
<file path=[Content_Types].xml><?xml version="1.0" encoding="utf-8"?>
<Types xmlns="http://schemas.openxmlformats.org/package/2006/content-types">
  <Default Extension="png" ContentType="image/png"/>
  <Default Extension="jpeg" ContentType="image/jpeg"/>
  <Default Extension="wmf" ContentType="image/x-wmf"/>
  <Default Extension="emf" ContentType="image/x-emf"/>
  <Default Extension="rels" ContentType="application/vnd.openxmlformats-package.relationships+xml"/>
  <Default Extension="xml" ContentType="application/xml"/>
  <Default Extension="gif" ContentType="image/gif"/>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1.xml" ContentType="application/vnd.openxmlformats-officedocument.drawingml.chart+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rts/chart2.xml" ContentType="application/vnd.openxmlformats-officedocument.drawingml.chart+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 id="2147483683" r:id="rId3"/>
    <p:sldMasterId id="2147483687" r:id="rId4"/>
  </p:sldMasterIdLst>
  <p:notesMasterIdLst>
    <p:notesMasterId r:id="rId179"/>
  </p:notesMasterIdLst>
  <p:handoutMasterIdLst>
    <p:handoutMasterId r:id="rId180"/>
  </p:handoutMasterIdLst>
  <p:sldIdLst>
    <p:sldId id="606" r:id="rId5"/>
    <p:sldId id="607" r:id="rId6"/>
    <p:sldId id="608" r:id="rId7"/>
    <p:sldId id="609" r:id="rId8"/>
    <p:sldId id="610" r:id="rId9"/>
    <p:sldId id="611" r:id="rId10"/>
    <p:sldId id="612" r:id="rId11"/>
    <p:sldId id="613" r:id="rId12"/>
    <p:sldId id="450" r:id="rId13"/>
    <p:sldId id="604" r:id="rId14"/>
    <p:sldId id="605" r:id="rId15"/>
    <p:sldId id="451" r:id="rId16"/>
    <p:sldId id="453" r:id="rId17"/>
    <p:sldId id="452" r:id="rId18"/>
    <p:sldId id="463" r:id="rId19"/>
    <p:sldId id="537" r:id="rId20"/>
    <p:sldId id="454" r:id="rId21"/>
    <p:sldId id="455" r:id="rId22"/>
    <p:sldId id="456" r:id="rId23"/>
    <p:sldId id="457" r:id="rId24"/>
    <p:sldId id="458" r:id="rId25"/>
    <p:sldId id="549" r:id="rId26"/>
    <p:sldId id="547" r:id="rId27"/>
    <p:sldId id="548" r:id="rId28"/>
    <p:sldId id="546" r:id="rId29"/>
    <p:sldId id="462" r:id="rId30"/>
    <p:sldId id="554" r:id="rId31"/>
    <p:sldId id="558" r:id="rId32"/>
    <p:sldId id="555" r:id="rId33"/>
    <p:sldId id="564" r:id="rId34"/>
    <p:sldId id="559" r:id="rId35"/>
    <p:sldId id="560" r:id="rId36"/>
    <p:sldId id="561" r:id="rId37"/>
    <p:sldId id="562" r:id="rId38"/>
    <p:sldId id="563" r:id="rId39"/>
    <p:sldId id="566" r:id="rId40"/>
    <p:sldId id="567" r:id="rId41"/>
    <p:sldId id="568" r:id="rId42"/>
    <p:sldId id="569" r:id="rId43"/>
    <p:sldId id="461" r:id="rId44"/>
    <p:sldId id="544" r:id="rId45"/>
    <p:sldId id="540" r:id="rId46"/>
    <p:sldId id="542" r:id="rId47"/>
    <p:sldId id="541" r:id="rId48"/>
    <p:sldId id="545" r:id="rId49"/>
    <p:sldId id="460" r:id="rId50"/>
    <p:sldId id="553" r:id="rId51"/>
    <p:sldId id="570" r:id="rId52"/>
    <p:sldId id="571" r:id="rId53"/>
    <p:sldId id="556" r:id="rId54"/>
    <p:sldId id="557" r:id="rId55"/>
    <p:sldId id="550" r:id="rId56"/>
    <p:sldId id="551" r:id="rId57"/>
    <p:sldId id="552" r:id="rId58"/>
    <p:sldId id="543" r:id="rId59"/>
    <p:sldId id="433" r:id="rId60"/>
    <p:sldId id="464" r:id="rId61"/>
    <p:sldId id="705" r:id="rId62"/>
    <p:sldId id="573" r:id="rId63"/>
    <p:sldId id="572" r:id="rId64"/>
    <p:sldId id="574" r:id="rId65"/>
    <p:sldId id="706" r:id="rId66"/>
    <p:sldId id="578" r:id="rId67"/>
    <p:sldId id="577" r:id="rId68"/>
    <p:sldId id="575" r:id="rId69"/>
    <p:sldId id="576" r:id="rId70"/>
    <p:sldId id="528" r:id="rId71"/>
    <p:sldId id="527" r:id="rId72"/>
    <p:sldId id="526" r:id="rId73"/>
    <p:sldId id="525" r:id="rId74"/>
    <p:sldId id="535" r:id="rId75"/>
    <p:sldId id="536" r:id="rId76"/>
    <p:sldId id="594" r:id="rId77"/>
    <p:sldId id="597" r:id="rId78"/>
    <p:sldId id="707" r:id="rId79"/>
    <p:sldId id="579" r:id="rId80"/>
    <p:sldId id="580" r:id="rId81"/>
    <p:sldId id="581" r:id="rId82"/>
    <p:sldId id="582" r:id="rId83"/>
    <p:sldId id="584" r:id="rId84"/>
    <p:sldId id="614" r:id="rId85"/>
    <p:sldId id="615" r:id="rId86"/>
    <p:sldId id="616" r:id="rId87"/>
    <p:sldId id="617" r:id="rId88"/>
    <p:sldId id="618" r:id="rId89"/>
    <p:sldId id="619" r:id="rId90"/>
    <p:sldId id="620" r:id="rId91"/>
    <p:sldId id="621" r:id="rId92"/>
    <p:sldId id="622" r:id="rId93"/>
    <p:sldId id="623" r:id="rId94"/>
    <p:sldId id="624" r:id="rId95"/>
    <p:sldId id="625" r:id="rId96"/>
    <p:sldId id="626" r:id="rId97"/>
    <p:sldId id="627" r:id="rId98"/>
    <p:sldId id="628" r:id="rId99"/>
    <p:sldId id="629" r:id="rId100"/>
    <p:sldId id="630" r:id="rId101"/>
    <p:sldId id="631" r:id="rId102"/>
    <p:sldId id="632" r:id="rId103"/>
    <p:sldId id="633" r:id="rId104"/>
    <p:sldId id="634" r:id="rId105"/>
    <p:sldId id="635" r:id="rId106"/>
    <p:sldId id="636" r:id="rId107"/>
    <p:sldId id="637" r:id="rId108"/>
    <p:sldId id="638" r:id="rId109"/>
    <p:sldId id="639" r:id="rId110"/>
    <p:sldId id="640" r:id="rId111"/>
    <p:sldId id="641" r:id="rId112"/>
    <p:sldId id="642" r:id="rId113"/>
    <p:sldId id="643" r:id="rId114"/>
    <p:sldId id="644" r:id="rId115"/>
    <p:sldId id="645" r:id="rId116"/>
    <p:sldId id="646" r:id="rId117"/>
    <p:sldId id="647" r:id="rId118"/>
    <p:sldId id="701" r:id="rId119"/>
    <p:sldId id="651" r:id="rId120"/>
    <p:sldId id="702" r:id="rId121"/>
    <p:sldId id="653" r:id="rId122"/>
    <p:sldId id="654" r:id="rId123"/>
    <p:sldId id="655" r:id="rId124"/>
    <p:sldId id="656" r:id="rId125"/>
    <p:sldId id="657" r:id="rId126"/>
    <p:sldId id="658" r:id="rId127"/>
    <p:sldId id="659" r:id="rId128"/>
    <p:sldId id="660" r:id="rId129"/>
    <p:sldId id="661" r:id="rId130"/>
    <p:sldId id="703" r:id="rId131"/>
    <p:sldId id="663" r:id="rId132"/>
    <p:sldId id="664" r:id="rId133"/>
    <p:sldId id="665" r:id="rId134"/>
    <p:sldId id="666" r:id="rId135"/>
    <p:sldId id="667" r:id="rId136"/>
    <p:sldId id="668" r:id="rId137"/>
    <p:sldId id="669" r:id="rId138"/>
    <p:sldId id="670" r:id="rId139"/>
    <p:sldId id="671" r:id="rId140"/>
    <p:sldId id="672" r:id="rId141"/>
    <p:sldId id="673" r:id="rId142"/>
    <p:sldId id="674" r:id="rId143"/>
    <p:sldId id="675" r:id="rId144"/>
    <p:sldId id="676" r:id="rId145"/>
    <p:sldId id="677" r:id="rId146"/>
    <p:sldId id="678" r:id="rId147"/>
    <p:sldId id="679" r:id="rId148"/>
    <p:sldId id="680" r:id="rId149"/>
    <p:sldId id="681" r:id="rId150"/>
    <p:sldId id="682" r:id="rId151"/>
    <p:sldId id="683" r:id="rId152"/>
    <p:sldId id="684" r:id="rId153"/>
    <p:sldId id="685" r:id="rId154"/>
    <p:sldId id="686" r:id="rId155"/>
    <p:sldId id="687" r:id="rId156"/>
    <p:sldId id="708" r:id="rId157"/>
    <p:sldId id="711" r:id="rId158"/>
    <p:sldId id="712" r:id="rId159"/>
    <p:sldId id="713" r:id="rId160"/>
    <p:sldId id="688" r:id="rId161"/>
    <p:sldId id="710" r:id="rId162"/>
    <p:sldId id="689" r:id="rId163"/>
    <p:sldId id="690" r:id="rId164"/>
    <p:sldId id="691" r:id="rId165"/>
    <p:sldId id="692" r:id="rId166"/>
    <p:sldId id="693" r:id="rId167"/>
    <p:sldId id="704" r:id="rId168"/>
    <p:sldId id="695" r:id="rId169"/>
    <p:sldId id="709" r:id="rId170"/>
    <p:sldId id="696" r:id="rId171"/>
    <p:sldId id="697" r:id="rId172"/>
    <p:sldId id="698" r:id="rId173"/>
    <p:sldId id="699" r:id="rId174"/>
    <p:sldId id="700" r:id="rId175"/>
    <p:sldId id="648" r:id="rId176"/>
    <p:sldId id="649" r:id="rId177"/>
    <p:sldId id="650" r:id="rId178"/>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5FF25"/>
    <a:srgbClr val="F791E1"/>
    <a:srgbClr val="8FFF8F"/>
    <a:srgbClr val="FABEED"/>
    <a:srgbClr val="D1FFD1"/>
    <a:srgbClr val="61D6FF"/>
    <a:srgbClr val="F141CB"/>
    <a:srgbClr val="99FF99"/>
    <a:srgbClr val="A3E7FF"/>
    <a:srgbClr val="C5FFC5"/>
  </p:clrMru>
  <p:extLst>
    <p:ext uri="{E76CE94A-603C-4142-B9EB-6D1370010A27}">
      <p14:discardImageEditData xmlns:p14="http://schemas.microsoft.com/office/powerpoint/2010/main" val="1"/>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554" autoAdjust="0"/>
    <p:restoredTop sz="95585" autoAdjust="0"/>
  </p:normalViewPr>
  <p:slideViewPr>
    <p:cSldViewPr>
      <p:cViewPr>
        <p:scale>
          <a:sx n="106" d="100"/>
          <a:sy n="106" d="100"/>
        </p:scale>
        <p:origin x="-930" y="-72"/>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 d="1"/>
        <a:sy n="1" d="1"/>
      </p:scale>
      <p:origin x="0" y="-20808"/>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63" Type="http://schemas.openxmlformats.org/officeDocument/2006/relationships/slide" Target="slides/slide59.xml"/><Relationship Id="rId84" Type="http://schemas.openxmlformats.org/officeDocument/2006/relationships/slide" Target="slides/slide80.xml"/><Relationship Id="rId138" Type="http://schemas.openxmlformats.org/officeDocument/2006/relationships/slide" Target="slides/slide134.xml"/><Relationship Id="rId159" Type="http://schemas.openxmlformats.org/officeDocument/2006/relationships/slide" Target="slides/slide155.xml"/><Relationship Id="rId170" Type="http://schemas.openxmlformats.org/officeDocument/2006/relationships/slide" Target="slides/slide166.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53" Type="http://schemas.openxmlformats.org/officeDocument/2006/relationships/slide" Target="slides/slide49.xml"/><Relationship Id="rId74" Type="http://schemas.openxmlformats.org/officeDocument/2006/relationships/slide" Target="slides/slide70.xml"/><Relationship Id="rId128" Type="http://schemas.openxmlformats.org/officeDocument/2006/relationships/slide" Target="slides/slide124.xml"/><Relationship Id="rId149" Type="http://schemas.openxmlformats.org/officeDocument/2006/relationships/slide" Target="slides/slide145.xml"/><Relationship Id="rId5" Type="http://schemas.openxmlformats.org/officeDocument/2006/relationships/slide" Target="slides/slide1.xml"/><Relationship Id="rId95" Type="http://schemas.openxmlformats.org/officeDocument/2006/relationships/slide" Target="slides/slide91.xml"/><Relationship Id="rId160" Type="http://schemas.openxmlformats.org/officeDocument/2006/relationships/slide" Target="slides/slide156.xml"/><Relationship Id="rId181" Type="http://schemas.openxmlformats.org/officeDocument/2006/relationships/presProps" Target="presProps.xml"/><Relationship Id="rId22" Type="http://schemas.openxmlformats.org/officeDocument/2006/relationships/slide" Target="slides/slide18.xml"/><Relationship Id="rId43" Type="http://schemas.openxmlformats.org/officeDocument/2006/relationships/slide" Target="slides/slide39.xml"/><Relationship Id="rId64" Type="http://schemas.openxmlformats.org/officeDocument/2006/relationships/slide" Target="slides/slide60.xml"/><Relationship Id="rId118" Type="http://schemas.openxmlformats.org/officeDocument/2006/relationships/slide" Target="slides/slide114.xml"/><Relationship Id="rId139" Type="http://schemas.openxmlformats.org/officeDocument/2006/relationships/slide" Target="slides/slide135.xml"/><Relationship Id="rId85" Type="http://schemas.openxmlformats.org/officeDocument/2006/relationships/slide" Target="slides/slide81.xml"/><Relationship Id="rId150" Type="http://schemas.openxmlformats.org/officeDocument/2006/relationships/slide" Target="slides/slide146.xml"/><Relationship Id="rId171" Type="http://schemas.openxmlformats.org/officeDocument/2006/relationships/slide" Target="slides/slide167.xml"/><Relationship Id="rId12" Type="http://schemas.openxmlformats.org/officeDocument/2006/relationships/slide" Target="slides/slide8.xml"/><Relationship Id="rId33" Type="http://schemas.openxmlformats.org/officeDocument/2006/relationships/slide" Target="slides/slide29.xml"/><Relationship Id="rId108" Type="http://schemas.openxmlformats.org/officeDocument/2006/relationships/slide" Target="slides/slide104.xml"/><Relationship Id="rId129" Type="http://schemas.openxmlformats.org/officeDocument/2006/relationships/slide" Target="slides/slide125.xml"/><Relationship Id="rId54" Type="http://schemas.openxmlformats.org/officeDocument/2006/relationships/slide" Target="slides/slide50.xml"/><Relationship Id="rId75" Type="http://schemas.openxmlformats.org/officeDocument/2006/relationships/slide" Target="slides/slide71.xml"/><Relationship Id="rId96" Type="http://schemas.openxmlformats.org/officeDocument/2006/relationships/slide" Target="slides/slide92.xml"/><Relationship Id="rId140" Type="http://schemas.openxmlformats.org/officeDocument/2006/relationships/slide" Target="slides/slide136.xml"/><Relationship Id="rId161" Type="http://schemas.openxmlformats.org/officeDocument/2006/relationships/slide" Target="slides/slide157.xml"/><Relationship Id="rId182" Type="http://schemas.openxmlformats.org/officeDocument/2006/relationships/viewProps" Target="viewProps.xml"/><Relationship Id="rId6" Type="http://schemas.openxmlformats.org/officeDocument/2006/relationships/slide" Target="slides/slide2.xml"/><Relationship Id="rId23" Type="http://schemas.openxmlformats.org/officeDocument/2006/relationships/slide" Target="slides/slide19.xml"/><Relationship Id="rId119" Type="http://schemas.openxmlformats.org/officeDocument/2006/relationships/slide" Target="slides/slide115.xml"/><Relationship Id="rId44" Type="http://schemas.openxmlformats.org/officeDocument/2006/relationships/slide" Target="slides/slide40.xml"/><Relationship Id="rId60" Type="http://schemas.openxmlformats.org/officeDocument/2006/relationships/slide" Target="slides/slide56.xml"/><Relationship Id="rId65" Type="http://schemas.openxmlformats.org/officeDocument/2006/relationships/slide" Target="slides/slide61.xml"/><Relationship Id="rId81" Type="http://schemas.openxmlformats.org/officeDocument/2006/relationships/slide" Target="slides/slide77.xml"/><Relationship Id="rId86" Type="http://schemas.openxmlformats.org/officeDocument/2006/relationships/slide" Target="slides/slide82.xml"/><Relationship Id="rId130" Type="http://schemas.openxmlformats.org/officeDocument/2006/relationships/slide" Target="slides/slide126.xml"/><Relationship Id="rId135" Type="http://schemas.openxmlformats.org/officeDocument/2006/relationships/slide" Target="slides/slide131.xml"/><Relationship Id="rId151" Type="http://schemas.openxmlformats.org/officeDocument/2006/relationships/slide" Target="slides/slide147.xml"/><Relationship Id="rId156" Type="http://schemas.openxmlformats.org/officeDocument/2006/relationships/slide" Target="slides/slide152.xml"/><Relationship Id="rId177" Type="http://schemas.openxmlformats.org/officeDocument/2006/relationships/slide" Target="slides/slide173.xml"/><Relationship Id="rId172" Type="http://schemas.openxmlformats.org/officeDocument/2006/relationships/slide" Target="slides/slide168.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slide" Target="slides/slide116.xml"/><Relationship Id="rId125" Type="http://schemas.openxmlformats.org/officeDocument/2006/relationships/slide" Target="slides/slide121.xml"/><Relationship Id="rId141" Type="http://schemas.openxmlformats.org/officeDocument/2006/relationships/slide" Target="slides/slide137.xml"/><Relationship Id="rId146" Type="http://schemas.openxmlformats.org/officeDocument/2006/relationships/slide" Target="slides/slide142.xml"/><Relationship Id="rId167" Type="http://schemas.openxmlformats.org/officeDocument/2006/relationships/slide" Target="slides/slide163.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162" Type="http://schemas.openxmlformats.org/officeDocument/2006/relationships/slide" Target="slides/slide158.xml"/><Relationship Id="rId183" Type="http://schemas.openxmlformats.org/officeDocument/2006/relationships/theme" Target="theme/theme1.xml"/><Relationship Id="rId2" Type="http://schemas.openxmlformats.org/officeDocument/2006/relationships/slideMaster" Target="slideMasters/slideMaster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131" Type="http://schemas.openxmlformats.org/officeDocument/2006/relationships/slide" Target="slides/slide127.xml"/><Relationship Id="rId136" Type="http://schemas.openxmlformats.org/officeDocument/2006/relationships/slide" Target="slides/slide132.xml"/><Relationship Id="rId157" Type="http://schemas.openxmlformats.org/officeDocument/2006/relationships/slide" Target="slides/slide153.xml"/><Relationship Id="rId178" Type="http://schemas.openxmlformats.org/officeDocument/2006/relationships/slide" Target="slides/slide174.xml"/><Relationship Id="rId61" Type="http://schemas.openxmlformats.org/officeDocument/2006/relationships/slide" Target="slides/slide57.xml"/><Relationship Id="rId82" Type="http://schemas.openxmlformats.org/officeDocument/2006/relationships/slide" Target="slides/slide78.xml"/><Relationship Id="rId152" Type="http://schemas.openxmlformats.org/officeDocument/2006/relationships/slide" Target="slides/slide148.xml"/><Relationship Id="rId173" Type="http://schemas.openxmlformats.org/officeDocument/2006/relationships/slide" Target="slides/slide169.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slide" Target="slides/slide122.xml"/><Relationship Id="rId147" Type="http://schemas.openxmlformats.org/officeDocument/2006/relationships/slide" Target="slides/slide143.xml"/><Relationship Id="rId168" Type="http://schemas.openxmlformats.org/officeDocument/2006/relationships/slide" Target="slides/slide164.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142" Type="http://schemas.openxmlformats.org/officeDocument/2006/relationships/slide" Target="slides/slide138.xml"/><Relationship Id="rId163" Type="http://schemas.openxmlformats.org/officeDocument/2006/relationships/slide" Target="slides/slide159.xml"/><Relationship Id="rId184" Type="http://schemas.openxmlformats.org/officeDocument/2006/relationships/tableStyles" Target="tableStyles.xml"/><Relationship Id="rId3" Type="http://schemas.openxmlformats.org/officeDocument/2006/relationships/slideMaster" Target="slideMasters/slideMaster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137" Type="http://schemas.openxmlformats.org/officeDocument/2006/relationships/slide" Target="slides/slide133.xml"/><Relationship Id="rId158" Type="http://schemas.openxmlformats.org/officeDocument/2006/relationships/slide" Target="slides/slide154.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32" Type="http://schemas.openxmlformats.org/officeDocument/2006/relationships/slide" Target="slides/slide128.xml"/><Relationship Id="rId153" Type="http://schemas.openxmlformats.org/officeDocument/2006/relationships/slide" Target="slides/slide149.xml"/><Relationship Id="rId174" Type="http://schemas.openxmlformats.org/officeDocument/2006/relationships/slide" Target="slides/slide170.xml"/><Relationship Id="rId179" Type="http://schemas.openxmlformats.org/officeDocument/2006/relationships/notesMaster" Target="notesMasters/notesMaster1.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27" Type="http://schemas.openxmlformats.org/officeDocument/2006/relationships/slide" Target="slides/slide123.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143" Type="http://schemas.openxmlformats.org/officeDocument/2006/relationships/slide" Target="slides/slide139.xml"/><Relationship Id="rId148" Type="http://schemas.openxmlformats.org/officeDocument/2006/relationships/slide" Target="slides/slide144.xml"/><Relationship Id="rId164" Type="http://schemas.openxmlformats.org/officeDocument/2006/relationships/slide" Target="slides/slide160.xml"/><Relationship Id="rId169" Type="http://schemas.openxmlformats.org/officeDocument/2006/relationships/slide" Target="slides/slide165.xml"/><Relationship Id="rId4" Type="http://schemas.openxmlformats.org/officeDocument/2006/relationships/slideMaster" Target="slideMasters/slideMaster4.xml"/><Relationship Id="rId9" Type="http://schemas.openxmlformats.org/officeDocument/2006/relationships/slide" Target="slides/slide5.xml"/><Relationship Id="rId180" Type="http://schemas.openxmlformats.org/officeDocument/2006/relationships/handoutMaster" Target="handoutMasters/handoutMaster1.xml"/><Relationship Id="rId26" Type="http://schemas.openxmlformats.org/officeDocument/2006/relationships/slide" Target="slides/slide22.xml"/><Relationship Id="rId47" Type="http://schemas.openxmlformats.org/officeDocument/2006/relationships/slide" Target="slides/slide43.xml"/><Relationship Id="rId68" Type="http://schemas.openxmlformats.org/officeDocument/2006/relationships/slide" Target="slides/slide64.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slide" Target="slides/slide129.xml"/><Relationship Id="rId154" Type="http://schemas.openxmlformats.org/officeDocument/2006/relationships/slide" Target="slides/slide150.xml"/><Relationship Id="rId175" Type="http://schemas.openxmlformats.org/officeDocument/2006/relationships/slide" Target="slides/slide171.xml"/><Relationship Id="rId16" Type="http://schemas.openxmlformats.org/officeDocument/2006/relationships/slide" Target="slides/slide12.xml"/><Relationship Id="rId37" Type="http://schemas.openxmlformats.org/officeDocument/2006/relationships/slide" Target="slides/slide33.xml"/><Relationship Id="rId58" Type="http://schemas.openxmlformats.org/officeDocument/2006/relationships/slide" Target="slides/slide54.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44" Type="http://schemas.openxmlformats.org/officeDocument/2006/relationships/slide" Target="slides/slide140.xml"/><Relationship Id="rId90" Type="http://schemas.openxmlformats.org/officeDocument/2006/relationships/slide" Target="slides/slide86.xml"/><Relationship Id="rId165" Type="http://schemas.openxmlformats.org/officeDocument/2006/relationships/slide" Target="slides/slide161.xml"/><Relationship Id="rId27" Type="http://schemas.openxmlformats.org/officeDocument/2006/relationships/slide" Target="slides/slide23.xml"/><Relationship Id="rId48" Type="http://schemas.openxmlformats.org/officeDocument/2006/relationships/slide" Target="slides/slide44.xml"/><Relationship Id="rId69" Type="http://schemas.openxmlformats.org/officeDocument/2006/relationships/slide" Target="slides/slide65.xml"/><Relationship Id="rId113" Type="http://schemas.openxmlformats.org/officeDocument/2006/relationships/slide" Target="slides/slide109.xml"/><Relationship Id="rId134" Type="http://schemas.openxmlformats.org/officeDocument/2006/relationships/slide" Target="slides/slide130.xml"/><Relationship Id="rId80" Type="http://schemas.openxmlformats.org/officeDocument/2006/relationships/slide" Target="slides/slide76.xml"/><Relationship Id="rId155" Type="http://schemas.openxmlformats.org/officeDocument/2006/relationships/slide" Target="slides/slide151.xml"/><Relationship Id="rId176" Type="http://schemas.openxmlformats.org/officeDocument/2006/relationships/slide" Target="slides/slide172.xml"/><Relationship Id="rId17" Type="http://schemas.openxmlformats.org/officeDocument/2006/relationships/slide" Target="slides/slide13.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24" Type="http://schemas.openxmlformats.org/officeDocument/2006/relationships/slide" Target="slides/slide120.xml"/><Relationship Id="rId70" Type="http://schemas.openxmlformats.org/officeDocument/2006/relationships/slide" Target="slides/slide66.xml"/><Relationship Id="rId91" Type="http://schemas.openxmlformats.org/officeDocument/2006/relationships/slide" Target="slides/slide87.xml"/><Relationship Id="rId145" Type="http://schemas.openxmlformats.org/officeDocument/2006/relationships/slide" Target="slides/slide141.xml"/><Relationship Id="rId166" Type="http://schemas.openxmlformats.org/officeDocument/2006/relationships/slide" Target="slides/slide162.xml"/><Relationship Id="rId1" Type="http://schemas.openxmlformats.org/officeDocument/2006/relationships/slideMaster" Target="slideMasters/slideMaster1.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s>
</file>

<file path=ppt/charts/_rels/chart1.xml.rels><?xml version="1.0" encoding="UTF-8" standalone="yes"?>
<Relationships xmlns="http://schemas.openxmlformats.org/package/2006/relationships"><Relationship Id="rId1" Type="http://schemas.openxmlformats.org/officeDocument/2006/relationships/oleObject" Target="file:///C:\hysplit4\working_Howard\calculations_etc_001.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C:\hysplit4\working_Howard\calculations_etc_001.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r>
              <a:rPr lang="en-US" sz="1800"/>
              <a:t>HYSPLIT-format meteorological data</a:t>
            </a:r>
            <a:r>
              <a:rPr lang="en-US" sz="1800" baseline="0"/>
              <a:t> files</a:t>
            </a:r>
          </a:p>
          <a:p>
            <a:pPr>
              <a:defRPr sz="1800" b="0" i="0" u="none" strike="noStrike" kern="1200" spc="0" baseline="0">
                <a:solidFill>
                  <a:schemeClr val="tx1">
                    <a:lumMod val="65000"/>
                    <a:lumOff val="35000"/>
                  </a:schemeClr>
                </a:solidFill>
                <a:latin typeface="+mn-lt"/>
                <a:ea typeface="+mn-ea"/>
                <a:cs typeface="+mn-cs"/>
              </a:defRPr>
            </a:pPr>
            <a:r>
              <a:rPr lang="en-US" sz="1800" baseline="0"/>
              <a:t>available from the NOAA Air Resources Laboratory</a:t>
            </a:r>
            <a:endParaRPr lang="en-US" sz="1800"/>
          </a:p>
        </c:rich>
      </c:tx>
      <c:layout>
        <c:manualLayout>
          <c:xMode val="edge"/>
          <c:yMode val="edge"/>
          <c:x val="0.36667203158543971"/>
          <c:y val="4.2453706437793379E-2"/>
        </c:manualLayout>
      </c:layout>
      <c:overlay val="0"/>
      <c:spPr>
        <a:noFill/>
        <a:ln>
          <a:noFill/>
        </a:ln>
        <a:effectLst/>
      </c:spPr>
    </c:title>
    <c:autoTitleDeleted val="0"/>
    <c:plotArea>
      <c:layout>
        <c:manualLayout>
          <c:layoutTarget val="inner"/>
          <c:xMode val="edge"/>
          <c:yMode val="edge"/>
          <c:x val="0.26722883626137051"/>
          <c:y val="0.17401467048553704"/>
          <c:w val="0.71664177021075348"/>
          <c:h val="0.43547522125034843"/>
        </c:manualLayout>
      </c:layout>
      <c:barChart>
        <c:barDir val="col"/>
        <c:grouping val="clustered"/>
        <c:varyColors val="0"/>
        <c:ser>
          <c:idx val="0"/>
          <c:order val="0"/>
          <c:tx>
            <c:v>Total Size of Data for One Month</c:v>
          </c:tx>
          <c:spPr>
            <a:solidFill>
              <a:srgbClr val="99FF99"/>
            </a:solidFill>
            <a:ln>
              <a:noFill/>
            </a:ln>
            <a:effectLst/>
          </c:spPr>
          <c:invertIfNegative val="0"/>
          <c:dPt>
            <c:idx val="0"/>
            <c:invertIfNegative val="0"/>
            <c:bubble3D val="0"/>
            <c:spPr>
              <a:solidFill>
                <a:srgbClr val="99FF99"/>
              </a:solidFill>
              <a:ln>
                <a:solidFill>
                  <a:schemeClr val="tx1"/>
                </a:solidFill>
              </a:ln>
              <a:effectLst/>
            </c:spPr>
            <c:extLst xmlns:c16r2="http://schemas.microsoft.com/office/drawing/2015/06/chart">
              <c:ext xmlns:c16="http://schemas.microsoft.com/office/drawing/2014/chart" uri="{C3380CC4-5D6E-409C-BE32-E72D297353CC}">
                <c16:uniqueId val="{00000001-FA48-41DB-8DF7-AD1300C9CB95}"/>
              </c:ext>
            </c:extLst>
          </c:dPt>
          <c:dPt>
            <c:idx val="1"/>
            <c:invertIfNegative val="0"/>
            <c:bubble3D val="0"/>
            <c:spPr>
              <a:solidFill>
                <a:srgbClr val="99FF99"/>
              </a:solidFill>
              <a:ln>
                <a:solidFill>
                  <a:schemeClr val="tx1"/>
                </a:solidFill>
              </a:ln>
              <a:effectLst/>
            </c:spPr>
            <c:extLst xmlns:c16r2="http://schemas.microsoft.com/office/drawing/2015/06/chart">
              <c:ext xmlns:c16="http://schemas.microsoft.com/office/drawing/2014/chart" uri="{C3380CC4-5D6E-409C-BE32-E72D297353CC}">
                <c16:uniqueId val="{00000003-FA48-41DB-8DF7-AD1300C9CB95}"/>
              </c:ext>
            </c:extLst>
          </c:dPt>
          <c:dPt>
            <c:idx val="2"/>
            <c:invertIfNegative val="0"/>
            <c:bubble3D val="0"/>
            <c:spPr>
              <a:solidFill>
                <a:srgbClr val="99FF99"/>
              </a:solidFill>
              <a:ln>
                <a:solidFill>
                  <a:schemeClr val="tx1"/>
                </a:solidFill>
              </a:ln>
              <a:effectLst/>
            </c:spPr>
            <c:extLst xmlns:c16r2="http://schemas.microsoft.com/office/drawing/2015/06/chart">
              <c:ext xmlns:c16="http://schemas.microsoft.com/office/drawing/2014/chart" uri="{C3380CC4-5D6E-409C-BE32-E72D297353CC}">
                <c16:uniqueId val="{00000005-FA48-41DB-8DF7-AD1300C9CB95}"/>
              </c:ext>
            </c:extLst>
          </c:dPt>
          <c:dPt>
            <c:idx val="3"/>
            <c:invertIfNegative val="0"/>
            <c:bubble3D val="0"/>
            <c:spPr>
              <a:solidFill>
                <a:srgbClr val="99FF99"/>
              </a:solidFill>
              <a:ln>
                <a:solidFill>
                  <a:schemeClr val="tx1"/>
                </a:solidFill>
              </a:ln>
              <a:effectLst/>
            </c:spPr>
            <c:extLst xmlns:c16r2="http://schemas.microsoft.com/office/drawing/2015/06/chart">
              <c:ext xmlns:c16="http://schemas.microsoft.com/office/drawing/2014/chart" uri="{C3380CC4-5D6E-409C-BE32-E72D297353CC}">
                <c16:uniqueId val="{00000007-FA48-41DB-8DF7-AD1300C9CB95}"/>
              </c:ext>
            </c:extLst>
          </c:dPt>
          <c:dPt>
            <c:idx val="4"/>
            <c:invertIfNegative val="0"/>
            <c:bubble3D val="0"/>
            <c:spPr>
              <a:solidFill>
                <a:srgbClr val="99FF99"/>
              </a:solidFill>
              <a:ln>
                <a:solidFill>
                  <a:schemeClr val="tx1"/>
                </a:solidFill>
              </a:ln>
              <a:effectLst/>
            </c:spPr>
            <c:extLst xmlns:c16r2="http://schemas.microsoft.com/office/drawing/2015/06/chart">
              <c:ext xmlns:c16="http://schemas.microsoft.com/office/drawing/2014/chart" uri="{C3380CC4-5D6E-409C-BE32-E72D297353CC}">
                <c16:uniqueId val="{00000009-FA48-41DB-8DF7-AD1300C9CB95}"/>
              </c:ext>
            </c:extLst>
          </c:dPt>
          <c:dPt>
            <c:idx val="5"/>
            <c:invertIfNegative val="0"/>
            <c:bubble3D val="0"/>
            <c:spPr>
              <a:solidFill>
                <a:srgbClr val="FFFF00"/>
              </a:solidFill>
              <a:ln>
                <a:solidFill>
                  <a:schemeClr val="tx1"/>
                </a:solidFill>
              </a:ln>
              <a:effectLst/>
            </c:spPr>
            <c:extLst xmlns:c16r2="http://schemas.microsoft.com/office/drawing/2015/06/chart">
              <c:ext xmlns:c16="http://schemas.microsoft.com/office/drawing/2014/chart" uri="{C3380CC4-5D6E-409C-BE32-E72D297353CC}">
                <c16:uniqueId val="{0000000B-FA48-41DB-8DF7-AD1300C9CB95}"/>
              </c:ext>
            </c:extLst>
          </c:dPt>
          <c:dPt>
            <c:idx val="6"/>
            <c:invertIfNegative val="0"/>
            <c:bubble3D val="0"/>
            <c:spPr>
              <a:solidFill>
                <a:srgbClr val="FFFF00"/>
              </a:solidFill>
              <a:ln>
                <a:solidFill>
                  <a:schemeClr val="tx1"/>
                </a:solidFill>
              </a:ln>
              <a:effectLst/>
            </c:spPr>
            <c:extLst xmlns:c16r2="http://schemas.microsoft.com/office/drawing/2015/06/chart">
              <c:ext xmlns:c16="http://schemas.microsoft.com/office/drawing/2014/chart" uri="{C3380CC4-5D6E-409C-BE32-E72D297353CC}">
                <c16:uniqueId val="{0000000D-FA48-41DB-8DF7-AD1300C9CB95}"/>
              </c:ext>
            </c:extLst>
          </c:dPt>
          <c:dPt>
            <c:idx val="7"/>
            <c:invertIfNegative val="0"/>
            <c:bubble3D val="0"/>
            <c:spPr>
              <a:solidFill>
                <a:srgbClr val="FFFF00"/>
              </a:solidFill>
              <a:ln>
                <a:solidFill>
                  <a:schemeClr val="tx1"/>
                </a:solidFill>
              </a:ln>
              <a:effectLst/>
            </c:spPr>
            <c:extLst xmlns:c16r2="http://schemas.microsoft.com/office/drawing/2015/06/chart">
              <c:ext xmlns:c16="http://schemas.microsoft.com/office/drawing/2014/chart" uri="{C3380CC4-5D6E-409C-BE32-E72D297353CC}">
                <c16:uniqueId val="{0000000F-FA48-41DB-8DF7-AD1300C9CB95}"/>
              </c:ext>
            </c:extLst>
          </c:dPt>
          <c:dPt>
            <c:idx val="8"/>
            <c:invertIfNegative val="0"/>
            <c:bubble3D val="0"/>
            <c:spPr>
              <a:solidFill>
                <a:srgbClr val="FFFF00"/>
              </a:solidFill>
              <a:ln>
                <a:solidFill>
                  <a:schemeClr val="tx1"/>
                </a:solidFill>
              </a:ln>
              <a:effectLst/>
            </c:spPr>
            <c:extLst xmlns:c16r2="http://schemas.microsoft.com/office/drawing/2015/06/chart">
              <c:ext xmlns:c16="http://schemas.microsoft.com/office/drawing/2014/chart" uri="{C3380CC4-5D6E-409C-BE32-E72D297353CC}">
                <c16:uniqueId val="{00000011-FA48-41DB-8DF7-AD1300C9CB95}"/>
              </c:ext>
            </c:extLst>
          </c:dPt>
          <c:dLbls>
            <c:dLbl>
              <c:idx val="0"/>
              <c:numFmt formatCode="#,##0" sourceLinked="0"/>
              <c:spPr>
                <a:noFill/>
                <a:ln>
                  <a:noFill/>
                </a:ln>
                <a:effectLst/>
              </c:spPr>
              <c:txPr>
                <a:bodyPr wrap="square" lIns="38100" tIns="19050" rIns="38100" bIns="19050" anchor="ctr">
                  <a:spAutoFit/>
                </a:bodyPr>
                <a:lstStyle/>
                <a:p>
                  <a:pPr>
                    <a:defRPr sz="1200" b="1">
                      <a:solidFill>
                        <a:srgbClr val="8FFF8F"/>
                      </a:solidFill>
                    </a:defRPr>
                  </a:pPr>
                  <a:endParaRPr lang="en-US"/>
                </a:p>
              </c:txPr>
              <c:showLegendKey val="0"/>
              <c:showVal val="1"/>
              <c:showCatName val="0"/>
              <c:showSerName val="0"/>
              <c:showPercent val="0"/>
              <c:showBubbleSize val="0"/>
            </c:dLbl>
            <c:dLbl>
              <c:idx val="1"/>
              <c:numFmt formatCode="#,##0" sourceLinked="0"/>
              <c:spPr>
                <a:noFill/>
                <a:ln>
                  <a:noFill/>
                </a:ln>
                <a:effectLst/>
              </c:spPr>
              <c:txPr>
                <a:bodyPr wrap="square" lIns="38100" tIns="19050" rIns="38100" bIns="19050" anchor="ctr">
                  <a:spAutoFit/>
                </a:bodyPr>
                <a:lstStyle/>
                <a:p>
                  <a:pPr>
                    <a:defRPr sz="1200" b="1">
                      <a:solidFill>
                        <a:srgbClr val="8FFF8F"/>
                      </a:solidFill>
                    </a:defRPr>
                  </a:pPr>
                  <a:endParaRPr lang="en-US"/>
                </a:p>
              </c:txPr>
              <c:showLegendKey val="0"/>
              <c:showVal val="1"/>
              <c:showCatName val="0"/>
              <c:showSerName val="0"/>
              <c:showPercent val="0"/>
              <c:showBubbleSize val="0"/>
            </c:dLbl>
            <c:dLbl>
              <c:idx val="5"/>
              <c:numFmt formatCode="#,##0" sourceLinked="0"/>
              <c:spPr>
                <a:noFill/>
                <a:ln>
                  <a:noFill/>
                </a:ln>
                <a:effectLst/>
              </c:spPr>
              <c:txPr>
                <a:bodyPr wrap="square" lIns="38100" tIns="19050" rIns="38100" bIns="19050" anchor="ctr">
                  <a:spAutoFit/>
                </a:bodyPr>
                <a:lstStyle/>
                <a:p>
                  <a:pPr>
                    <a:defRPr sz="1200" b="1">
                      <a:solidFill>
                        <a:srgbClr val="FFFF00"/>
                      </a:solidFill>
                    </a:defRPr>
                  </a:pPr>
                  <a:endParaRPr lang="en-US"/>
                </a:p>
              </c:txPr>
              <c:showLegendKey val="0"/>
              <c:showVal val="1"/>
              <c:showCatName val="0"/>
              <c:showSerName val="0"/>
              <c:showPercent val="0"/>
              <c:showBubbleSize val="0"/>
            </c:dLbl>
            <c:dLbl>
              <c:idx val="6"/>
              <c:numFmt formatCode="#,##0" sourceLinked="0"/>
              <c:spPr>
                <a:noFill/>
                <a:ln>
                  <a:noFill/>
                </a:ln>
                <a:effectLst/>
              </c:spPr>
              <c:txPr>
                <a:bodyPr wrap="square" lIns="38100" tIns="19050" rIns="38100" bIns="19050" anchor="ctr">
                  <a:spAutoFit/>
                </a:bodyPr>
                <a:lstStyle/>
                <a:p>
                  <a:pPr>
                    <a:defRPr sz="1200" b="1">
                      <a:solidFill>
                        <a:srgbClr val="FFFF00"/>
                      </a:solidFill>
                    </a:defRPr>
                  </a:pPr>
                  <a:endParaRPr lang="en-US"/>
                </a:p>
              </c:txPr>
              <c:showLegendKey val="0"/>
              <c:showVal val="1"/>
              <c:showCatName val="0"/>
              <c:showSerName val="0"/>
              <c:showPercent val="0"/>
              <c:showBubbleSize val="0"/>
            </c:dLbl>
            <c:dLbl>
              <c:idx val="7"/>
              <c:numFmt formatCode="#,##0.0" sourceLinked="0"/>
              <c:spPr>
                <a:noFill/>
                <a:ln>
                  <a:noFill/>
                </a:ln>
                <a:effectLst/>
              </c:spPr>
              <c:txPr>
                <a:bodyPr wrap="square" lIns="38100" tIns="19050" rIns="38100" bIns="19050" anchor="ctr">
                  <a:spAutoFit/>
                </a:bodyPr>
                <a:lstStyle/>
                <a:p>
                  <a:pPr>
                    <a:defRPr sz="1200" b="1">
                      <a:solidFill>
                        <a:srgbClr val="FFFF00"/>
                      </a:solidFill>
                    </a:defRPr>
                  </a:pPr>
                  <a:endParaRPr lang="en-US"/>
                </a:p>
              </c:txPr>
              <c:showLegendKey val="0"/>
              <c:showVal val="1"/>
              <c:showCatName val="0"/>
              <c:showSerName val="0"/>
              <c:showPercent val="0"/>
              <c:showBubbleSize val="0"/>
            </c:dLbl>
            <c:dLbl>
              <c:idx val="8"/>
              <c:numFmt formatCode="#,##0.00" sourceLinked="0"/>
              <c:spPr>
                <a:noFill/>
                <a:ln>
                  <a:noFill/>
                </a:ln>
                <a:effectLst/>
              </c:spPr>
              <c:txPr>
                <a:bodyPr wrap="square" lIns="38100" tIns="19050" rIns="38100" bIns="19050" anchor="ctr">
                  <a:spAutoFit/>
                </a:bodyPr>
                <a:lstStyle/>
                <a:p>
                  <a:pPr>
                    <a:defRPr sz="1200" b="1">
                      <a:solidFill>
                        <a:srgbClr val="FFFF00"/>
                      </a:solidFill>
                    </a:defRPr>
                  </a:pPr>
                  <a:endParaRPr lang="en-US"/>
                </a:p>
              </c:txPr>
              <c:showLegendKey val="0"/>
              <c:showVal val="1"/>
              <c:showCatName val="0"/>
              <c:showSerName val="0"/>
              <c:showPercent val="0"/>
              <c:showBubbleSize val="0"/>
            </c:dLbl>
            <c:numFmt formatCode="#,##0.0" sourceLinked="0"/>
            <c:spPr>
              <a:noFill/>
              <a:ln>
                <a:noFill/>
              </a:ln>
              <a:effectLst/>
            </c:spPr>
            <c:txPr>
              <a:bodyPr wrap="square" lIns="38100" tIns="19050" rIns="38100" bIns="19050" anchor="ctr">
                <a:spAutoFit/>
              </a:bodyPr>
              <a:lstStyle/>
              <a:p>
                <a:pPr>
                  <a:defRPr sz="1200" b="1">
                    <a:solidFill>
                      <a:srgbClr val="8FFF8F"/>
                    </a:solidFill>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ext>
            </c:extLst>
          </c:dLbls>
          <c:cat>
            <c:multiLvlStrRef>
              <c:f>'MET DATA'!$A$4:$B$12</c:f>
              <c:multiLvlStrCache>
                <c:ptCount val="9"/>
                <c:lvl>
                  <c:pt idx="0">
                    <c:v>HRRR (3 km)</c:v>
                  </c:pt>
                  <c:pt idx="1">
                    <c:v>NAM (12 km)</c:v>
                  </c:pt>
                  <c:pt idx="2">
                    <c:v>WRF-ARW (27 km)</c:v>
                  </c:pt>
                  <c:pt idx="3">
                    <c:v>NARR (32 km)</c:v>
                  </c:pt>
                  <c:pt idx="4">
                    <c:v>EDAS (40 km)</c:v>
                  </c:pt>
                  <c:pt idx="5">
                    <c:v>GFS (0.25 deg)</c:v>
                  </c:pt>
                  <c:pt idx="6">
                    <c:v>GDAS (0.5 deg)</c:v>
                  </c:pt>
                  <c:pt idx="7">
                    <c:v>GDAS (1.0 deg)</c:v>
                  </c:pt>
                  <c:pt idx="8">
                    <c:v>Global Reanalysis (2.5 deg)</c:v>
                  </c:pt>
                </c:lvl>
                <c:lvl>
                  <c:pt idx="0">
                    <c:v>North America</c:v>
                  </c:pt>
                  <c:pt idx="5">
                    <c:v>Global</c:v>
                  </c:pt>
                </c:lvl>
              </c:multiLvlStrCache>
            </c:multiLvlStrRef>
          </c:cat>
          <c:val>
            <c:numRef>
              <c:f>'MET DATA'!$M$4:$M$12</c:f>
              <c:numCache>
                <c:formatCode>0.00</c:formatCode>
                <c:ptCount val="9"/>
                <c:pt idx="0">
                  <c:v>389.33333333333337</c:v>
                </c:pt>
                <c:pt idx="1">
                  <c:v>12.014583333333334</c:v>
                </c:pt>
                <c:pt idx="2">
                  <c:v>6.3875000000000002</c:v>
                </c:pt>
                <c:pt idx="3">
                  <c:v>2.8</c:v>
                </c:pt>
                <c:pt idx="4">
                  <c:v>1.2</c:v>
                </c:pt>
                <c:pt idx="5">
                  <c:v>82.125000000000014</c:v>
                </c:pt>
                <c:pt idx="6">
                  <c:v>14.235000000000001</c:v>
                </c:pt>
                <c:pt idx="7">
                  <c:v>2.4811309523809526</c:v>
                </c:pt>
                <c:pt idx="8">
                  <c:v>0.11</c:v>
                </c:pt>
              </c:numCache>
            </c:numRef>
          </c:val>
          <c:extLst xmlns:c16r2="http://schemas.microsoft.com/office/drawing/2015/06/chart">
            <c:ext xmlns:c16="http://schemas.microsoft.com/office/drawing/2014/chart" uri="{C3380CC4-5D6E-409C-BE32-E72D297353CC}">
              <c16:uniqueId val="{00000012-FA48-41DB-8DF7-AD1300C9CB95}"/>
            </c:ext>
          </c:extLst>
        </c:ser>
        <c:dLbls>
          <c:showLegendKey val="0"/>
          <c:showVal val="0"/>
          <c:showCatName val="0"/>
          <c:showSerName val="0"/>
          <c:showPercent val="0"/>
          <c:showBubbleSize val="0"/>
        </c:dLbls>
        <c:gapWidth val="219"/>
        <c:overlap val="-27"/>
        <c:axId val="113545728"/>
        <c:axId val="50967040"/>
      </c:barChart>
      <c:catAx>
        <c:axId val="1135457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50967040"/>
        <c:crossesAt val="1.0000000000000002E-2"/>
        <c:auto val="1"/>
        <c:lblAlgn val="ctr"/>
        <c:lblOffset val="100"/>
        <c:noMultiLvlLbl val="0"/>
      </c:catAx>
      <c:valAx>
        <c:axId val="50967040"/>
        <c:scaling>
          <c:logBase val="10"/>
          <c:orientation val="minMax"/>
          <c:min val="1.0000000000000002E-2"/>
        </c:scaling>
        <c:delete val="0"/>
        <c:axPos val="l"/>
        <c:majorGridlines>
          <c:spPr>
            <a:ln w="9525" cap="flat" cmpd="sng" algn="ctr">
              <a:solidFill>
                <a:schemeClr val="tx1">
                  <a:lumMod val="15000"/>
                  <a:lumOff val="85000"/>
                  <a:alpha val="35000"/>
                </a:schemeClr>
              </a:solidFill>
              <a:round/>
            </a:ln>
            <a:effectLst/>
          </c:spPr>
        </c:majorGridlines>
        <c:title>
          <c:tx>
            <c:rich>
              <a:bodyPr rot="0" vert="horz"/>
              <a:lstStyle/>
              <a:p>
                <a:pPr>
                  <a:defRPr sz="1800" b="0"/>
                </a:pPr>
                <a:r>
                  <a:rPr lang="en-US" sz="1800" b="0"/>
                  <a:t>Total Size</a:t>
                </a:r>
              </a:p>
              <a:p>
                <a:pPr>
                  <a:defRPr sz="1800" b="0"/>
                </a:pPr>
                <a:r>
                  <a:rPr lang="en-US" sz="1800" b="0"/>
                  <a:t> of Data for</a:t>
                </a:r>
              </a:p>
              <a:p>
                <a:pPr>
                  <a:defRPr sz="1800" b="0"/>
                </a:pPr>
                <a:r>
                  <a:rPr lang="en-US" sz="1800" b="0"/>
                  <a:t> One Month</a:t>
                </a:r>
              </a:p>
              <a:p>
                <a:pPr>
                  <a:defRPr sz="1800" b="0"/>
                </a:pPr>
                <a:r>
                  <a:rPr lang="en-US" sz="1800" b="0"/>
                  <a:t>(GB)</a:t>
                </a:r>
              </a:p>
            </c:rich>
          </c:tx>
          <c:overlay val="0"/>
        </c:title>
        <c:numFmt formatCode="General" sourceLinked="0"/>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113545728"/>
        <c:crosses val="autoZero"/>
        <c:crossBetween val="between"/>
      </c:valAx>
    </c:plotArea>
    <c:plotVisOnly val="1"/>
    <c:dispBlanksAs val="gap"/>
    <c:showDLblsOverMax val="0"/>
  </c:chart>
  <c:txPr>
    <a:bodyPr/>
    <a:lstStyle/>
    <a:p>
      <a:pPr>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vert="horz"/>
          <a:lstStyle/>
          <a:p>
            <a:pPr>
              <a:defRPr sz="1400"/>
            </a:pPr>
            <a:r>
              <a:rPr lang="en-US" sz="1400"/>
              <a:t>Hypothetical Hourly Measurement Data at a Hypothetical Site</a:t>
            </a:r>
          </a:p>
        </c:rich>
      </c:tx>
      <c:layout>
        <c:manualLayout>
          <c:xMode val="edge"/>
          <c:yMode val="edge"/>
          <c:x val="0.20776102080934225"/>
          <c:y val="3.4367286163927972E-2"/>
        </c:manualLayout>
      </c:layout>
      <c:overlay val="0"/>
      <c:spPr>
        <a:noFill/>
        <a:ln>
          <a:noFill/>
        </a:ln>
        <a:effectLst/>
      </c:spPr>
    </c:title>
    <c:autoTitleDeleted val="0"/>
    <c:plotArea>
      <c:layout>
        <c:manualLayout>
          <c:layoutTarget val="inner"/>
          <c:xMode val="edge"/>
          <c:yMode val="edge"/>
          <c:x val="0.13982590877067236"/>
          <c:y val="0.10934861815334497"/>
          <c:w val="0.80005544262542649"/>
          <c:h val="0.55802128900554104"/>
        </c:manualLayout>
      </c:layout>
      <c:scatterChart>
        <c:scatterStyle val="smoothMarker"/>
        <c:varyColors val="0"/>
        <c:ser>
          <c:idx val="0"/>
          <c:order val="0"/>
          <c:spPr>
            <a:ln w="9525" cap="rnd">
              <a:solidFill>
                <a:srgbClr val="FF0000"/>
              </a:solidFill>
              <a:round/>
            </a:ln>
            <a:effectLst/>
          </c:spPr>
          <c:marker>
            <c:symbol val="circle"/>
            <c:size val="5"/>
            <c:spPr>
              <a:solidFill>
                <a:srgbClr val="FFD1D1"/>
              </a:solidFill>
              <a:ln w="9525">
                <a:solidFill>
                  <a:srgbClr val="FF0000"/>
                </a:solidFill>
              </a:ln>
              <a:effectLst/>
            </c:spPr>
          </c:marker>
          <c:xVal>
            <c:numRef>
              <c:f>'hypothetical meas data'!$B$5:$B$1468</c:f>
              <c:numCache>
                <c:formatCode>m/d/yy\ h:mm;@</c:formatCode>
                <c:ptCount val="1464"/>
                <c:pt idx="0">
                  <c:v>42887</c:v>
                </c:pt>
                <c:pt idx="1">
                  <c:v>42887.041666666664</c:v>
                </c:pt>
                <c:pt idx="2">
                  <c:v>42887.083333333328</c:v>
                </c:pt>
                <c:pt idx="3">
                  <c:v>42887.124999999993</c:v>
                </c:pt>
                <c:pt idx="4">
                  <c:v>42887.166666666657</c:v>
                </c:pt>
                <c:pt idx="5">
                  <c:v>42887.208333333321</c:v>
                </c:pt>
                <c:pt idx="6">
                  <c:v>42887.249999999985</c:v>
                </c:pt>
                <c:pt idx="7">
                  <c:v>42887.29166666665</c:v>
                </c:pt>
                <c:pt idx="8">
                  <c:v>42887.333333333314</c:v>
                </c:pt>
                <c:pt idx="9">
                  <c:v>42887.374999999978</c:v>
                </c:pt>
                <c:pt idx="10">
                  <c:v>42887.416666666642</c:v>
                </c:pt>
                <c:pt idx="11">
                  <c:v>42887.458333333307</c:v>
                </c:pt>
                <c:pt idx="12">
                  <c:v>42887.499999999971</c:v>
                </c:pt>
                <c:pt idx="13">
                  <c:v>42887.541666666635</c:v>
                </c:pt>
                <c:pt idx="14">
                  <c:v>42887.583333333299</c:v>
                </c:pt>
                <c:pt idx="15">
                  <c:v>42887.624999999964</c:v>
                </c:pt>
                <c:pt idx="16">
                  <c:v>42887.666666666628</c:v>
                </c:pt>
                <c:pt idx="17">
                  <c:v>42887.708333333292</c:v>
                </c:pt>
                <c:pt idx="18">
                  <c:v>42887.749999999956</c:v>
                </c:pt>
                <c:pt idx="19">
                  <c:v>42887.791666666621</c:v>
                </c:pt>
                <c:pt idx="20">
                  <c:v>42887.833333333285</c:v>
                </c:pt>
                <c:pt idx="21">
                  <c:v>42887.874999999949</c:v>
                </c:pt>
                <c:pt idx="22">
                  <c:v>42887.916666666613</c:v>
                </c:pt>
                <c:pt idx="23">
                  <c:v>42887.958333333278</c:v>
                </c:pt>
                <c:pt idx="24">
                  <c:v>42887.999999999942</c:v>
                </c:pt>
                <c:pt idx="25">
                  <c:v>42888.041666666606</c:v>
                </c:pt>
                <c:pt idx="26">
                  <c:v>42888.08333333327</c:v>
                </c:pt>
                <c:pt idx="27">
                  <c:v>42888.124999999935</c:v>
                </c:pt>
                <c:pt idx="28">
                  <c:v>42888.166666666599</c:v>
                </c:pt>
                <c:pt idx="29">
                  <c:v>42888.208333333263</c:v>
                </c:pt>
                <c:pt idx="30">
                  <c:v>42888.249999999927</c:v>
                </c:pt>
                <c:pt idx="31">
                  <c:v>42888.291666666591</c:v>
                </c:pt>
                <c:pt idx="32">
                  <c:v>42888.333333333256</c:v>
                </c:pt>
                <c:pt idx="33">
                  <c:v>42888.37499999992</c:v>
                </c:pt>
                <c:pt idx="34">
                  <c:v>42888.416666666584</c:v>
                </c:pt>
                <c:pt idx="35">
                  <c:v>42888.458333333248</c:v>
                </c:pt>
                <c:pt idx="36">
                  <c:v>42888.499999999913</c:v>
                </c:pt>
                <c:pt idx="37">
                  <c:v>42888.541666666577</c:v>
                </c:pt>
                <c:pt idx="38">
                  <c:v>42888.583333333241</c:v>
                </c:pt>
                <c:pt idx="39">
                  <c:v>42888.624999999905</c:v>
                </c:pt>
                <c:pt idx="40">
                  <c:v>42888.66666666657</c:v>
                </c:pt>
                <c:pt idx="41">
                  <c:v>42888.708333333234</c:v>
                </c:pt>
                <c:pt idx="42">
                  <c:v>42888.749999999898</c:v>
                </c:pt>
                <c:pt idx="43">
                  <c:v>42888.791666666562</c:v>
                </c:pt>
                <c:pt idx="44">
                  <c:v>42888.833333333227</c:v>
                </c:pt>
                <c:pt idx="45">
                  <c:v>42888.874999999891</c:v>
                </c:pt>
                <c:pt idx="46">
                  <c:v>42888.916666666555</c:v>
                </c:pt>
                <c:pt idx="47">
                  <c:v>42888.958333333219</c:v>
                </c:pt>
                <c:pt idx="48">
                  <c:v>42888.999999999884</c:v>
                </c:pt>
                <c:pt idx="49">
                  <c:v>42889.041666666548</c:v>
                </c:pt>
                <c:pt idx="50">
                  <c:v>42889.083333333212</c:v>
                </c:pt>
                <c:pt idx="51">
                  <c:v>42889.124999999876</c:v>
                </c:pt>
                <c:pt idx="52">
                  <c:v>42889.166666666541</c:v>
                </c:pt>
                <c:pt idx="53">
                  <c:v>42889.208333333205</c:v>
                </c:pt>
                <c:pt idx="54">
                  <c:v>42889.249999999869</c:v>
                </c:pt>
                <c:pt idx="55">
                  <c:v>42889.291666666533</c:v>
                </c:pt>
                <c:pt idx="56">
                  <c:v>42889.333333333198</c:v>
                </c:pt>
                <c:pt idx="57">
                  <c:v>42889.374999999862</c:v>
                </c:pt>
                <c:pt idx="58">
                  <c:v>42889.416666666526</c:v>
                </c:pt>
                <c:pt idx="59">
                  <c:v>42889.45833333319</c:v>
                </c:pt>
                <c:pt idx="60">
                  <c:v>42889.499999999854</c:v>
                </c:pt>
                <c:pt idx="61">
                  <c:v>42889.541666666519</c:v>
                </c:pt>
                <c:pt idx="62">
                  <c:v>42889.583333333183</c:v>
                </c:pt>
                <c:pt idx="63">
                  <c:v>42889.624999999847</c:v>
                </c:pt>
                <c:pt idx="64">
                  <c:v>42889.666666666511</c:v>
                </c:pt>
                <c:pt idx="65">
                  <c:v>42889.708333333176</c:v>
                </c:pt>
                <c:pt idx="66">
                  <c:v>42889.74999999984</c:v>
                </c:pt>
                <c:pt idx="67">
                  <c:v>42889.791666666504</c:v>
                </c:pt>
                <c:pt idx="68">
                  <c:v>42889.833333333168</c:v>
                </c:pt>
                <c:pt idx="69">
                  <c:v>42889.874999999833</c:v>
                </c:pt>
                <c:pt idx="70">
                  <c:v>42889.916666666497</c:v>
                </c:pt>
                <c:pt idx="71">
                  <c:v>42889.958333333161</c:v>
                </c:pt>
                <c:pt idx="72">
                  <c:v>42889.999999999825</c:v>
                </c:pt>
                <c:pt idx="73">
                  <c:v>42890.04166666649</c:v>
                </c:pt>
                <c:pt idx="74">
                  <c:v>42890.083333333154</c:v>
                </c:pt>
                <c:pt idx="75">
                  <c:v>42890.124999999818</c:v>
                </c:pt>
                <c:pt idx="76">
                  <c:v>42890.166666666482</c:v>
                </c:pt>
                <c:pt idx="77">
                  <c:v>42890.208333333147</c:v>
                </c:pt>
                <c:pt idx="78">
                  <c:v>42890.249999999811</c:v>
                </c:pt>
                <c:pt idx="79">
                  <c:v>42890.291666666475</c:v>
                </c:pt>
                <c:pt idx="80">
                  <c:v>42890.333333333139</c:v>
                </c:pt>
                <c:pt idx="81">
                  <c:v>42890.374999999804</c:v>
                </c:pt>
                <c:pt idx="82">
                  <c:v>42890.416666666468</c:v>
                </c:pt>
                <c:pt idx="83">
                  <c:v>42890.458333333132</c:v>
                </c:pt>
                <c:pt idx="84">
                  <c:v>42890.499999999796</c:v>
                </c:pt>
                <c:pt idx="85">
                  <c:v>42890.541666666461</c:v>
                </c:pt>
                <c:pt idx="86">
                  <c:v>42890.583333333125</c:v>
                </c:pt>
                <c:pt idx="87">
                  <c:v>42890.624999999789</c:v>
                </c:pt>
                <c:pt idx="88">
                  <c:v>42890.666666666453</c:v>
                </c:pt>
                <c:pt idx="89">
                  <c:v>42890.708333333117</c:v>
                </c:pt>
                <c:pt idx="90">
                  <c:v>42890.749999999782</c:v>
                </c:pt>
                <c:pt idx="91">
                  <c:v>42890.791666666446</c:v>
                </c:pt>
                <c:pt idx="92">
                  <c:v>42890.83333333311</c:v>
                </c:pt>
                <c:pt idx="93">
                  <c:v>42890.874999999774</c:v>
                </c:pt>
                <c:pt idx="94">
                  <c:v>42890.916666666439</c:v>
                </c:pt>
                <c:pt idx="95">
                  <c:v>42890.958333333103</c:v>
                </c:pt>
                <c:pt idx="96">
                  <c:v>42890.999999999767</c:v>
                </c:pt>
                <c:pt idx="97">
                  <c:v>42891.041666666431</c:v>
                </c:pt>
                <c:pt idx="98">
                  <c:v>42891.083333333096</c:v>
                </c:pt>
                <c:pt idx="99">
                  <c:v>42891.12499999976</c:v>
                </c:pt>
                <c:pt idx="100">
                  <c:v>42891.166666666424</c:v>
                </c:pt>
                <c:pt idx="101">
                  <c:v>42891.208333333088</c:v>
                </c:pt>
                <c:pt idx="102">
                  <c:v>42891.249999999753</c:v>
                </c:pt>
                <c:pt idx="103">
                  <c:v>42891.291666666417</c:v>
                </c:pt>
                <c:pt idx="104">
                  <c:v>42891.333333333081</c:v>
                </c:pt>
                <c:pt idx="105">
                  <c:v>42891.374999999745</c:v>
                </c:pt>
                <c:pt idx="106">
                  <c:v>42891.41666666641</c:v>
                </c:pt>
                <c:pt idx="107">
                  <c:v>42891.458333333074</c:v>
                </c:pt>
                <c:pt idx="108">
                  <c:v>42891.499999999738</c:v>
                </c:pt>
                <c:pt idx="109">
                  <c:v>42891.541666666402</c:v>
                </c:pt>
                <c:pt idx="110">
                  <c:v>42891.583333333067</c:v>
                </c:pt>
                <c:pt idx="111">
                  <c:v>42891.624999999731</c:v>
                </c:pt>
                <c:pt idx="112">
                  <c:v>42891.666666666395</c:v>
                </c:pt>
                <c:pt idx="113">
                  <c:v>42891.708333333059</c:v>
                </c:pt>
                <c:pt idx="114">
                  <c:v>42891.749999999724</c:v>
                </c:pt>
                <c:pt idx="115">
                  <c:v>42891.791666666388</c:v>
                </c:pt>
                <c:pt idx="116">
                  <c:v>42891.833333333052</c:v>
                </c:pt>
                <c:pt idx="117">
                  <c:v>42891.874999999716</c:v>
                </c:pt>
                <c:pt idx="118">
                  <c:v>42891.91666666638</c:v>
                </c:pt>
                <c:pt idx="119">
                  <c:v>42891.958333333045</c:v>
                </c:pt>
                <c:pt idx="120">
                  <c:v>42891.999999999709</c:v>
                </c:pt>
                <c:pt idx="121">
                  <c:v>42892.041666666373</c:v>
                </c:pt>
                <c:pt idx="122">
                  <c:v>42892.083333333037</c:v>
                </c:pt>
                <c:pt idx="123">
                  <c:v>42892.124999999702</c:v>
                </c:pt>
                <c:pt idx="124">
                  <c:v>42892.166666666366</c:v>
                </c:pt>
                <c:pt idx="125">
                  <c:v>42892.20833333303</c:v>
                </c:pt>
                <c:pt idx="126">
                  <c:v>42892.249999999694</c:v>
                </c:pt>
                <c:pt idx="127">
                  <c:v>42892.291666666359</c:v>
                </c:pt>
                <c:pt idx="128">
                  <c:v>42892.333333333023</c:v>
                </c:pt>
                <c:pt idx="129">
                  <c:v>42892.374999999687</c:v>
                </c:pt>
                <c:pt idx="130">
                  <c:v>42892.416666666351</c:v>
                </c:pt>
                <c:pt idx="131">
                  <c:v>42892.458333333016</c:v>
                </c:pt>
                <c:pt idx="132">
                  <c:v>42892.49999999968</c:v>
                </c:pt>
                <c:pt idx="133">
                  <c:v>42892.541666666344</c:v>
                </c:pt>
                <c:pt idx="134">
                  <c:v>42892.583333333008</c:v>
                </c:pt>
                <c:pt idx="135">
                  <c:v>42892.624999999673</c:v>
                </c:pt>
                <c:pt idx="136">
                  <c:v>42892.666666666337</c:v>
                </c:pt>
                <c:pt idx="137">
                  <c:v>42892.708333333001</c:v>
                </c:pt>
                <c:pt idx="138">
                  <c:v>42892.749999999665</c:v>
                </c:pt>
                <c:pt idx="139">
                  <c:v>42892.79166666633</c:v>
                </c:pt>
                <c:pt idx="140">
                  <c:v>42892.833333332994</c:v>
                </c:pt>
                <c:pt idx="141">
                  <c:v>42892.874999999658</c:v>
                </c:pt>
                <c:pt idx="142">
                  <c:v>42892.916666666322</c:v>
                </c:pt>
                <c:pt idx="143">
                  <c:v>42892.958333332987</c:v>
                </c:pt>
                <c:pt idx="144">
                  <c:v>42892.999999999651</c:v>
                </c:pt>
                <c:pt idx="145">
                  <c:v>42893.041666666315</c:v>
                </c:pt>
                <c:pt idx="146">
                  <c:v>42893.083333332979</c:v>
                </c:pt>
                <c:pt idx="147">
                  <c:v>42893.124999999643</c:v>
                </c:pt>
                <c:pt idx="148">
                  <c:v>42893.166666666308</c:v>
                </c:pt>
                <c:pt idx="149">
                  <c:v>42893.208333332972</c:v>
                </c:pt>
                <c:pt idx="150">
                  <c:v>42893.249999999636</c:v>
                </c:pt>
                <c:pt idx="151">
                  <c:v>42893.2916666663</c:v>
                </c:pt>
                <c:pt idx="152">
                  <c:v>42893.333333332965</c:v>
                </c:pt>
                <c:pt idx="153">
                  <c:v>42893.374999999629</c:v>
                </c:pt>
                <c:pt idx="154">
                  <c:v>42893.416666666293</c:v>
                </c:pt>
                <c:pt idx="155">
                  <c:v>42893.458333332957</c:v>
                </c:pt>
                <c:pt idx="156">
                  <c:v>42893.499999999622</c:v>
                </c:pt>
                <c:pt idx="157">
                  <c:v>42893.541666666286</c:v>
                </c:pt>
                <c:pt idx="158">
                  <c:v>42893.58333333295</c:v>
                </c:pt>
                <c:pt idx="159">
                  <c:v>42893.624999999614</c:v>
                </c:pt>
                <c:pt idx="160">
                  <c:v>42893.666666666279</c:v>
                </c:pt>
                <c:pt idx="161">
                  <c:v>42893.708333332943</c:v>
                </c:pt>
                <c:pt idx="162">
                  <c:v>42893.749999999607</c:v>
                </c:pt>
                <c:pt idx="163">
                  <c:v>42893.791666666271</c:v>
                </c:pt>
                <c:pt idx="164">
                  <c:v>42893.833333332936</c:v>
                </c:pt>
                <c:pt idx="165">
                  <c:v>42893.8749999996</c:v>
                </c:pt>
                <c:pt idx="166">
                  <c:v>42893.916666666264</c:v>
                </c:pt>
                <c:pt idx="167">
                  <c:v>42893.958333332928</c:v>
                </c:pt>
                <c:pt idx="168">
                  <c:v>42893.999999999593</c:v>
                </c:pt>
                <c:pt idx="169">
                  <c:v>42894.041666666257</c:v>
                </c:pt>
                <c:pt idx="170">
                  <c:v>42894.083333332921</c:v>
                </c:pt>
                <c:pt idx="171">
                  <c:v>42894.124999999585</c:v>
                </c:pt>
                <c:pt idx="172">
                  <c:v>42894.16666666625</c:v>
                </c:pt>
                <c:pt idx="173">
                  <c:v>42894.208333332914</c:v>
                </c:pt>
                <c:pt idx="174">
                  <c:v>42894.249999999578</c:v>
                </c:pt>
                <c:pt idx="175">
                  <c:v>42894.291666666242</c:v>
                </c:pt>
                <c:pt idx="176">
                  <c:v>42894.333333332906</c:v>
                </c:pt>
                <c:pt idx="177">
                  <c:v>42894.374999999571</c:v>
                </c:pt>
                <c:pt idx="178">
                  <c:v>42894.416666666235</c:v>
                </c:pt>
                <c:pt idx="179">
                  <c:v>42894.458333332899</c:v>
                </c:pt>
                <c:pt idx="180">
                  <c:v>42894.499999999563</c:v>
                </c:pt>
                <c:pt idx="181">
                  <c:v>42894.541666666228</c:v>
                </c:pt>
                <c:pt idx="182">
                  <c:v>42894.583333332892</c:v>
                </c:pt>
                <c:pt idx="183">
                  <c:v>42894.624999999556</c:v>
                </c:pt>
                <c:pt idx="184">
                  <c:v>42894.66666666622</c:v>
                </c:pt>
                <c:pt idx="185">
                  <c:v>42894.708333332885</c:v>
                </c:pt>
                <c:pt idx="186">
                  <c:v>42894.749999999549</c:v>
                </c:pt>
                <c:pt idx="187">
                  <c:v>42894.791666666213</c:v>
                </c:pt>
                <c:pt idx="188">
                  <c:v>42894.833333332877</c:v>
                </c:pt>
                <c:pt idx="189">
                  <c:v>42894.874999999542</c:v>
                </c:pt>
                <c:pt idx="190">
                  <c:v>42894.916666666206</c:v>
                </c:pt>
                <c:pt idx="191">
                  <c:v>42894.95833333287</c:v>
                </c:pt>
                <c:pt idx="192">
                  <c:v>42894.999999999534</c:v>
                </c:pt>
                <c:pt idx="193">
                  <c:v>42895.041666666199</c:v>
                </c:pt>
                <c:pt idx="194">
                  <c:v>42895.083333332863</c:v>
                </c:pt>
                <c:pt idx="195">
                  <c:v>42895.124999999527</c:v>
                </c:pt>
                <c:pt idx="196">
                  <c:v>42895.166666666191</c:v>
                </c:pt>
                <c:pt idx="197">
                  <c:v>42895.208333332856</c:v>
                </c:pt>
                <c:pt idx="198">
                  <c:v>42895.24999999952</c:v>
                </c:pt>
                <c:pt idx="199">
                  <c:v>42895.291666666184</c:v>
                </c:pt>
                <c:pt idx="200">
                  <c:v>42895.333333332848</c:v>
                </c:pt>
                <c:pt idx="201">
                  <c:v>42895.374999999513</c:v>
                </c:pt>
                <c:pt idx="202">
                  <c:v>42895.416666666177</c:v>
                </c:pt>
                <c:pt idx="203">
                  <c:v>42895.458333332841</c:v>
                </c:pt>
                <c:pt idx="204">
                  <c:v>42895.499999999505</c:v>
                </c:pt>
                <c:pt idx="205">
                  <c:v>42895.541666666169</c:v>
                </c:pt>
                <c:pt idx="206">
                  <c:v>42895.583333332834</c:v>
                </c:pt>
                <c:pt idx="207">
                  <c:v>42895.624999999498</c:v>
                </c:pt>
                <c:pt idx="208">
                  <c:v>42895.666666666162</c:v>
                </c:pt>
                <c:pt idx="209">
                  <c:v>42895.708333332826</c:v>
                </c:pt>
                <c:pt idx="210">
                  <c:v>42895.749999999491</c:v>
                </c:pt>
                <c:pt idx="211">
                  <c:v>42895.791666666155</c:v>
                </c:pt>
                <c:pt idx="212">
                  <c:v>42895.833333332819</c:v>
                </c:pt>
                <c:pt idx="213">
                  <c:v>42895.874999999483</c:v>
                </c:pt>
                <c:pt idx="214">
                  <c:v>42895.916666666148</c:v>
                </c:pt>
                <c:pt idx="215">
                  <c:v>42895.958333332812</c:v>
                </c:pt>
                <c:pt idx="216">
                  <c:v>42895.999999999476</c:v>
                </c:pt>
                <c:pt idx="217">
                  <c:v>42896.04166666614</c:v>
                </c:pt>
                <c:pt idx="218">
                  <c:v>42896.083333332805</c:v>
                </c:pt>
                <c:pt idx="219">
                  <c:v>42896.124999999469</c:v>
                </c:pt>
                <c:pt idx="220">
                  <c:v>42896.166666666133</c:v>
                </c:pt>
                <c:pt idx="221">
                  <c:v>42896.208333332797</c:v>
                </c:pt>
                <c:pt idx="222">
                  <c:v>42896.249999999462</c:v>
                </c:pt>
                <c:pt idx="223">
                  <c:v>42896.291666666126</c:v>
                </c:pt>
                <c:pt idx="224">
                  <c:v>42896.33333333279</c:v>
                </c:pt>
                <c:pt idx="225">
                  <c:v>42896.374999999454</c:v>
                </c:pt>
                <c:pt idx="226">
                  <c:v>42896.416666666119</c:v>
                </c:pt>
                <c:pt idx="227">
                  <c:v>42896.458333332783</c:v>
                </c:pt>
                <c:pt idx="228">
                  <c:v>42896.499999999447</c:v>
                </c:pt>
                <c:pt idx="229">
                  <c:v>42896.541666666111</c:v>
                </c:pt>
                <c:pt idx="230">
                  <c:v>42896.583333332776</c:v>
                </c:pt>
                <c:pt idx="231">
                  <c:v>42896.62499999944</c:v>
                </c:pt>
                <c:pt idx="232">
                  <c:v>42896.666666666104</c:v>
                </c:pt>
                <c:pt idx="233">
                  <c:v>42896.708333332768</c:v>
                </c:pt>
                <c:pt idx="234">
                  <c:v>42896.749999999432</c:v>
                </c:pt>
                <c:pt idx="235">
                  <c:v>42896.791666666097</c:v>
                </c:pt>
                <c:pt idx="236">
                  <c:v>42896.833333332761</c:v>
                </c:pt>
                <c:pt idx="237">
                  <c:v>42896.874999999425</c:v>
                </c:pt>
                <c:pt idx="238">
                  <c:v>42896.916666666089</c:v>
                </c:pt>
                <c:pt idx="239">
                  <c:v>42896.958333332754</c:v>
                </c:pt>
                <c:pt idx="240">
                  <c:v>42896.999999999418</c:v>
                </c:pt>
                <c:pt idx="241">
                  <c:v>42897.041666666082</c:v>
                </c:pt>
                <c:pt idx="242">
                  <c:v>42897.083333332746</c:v>
                </c:pt>
                <c:pt idx="243">
                  <c:v>42897.124999999411</c:v>
                </c:pt>
                <c:pt idx="244">
                  <c:v>42897.166666666075</c:v>
                </c:pt>
                <c:pt idx="245">
                  <c:v>42897.208333332739</c:v>
                </c:pt>
                <c:pt idx="246">
                  <c:v>42897.249999999403</c:v>
                </c:pt>
                <c:pt idx="247">
                  <c:v>42897.291666666068</c:v>
                </c:pt>
                <c:pt idx="248">
                  <c:v>42897.333333332732</c:v>
                </c:pt>
                <c:pt idx="249">
                  <c:v>42897.374999999396</c:v>
                </c:pt>
                <c:pt idx="250">
                  <c:v>42897.41666666606</c:v>
                </c:pt>
                <c:pt idx="251">
                  <c:v>42897.458333332725</c:v>
                </c:pt>
                <c:pt idx="252">
                  <c:v>42897.499999999389</c:v>
                </c:pt>
                <c:pt idx="253">
                  <c:v>42897.541666666053</c:v>
                </c:pt>
                <c:pt idx="254">
                  <c:v>42897.583333332717</c:v>
                </c:pt>
                <c:pt idx="255">
                  <c:v>42897.624999999382</c:v>
                </c:pt>
                <c:pt idx="256">
                  <c:v>42897.666666666046</c:v>
                </c:pt>
                <c:pt idx="257">
                  <c:v>42897.70833333271</c:v>
                </c:pt>
                <c:pt idx="258">
                  <c:v>42897.749999999374</c:v>
                </c:pt>
                <c:pt idx="259">
                  <c:v>42897.791666666039</c:v>
                </c:pt>
                <c:pt idx="260">
                  <c:v>42897.833333332703</c:v>
                </c:pt>
                <c:pt idx="261">
                  <c:v>42897.874999999367</c:v>
                </c:pt>
                <c:pt idx="262">
                  <c:v>42897.916666666031</c:v>
                </c:pt>
                <c:pt idx="263">
                  <c:v>42897.958333332695</c:v>
                </c:pt>
                <c:pt idx="264">
                  <c:v>42897.99999999936</c:v>
                </c:pt>
                <c:pt idx="265">
                  <c:v>42898.041666666024</c:v>
                </c:pt>
                <c:pt idx="266">
                  <c:v>42898.083333332688</c:v>
                </c:pt>
                <c:pt idx="267">
                  <c:v>42898.124999999352</c:v>
                </c:pt>
                <c:pt idx="268">
                  <c:v>42898.166666666017</c:v>
                </c:pt>
                <c:pt idx="269">
                  <c:v>42898.208333332681</c:v>
                </c:pt>
                <c:pt idx="270">
                  <c:v>42898.249999999345</c:v>
                </c:pt>
                <c:pt idx="271">
                  <c:v>42898.291666666009</c:v>
                </c:pt>
                <c:pt idx="272">
                  <c:v>42898.333333332674</c:v>
                </c:pt>
                <c:pt idx="273">
                  <c:v>42898.374999999338</c:v>
                </c:pt>
                <c:pt idx="274">
                  <c:v>42898.416666666002</c:v>
                </c:pt>
                <c:pt idx="275">
                  <c:v>42898.458333332666</c:v>
                </c:pt>
                <c:pt idx="276">
                  <c:v>42898.499999999331</c:v>
                </c:pt>
                <c:pt idx="277">
                  <c:v>42898.541666665995</c:v>
                </c:pt>
                <c:pt idx="278">
                  <c:v>42898.583333332659</c:v>
                </c:pt>
                <c:pt idx="279">
                  <c:v>42898.624999999323</c:v>
                </c:pt>
                <c:pt idx="280">
                  <c:v>42898.666666665988</c:v>
                </c:pt>
                <c:pt idx="281">
                  <c:v>42898.708333332652</c:v>
                </c:pt>
                <c:pt idx="282">
                  <c:v>42898.749999999316</c:v>
                </c:pt>
                <c:pt idx="283">
                  <c:v>42898.79166666598</c:v>
                </c:pt>
                <c:pt idx="284">
                  <c:v>42898.833333332645</c:v>
                </c:pt>
                <c:pt idx="285">
                  <c:v>42898.874999999309</c:v>
                </c:pt>
                <c:pt idx="286">
                  <c:v>42898.916666665973</c:v>
                </c:pt>
                <c:pt idx="287">
                  <c:v>42898.958333332637</c:v>
                </c:pt>
                <c:pt idx="288">
                  <c:v>42898.999999999302</c:v>
                </c:pt>
                <c:pt idx="289">
                  <c:v>42899.041666665966</c:v>
                </c:pt>
                <c:pt idx="290">
                  <c:v>42899.08333333263</c:v>
                </c:pt>
                <c:pt idx="291">
                  <c:v>42899.124999999294</c:v>
                </c:pt>
                <c:pt idx="292">
                  <c:v>42899.166666665958</c:v>
                </c:pt>
                <c:pt idx="293">
                  <c:v>42899.208333332623</c:v>
                </c:pt>
                <c:pt idx="294">
                  <c:v>42899.249999999287</c:v>
                </c:pt>
                <c:pt idx="295">
                  <c:v>42899.291666665951</c:v>
                </c:pt>
                <c:pt idx="296">
                  <c:v>42899.333333332615</c:v>
                </c:pt>
                <c:pt idx="297">
                  <c:v>42899.37499999928</c:v>
                </c:pt>
                <c:pt idx="298">
                  <c:v>42899.416666665944</c:v>
                </c:pt>
                <c:pt idx="299">
                  <c:v>42899.458333332608</c:v>
                </c:pt>
                <c:pt idx="300">
                  <c:v>42899.499999999272</c:v>
                </c:pt>
                <c:pt idx="301">
                  <c:v>42899.541666665937</c:v>
                </c:pt>
                <c:pt idx="302">
                  <c:v>42899.583333332601</c:v>
                </c:pt>
                <c:pt idx="303">
                  <c:v>42899.624999999265</c:v>
                </c:pt>
                <c:pt idx="304">
                  <c:v>42899.666666665929</c:v>
                </c:pt>
                <c:pt idx="305">
                  <c:v>42899.708333332594</c:v>
                </c:pt>
                <c:pt idx="306">
                  <c:v>42899.749999999258</c:v>
                </c:pt>
                <c:pt idx="307">
                  <c:v>42899.791666665922</c:v>
                </c:pt>
                <c:pt idx="308">
                  <c:v>42899.833333332586</c:v>
                </c:pt>
                <c:pt idx="309">
                  <c:v>42899.874999999251</c:v>
                </c:pt>
                <c:pt idx="310">
                  <c:v>42899.916666665915</c:v>
                </c:pt>
                <c:pt idx="311">
                  <c:v>42899.958333332579</c:v>
                </c:pt>
                <c:pt idx="312">
                  <c:v>42899.999999999243</c:v>
                </c:pt>
                <c:pt idx="313">
                  <c:v>42900.041666665908</c:v>
                </c:pt>
                <c:pt idx="314">
                  <c:v>42900.083333332572</c:v>
                </c:pt>
                <c:pt idx="315">
                  <c:v>42900.124999999236</c:v>
                </c:pt>
                <c:pt idx="316">
                  <c:v>42900.1666666659</c:v>
                </c:pt>
                <c:pt idx="317">
                  <c:v>42900.208333332565</c:v>
                </c:pt>
                <c:pt idx="318">
                  <c:v>42900.249999999229</c:v>
                </c:pt>
                <c:pt idx="319">
                  <c:v>42900.291666665893</c:v>
                </c:pt>
                <c:pt idx="320">
                  <c:v>42900.333333332557</c:v>
                </c:pt>
                <c:pt idx="321">
                  <c:v>42900.374999999221</c:v>
                </c:pt>
                <c:pt idx="322">
                  <c:v>42900.416666665886</c:v>
                </c:pt>
                <c:pt idx="323">
                  <c:v>42900.45833333255</c:v>
                </c:pt>
                <c:pt idx="324">
                  <c:v>42900.499999999214</c:v>
                </c:pt>
                <c:pt idx="325">
                  <c:v>42900.541666665878</c:v>
                </c:pt>
                <c:pt idx="326">
                  <c:v>42900.583333332543</c:v>
                </c:pt>
                <c:pt idx="327">
                  <c:v>42900.624999999207</c:v>
                </c:pt>
                <c:pt idx="328">
                  <c:v>42900.666666665871</c:v>
                </c:pt>
                <c:pt idx="329">
                  <c:v>42900.708333332535</c:v>
                </c:pt>
                <c:pt idx="330">
                  <c:v>42900.7499999992</c:v>
                </c:pt>
                <c:pt idx="331">
                  <c:v>42900.791666665864</c:v>
                </c:pt>
                <c:pt idx="332">
                  <c:v>42900.833333332528</c:v>
                </c:pt>
                <c:pt idx="333">
                  <c:v>42900.874999999192</c:v>
                </c:pt>
                <c:pt idx="334">
                  <c:v>42900.916666665857</c:v>
                </c:pt>
                <c:pt idx="335">
                  <c:v>42900.958333332521</c:v>
                </c:pt>
                <c:pt idx="336">
                  <c:v>42900.999999999185</c:v>
                </c:pt>
                <c:pt idx="337">
                  <c:v>42901.041666665849</c:v>
                </c:pt>
                <c:pt idx="338">
                  <c:v>42901.083333332514</c:v>
                </c:pt>
                <c:pt idx="339">
                  <c:v>42901.124999999178</c:v>
                </c:pt>
                <c:pt idx="340">
                  <c:v>42901.166666665842</c:v>
                </c:pt>
                <c:pt idx="341">
                  <c:v>42901.208333332506</c:v>
                </c:pt>
                <c:pt idx="342">
                  <c:v>42901.249999999171</c:v>
                </c:pt>
                <c:pt idx="343">
                  <c:v>42901.291666665835</c:v>
                </c:pt>
                <c:pt idx="344">
                  <c:v>42901.333333332499</c:v>
                </c:pt>
                <c:pt idx="345">
                  <c:v>42901.374999999163</c:v>
                </c:pt>
                <c:pt idx="346">
                  <c:v>42901.416666665828</c:v>
                </c:pt>
                <c:pt idx="347">
                  <c:v>42901.458333332492</c:v>
                </c:pt>
                <c:pt idx="348">
                  <c:v>42901.499999999156</c:v>
                </c:pt>
                <c:pt idx="349">
                  <c:v>42901.54166666582</c:v>
                </c:pt>
                <c:pt idx="350">
                  <c:v>42901.583333332484</c:v>
                </c:pt>
                <c:pt idx="351">
                  <c:v>42901.624999999149</c:v>
                </c:pt>
                <c:pt idx="352">
                  <c:v>42901.666666665813</c:v>
                </c:pt>
                <c:pt idx="353">
                  <c:v>42901.708333332477</c:v>
                </c:pt>
                <c:pt idx="354">
                  <c:v>42901.749999999141</c:v>
                </c:pt>
                <c:pt idx="355">
                  <c:v>42901.791666665806</c:v>
                </c:pt>
                <c:pt idx="356">
                  <c:v>42901.83333333247</c:v>
                </c:pt>
                <c:pt idx="357">
                  <c:v>42901.874999999134</c:v>
                </c:pt>
                <c:pt idx="358">
                  <c:v>42901.916666665798</c:v>
                </c:pt>
                <c:pt idx="359">
                  <c:v>42901.958333332463</c:v>
                </c:pt>
                <c:pt idx="360">
                  <c:v>42901.999999999127</c:v>
                </c:pt>
                <c:pt idx="361">
                  <c:v>42902.041666665791</c:v>
                </c:pt>
                <c:pt idx="362">
                  <c:v>42902.083333332455</c:v>
                </c:pt>
                <c:pt idx="363">
                  <c:v>42902.12499999912</c:v>
                </c:pt>
                <c:pt idx="364">
                  <c:v>42902.166666665784</c:v>
                </c:pt>
                <c:pt idx="365">
                  <c:v>42902.208333332448</c:v>
                </c:pt>
                <c:pt idx="366">
                  <c:v>42902.249999999112</c:v>
                </c:pt>
                <c:pt idx="367">
                  <c:v>42902.291666665777</c:v>
                </c:pt>
                <c:pt idx="368">
                  <c:v>42902.333333332441</c:v>
                </c:pt>
                <c:pt idx="369">
                  <c:v>42902.374999999105</c:v>
                </c:pt>
                <c:pt idx="370">
                  <c:v>42902.416666665769</c:v>
                </c:pt>
                <c:pt idx="371">
                  <c:v>42902.458333332434</c:v>
                </c:pt>
                <c:pt idx="372">
                  <c:v>42902.499999999098</c:v>
                </c:pt>
                <c:pt idx="373">
                  <c:v>42902.541666665762</c:v>
                </c:pt>
                <c:pt idx="374">
                  <c:v>42902.583333332426</c:v>
                </c:pt>
                <c:pt idx="375">
                  <c:v>42902.624999999091</c:v>
                </c:pt>
                <c:pt idx="376">
                  <c:v>42902.666666665755</c:v>
                </c:pt>
                <c:pt idx="377">
                  <c:v>42902.708333332419</c:v>
                </c:pt>
                <c:pt idx="378">
                  <c:v>42902.749999999083</c:v>
                </c:pt>
                <c:pt idx="379">
                  <c:v>42902.791666665747</c:v>
                </c:pt>
                <c:pt idx="380">
                  <c:v>42902.833333332412</c:v>
                </c:pt>
                <c:pt idx="381">
                  <c:v>42902.874999999076</c:v>
                </c:pt>
                <c:pt idx="382">
                  <c:v>42902.91666666574</c:v>
                </c:pt>
                <c:pt idx="383">
                  <c:v>42902.958333332404</c:v>
                </c:pt>
                <c:pt idx="384">
                  <c:v>42902.999999999069</c:v>
                </c:pt>
                <c:pt idx="385">
                  <c:v>42903.041666665733</c:v>
                </c:pt>
                <c:pt idx="386">
                  <c:v>42903.083333332397</c:v>
                </c:pt>
                <c:pt idx="387">
                  <c:v>42903.124999999061</c:v>
                </c:pt>
                <c:pt idx="388">
                  <c:v>42903.166666665726</c:v>
                </c:pt>
                <c:pt idx="389">
                  <c:v>42903.20833333239</c:v>
                </c:pt>
                <c:pt idx="390">
                  <c:v>42903.249999999054</c:v>
                </c:pt>
                <c:pt idx="391">
                  <c:v>42903.291666665718</c:v>
                </c:pt>
                <c:pt idx="392">
                  <c:v>42903.333333332383</c:v>
                </c:pt>
                <c:pt idx="393">
                  <c:v>42903.374999999047</c:v>
                </c:pt>
                <c:pt idx="394">
                  <c:v>42903.416666665711</c:v>
                </c:pt>
                <c:pt idx="395">
                  <c:v>42903.458333332375</c:v>
                </c:pt>
                <c:pt idx="396">
                  <c:v>42903.49999999904</c:v>
                </c:pt>
                <c:pt idx="397">
                  <c:v>42903.541666665704</c:v>
                </c:pt>
                <c:pt idx="398">
                  <c:v>42903.583333332368</c:v>
                </c:pt>
                <c:pt idx="399">
                  <c:v>42903.624999999032</c:v>
                </c:pt>
                <c:pt idx="400">
                  <c:v>42903.666666665697</c:v>
                </c:pt>
                <c:pt idx="401">
                  <c:v>42903.708333332361</c:v>
                </c:pt>
                <c:pt idx="402">
                  <c:v>42903.749999999025</c:v>
                </c:pt>
                <c:pt idx="403">
                  <c:v>42903.791666665689</c:v>
                </c:pt>
                <c:pt idx="404">
                  <c:v>42903.833333332354</c:v>
                </c:pt>
                <c:pt idx="405">
                  <c:v>42903.874999999018</c:v>
                </c:pt>
                <c:pt idx="406">
                  <c:v>42903.916666665682</c:v>
                </c:pt>
                <c:pt idx="407">
                  <c:v>42903.958333332346</c:v>
                </c:pt>
                <c:pt idx="408">
                  <c:v>42903.99999999901</c:v>
                </c:pt>
                <c:pt idx="409">
                  <c:v>42904.041666665675</c:v>
                </c:pt>
                <c:pt idx="410">
                  <c:v>42904.083333332339</c:v>
                </c:pt>
                <c:pt idx="411">
                  <c:v>42904.124999999003</c:v>
                </c:pt>
                <c:pt idx="412">
                  <c:v>42904.166666665667</c:v>
                </c:pt>
                <c:pt idx="413">
                  <c:v>42904.208333332332</c:v>
                </c:pt>
                <c:pt idx="414">
                  <c:v>42904.249999998996</c:v>
                </c:pt>
                <c:pt idx="415">
                  <c:v>42904.29166666566</c:v>
                </c:pt>
                <c:pt idx="416">
                  <c:v>42904.333333332324</c:v>
                </c:pt>
                <c:pt idx="417">
                  <c:v>42904.374999998989</c:v>
                </c:pt>
                <c:pt idx="418">
                  <c:v>42904.416666665653</c:v>
                </c:pt>
                <c:pt idx="419">
                  <c:v>42904.458333332317</c:v>
                </c:pt>
                <c:pt idx="420">
                  <c:v>42904.499999998981</c:v>
                </c:pt>
                <c:pt idx="421">
                  <c:v>42904.541666665646</c:v>
                </c:pt>
                <c:pt idx="422">
                  <c:v>42904.58333333231</c:v>
                </c:pt>
                <c:pt idx="423">
                  <c:v>42904.624999998974</c:v>
                </c:pt>
                <c:pt idx="424">
                  <c:v>42904.666666665638</c:v>
                </c:pt>
                <c:pt idx="425">
                  <c:v>42904.708333332303</c:v>
                </c:pt>
                <c:pt idx="426">
                  <c:v>42904.749999998967</c:v>
                </c:pt>
                <c:pt idx="427">
                  <c:v>42904.791666665631</c:v>
                </c:pt>
                <c:pt idx="428">
                  <c:v>42904.833333332295</c:v>
                </c:pt>
                <c:pt idx="429">
                  <c:v>42904.87499999896</c:v>
                </c:pt>
                <c:pt idx="430">
                  <c:v>42904.916666665624</c:v>
                </c:pt>
                <c:pt idx="431">
                  <c:v>42904.958333332288</c:v>
                </c:pt>
                <c:pt idx="432">
                  <c:v>42904.999999998952</c:v>
                </c:pt>
                <c:pt idx="433">
                  <c:v>42905.041666665617</c:v>
                </c:pt>
                <c:pt idx="434">
                  <c:v>42905.083333332281</c:v>
                </c:pt>
                <c:pt idx="435">
                  <c:v>42905.124999998945</c:v>
                </c:pt>
                <c:pt idx="436">
                  <c:v>42905.166666665609</c:v>
                </c:pt>
                <c:pt idx="437">
                  <c:v>42905.208333332273</c:v>
                </c:pt>
                <c:pt idx="438">
                  <c:v>42905.249999998938</c:v>
                </c:pt>
                <c:pt idx="439">
                  <c:v>42905.291666665602</c:v>
                </c:pt>
                <c:pt idx="440">
                  <c:v>42905.333333332266</c:v>
                </c:pt>
                <c:pt idx="441">
                  <c:v>42905.37499999893</c:v>
                </c:pt>
                <c:pt idx="442">
                  <c:v>42905.416666665595</c:v>
                </c:pt>
                <c:pt idx="443">
                  <c:v>42905.458333332259</c:v>
                </c:pt>
                <c:pt idx="444">
                  <c:v>42905.499999998923</c:v>
                </c:pt>
                <c:pt idx="445">
                  <c:v>42905.541666665587</c:v>
                </c:pt>
                <c:pt idx="446">
                  <c:v>42905.583333332252</c:v>
                </c:pt>
                <c:pt idx="447">
                  <c:v>42905.624999998916</c:v>
                </c:pt>
                <c:pt idx="448">
                  <c:v>42905.66666666558</c:v>
                </c:pt>
                <c:pt idx="449">
                  <c:v>42905.708333332244</c:v>
                </c:pt>
                <c:pt idx="450">
                  <c:v>42905.749999998909</c:v>
                </c:pt>
                <c:pt idx="451">
                  <c:v>42905.791666665573</c:v>
                </c:pt>
                <c:pt idx="452">
                  <c:v>42905.833333332237</c:v>
                </c:pt>
                <c:pt idx="453">
                  <c:v>42905.874999998901</c:v>
                </c:pt>
                <c:pt idx="454">
                  <c:v>42905.916666665566</c:v>
                </c:pt>
                <c:pt idx="455">
                  <c:v>42905.95833333223</c:v>
                </c:pt>
                <c:pt idx="456">
                  <c:v>42905.999999998894</c:v>
                </c:pt>
                <c:pt idx="457">
                  <c:v>42906.041666665558</c:v>
                </c:pt>
                <c:pt idx="458">
                  <c:v>42906.083333332223</c:v>
                </c:pt>
                <c:pt idx="459">
                  <c:v>42906.124999998887</c:v>
                </c:pt>
                <c:pt idx="460">
                  <c:v>42906.166666665551</c:v>
                </c:pt>
                <c:pt idx="461">
                  <c:v>42906.208333332215</c:v>
                </c:pt>
                <c:pt idx="462">
                  <c:v>42906.24999999888</c:v>
                </c:pt>
                <c:pt idx="463">
                  <c:v>42906.291666665544</c:v>
                </c:pt>
                <c:pt idx="464">
                  <c:v>42906.333333332208</c:v>
                </c:pt>
                <c:pt idx="465">
                  <c:v>42906.374999998872</c:v>
                </c:pt>
                <c:pt idx="466">
                  <c:v>42906.416666665536</c:v>
                </c:pt>
                <c:pt idx="467">
                  <c:v>42906.458333332201</c:v>
                </c:pt>
                <c:pt idx="468">
                  <c:v>42906.499999998865</c:v>
                </c:pt>
                <c:pt idx="469">
                  <c:v>42906.541666665529</c:v>
                </c:pt>
                <c:pt idx="470">
                  <c:v>42906.583333332193</c:v>
                </c:pt>
                <c:pt idx="471">
                  <c:v>42906.624999998858</c:v>
                </c:pt>
                <c:pt idx="472">
                  <c:v>42906.666666665522</c:v>
                </c:pt>
                <c:pt idx="473">
                  <c:v>42906.708333332186</c:v>
                </c:pt>
                <c:pt idx="474">
                  <c:v>42906.74999999885</c:v>
                </c:pt>
                <c:pt idx="475">
                  <c:v>42906.791666665515</c:v>
                </c:pt>
                <c:pt idx="476">
                  <c:v>42906.833333332179</c:v>
                </c:pt>
                <c:pt idx="477">
                  <c:v>42906.874999998843</c:v>
                </c:pt>
                <c:pt idx="478">
                  <c:v>42906.916666665507</c:v>
                </c:pt>
                <c:pt idx="479">
                  <c:v>42906.958333332172</c:v>
                </c:pt>
                <c:pt idx="480">
                  <c:v>42906.999999998836</c:v>
                </c:pt>
                <c:pt idx="481">
                  <c:v>42907.0416666655</c:v>
                </c:pt>
                <c:pt idx="482">
                  <c:v>42907.083333332164</c:v>
                </c:pt>
                <c:pt idx="483">
                  <c:v>42907.124999998829</c:v>
                </c:pt>
                <c:pt idx="484">
                  <c:v>42907.166666665493</c:v>
                </c:pt>
                <c:pt idx="485">
                  <c:v>42907.208333332157</c:v>
                </c:pt>
                <c:pt idx="486">
                  <c:v>42907.249999998821</c:v>
                </c:pt>
                <c:pt idx="487">
                  <c:v>42907.291666665486</c:v>
                </c:pt>
                <c:pt idx="488">
                  <c:v>42907.33333333215</c:v>
                </c:pt>
                <c:pt idx="489">
                  <c:v>42907.374999998814</c:v>
                </c:pt>
                <c:pt idx="490">
                  <c:v>42907.416666665478</c:v>
                </c:pt>
                <c:pt idx="491">
                  <c:v>42907.458333332143</c:v>
                </c:pt>
                <c:pt idx="492">
                  <c:v>42907.499999998807</c:v>
                </c:pt>
                <c:pt idx="493">
                  <c:v>42907.541666665471</c:v>
                </c:pt>
                <c:pt idx="494">
                  <c:v>42907.583333332135</c:v>
                </c:pt>
                <c:pt idx="495">
                  <c:v>42907.624999998799</c:v>
                </c:pt>
                <c:pt idx="496">
                  <c:v>42907.666666665464</c:v>
                </c:pt>
                <c:pt idx="497">
                  <c:v>42907.708333332128</c:v>
                </c:pt>
                <c:pt idx="498">
                  <c:v>42907.749999998792</c:v>
                </c:pt>
                <c:pt idx="499">
                  <c:v>42907.791666665456</c:v>
                </c:pt>
                <c:pt idx="500">
                  <c:v>42907.833333332121</c:v>
                </c:pt>
                <c:pt idx="501">
                  <c:v>42907.874999998785</c:v>
                </c:pt>
                <c:pt idx="502">
                  <c:v>42907.916666665449</c:v>
                </c:pt>
                <c:pt idx="503">
                  <c:v>42907.958333332113</c:v>
                </c:pt>
                <c:pt idx="504">
                  <c:v>42907.999999998778</c:v>
                </c:pt>
                <c:pt idx="505">
                  <c:v>42908.041666665442</c:v>
                </c:pt>
                <c:pt idx="506">
                  <c:v>42908.083333332106</c:v>
                </c:pt>
                <c:pt idx="507">
                  <c:v>42908.12499999877</c:v>
                </c:pt>
                <c:pt idx="508">
                  <c:v>42908.166666665435</c:v>
                </c:pt>
                <c:pt idx="509">
                  <c:v>42908.208333332099</c:v>
                </c:pt>
                <c:pt idx="510">
                  <c:v>42908.249999998763</c:v>
                </c:pt>
                <c:pt idx="511">
                  <c:v>42908.291666665427</c:v>
                </c:pt>
                <c:pt idx="512">
                  <c:v>42908.333333332092</c:v>
                </c:pt>
                <c:pt idx="513">
                  <c:v>42908.374999998756</c:v>
                </c:pt>
                <c:pt idx="514">
                  <c:v>42908.41666666542</c:v>
                </c:pt>
                <c:pt idx="515">
                  <c:v>42908.458333332084</c:v>
                </c:pt>
                <c:pt idx="516">
                  <c:v>42908.499999998749</c:v>
                </c:pt>
                <c:pt idx="517">
                  <c:v>42908.541666665413</c:v>
                </c:pt>
                <c:pt idx="518">
                  <c:v>42908.583333332077</c:v>
                </c:pt>
                <c:pt idx="519">
                  <c:v>42908.624999998741</c:v>
                </c:pt>
                <c:pt idx="520">
                  <c:v>42908.666666665406</c:v>
                </c:pt>
                <c:pt idx="521">
                  <c:v>42908.70833333207</c:v>
                </c:pt>
                <c:pt idx="522">
                  <c:v>42908.749999998734</c:v>
                </c:pt>
                <c:pt idx="523">
                  <c:v>42908.791666665398</c:v>
                </c:pt>
                <c:pt idx="524">
                  <c:v>42908.833333332062</c:v>
                </c:pt>
                <c:pt idx="525">
                  <c:v>42908.874999998727</c:v>
                </c:pt>
                <c:pt idx="526">
                  <c:v>42908.916666665391</c:v>
                </c:pt>
                <c:pt idx="527">
                  <c:v>42908.958333332055</c:v>
                </c:pt>
                <c:pt idx="528">
                  <c:v>42908.999999998719</c:v>
                </c:pt>
                <c:pt idx="529">
                  <c:v>42909.041666665384</c:v>
                </c:pt>
                <c:pt idx="530">
                  <c:v>42909.083333332048</c:v>
                </c:pt>
                <c:pt idx="531">
                  <c:v>42909.124999998712</c:v>
                </c:pt>
                <c:pt idx="532">
                  <c:v>42909.166666665376</c:v>
                </c:pt>
                <c:pt idx="533">
                  <c:v>42909.208333332041</c:v>
                </c:pt>
                <c:pt idx="534">
                  <c:v>42909.249999998705</c:v>
                </c:pt>
                <c:pt idx="535">
                  <c:v>42909.291666665369</c:v>
                </c:pt>
                <c:pt idx="536">
                  <c:v>42909.333333332033</c:v>
                </c:pt>
                <c:pt idx="537">
                  <c:v>42909.374999998698</c:v>
                </c:pt>
                <c:pt idx="538">
                  <c:v>42909.416666665362</c:v>
                </c:pt>
                <c:pt idx="539">
                  <c:v>42909.458333332026</c:v>
                </c:pt>
                <c:pt idx="540">
                  <c:v>42909.49999999869</c:v>
                </c:pt>
                <c:pt idx="541">
                  <c:v>42909.541666665355</c:v>
                </c:pt>
                <c:pt idx="542">
                  <c:v>42909.583333332019</c:v>
                </c:pt>
                <c:pt idx="543">
                  <c:v>42909.624999998683</c:v>
                </c:pt>
                <c:pt idx="544">
                  <c:v>42909.666666665347</c:v>
                </c:pt>
                <c:pt idx="545">
                  <c:v>42909.708333332012</c:v>
                </c:pt>
                <c:pt idx="546">
                  <c:v>42909.749999998676</c:v>
                </c:pt>
                <c:pt idx="547">
                  <c:v>42909.79166666534</c:v>
                </c:pt>
                <c:pt idx="548">
                  <c:v>42909.833333332004</c:v>
                </c:pt>
                <c:pt idx="549">
                  <c:v>42909.874999998668</c:v>
                </c:pt>
                <c:pt idx="550">
                  <c:v>42909.916666665333</c:v>
                </c:pt>
                <c:pt idx="551">
                  <c:v>42909.958333331997</c:v>
                </c:pt>
                <c:pt idx="552">
                  <c:v>42909.999999998661</c:v>
                </c:pt>
                <c:pt idx="553">
                  <c:v>42910.041666665325</c:v>
                </c:pt>
                <c:pt idx="554">
                  <c:v>42910.08333333199</c:v>
                </c:pt>
                <c:pt idx="555">
                  <c:v>42910.124999998654</c:v>
                </c:pt>
                <c:pt idx="556">
                  <c:v>42910.166666665318</c:v>
                </c:pt>
                <c:pt idx="557">
                  <c:v>42910.208333331982</c:v>
                </c:pt>
                <c:pt idx="558">
                  <c:v>42910.249999998647</c:v>
                </c:pt>
                <c:pt idx="559">
                  <c:v>42910.291666665311</c:v>
                </c:pt>
                <c:pt idx="560">
                  <c:v>42910.333333331975</c:v>
                </c:pt>
                <c:pt idx="561">
                  <c:v>42910.374999998639</c:v>
                </c:pt>
                <c:pt idx="562">
                  <c:v>42910.416666665304</c:v>
                </c:pt>
                <c:pt idx="563">
                  <c:v>42910.458333331968</c:v>
                </c:pt>
                <c:pt idx="564">
                  <c:v>42910.499999998632</c:v>
                </c:pt>
                <c:pt idx="565">
                  <c:v>42910.541666665296</c:v>
                </c:pt>
                <c:pt idx="566">
                  <c:v>42910.583333331961</c:v>
                </c:pt>
                <c:pt idx="567">
                  <c:v>42910.624999998625</c:v>
                </c:pt>
                <c:pt idx="568">
                  <c:v>42910.666666665289</c:v>
                </c:pt>
                <c:pt idx="569">
                  <c:v>42910.708333331953</c:v>
                </c:pt>
                <c:pt idx="570">
                  <c:v>42910.749999998618</c:v>
                </c:pt>
                <c:pt idx="571">
                  <c:v>42910.791666665282</c:v>
                </c:pt>
                <c:pt idx="572">
                  <c:v>42910.833333331946</c:v>
                </c:pt>
                <c:pt idx="573">
                  <c:v>42910.87499999861</c:v>
                </c:pt>
                <c:pt idx="574">
                  <c:v>42910.916666665275</c:v>
                </c:pt>
                <c:pt idx="575">
                  <c:v>42910.958333331939</c:v>
                </c:pt>
                <c:pt idx="576">
                  <c:v>42910.999999998603</c:v>
                </c:pt>
                <c:pt idx="577">
                  <c:v>42911.041666665267</c:v>
                </c:pt>
                <c:pt idx="578">
                  <c:v>42911.083333331931</c:v>
                </c:pt>
                <c:pt idx="579">
                  <c:v>42911.124999998596</c:v>
                </c:pt>
                <c:pt idx="580">
                  <c:v>42911.16666666526</c:v>
                </c:pt>
                <c:pt idx="581">
                  <c:v>42911.208333331924</c:v>
                </c:pt>
                <c:pt idx="582">
                  <c:v>42911.249999998588</c:v>
                </c:pt>
                <c:pt idx="583">
                  <c:v>42911.291666665253</c:v>
                </c:pt>
                <c:pt idx="584">
                  <c:v>42911.333333331917</c:v>
                </c:pt>
                <c:pt idx="585">
                  <c:v>42911.374999998581</c:v>
                </c:pt>
                <c:pt idx="586">
                  <c:v>42911.416666665245</c:v>
                </c:pt>
                <c:pt idx="587">
                  <c:v>42911.45833333191</c:v>
                </c:pt>
                <c:pt idx="588">
                  <c:v>42911.499999998574</c:v>
                </c:pt>
                <c:pt idx="589">
                  <c:v>42911.541666665238</c:v>
                </c:pt>
                <c:pt idx="590">
                  <c:v>42911.583333331902</c:v>
                </c:pt>
                <c:pt idx="591">
                  <c:v>42911.624999998567</c:v>
                </c:pt>
                <c:pt idx="592">
                  <c:v>42911.666666665231</c:v>
                </c:pt>
                <c:pt idx="593">
                  <c:v>42911.708333331895</c:v>
                </c:pt>
                <c:pt idx="594">
                  <c:v>42911.749999998559</c:v>
                </c:pt>
                <c:pt idx="595">
                  <c:v>42911.791666665224</c:v>
                </c:pt>
                <c:pt idx="596">
                  <c:v>42911.833333331888</c:v>
                </c:pt>
                <c:pt idx="597">
                  <c:v>42911.874999998552</c:v>
                </c:pt>
                <c:pt idx="598">
                  <c:v>42911.916666665216</c:v>
                </c:pt>
                <c:pt idx="599">
                  <c:v>42911.958333331881</c:v>
                </c:pt>
                <c:pt idx="600">
                  <c:v>42911.999999998545</c:v>
                </c:pt>
                <c:pt idx="601">
                  <c:v>42912.041666665209</c:v>
                </c:pt>
                <c:pt idx="602">
                  <c:v>42912.083333331873</c:v>
                </c:pt>
                <c:pt idx="603">
                  <c:v>42912.124999998538</c:v>
                </c:pt>
                <c:pt idx="604">
                  <c:v>42912.166666665202</c:v>
                </c:pt>
                <c:pt idx="605">
                  <c:v>42912.208333331866</c:v>
                </c:pt>
                <c:pt idx="606">
                  <c:v>42912.24999999853</c:v>
                </c:pt>
                <c:pt idx="607">
                  <c:v>42912.291666665194</c:v>
                </c:pt>
                <c:pt idx="608">
                  <c:v>42912.333333331859</c:v>
                </c:pt>
                <c:pt idx="609">
                  <c:v>42912.374999998523</c:v>
                </c:pt>
                <c:pt idx="610">
                  <c:v>42912.416666665187</c:v>
                </c:pt>
                <c:pt idx="611">
                  <c:v>42912.458333331851</c:v>
                </c:pt>
                <c:pt idx="612">
                  <c:v>42912.499999998516</c:v>
                </c:pt>
                <c:pt idx="613">
                  <c:v>42912.54166666518</c:v>
                </c:pt>
                <c:pt idx="614">
                  <c:v>42912.583333331844</c:v>
                </c:pt>
                <c:pt idx="615">
                  <c:v>42912.624999998508</c:v>
                </c:pt>
                <c:pt idx="616">
                  <c:v>42912.666666665173</c:v>
                </c:pt>
                <c:pt idx="617">
                  <c:v>42912.708333331837</c:v>
                </c:pt>
                <c:pt idx="618">
                  <c:v>42912.749999998501</c:v>
                </c:pt>
                <c:pt idx="619">
                  <c:v>42912.791666665165</c:v>
                </c:pt>
                <c:pt idx="620">
                  <c:v>42912.83333333183</c:v>
                </c:pt>
                <c:pt idx="621">
                  <c:v>42912.874999998494</c:v>
                </c:pt>
                <c:pt idx="622">
                  <c:v>42912.916666665158</c:v>
                </c:pt>
                <c:pt idx="623">
                  <c:v>42912.958333331822</c:v>
                </c:pt>
                <c:pt idx="624">
                  <c:v>42912.999999998487</c:v>
                </c:pt>
                <c:pt idx="625">
                  <c:v>42913.041666665151</c:v>
                </c:pt>
                <c:pt idx="626">
                  <c:v>42913.083333331815</c:v>
                </c:pt>
                <c:pt idx="627">
                  <c:v>42913.124999998479</c:v>
                </c:pt>
                <c:pt idx="628">
                  <c:v>42913.166666665144</c:v>
                </c:pt>
                <c:pt idx="629">
                  <c:v>42913.208333331808</c:v>
                </c:pt>
                <c:pt idx="630">
                  <c:v>42913.249999998472</c:v>
                </c:pt>
                <c:pt idx="631">
                  <c:v>42913.291666665136</c:v>
                </c:pt>
                <c:pt idx="632">
                  <c:v>42913.333333331801</c:v>
                </c:pt>
                <c:pt idx="633">
                  <c:v>42913.374999998465</c:v>
                </c:pt>
                <c:pt idx="634">
                  <c:v>42913.416666665129</c:v>
                </c:pt>
                <c:pt idx="635">
                  <c:v>42913.458333331793</c:v>
                </c:pt>
                <c:pt idx="636">
                  <c:v>42913.499999998457</c:v>
                </c:pt>
                <c:pt idx="637">
                  <c:v>42913.541666665122</c:v>
                </c:pt>
                <c:pt idx="638">
                  <c:v>42913.583333331786</c:v>
                </c:pt>
                <c:pt idx="639">
                  <c:v>42913.62499999845</c:v>
                </c:pt>
                <c:pt idx="640">
                  <c:v>42913.666666665114</c:v>
                </c:pt>
                <c:pt idx="641">
                  <c:v>42913.708333331779</c:v>
                </c:pt>
                <c:pt idx="642">
                  <c:v>42913.749999998443</c:v>
                </c:pt>
                <c:pt idx="643">
                  <c:v>42913.791666665107</c:v>
                </c:pt>
                <c:pt idx="644">
                  <c:v>42913.833333331771</c:v>
                </c:pt>
                <c:pt idx="645">
                  <c:v>42913.874999998436</c:v>
                </c:pt>
                <c:pt idx="646">
                  <c:v>42913.9166666651</c:v>
                </c:pt>
                <c:pt idx="647">
                  <c:v>42913.958333331764</c:v>
                </c:pt>
                <c:pt idx="648">
                  <c:v>42913.999999998428</c:v>
                </c:pt>
                <c:pt idx="649">
                  <c:v>42914.041666665093</c:v>
                </c:pt>
                <c:pt idx="650">
                  <c:v>42914.083333331757</c:v>
                </c:pt>
                <c:pt idx="651">
                  <c:v>42914.124999998421</c:v>
                </c:pt>
                <c:pt idx="652">
                  <c:v>42914.166666665085</c:v>
                </c:pt>
                <c:pt idx="653">
                  <c:v>42914.20833333175</c:v>
                </c:pt>
                <c:pt idx="654">
                  <c:v>42914.249999998414</c:v>
                </c:pt>
                <c:pt idx="655">
                  <c:v>42914.291666665078</c:v>
                </c:pt>
                <c:pt idx="656">
                  <c:v>42914.333333331742</c:v>
                </c:pt>
                <c:pt idx="657">
                  <c:v>42914.374999998407</c:v>
                </c:pt>
                <c:pt idx="658">
                  <c:v>42914.416666665071</c:v>
                </c:pt>
                <c:pt idx="659">
                  <c:v>42914.458333331735</c:v>
                </c:pt>
                <c:pt idx="660">
                  <c:v>42914.499999998399</c:v>
                </c:pt>
                <c:pt idx="661">
                  <c:v>42914.541666665064</c:v>
                </c:pt>
                <c:pt idx="662">
                  <c:v>42914.583333331728</c:v>
                </c:pt>
                <c:pt idx="663">
                  <c:v>42914.624999998392</c:v>
                </c:pt>
                <c:pt idx="664">
                  <c:v>42914.666666665056</c:v>
                </c:pt>
                <c:pt idx="665">
                  <c:v>42914.70833333172</c:v>
                </c:pt>
                <c:pt idx="666">
                  <c:v>42914.749999998385</c:v>
                </c:pt>
                <c:pt idx="667">
                  <c:v>42914.791666665049</c:v>
                </c:pt>
                <c:pt idx="668">
                  <c:v>42914.833333331713</c:v>
                </c:pt>
                <c:pt idx="669">
                  <c:v>42914.874999998377</c:v>
                </c:pt>
                <c:pt idx="670">
                  <c:v>42914.916666665042</c:v>
                </c:pt>
                <c:pt idx="671">
                  <c:v>42914.958333331706</c:v>
                </c:pt>
                <c:pt idx="672">
                  <c:v>42914.99999999837</c:v>
                </c:pt>
                <c:pt idx="673">
                  <c:v>42915.041666665034</c:v>
                </c:pt>
                <c:pt idx="674">
                  <c:v>42915.083333331699</c:v>
                </c:pt>
                <c:pt idx="675">
                  <c:v>42915.124999998363</c:v>
                </c:pt>
                <c:pt idx="676">
                  <c:v>42915.166666665027</c:v>
                </c:pt>
                <c:pt idx="677">
                  <c:v>42915.208333331691</c:v>
                </c:pt>
                <c:pt idx="678">
                  <c:v>42915.249999998356</c:v>
                </c:pt>
                <c:pt idx="679">
                  <c:v>42915.29166666502</c:v>
                </c:pt>
                <c:pt idx="680">
                  <c:v>42915.333333331684</c:v>
                </c:pt>
                <c:pt idx="681">
                  <c:v>42915.374999998348</c:v>
                </c:pt>
                <c:pt idx="682">
                  <c:v>42915.416666665013</c:v>
                </c:pt>
                <c:pt idx="683">
                  <c:v>42915.458333331677</c:v>
                </c:pt>
                <c:pt idx="684">
                  <c:v>42915.499999998341</c:v>
                </c:pt>
                <c:pt idx="685">
                  <c:v>42915.541666665005</c:v>
                </c:pt>
                <c:pt idx="686">
                  <c:v>42915.58333333167</c:v>
                </c:pt>
                <c:pt idx="687">
                  <c:v>42915.624999998334</c:v>
                </c:pt>
                <c:pt idx="688">
                  <c:v>42915.666666664998</c:v>
                </c:pt>
                <c:pt idx="689">
                  <c:v>42915.708333331662</c:v>
                </c:pt>
                <c:pt idx="690">
                  <c:v>42915.749999998327</c:v>
                </c:pt>
                <c:pt idx="691">
                  <c:v>42915.791666664991</c:v>
                </c:pt>
                <c:pt idx="692">
                  <c:v>42915.833333331655</c:v>
                </c:pt>
                <c:pt idx="693">
                  <c:v>42915.874999998319</c:v>
                </c:pt>
                <c:pt idx="694">
                  <c:v>42915.916666664983</c:v>
                </c:pt>
                <c:pt idx="695">
                  <c:v>42915.958333331648</c:v>
                </c:pt>
                <c:pt idx="696">
                  <c:v>42915.999999998312</c:v>
                </c:pt>
                <c:pt idx="697">
                  <c:v>42916.041666664976</c:v>
                </c:pt>
                <c:pt idx="698">
                  <c:v>42916.08333333164</c:v>
                </c:pt>
                <c:pt idx="699">
                  <c:v>42916.124999998305</c:v>
                </c:pt>
                <c:pt idx="700">
                  <c:v>42916.166666664969</c:v>
                </c:pt>
                <c:pt idx="701">
                  <c:v>42916.208333331633</c:v>
                </c:pt>
                <c:pt idx="702">
                  <c:v>42916.249999998297</c:v>
                </c:pt>
                <c:pt idx="703">
                  <c:v>42916.291666664962</c:v>
                </c:pt>
                <c:pt idx="704">
                  <c:v>42916.333333331626</c:v>
                </c:pt>
                <c:pt idx="705">
                  <c:v>42916.37499999829</c:v>
                </c:pt>
                <c:pt idx="706">
                  <c:v>42916.416666664954</c:v>
                </c:pt>
                <c:pt idx="707">
                  <c:v>42916.458333331619</c:v>
                </c:pt>
                <c:pt idx="708">
                  <c:v>42916.499999998283</c:v>
                </c:pt>
                <c:pt idx="709">
                  <c:v>42916.541666664947</c:v>
                </c:pt>
                <c:pt idx="710">
                  <c:v>42916.583333331611</c:v>
                </c:pt>
                <c:pt idx="711">
                  <c:v>42916.624999998276</c:v>
                </c:pt>
                <c:pt idx="712">
                  <c:v>42916.66666666494</c:v>
                </c:pt>
                <c:pt idx="713">
                  <c:v>42916.708333331604</c:v>
                </c:pt>
                <c:pt idx="714">
                  <c:v>42916.749999998268</c:v>
                </c:pt>
                <c:pt idx="715">
                  <c:v>42916.791666664933</c:v>
                </c:pt>
                <c:pt idx="716">
                  <c:v>42916.833333331597</c:v>
                </c:pt>
                <c:pt idx="717">
                  <c:v>42916.874999998261</c:v>
                </c:pt>
                <c:pt idx="718">
                  <c:v>42916.916666664925</c:v>
                </c:pt>
                <c:pt idx="719">
                  <c:v>42916.95833333159</c:v>
                </c:pt>
              </c:numCache>
            </c:numRef>
          </c:xVal>
          <c:yVal>
            <c:numRef>
              <c:f>'hypothetical meas data'!$F$5:$F$1468</c:f>
              <c:numCache>
                <c:formatCode>0.00</c:formatCode>
                <c:ptCount val="1464"/>
                <c:pt idx="0">
                  <c:v>1.5344155422302883</c:v>
                </c:pt>
                <c:pt idx="1">
                  <c:v>1.51015194412108</c:v>
                </c:pt>
                <c:pt idx="2">
                  <c:v>1.4777895561132115</c:v>
                </c:pt>
                <c:pt idx="3">
                  <c:v>1.4318361017443029</c:v>
                </c:pt>
                <c:pt idx="4">
                  <c:v>1.5931350902969199</c:v>
                </c:pt>
                <c:pt idx="5">
                  <c:v>1.4561107701972857</c:v>
                </c:pt>
                <c:pt idx="6">
                  <c:v>1.4090744255410419</c:v>
                </c:pt>
                <c:pt idx="7">
                  <c:v>1.5804319745174524</c:v>
                </c:pt>
                <c:pt idx="8">
                  <c:v>1.4642131290449023</c:v>
                </c:pt>
                <c:pt idx="9">
                  <c:v>1.4158809720426255</c:v>
                </c:pt>
                <c:pt idx="10">
                  <c:v>1.5465555633929953</c:v>
                </c:pt>
                <c:pt idx="11">
                  <c:v>1.5658211203719359</c:v>
                </c:pt>
                <c:pt idx="12">
                  <c:v>1.5293131270721612</c:v>
                </c:pt>
                <c:pt idx="13">
                  <c:v>1.517945954156096</c:v>
                </c:pt>
                <c:pt idx="14">
                  <c:v>1.5010859248064539</c:v>
                </c:pt>
                <c:pt idx="15">
                  <c:v>1.4126867026617778</c:v>
                </c:pt>
                <c:pt idx="16">
                  <c:v>1.5557205187601737</c:v>
                </c:pt>
                <c:pt idx="17">
                  <c:v>1.4268723542220085</c:v>
                </c:pt>
                <c:pt idx="18">
                  <c:v>1.5061641822568907</c:v>
                </c:pt>
                <c:pt idx="19">
                  <c:v>1.4913830744955949</c:v>
                </c:pt>
                <c:pt idx="20">
                  <c:v>1.4545589907788834</c:v>
                </c:pt>
                <c:pt idx="21">
                  <c:v>1.5391462244901535</c:v>
                </c:pt>
                <c:pt idx="22">
                  <c:v>1.4621507453223199</c:v>
                </c:pt>
                <c:pt idx="23">
                  <c:v>1.448494159449039</c:v>
                </c:pt>
                <c:pt idx="24">
                  <c:v>1.4700812553532419</c:v>
                </c:pt>
                <c:pt idx="25">
                  <c:v>1.40893648857634</c:v>
                </c:pt>
                <c:pt idx="26">
                  <c:v>1.5779823703885598</c:v>
                </c:pt>
                <c:pt idx="27">
                  <c:v>1.4618916062380722</c:v>
                </c:pt>
                <c:pt idx="28">
                  <c:v>1.5866809510811253</c:v>
                </c:pt>
                <c:pt idx="29">
                  <c:v>1.5029783192887303</c:v>
                </c:pt>
                <c:pt idx="30">
                  <c:v>1.5935790907526839</c:v>
                </c:pt>
                <c:pt idx="31">
                  <c:v>1.474061211398493</c:v>
                </c:pt>
                <c:pt idx="32">
                  <c:v>1.4505252213643289</c:v>
                </c:pt>
                <c:pt idx="33">
                  <c:v>1.412954896200934</c:v>
                </c:pt>
                <c:pt idx="34">
                  <c:v>1.5720360730099368</c:v>
                </c:pt>
                <c:pt idx="35">
                  <c:v>1.5360190715101838</c:v>
                </c:pt>
                <c:pt idx="36">
                  <c:v>1.4024486721219926</c:v>
                </c:pt>
                <c:pt idx="37">
                  <c:v>1.516754563389662</c:v>
                </c:pt>
                <c:pt idx="38">
                  <c:v>1.5914811302418708</c:v>
                </c:pt>
                <c:pt idx="39">
                  <c:v>1.4867461700597266</c:v>
                </c:pt>
                <c:pt idx="40">
                  <c:v>2.4916066889915935</c:v>
                </c:pt>
                <c:pt idx="41">
                  <c:v>3.5113598118239215</c:v>
                </c:pt>
                <c:pt idx="42">
                  <c:v>4.4903566081786463</c:v>
                </c:pt>
                <c:pt idx="43">
                  <c:v>5.4541172533868743</c:v>
                </c:pt>
                <c:pt idx="44">
                  <c:v>6.5770425178181817</c:v>
                </c:pt>
                <c:pt idx="45">
                  <c:v>9.5830248945050478</c:v>
                </c:pt>
                <c:pt idx="46">
                  <c:v>6.5722503897587989</c:v>
                </c:pt>
                <c:pt idx="47">
                  <c:v>5.5810647648935579</c:v>
                </c:pt>
                <c:pt idx="48">
                  <c:v>3.4024636709933764</c:v>
                </c:pt>
                <c:pt idx="49">
                  <c:v>2.4818636914897301</c:v>
                </c:pt>
                <c:pt idx="50">
                  <c:v>1.5033491857258927</c:v>
                </c:pt>
                <c:pt idx="51">
                  <c:v>1.4823498990064998</c:v>
                </c:pt>
                <c:pt idx="52">
                  <c:v>1.5784764922654659</c:v>
                </c:pt>
                <c:pt idx="53">
                  <c:v>1.4971954767472166</c:v>
                </c:pt>
                <c:pt idx="54">
                  <c:v>1.4657707739503409</c:v>
                </c:pt>
                <c:pt idx="55">
                  <c:v>1.5982490405907523</c:v>
                </c:pt>
                <c:pt idx="56">
                  <c:v>1.5218491396848384</c:v>
                </c:pt>
                <c:pt idx="57">
                  <c:v>1.5421937555870189</c:v>
                </c:pt>
                <c:pt idx="58">
                  <c:v>1.5907591291834797</c:v>
                </c:pt>
                <c:pt idx="59">
                  <c:v>1.4803186250750711</c:v>
                </c:pt>
                <c:pt idx="60">
                  <c:v>1.5301508574966622</c:v>
                </c:pt>
                <c:pt idx="61">
                  <c:v>1.4177525555703887</c:v>
                </c:pt>
                <c:pt idx="62">
                  <c:v>1.4366892135009561</c:v>
                </c:pt>
                <c:pt idx="63">
                  <c:v>1.5230163708060571</c:v>
                </c:pt>
                <c:pt idx="64">
                  <c:v>1.4004121480129725</c:v>
                </c:pt>
                <c:pt idx="65">
                  <c:v>1.5147919204958391</c:v>
                </c:pt>
                <c:pt idx="66">
                  <c:v>1.4842353325859687</c:v>
                </c:pt>
                <c:pt idx="67">
                  <c:v>1.417668590098329</c:v>
                </c:pt>
                <c:pt idx="68">
                  <c:v>1.4416022346060322</c:v>
                </c:pt>
                <c:pt idx="69">
                  <c:v>1.4738627146805066</c:v>
                </c:pt>
                <c:pt idx="70">
                  <c:v>1.5809217878118647</c:v>
                </c:pt>
                <c:pt idx="71">
                  <c:v>1.4566756052669805</c:v>
                </c:pt>
                <c:pt idx="72">
                  <c:v>1.4717411653941819</c:v>
                </c:pt>
                <c:pt idx="73">
                  <c:v>1.4450811893686715</c:v>
                </c:pt>
                <c:pt idx="74">
                  <c:v>1.4808002259191206</c:v>
                </c:pt>
                <c:pt idx="75">
                  <c:v>1.5774250387201585</c:v>
                </c:pt>
                <c:pt idx="76">
                  <c:v>1.5185463296377426</c:v>
                </c:pt>
                <c:pt idx="77">
                  <c:v>1.5357034412739581</c:v>
                </c:pt>
                <c:pt idx="78">
                  <c:v>1.4119139151590998</c:v>
                </c:pt>
                <c:pt idx="79">
                  <c:v>1.4868139838177312</c:v>
                </c:pt>
                <c:pt idx="80">
                  <c:v>1.5417810535944467</c:v>
                </c:pt>
                <c:pt idx="81">
                  <c:v>1.5530653963086389</c:v>
                </c:pt>
                <c:pt idx="82">
                  <c:v>1.4467838109340616</c:v>
                </c:pt>
                <c:pt idx="83">
                  <c:v>1.58910627027347</c:v>
                </c:pt>
                <c:pt idx="84">
                  <c:v>1.4641617372559814</c:v>
                </c:pt>
                <c:pt idx="85">
                  <c:v>1.4661066134115359</c:v>
                </c:pt>
                <c:pt idx="86">
                  <c:v>1.4612832673464631</c:v>
                </c:pt>
                <c:pt idx="87">
                  <c:v>1.4634045685269053</c:v>
                </c:pt>
                <c:pt idx="88">
                  <c:v>1.5251182309782896</c:v>
                </c:pt>
                <c:pt idx="89">
                  <c:v>1.495281345870463</c:v>
                </c:pt>
                <c:pt idx="90">
                  <c:v>1.4356639060513094</c:v>
                </c:pt>
                <c:pt idx="91">
                  <c:v>1.5131944241249906</c:v>
                </c:pt>
                <c:pt idx="92">
                  <c:v>1.4532338933858175</c:v>
                </c:pt>
                <c:pt idx="93">
                  <c:v>1.5354570166108215</c:v>
                </c:pt>
                <c:pt idx="94">
                  <c:v>1.5537338140213575</c:v>
                </c:pt>
                <c:pt idx="95">
                  <c:v>1.4733806942218595</c:v>
                </c:pt>
                <c:pt idx="96">
                  <c:v>1.5199459480238695</c:v>
                </c:pt>
                <c:pt idx="97">
                  <c:v>1.4853476083330919</c:v>
                </c:pt>
                <c:pt idx="98">
                  <c:v>1.4834817684058992</c:v>
                </c:pt>
                <c:pt idx="99">
                  <c:v>1.5055181235733928</c:v>
                </c:pt>
                <c:pt idx="100">
                  <c:v>1.5974145581333805</c:v>
                </c:pt>
                <c:pt idx="101">
                  <c:v>1.4002274946040745</c:v>
                </c:pt>
                <c:pt idx="102">
                  <c:v>1.5217771127323669</c:v>
                </c:pt>
                <c:pt idx="103">
                  <c:v>1.5068879247053568</c:v>
                </c:pt>
                <c:pt idx="104">
                  <c:v>1.5105868859388079</c:v>
                </c:pt>
                <c:pt idx="105">
                  <c:v>1.5339993994391865</c:v>
                </c:pt>
                <c:pt idx="106">
                  <c:v>1.5551408173950114</c:v>
                </c:pt>
                <c:pt idx="107">
                  <c:v>1.5792971526670294</c:v>
                </c:pt>
                <c:pt idx="108">
                  <c:v>1.4241373312761276</c:v>
                </c:pt>
                <c:pt idx="109">
                  <c:v>1.4199626760074326</c:v>
                </c:pt>
                <c:pt idx="110">
                  <c:v>1.5415470477429685</c:v>
                </c:pt>
                <c:pt idx="111">
                  <c:v>1.402879339794467</c:v>
                </c:pt>
                <c:pt idx="112">
                  <c:v>1.5491919571833557</c:v>
                </c:pt>
                <c:pt idx="113">
                  <c:v>1.4489225937784651</c:v>
                </c:pt>
                <c:pt idx="114">
                  <c:v>1.538135772310639</c:v>
                </c:pt>
                <c:pt idx="115">
                  <c:v>1.4858575650672539</c:v>
                </c:pt>
                <c:pt idx="116">
                  <c:v>1.481441680990468</c:v>
                </c:pt>
                <c:pt idx="117">
                  <c:v>1.4905428955330917</c:v>
                </c:pt>
                <c:pt idx="118">
                  <c:v>1.5236608016791333</c:v>
                </c:pt>
                <c:pt idx="119">
                  <c:v>1.4527105973568748</c:v>
                </c:pt>
                <c:pt idx="120">
                  <c:v>1.502585442977971</c:v>
                </c:pt>
                <c:pt idx="121">
                  <c:v>1.4909184224072152</c:v>
                </c:pt>
                <c:pt idx="122">
                  <c:v>1.5308219361281692</c:v>
                </c:pt>
                <c:pt idx="123">
                  <c:v>1.5079235852547874</c:v>
                </c:pt>
                <c:pt idx="124">
                  <c:v>1.5811380501483776</c:v>
                </c:pt>
                <c:pt idx="125">
                  <c:v>1.5472128302217194</c:v>
                </c:pt>
                <c:pt idx="126">
                  <c:v>1.4658023515026448</c:v>
                </c:pt>
                <c:pt idx="127">
                  <c:v>1.4922773299455241</c:v>
                </c:pt>
                <c:pt idx="128">
                  <c:v>1.5626907026626693</c:v>
                </c:pt>
                <c:pt idx="129">
                  <c:v>1.4177274442006231</c:v>
                </c:pt>
                <c:pt idx="130">
                  <c:v>1.4416462474937102</c:v>
                </c:pt>
                <c:pt idx="131">
                  <c:v>1.5398861394880115</c:v>
                </c:pt>
                <c:pt idx="132">
                  <c:v>1.5400343406863142</c:v>
                </c:pt>
                <c:pt idx="133">
                  <c:v>1.4756530499479945</c:v>
                </c:pt>
                <c:pt idx="134">
                  <c:v>1.4873793799214661</c:v>
                </c:pt>
                <c:pt idx="135">
                  <c:v>1.5077824883109121</c:v>
                </c:pt>
                <c:pt idx="136">
                  <c:v>1.598614038970404</c:v>
                </c:pt>
                <c:pt idx="137">
                  <c:v>1.5693002505959135</c:v>
                </c:pt>
                <c:pt idx="138">
                  <c:v>1.5477230051137172</c:v>
                </c:pt>
                <c:pt idx="139">
                  <c:v>1.4549246701020422</c:v>
                </c:pt>
                <c:pt idx="140">
                  <c:v>1.5179167773858393</c:v>
                </c:pt>
                <c:pt idx="141">
                  <c:v>1.4090556890891199</c:v>
                </c:pt>
                <c:pt idx="142">
                  <c:v>1.4375095160093168</c:v>
                </c:pt>
                <c:pt idx="143">
                  <c:v>1.5800212771069428</c:v>
                </c:pt>
                <c:pt idx="144">
                  <c:v>1.5045185971926185</c:v>
                </c:pt>
                <c:pt idx="145">
                  <c:v>1.5447965857587491</c:v>
                </c:pt>
                <c:pt idx="146">
                  <c:v>1.5190574781881983</c:v>
                </c:pt>
                <c:pt idx="147">
                  <c:v>1.5231653271134231</c:v>
                </c:pt>
                <c:pt idx="148">
                  <c:v>1.5445909409658312</c:v>
                </c:pt>
                <c:pt idx="149">
                  <c:v>1.4057799440094974</c:v>
                </c:pt>
                <c:pt idx="150">
                  <c:v>1.5946900455924047</c:v>
                </c:pt>
                <c:pt idx="151">
                  <c:v>1.5326655768095747</c:v>
                </c:pt>
                <c:pt idx="152">
                  <c:v>1.4619701531418885</c:v>
                </c:pt>
                <c:pt idx="153">
                  <c:v>1.515905012765101</c:v>
                </c:pt>
                <c:pt idx="154">
                  <c:v>1.4075905015755017</c:v>
                </c:pt>
                <c:pt idx="155">
                  <c:v>1.5753543502208174</c:v>
                </c:pt>
                <c:pt idx="156">
                  <c:v>1.5857560704867539</c:v>
                </c:pt>
                <c:pt idx="157">
                  <c:v>1.5253790538240333</c:v>
                </c:pt>
                <c:pt idx="158">
                  <c:v>1.5502348402623571</c:v>
                </c:pt>
                <c:pt idx="159">
                  <c:v>1.4255431540470589</c:v>
                </c:pt>
                <c:pt idx="160">
                  <c:v>1.4372500242134814</c:v>
                </c:pt>
                <c:pt idx="161">
                  <c:v>1.5561999429068887</c:v>
                </c:pt>
                <c:pt idx="162">
                  <c:v>1.4651539249642809</c:v>
                </c:pt>
                <c:pt idx="163">
                  <c:v>1.4989020989622985</c:v>
                </c:pt>
                <c:pt idx="164">
                  <c:v>1.4702851924610367</c:v>
                </c:pt>
                <c:pt idx="165">
                  <c:v>1.4263700017879213</c:v>
                </c:pt>
                <c:pt idx="166">
                  <c:v>1.5019236724826008</c:v>
                </c:pt>
                <c:pt idx="167">
                  <c:v>1.5503081145708615</c:v>
                </c:pt>
                <c:pt idx="168">
                  <c:v>1.5616799990219012</c:v>
                </c:pt>
                <c:pt idx="169">
                  <c:v>1.461058347247306</c:v>
                </c:pt>
                <c:pt idx="170">
                  <c:v>1.4161302550118531</c:v>
                </c:pt>
                <c:pt idx="171">
                  <c:v>1.4482238362266175</c:v>
                </c:pt>
                <c:pt idx="172">
                  <c:v>1.4062255134791173</c:v>
                </c:pt>
                <c:pt idx="173">
                  <c:v>1.5078848098642792</c:v>
                </c:pt>
                <c:pt idx="174">
                  <c:v>1.5242093679775086</c:v>
                </c:pt>
                <c:pt idx="175">
                  <c:v>1.4930090096821445</c:v>
                </c:pt>
                <c:pt idx="176">
                  <c:v>1.5296005413057807</c:v>
                </c:pt>
                <c:pt idx="177">
                  <c:v>1.554499229955139</c:v>
                </c:pt>
                <c:pt idx="178">
                  <c:v>1.5836584160474587</c:v>
                </c:pt>
                <c:pt idx="179">
                  <c:v>1.5911926290216436</c:v>
                </c:pt>
                <c:pt idx="180">
                  <c:v>1.5802116914244511</c:v>
                </c:pt>
                <c:pt idx="181">
                  <c:v>1.4254173448507508</c:v>
                </c:pt>
                <c:pt idx="182">
                  <c:v>1.4085920922437474</c:v>
                </c:pt>
                <c:pt idx="183">
                  <c:v>1.4800569074297878</c:v>
                </c:pt>
                <c:pt idx="184">
                  <c:v>2.5819947181793461</c:v>
                </c:pt>
                <c:pt idx="185">
                  <c:v>2.4021738004288071</c:v>
                </c:pt>
                <c:pt idx="186">
                  <c:v>3.4792867266740224</c:v>
                </c:pt>
                <c:pt idx="187">
                  <c:v>3.4764142810813095</c:v>
                </c:pt>
                <c:pt idx="188">
                  <c:v>3.5588488913560168</c:v>
                </c:pt>
                <c:pt idx="189">
                  <c:v>3.528044270925629</c:v>
                </c:pt>
                <c:pt idx="190">
                  <c:v>3.5406244373032543</c:v>
                </c:pt>
                <c:pt idx="191">
                  <c:v>3.4605421273169181</c:v>
                </c:pt>
                <c:pt idx="192">
                  <c:v>4.5301682489905035</c:v>
                </c:pt>
                <c:pt idx="193">
                  <c:v>4.4536474339385483</c:v>
                </c:pt>
                <c:pt idx="194">
                  <c:v>4.5554932617825399</c:v>
                </c:pt>
                <c:pt idx="195">
                  <c:v>6.4781567479329585</c:v>
                </c:pt>
                <c:pt idx="196">
                  <c:v>6.4785206185902569</c:v>
                </c:pt>
                <c:pt idx="197">
                  <c:v>6.4299074889315158</c:v>
                </c:pt>
                <c:pt idx="198">
                  <c:v>6.5813105147415163</c:v>
                </c:pt>
                <c:pt idx="199">
                  <c:v>6.400622782482702</c:v>
                </c:pt>
                <c:pt idx="200">
                  <c:v>3.4888735498231416</c:v>
                </c:pt>
                <c:pt idx="201">
                  <c:v>3.4042314461922452</c:v>
                </c:pt>
                <c:pt idx="202">
                  <c:v>3.4370075628939052</c:v>
                </c:pt>
                <c:pt idx="203">
                  <c:v>2.5799346753522481</c:v>
                </c:pt>
                <c:pt idx="204">
                  <c:v>2.5174875317034688</c:v>
                </c:pt>
                <c:pt idx="205">
                  <c:v>1.4812225933904974</c:v>
                </c:pt>
                <c:pt idx="206">
                  <c:v>1.4267474110058467</c:v>
                </c:pt>
                <c:pt idx="207">
                  <c:v>1.5401520066638321</c:v>
                </c:pt>
                <c:pt idx="208">
                  <c:v>1.5276817207397904</c:v>
                </c:pt>
                <c:pt idx="209">
                  <c:v>1.4981352547891305</c:v>
                </c:pt>
                <c:pt idx="210">
                  <c:v>1.586800854203122</c:v>
                </c:pt>
                <c:pt idx="211">
                  <c:v>1.5345277514629136</c:v>
                </c:pt>
                <c:pt idx="212">
                  <c:v>1.5512282880588457</c:v>
                </c:pt>
                <c:pt idx="213">
                  <c:v>1.4448117819119781</c:v>
                </c:pt>
                <c:pt idx="214">
                  <c:v>1.4951768396583844</c:v>
                </c:pt>
                <c:pt idx="215">
                  <c:v>1.5017173914728366</c:v>
                </c:pt>
                <c:pt idx="216">
                  <c:v>1.4875038027237359</c:v>
                </c:pt>
                <c:pt idx="217">
                  <c:v>1.4887723211391399</c:v>
                </c:pt>
                <c:pt idx="218">
                  <c:v>1.4726127531636941</c:v>
                </c:pt>
                <c:pt idx="219">
                  <c:v>1.473316171542125</c:v>
                </c:pt>
                <c:pt idx="220">
                  <c:v>1.4391093210428332</c:v>
                </c:pt>
                <c:pt idx="221">
                  <c:v>1.5380354695469318</c:v>
                </c:pt>
                <c:pt idx="222">
                  <c:v>1.4604800859261384</c:v>
                </c:pt>
                <c:pt idx="223">
                  <c:v>1.5832312793855792</c:v>
                </c:pt>
                <c:pt idx="224">
                  <c:v>1.5991082785136239</c:v>
                </c:pt>
                <c:pt idx="225">
                  <c:v>1.5500975308800069</c:v>
                </c:pt>
                <c:pt idx="226">
                  <c:v>1.4976758462131377</c:v>
                </c:pt>
                <c:pt idx="227">
                  <c:v>1.4702005583666604</c:v>
                </c:pt>
                <c:pt idx="228">
                  <c:v>1.5341412954706326</c:v>
                </c:pt>
                <c:pt idx="229">
                  <c:v>1.4080134534604629</c:v>
                </c:pt>
                <c:pt idx="230">
                  <c:v>1.5206876484500031</c:v>
                </c:pt>
                <c:pt idx="231">
                  <c:v>1.5286171169716103</c:v>
                </c:pt>
                <c:pt idx="232">
                  <c:v>1.4063909309827782</c:v>
                </c:pt>
                <c:pt idx="233">
                  <c:v>1.5142394531528036</c:v>
                </c:pt>
                <c:pt idx="234">
                  <c:v>1.5853308696959774</c:v>
                </c:pt>
                <c:pt idx="235">
                  <c:v>1.4449966317119529</c:v>
                </c:pt>
                <c:pt idx="236">
                  <c:v>1.4391532983929078</c:v>
                </c:pt>
                <c:pt idx="237">
                  <c:v>1.4426842361833541</c:v>
                </c:pt>
                <c:pt idx="238">
                  <c:v>1.4292148390936941</c:v>
                </c:pt>
                <c:pt idx="239">
                  <c:v>1.4347312935770473</c:v>
                </c:pt>
                <c:pt idx="240">
                  <c:v>1.5186778075084184</c:v>
                </c:pt>
                <c:pt idx="241">
                  <c:v>1.4041332450610808</c:v>
                </c:pt>
                <c:pt idx="242">
                  <c:v>2.4091127634608762</c:v>
                </c:pt>
                <c:pt idx="243">
                  <c:v>3.5036419681254944</c:v>
                </c:pt>
                <c:pt idx="244">
                  <c:v>4.4040745632761089</c:v>
                </c:pt>
                <c:pt idx="245">
                  <c:v>5.4395401985958918</c:v>
                </c:pt>
                <c:pt idx="246">
                  <c:v>6.512257983368551</c:v>
                </c:pt>
                <c:pt idx="247">
                  <c:v>7.511288346089815</c:v>
                </c:pt>
                <c:pt idx="248">
                  <c:v>8.556517520984718</c:v>
                </c:pt>
                <c:pt idx="249">
                  <c:v>8.5331847907595684</c:v>
                </c:pt>
                <c:pt idx="250">
                  <c:v>7.5795243058323898</c:v>
                </c:pt>
                <c:pt idx="251">
                  <c:v>6.4093275094722104</c:v>
                </c:pt>
                <c:pt idx="252">
                  <c:v>5.4542268672358585</c:v>
                </c:pt>
                <c:pt idx="253">
                  <c:v>4.5473919359264841</c:v>
                </c:pt>
                <c:pt idx="254">
                  <c:v>3.5120265031602882</c:v>
                </c:pt>
                <c:pt idx="255">
                  <c:v>3.4895502591603655</c:v>
                </c:pt>
                <c:pt idx="256">
                  <c:v>3.442839555118641</c:v>
                </c:pt>
                <c:pt idx="257">
                  <c:v>2.9468655787054119</c:v>
                </c:pt>
                <c:pt idx="258">
                  <c:v>3.2974229639401367</c:v>
                </c:pt>
                <c:pt idx="259">
                  <c:v>2.6637643629937484</c:v>
                </c:pt>
                <c:pt idx="260">
                  <c:v>2.9890030410149016</c:v>
                </c:pt>
                <c:pt idx="261">
                  <c:v>2.9002848473878751</c:v>
                </c:pt>
                <c:pt idx="262">
                  <c:v>3.4412944591383026</c:v>
                </c:pt>
                <c:pt idx="263">
                  <c:v>3.5568925724796143</c:v>
                </c:pt>
                <c:pt idx="264">
                  <c:v>3.5778152079038299</c:v>
                </c:pt>
                <c:pt idx="265">
                  <c:v>6.5623187763673814</c:v>
                </c:pt>
                <c:pt idx="266">
                  <c:v>6.4514409514767923</c:v>
                </c:pt>
                <c:pt idx="267">
                  <c:v>6.5214843110734675</c:v>
                </c:pt>
                <c:pt idx="268">
                  <c:v>4.4403399706206015</c:v>
                </c:pt>
                <c:pt idx="269">
                  <c:v>3.4336113315230383</c:v>
                </c:pt>
                <c:pt idx="270">
                  <c:v>2.455679160029594</c:v>
                </c:pt>
                <c:pt idx="271">
                  <c:v>2.0603715957969815</c:v>
                </c:pt>
                <c:pt idx="272">
                  <c:v>1.5109119595291487</c:v>
                </c:pt>
                <c:pt idx="273">
                  <c:v>1.458766862044131</c:v>
                </c:pt>
                <c:pt idx="274">
                  <c:v>1.4840982181030433</c:v>
                </c:pt>
                <c:pt idx="275">
                  <c:v>1.5885281440821033</c:v>
                </c:pt>
                <c:pt idx="276">
                  <c:v>1.4742520325459758</c:v>
                </c:pt>
                <c:pt idx="277">
                  <c:v>1.5192351132048858</c:v>
                </c:pt>
                <c:pt idx="278">
                  <c:v>1.5277281013701691</c:v>
                </c:pt>
                <c:pt idx="279">
                  <c:v>1.5648252620215197</c:v>
                </c:pt>
                <c:pt idx="280">
                  <c:v>1.477319854602426</c:v>
                </c:pt>
                <c:pt idx="281">
                  <c:v>1.5980573384358607</c:v>
                </c:pt>
                <c:pt idx="282">
                  <c:v>1.5342526715876379</c:v>
                </c:pt>
                <c:pt idx="283">
                  <c:v>1.5635905025626289</c:v>
                </c:pt>
                <c:pt idx="284">
                  <c:v>1.41555525454896</c:v>
                </c:pt>
                <c:pt idx="285">
                  <c:v>1.5748851588216675</c:v>
                </c:pt>
                <c:pt idx="286">
                  <c:v>1.4405846927356361</c:v>
                </c:pt>
                <c:pt idx="287">
                  <c:v>1.5407189802572638</c:v>
                </c:pt>
                <c:pt idx="288">
                  <c:v>1.4320334081432258</c:v>
                </c:pt>
                <c:pt idx="289">
                  <c:v>1.5085571748031623</c:v>
                </c:pt>
                <c:pt idx="290">
                  <c:v>1.5148180448838222</c:v>
                </c:pt>
                <c:pt idx="291">
                  <c:v>1.5808746297978153</c:v>
                </c:pt>
                <c:pt idx="292">
                  <c:v>1.4430980813486149</c:v>
                </c:pt>
                <c:pt idx="293">
                  <c:v>1.471841669939481</c:v>
                </c:pt>
                <c:pt idx="294">
                  <c:v>1.4124797278097756</c:v>
                </c:pt>
                <c:pt idx="295">
                  <c:v>1.5053809820670954</c:v>
                </c:pt>
                <c:pt idx="296">
                  <c:v>1.4151753703590191</c:v>
                </c:pt>
                <c:pt idx="297">
                  <c:v>1.5330554939777632</c:v>
                </c:pt>
                <c:pt idx="298">
                  <c:v>1.5034193838327914</c:v>
                </c:pt>
                <c:pt idx="299">
                  <c:v>1.4997182750445281</c:v>
                </c:pt>
                <c:pt idx="300">
                  <c:v>1.5429173383786032</c:v>
                </c:pt>
                <c:pt idx="301">
                  <c:v>1.445675320545166</c:v>
                </c:pt>
                <c:pt idx="302">
                  <c:v>1.4076402307994818</c:v>
                </c:pt>
                <c:pt idx="303">
                  <c:v>1.412084731075099</c:v>
                </c:pt>
                <c:pt idx="304">
                  <c:v>1.482640974102615</c:v>
                </c:pt>
                <c:pt idx="305">
                  <c:v>1.599284419275963</c:v>
                </c:pt>
                <c:pt idx="306">
                  <c:v>1.4505205444556779</c:v>
                </c:pt>
                <c:pt idx="307">
                  <c:v>1.4981280707522517</c:v>
                </c:pt>
                <c:pt idx="308">
                  <c:v>1.402180458889549</c:v>
                </c:pt>
                <c:pt idx="309">
                  <c:v>1.5820960643251341</c:v>
                </c:pt>
                <c:pt idx="310">
                  <c:v>1.5012709305251299</c:v>
                </c:pt>
                <c:pt idx="311">
                  <c:v>1.4567954163810917</c:v>
                </c:pt>
                <c:pt idx="312">
                  <c:v>1.5222064600346503</c:v>
                </c:pt>
                <c:pt idx="313">
                  <c:v>1.5474003513889232</c:v>
                </c:pt>
                <c:pt idx="314">
                  <c:v>1.5620691915353802</c:v>
                </c:pt>
                <c:pt idx="315">
                  <c:v>1.5067917050973931</c:v>
                </c:pt>
                <c:pt idx="316">
                  <c:v>1.5855984597848023</c:v>
                </c:pt>
                <c:pt idx="317">
                  <c:v>1.4829234160839664</c:v>
                </c:pt>
                <c:pt idx="318">
                  <c:v>1.5369483862611506</c:v>
                </c:pt>
                <c:pt idx="319">
                  <c:v>1.512185217012382</c:v>
                </c:pt>
                <c:pt idx="320">
                  <c:v>1.4430780727894952</c:v>
                </c:pt>
                <c:pt idx="321">
                  <c:v>1.4481856161364164</c:v>
                </c:pt>
                <c:pt idx="322">
                  <c:v>1.5084238847648723</c:v>
                </c:pt>
                <c:pt idx="323">
                  <c:v>1.583448102021032</c:v>
                </c:pt>
                <c:pt idx="324">
                  <c:v>1.4738541419131039</c:v>
                </c:pt>
                <c:pt idx="325">
                  <c:v>1.5567018399268679</c:v>
                </c:pt>
                <c:pt idx="326">
                  <c:v>1.5736621618531206</c:v>
                </c:pt>
                <c:pt idx="327">
                  <c:v>2.4643729790734179</c:v>
                </c:pt>
                <c:pt idx="328">
                  <c:v>2.5461453324390084</c:v>
                </c:pt>
                <c:pt idx="329">
                  <c:v>2.7035434335482309</c:v>
                </c:pt>
                <c:pt idx="330">
                  <c:v>2.9059267315739046</c:v>
                </c:pt>
                <c:pt idx="331">
                  <c:v>3.1889497391648272</c:v>
                </c:pt>
                <c:pt idx="332">
                  <c:v>3.5766883780499339</c:v>
                </c:pt>
                <c:pt idx="333">
                  <c:v>3.7121016480918163</c:v>
                </c:pt>
                <c:pt idx="334">
                  <c:v>3.9642347578951793</c:v>
                </c:pt>
                <c:pt idx="335">
                  <c:v>4.274970983473791</c:v>
                </c:pt>
                <c:pt idx="336">
                  <c:v>4.4718302514340138</c:v>
                </c:pt>
                <c:pt idx="337">
                  <c:v>4.5302426331665711</c:v>
                </c:pt>
                <c:pt idx="338">
                  <c:v>4.6305693072754917</c:v>
                </c:pt>
                <c:pt idx="339">
                  <c:v>4.7797524749084896</c:v>
                </c:pt>
                <c:pt idx="340">
                  <c:v>4.7958903913613238</c:v>
                </c:pt>
                <c:pt idx="341">
                  <c:v>4.5748808801527074</c:v>
                </c:pt>
                <c:pt idx="342">
                  <c:v>4.3101086822487158</c:v>
                </c:pt>
                <c:pt idx="343">
                  <c:v>4.3251149093740331</c:v>
                </c:pt>
                <c:pt idx="344">
                  <c:v>4.0668676628001066</c:v>
                </c:pt>
                <c:pt idx="345">
                  <c:v>4.0236534512183413</c:v>
                </c:pt>
                <c:pt idx="346">
                  <c:v>3.8801904173222863</c:v>
                </c:pt>
                <c:pt idx="347">
                  <c:v>3.624402526582065</c:v>
                </c:pt>
                <c:pt idx="348">
                  <c:v>3.5053213871743476</c:v>
                </c:pt>
                <c:pt idx="349">
                  <c:v>3.3063579326585737</c:v>
                </c:pt>
                <c:pt idx="350">
                  <c:v>3.1090717674151933</c:v>
                </c:pt>
                <c:pt idx="351">
                  <c:v>3.0714801680197428</c:v>
                </c:pt>
                <c:pt idx="352">
                  <c:v>2.8777780074559871</c:v>
                </c:pt>
                <c:pt idx="353">
                  <c:v>2.7609646408701725</c:v>
                </c:pt>
                <c:pt idx="354">
                  <c:v>2.5167862855987506</c:v>
                </c:pt>
                <c:pt idx="355">
                  <c:v>2.359828711666534</c:v>
                </c:pt>
                <c:pt idx="356">
                  <c:v>2.2438371013724723</c:v>
                </c:pt>
                <c:pt idx="357">
                  <c:v>2.1543686996157994</c:v>
                </c:pt>
                <c:pt idx="358">
                  <c:v>1.9648261234448143</c:v>
                </c:pt>
                <c:pt idx="359">
                  <c:v>1.8606298003855186</c:v>
                </c:pt>
                <c:pt idx="360">
                  <c:v>1.7465810096985952</c:v>
                </c:pt>
                <c:pt idx="361">
                  <c:v>1.5629577846149645</c:v>
                </c:pt>
                <c:pt idx="362">
                  <c:v>1.5754184907938706</c:v>
                </c:pt>
                <c:pt idx="363">
                  <c:v>1.5028519109302814</c:v>
                </c:pt>
                <c:pt idx="364">
                  <c:v>1.4881988898383556</c:v>
                </c:pt>
                <c:pt idx="365">
                  <c:v>1.4397353975419451</c:v>
                </c:pt>
                <c:pt idx="366">
                  <c:v>1.4643669709894296</c:v>
                </c:pt>
                <c:pt idx="367">
                  <c:v>1.4258401230857933</c:v>
                </c:pt>
                <c:pt idx="368">
                  <c:v>1.4313393963529477</c:v>
                </c:pt>
                <c:pt idx="369">
                  <c:v>1.5926455714078007</c:v>
                </c:pt>
                <c:pt idx="370">
                  <c:v>1.4412224314144424</c:v>
                </c:pt>
                <c:pt idx="371">
                  <c:v>1.4296474650280868</c:v>
                </c:pt>
                <c:pt idx="372">
                  <c:v>1.4420206178212196</c:v>
                </c:pt>
                <c:pt idx="373">
                  <c:v>1.4951399131606939</c:v>
                </c:pt>
                <c:pt idx="374">
                  <c:v>1.4970397023170627</c:v>
                </c:pt>
                <c:pt idx="375">
                  <c:v>1.5330383623295851</c:v>
                </c:pt>
                <c:pt idx="376">
                  <c:v>1.4958453729547361</c:v>
                </c:pt>
                <c:pt idx="377">
                  <c:v>1.4466620118738525</c:v>
                </c:pt>
                <c:pt idx="378">
                  <c:v>1.5464863951551822</c:v>
                </c:pt>
                <c:pt idx="379">
                  <c:v>1.4859380525751653</c:v>
                </c:pt>
                <c:pt idx="380">
                  <c:v>1.4176553578306663</c:v>
                </c:pt>
                <c:pt idx="381">
                  <c:v>1.4358470491774835</c:v>
                </c:pt>
                <c:pt idx="382">
                  <c:v>1.5130119583268287</c:v>
                </c:pt>
                <c:pt idx="383">
                  <c:v>1.5590729456970371</c:v>
                </c:pt>
                <c:pt idx="384">
                  <c:v>1.5389789735037158</c:v>
                </c:pt>
                <c:pt idx="385">
                  <c:v>1.4834098176945845</c:v>
                </c:pt>
                <c:pt idx="386">
                  <c:v>1.413467272629376</c:v>
                </c:pt>
                <c:pt idx="387">
                  <c:v>1.5123005537411929</c:v>
                </c:pt>
                <c:pt idx="388">
                  <c:v>1.5793676344687149</c:v>
                </c:pt>
                <c:pt idx="389">
                  <c:v>1.5204590195156269</c:v>
                </c:pt>
                <c:pt idx="390">
                  <c:v>1.4158901151819261</c:v>
                </c:pt>
                <c:pt idx="391">
                  <c:v>1.5684695579206895</c:v>
                </c:pt>
                <c:pt idx="392">
                  <c:v>1.5476820429170126</c:v>
                </c:pt>
                <c:pt idx="393">
                  <c:v>1.582964310106318</c:v>
                </c:pt>
                <c:pt idx="394">
                  <c:v>1.5603673724384957</c:v>
                </c:pt>
                <c:pt idx="395">
                  <c:v>1.5242147875839482</c:v>
                </c:pt>
                <c:pt idx="396">
                  <c:v>1.5964220471477051</c:v>
                </c:pt>
                <c:pt idx="397">
                  <c:v>1.4794531085748084</c:v>
                </c:pt>
                <c:pt idx="398">
                  <c:v>1.5652582608943602</c:v>
                </c:pt>
                <c:pt idx="399">
                  <c:v>1.4259712242229692</c:v>
                </c:pt>
                <c:pt idx="400">
                  <c:v>1.4416293936324298</c:v>
                </c:pt>
                <c:pt idx="401">
                  <c:v>1.469133996847366</c:v>
                </c:pt>
                <c:pt idx="402">
                  <c:v>1.5137091488075087</c:v>
                </c:pt>
                <c:pt idx="403">
                  <c:v>1.5916941338584776</c:v>
                </c:pt>
                <c:pt idx="404">
                  <c:v>1.4710297286166694</c:v>
                </c:pt>
                <c:pt idx="405">
                  <c:v>1.4009965599707861</c:v>
                </c:pt>
                <c:pt idx="406">
                  <c:v>1.5148392005528841</c:v>
                </c:pt>
                <c:pt idx="407">
                  <c:v>1.5497744384280512</c:v>
                </c:pt>
                <c:pt idx="408">
                  <c:v>1.4598776365088137</c:v>
                </c:pt>
                <c:pt idx="409">
                  <c:v>1.5422070284521547</c:v>
                </c:pt>
                <c:pt idx="410">
                  <c:v>1.4889748634569921</c:v>
                </c:pt>
                <c:pt idx="411">
                  <c:v>1.4558556069584969</c:v>
                </c:pt>
                <c:pt idx="412">
                  <c:v>1.5359432410306106</c:v>
                </c:pt>
                <c:pt idx="413">
                  <c:v>1.5109267463176383</c:v>
                </c:pt>
                <c:pt idx="414">
                  <c:v>1.5429428832951302</c:v>
                </c:pt>
                <c:pt idx="415">
                  <c:v>1.4039105354334103</c:v>
                </c:pt>
                <c:pt idx="416">
                  <c:v>1.4772761431034043</c:v>
                </c:pt>
                <c:pt idx="417">
                  <c:v>1.5498747997917717</c:v>
                </c:pt>
                <c:pt idx="418">
                  <c:v>1.4209830664253031</c:v>
                </c:pt>
                <c:pt idx="419">
                  <c:v>1.5844761496007158</c:v>
                </c:pt>
                <c:pt idx="420">
                  <c:v>1.5754278352466806</c:v>
                </c:pt>
                <c:pt idx="421">
                  <c:v>1.4981383832885931</c:v>
                </c:pt>
                <c:pt idx="422">
                  <c:v>1.513053150550449</c:v>
                </c:pt>
                <c:pt idx="423">
                  <c:v>1.4255835381648256</c:v>
                </c:pt>
                <c:pt idx="424">
                  <c:v>1.4118826258463921</c:v>
                </c:pt>
                <c:pt idx="425">
                  <c:v>1.57909823948101</c:v>
                </c:pt>
                <c:pt idx="426">
                  <c:v>1.4034925790654698</c:v>
                </c:pt>
                <c:pt idx="427">
                  <c:v>1.4882429380223161</c:v>
                </c:pt>
                <c:pt idx="428">
                  <c:v>1.5191632122875509</c:v>
                </c:pt>
                <c:pt idx="429">
                  <c:v>1.531882833709626</c:v>
                </c:pt>
                <c:pt idx="430">
                  <c:v>1.4020074780288845</c:v>
                </c:pt>
                <c:pt idx="431">
                  <c:v>1.4575491281451662</c:v>
                </c:pt>
                <c:pt idx="432">
                  <c:v>1.4959180633356022</c:v>
                </c:pt>
                <c:pt idx="433">
                  <c:v>2.4923347613566929</c:v>
                </c:pt>
                <c:pt idx="434">
                  <c:v>2.5322085200308404</c:v>
                </c:pt>
                <c:pt idx="435">
                  <c:v>2.6820912370886711</c:v>
                </c:pt>
                <c:pt idx="436">
                  <c:v>2.7875581966373812</c:v>
                </c:pt>
                <c:pt idx="437">
                  <c:v>2.8507209892463354</c:v>
                </c:pt>
                <c:pt idx="438">
                  <c:v>3.0503003269712723</c:v>
                </c:pt>
                <c:pt idx="439">
                  <c:v>3.2271052315070756</c:v>
                </c:pt>
                <c:pt idx="440">
                  <c:v>3.4745122355836378</c:v>
                </c:pt>
                <c:pt idx="441">
                  <c:v>3.5872619476162497</c:v>
                </c:pt>
                <c:pt idx="442">
                  <c:v>3.6270621270042795</c:v>
                </c:pt>
                <c:pt idx="443">
                  <c:v>3.8090804695289568</c:v>
                </c:pt>
                <c:pt idx="444">
                  <c:v>4.030703730849214</c:v>
                </c:pt>
                <c:pt idx="445">
                  <c:v>3.9299668972090465</c:v>
                </c:pt>
                <c:pt idx="446">
                  <c:v>4.0901188171150507</c:v>
                </c:pt>
                <c:pt idx="447">
                  <c:v>4.2676054757799715</c:v>
                </c:pt>
                <c:pt idx="448">
                  <c:v>4.4303157345688753</c:v>
                </c:pt>
                <c:pt idx="449">
                  <c:v>4.6572640430693344</c:v>
                </c:pt>
                <c:pt idx="450">
                  <c:v>4.7606764418515803</c:v>
                </c:pt>
                <c:pt idx="451">
                  <c:v>5.0794802952116704</c:v>
                </c:pt>
                <c:pt idx="452">
                  <c:v>5.631916564315917</c:v>
                </c:pt>
                <c:pt idx="453">
                  <c:v>5.709252113601158</c:v>
                </c:pt>
                <c:pt idx="454">
                  <c:v>5.7949165193547856</c:v>
                </c:pt>
                <c:pt idx="455">
                  <c:v>5.6740323950067078</c:v>
                </c:pt>
                <c:pt idx="456">
                  <c:v>5.6507553132436588</c:v>
                </c:pt>
                <c:pt idx="457">
                  <c:v>5.3924573984319046</c:v>
                </c:pt>
                <c:pt idx="458">
                  <c:v>5.3275178498430567</c:v>
                </c:pt>
                <c:pt idx="459">
                  <c:v>5.3468946258401804</c:v>
                </c:pt>
                <c:pt idx="460">
                  <c:v>5.0715957645459726</c:v>
                </c:pt>
                <c:pt idx="461">
                  <c:v>5.0431301737873051</c:v>
                </c:pt>
                <c:pt idx="462">
                  <c:v>5.0196117996438705</c:v>
                </c:pt>
                <c:pt idx="463">
                  <c:v>4.7764122125049671</c:v>
                </c:pt>
                <c:pt idx="464">
                  <c:v>4.8605054290834779</c:v>
                </c:pt>
                <c:pt idx="465">
                  <c:v>4.6589387810623588</c:v>
                </c:pt>
                <c:pt idx="466">
                  <c:v>4.5461030228877508</c:v>
                </c:pt>
                <c:pt idx="467">
                  <c:v>4.5242410613034751</c:v>
                </c:pt>
                <c:pt idx="468">
                  <c:v>4.307627865674414</c:v>
                </c:pt>
                <c:pt idx="469">
                  <c:v>4.251978390952833</c:v>
                </c:pt>
                <c:pt idx="470">
                  <c:v>4.1880000655733358</c:v>
                </c:pt>
                <c:pt idx="471">
                  <c:v>4.0630982539080183</c:v>
                </c:pt>
                <c:pt idx="472">
                  <c:v>3.9253811894155493</c:v>
                </c:pt>
                <c:pt idx="473">
                  <c:v>3.7786135237989766</c:v>
                </c:pt>
                <c:pt idx="474">
                  <c:v>3.7382128917081374</c:v>
                </c:pt>
                <c:pt idx="475">
                  <c:v>3.6489213041174948</c:v>
                </c:pt>
                <c:pt idx="476">
                  <c:v>3.5630177958166662</c:v>
                </c:pt>
                <c:pt idx="477">
                  <c:v>3.3925473435191433</c:v>
                </c:pt>
                <c:pt idx="478">
                  <c:v>3.2968392310835601</c:v>
                </c:pt>
                <c:pt idx="479">
                  <c:v>3.2610037812760657</c:v>
                </c:pt>
                <c:pt idx="480">
                  <c:v>3.2322474763041842</c:v>
                </c:pt>
                <c:pt idx="481">
                  <c:v>3.0836256624439411</c:v>
                </c:pt>
                <c:pt idx="482">
                  <c:v>2.8783608081246639</c:v>
                </c:pt>
                <c:pt idx="483">
                  <c:v>2.7973178455797409</c:v>
                </c:pt>
                <c:pt idx="484">
                  <c:v>2.8217846670602356</c:v>
                </c:pt>
                <c:pt idx="485">
                  <c:v>2.6127041806019982</c:v>
                </c:pt>
                <c:pt idx="486">
                  <c:v>2.5634093929486301</c:v>
                </c:pt>
                <c:pt idx="487">
                  <c:v>2.5168466353949892</c:v>
                </c:pt>
                <c:pt idx="488">
                  <c:v>2.377142786433271</c:v>
                </c:pt>
                <c:pt idx="489">
                  <c:v>2.2172064108808209</c:v>
                </c:pt>
                <c:pt idx="490">
                  <c:v>1.5915325159685463</c:v>
                </c:pt>
                <c:pt idx="491">
                  <c:v>1.418576745835604</c:v>
                </c:pt>
                <c:pt idx="492">
                  <c:v>1.5959580960821662</c:v>
                </c:pt>
                <c:pt idx="493">
                  <c:v>1.4628755259609472</c:v>
                </c:pt>
                <c:pt idx="494">
                  <c:v>1.5848114457607356</c:v>
                </c:pt>
                <c:pt idx="495">
                  <c:v>1.4430728940931068</c:v>
                </c:pt>
                <c:pt idx="496">
                  <c:v>1.5122020113249766</c:v>
                </c:pt>
                <c:pt idx="497">
                  <c:v>1.4273915789634286</c:v>
                </c:pt>
                <c:pt idx="498">
                  <c:v>1.5586795731628873</c:v>
                </c:pt>
                <c:pt idx="499">
                  <c:v>1.452094597832053</c:v>
                </c:pt>
                <c:pt idx="500">
                  <c:v>1.4719416901640987</c:v>
                </c:pt>
                <c:pt idx="501">
                  <c:v>1.521155117204797</c:v>
                </c:pt>
                <c:pt idx="502">
                  <c:v>1.5881606690493713</c:v>
                </c:pt>
                <c:pt idx="503">
                  <c:v>1.5265119026658802</c:v>
                </c:pt>
                <c:pt idx="504">
                  <c:v>1.4466771172591777</c:v>
                </c:pt>
                <c:pt idx="505">
                  <c:v>1.4427505627384849</c:v>
                </c:pt>
                <c:pt idx="506">
                  <c:v>1.4735802768245121</c:v>
                </c:pt>
                <c:pt idx="507">
                  <c:v>1.4134371574905207</c:v>
                </c:pt>
                <c:pt idx="508">
                  <c:v>1.5559870403711857</c:v>
                </c:pt>
                <c:pt idx="509">
                  <c:v>1.4715610442475731</c:v>
                </c:pt>
                <c:pt idx="510">
                  <c:v>1.5615091548442823</c:v>
                </c:pt>
                <c:pt idx="511">
                  <c:v>1.553958820283063</c:v>
                </c:pt>
                <c:pt idx="512">
                  <c:v>1.4627412244078264</c:v>
                </c:pt>
                <c:pt idx="513">
                  <c:v>1.4778210753587138</c:v>
                </c:pt>
                <c:pt idx="514">
                  <c:v>1.5909417030520627</c:v>
                </c:pt>
                <c:pt idx="515">
                  <c:v>1.53155712338039</c:v>
                </c:pt>
                <c:pt idx="516">
                  <c:v>1.5252585361754349</c:v>
                </c:pt>
                <c:pt idx="517">
                  <c:v>1.4621172509126183</c:v>
                </c:pt>
                <c:pt idx="518">
                  <c:v>1.5763346582232589</c:v>
                </c:pt>
                <c:pt idx="519">
                  <c:v>1.582103114110657</c:v>
                </c:pt>
                <c:pt idx="520">
                  <c:v>1.4107115213474248</c:v>
                </c:pt>
                <c:pt idx="521">
                  <c:v>1.5809629017592015</c:v>
                </c:pt>
                <c:pt idx="522">
                  <c:v>1.5412202531310903</c:v>
                </c:pt>
                <c:pt idx="523">
                  <c:v>1.4070406298630898</c:v>
                </c:pt>
                <c:pt idx="524">
                  <c:v>1.5202948428860441</c:v>
                </c:pt>
                <c:pt idx="525">
                  <c:v>1.544085111401031</c:v>
                </c:pt>
                <c:pt idx="526">
                  <c:v>1.5029246288678448</c:v>
                </c:pt>
                <c:pt idx="527">
                  <c:v>1.5815855849810569</c:v>
                </c:pt>
                <c:pt idx="528">
                  <c:v>1.5636380755522366</c:v>
                </c:pt>
                <c:pt idx="529">
                  <c:v>1.5503333349340609</c:v>
                </c:pt>
                <c:pt idx="530">
                  <c:v>1.5819770351223177</c:v>
                </c:pt>
                <c:pt idx="531">
                  <c:v>1.5706036116636386</c:v>
                </c:pt>
                <c:pt idx="532">
                  <c:v>1.5122075298186235</c:v>
                </c:pt>
                <c:pt idx="533">
                  <c:v>1.5081198150359043</c:v>
                </c:pt>
                <c:pt idx="534">
                  <c:v>1.5449948599114118</c:v>
                </c:pt>
                <c:pt idx="535">
                  <c:v>1.4875839990868813</c:v>
                </c:pt>
                <c:pt idx="536">
                  <c:v>1.5468952184407148</c:v>
                </c:pt>
                <c:pt idx="537">
                  <c:v>1.4999427065467548</c:v>
                </c:pt>
                <c:pt idx="538">
                  <c:v>1.4138989905557049</c:v>
                </c:pt>
                <c:pt idx="539">
                  <c:v>1.5321372768446224</c:v>
                </c:pt>
                <c:pt idx="540">
                  <c:v>1.4135563623651022</c:v>
                </c:pt>
                <c:pt idx="541">
                  <c:v>1.5336182917366687</c:v>
                </c:pt>
                <c:pt idx="542">
                  <c:v>1.516498926163222</c:v>
                </c:pt>
                <c:pt idx="543">
                  <c:v>1.5494863991637391</c:v>
                </c:pt>
                <c:pt idx="544">
                  <c:v>1.5601716981666671</c:v>
                </c:pt>
                <c:pt idx="545">
                  <c:v>1.5403992135360864</c:v>
                </c:pt>
                <c:pt idx="546">
                  <c:v>1.5987466456377073</c:v>
                </c:pt>
                <c:pt idx="547">
                  <c:v>1.4541969644340127</c:v>
                </c:pt>
                <c:pt idx="548">
                  <c:v>1.4851016414505096</c:v>
                </c:pt>
                <c:pt idx="549">
                  <c:v>1.518835717024849</c:v>
                </c:pt>
                <c:pt idx="550">
                  <c:v>1.4092150847618736</c:v>
                </c:pt>
                <c:pt idx="551">
                  <c:v>1.5035365053376657</c:v>
                </c:pt>
                <c:pt idx="552">
                  <c:v>1.4387992945417538</c:v>
                </c:pt>
                <c:pt idx="553">
                  <c:v>1.4669025263238935</c:v>
                </c:pt>
                <c:pt idx="554">
                  <c:v>1.4018139572799602</c:v>
                </c:pt>
                <c:pt idx="555">
                  <c:v>1.4320837630289263</c:v>
                </c:pt>
                <c:pt idx="556">
                  <c:v>1.58306358925723</c:v>
                </c:pt>
                <c:pt idx="557">
                  <c:v>1.5884461937714136</c:v>
                </c:pt>
                <c:pt idx="558">
                  <c:v>1.5182711192728551</c:v>
                </c:pt>
                <c:pt idx="559">
                  <c:v>1.5469751334215298</c:v>
                </c:pt>
                <c:pt idx="560">
                  <c:v>1.4295030216764788</c:v>
                </c:pt>
                <c:pt idx="561">
                  <c:v>1.4116578330730178</c:v>
                </c:pt>
                <c:pt idx="562">
                  <c:v>1.5567477599801363</c:v>
                </c:pt>
                <c:pt idx="563">
                  <c:v>1.4765430147546512</c:v>
                </c:pt>
                <c:pt idx="564">
                  <c:v>1.5870108463993786</c:v>
                </c:pt>
                <c:pt idx="565">
                  <c:v>1.4888713117038122</c:v>
                </c:pt>
                <c:pt idx="566">
                  <c:v>1.5289425927277411</c:v>
                </c:pt>
                <c:pt idx="567">
                  <c:v>1.4939010787095868</c:v>
                </c:pt>
                <c:pt idx="568">
                  <c:v>1.4848163071139122</c:v>
                </c:pt>
                <c:pt idx="569">
                  <c:v>1.5924504275337952</c:v>
                </c:pt>
                <c:pt idx="570">
                  <c:v>1.5219369350168526</c:v>
                </c:pt>
                <c:pt idx="571">
                  <c:v>1.4761245531269691</c:v>
                </c:pt>
                <c:pt idx="572">
                  <c:v>1.4977116561538724</c:v>
                </c:pt>
                <c:pt idx="573">
                  <c:v>1.4186894641129939</c:v>
                </c:pt>
                <c:pt idx="574">
                  <c:v>1.5156351470327076</c:v>
                </c:pt>
                <c:pt idx="575">
                  <c:v>1.5325282596217822</c:v>
                </c:pt>
                <c:pt idx="576">
                  <c:v>1.4931484567904327</c:v>
                </c:pt>
                <c:pt idx="577">
                  <c:v>1.5481079124596364</c:v>
                </c:pt>
                <c:pt idx="578">
                  <c:v>1.5591815608561455</c:v>
                </c:pt>
                <c:pt idx="579">
                  <c:v>1.5650769996996174</c:v>
                </c:pt>
                <c:pt idx="580">
                  <c:v>1.4284729538224112</c:v>
                </c:pt>
                <c:pt idx="581">
                  <c:v>1.4266598004582718</c:v>
                </c:pt>
                <c:pt idx="582">
                  <c:v>1.4656661499595183</c:v>
                </c:pt>
                <c:pt idx="583">
                  <c:v>1.5297153580059617</c:v>
                </c:pt>
                <c:pt idx="584">
                  <c:v>1.4606787431361277</c:v>
                </c:pt>
                <c:pt idx="585">
                  <c:v>1.4238159164244069</c:v>
                </c:pt>
                <c:pt idx="586">
                  <c:v>1.4189530978552429</c:v>
                </c:pt>
                <c:pt idx="587">
                  <c:v>1.5954944665335937</c:v>
                </c:pt>
                <c:pt idx="588">
                  <c:v>1.5833675254541038</c:v>
                </c:pt>
                <c:pt idx="589">
                  <c:v>1.4964384495754153</c:v>
                </c:pt>
                <c:pt idx="590">
                  <c:v>1.4480634218558455</c:v>
                </c:pt>
                <c:pt idx="591">
                  <c:v>1.5546873363970353</c:v>
                </c:pt>
                <c:pt idx="592">
                  <c:v>1.4948174694324325</c:v>
                </c:pt>
                <c:pt idx="593">
                  <c:v>1.5717714321221068</c:v>
                </c:pt>
                <c:pt idx="594">
                  <c:v>1.434588079787164</c:v>
                </c:pt>
                <c:pt idx="595">
                  <c:v>1.4910732923036816</c:v>
                </c:pt>
                <c:pt idx="596">
                  <c:v>1.4832790987211366</c:v>
                </c:pt>
                <c:pt idx="597">
                  <c:v>1.48796320009424</c:v>
                </c:pt>
                <c:pt idx="598">
                  <c:v>1.453466436212475</c:v>
                </c:pt>
                <c:pt idx="599">
                  <c:v>1.482674693990514</c:v>
                </c:pt>
                <c:pt idx="600">
                  <c:v>1.5461296442708401</c:v>
                </c:pt>
                <c:pt idx="601">
                  <c:v>1.5503092417517854</c:v>
                </c:pt>
                <c:pt idx="602">
                  <c:v>1.424902193834044</c:v>
                </c:pt>
                <c:pt idx="603">
                  <c:v>1.5077420764849307</c:v>
                </c:pt>
                <c:pt idx="604">
                  <c:v>1.472161809543054</c:v>
                </c:pt>
                <c:pt idx="605">
                  <c:v>1.5260667506239018</c:v>
                </c:pt>
                <c:pt idx="606">
                  <c:v>1.4970383904017355</c:v>
                </c:pt>
                <c:pt idx="607">
                  <c:v>1.4817601931823892</c:v>
                </c:pt>
                <c:pt idx="608">
                  <c:v>1.5333694342234145</c:v>
                </c:pt>
                <c:pt idx="609">
                  <c:v>1.5809762665187144</c:v>
                </c:pt>
                <c:pt idx="610">
                  <c:v>1.575180977041907</c:v>
                </c:pt>
                <c:pt idx="611">
                  <c:v>1.4657605391411423</c:v>
                </c:pt>
                <c:pt idx="612">
                  <c:v>1.5338627740215323</c:v>
                </c:pt>
                <c:pt idx="613">
                  <c:v>1.5276380028892402</c:v>
                </c:pt>
                <c:pt idx="614">
                  <c:v>1.566288568641752</c:v>
                </c:pt>
                <c:pt idx="615">
                  <c:v>1.5243809764684806</c:v>
                </c:pt>
                <c:pt idx="616">
                  <c:v>1.5423867526738764</c:v>
                </c:pt>
                <c:pt idx="617">
                  <c:v>1.4498402581624297</c:v>
                </c:pt>
                <c:pt idx="618">
                  <c:v>1.5311595191291658</c:v>
                </c:pt>
                <c:pt idx="619">
                  <c:v>1.5063493559988874</c:v>
                </c:pt>
                <c:pt idx="620">
                  <c:v>1.4616865808254045</c:v>
                </c:pt>
                <c:pt idx="621">
                  <c:v>1.48653658166616</c:v>
                </c:pt>
                <c:pt idx="622">
                  <c:v>1.5124276205967184</c:v>
                </c:pt>
                <c:pt idx="623">
                  <c:v>1.5630373449531783</c:v>
                </c:pt>
                <c:pt idx="624">
                  <c:v>1.5617866040951811</c:v>
                </c:pt>
                <c:pt idx="625">
                  <c:v>1.4787060224895991</c:v>
                </c:pt>
                <c:pt idx="626">
                  <c:v>1.5671968574511854</c:v>
                </c:pt>
                <c:pt idx="627">
                  <c:v>1.5659679588623683</c:v>
                </c:pt>
                <c:pt idx="628">
                  <c:v>1.5041858679976918</c:v>
                </c:pt>
                <c:pt idx="629">
                  <c:v>1.5955812153372906</c:v>
                </c:pt>
                <c:pt idx="630">
                  <c:v>1.4690423308233964</c:v>
                </c:pt>
                <c:pt idx="631">
                  <c:v>1.5106211430384446</c:v>
                </c:pt>
                <c:pt idx="632">
                  <c:v>1.4187569593936693</c:v>
                </c:pt>
                <c:pt idx="633">
                  <c:v>1.4869792796489063</c:v>
                </c:pt>
                <c:pt idx="634">
                  <c:v>1.4173772820214219</c:v>
                </c:pt>
                <c:pt idx="635">
                  <c:v>1.4838508653560363</c:v>
                </c:pt>
                <c:pt idx="636">
                  <c:v>1.5906104275166684</c:v>
                </c:pt>
                <c:pt idx="637">
                  <c:v>1.525871797719369</c:v>
                </c:pt>
                <c:pt idx="638">
                  <c:v>1.4672931004053726</c:v>
                </c:pt>
                <c:pt idx="639">
                  <c:v>1.5739979144315814</c:v>
                </c:pt>
                <c:pt idx="640">
                  <c:v>1.4485850998970868</c:v>
                </c:pt>
                <c:pt idx="641">
                  <c:v>1.4043232474929472</c:v>
                </c:pt>
                <c:pt idx="642">
                  <c:v>1.5023817945921085</c:v>
                </c:pt>
                <c:pt idx="643">
                  <c:v>1.568508133367494</c:v>
                </c:pt>
                <c:pt idx="644">
                  <c:v>1.4285570948249162</c:v>
                </c:pt>
                <c:pt idx="645">
                  <c:v>1.5285733317049734</c:v>
                </c:pt>
                <c:pt idx="646">
                  <c:v>1.5480141091264641</c:v>
                </c:pt>
                <c:pt idx="647">
                  <c:v>1.4586792286587495</c:v>
                </c:pt>
                <c:pt idx="648">
                  <c:v>1.4924719794376422</c:v>
                </c:pt>
                <c:pt idx="649">
                  <c:v>1.5807074334713012</c:v>
                </c:pt>
                <c:pt idx="650">
                  <c:v>1.5161500814287303</c:v>
                </c:pt>
                <c:pt idx="651">
                  <c:v>1.4659227376934991</c:v>
                </c:pt>
                <c:pt idx="652">
                  <c:v>1.4908443019309043</c:v>
                </c:pt>
                <c:pt idx="653">
                  <c:v>1.5908258393768773</c:v>
                </c:pt>
                <c:pt idx="654">
                  <c:v>1.4434581309557415</c:v>
                </c:pt>
                <c:pt idx="655">
                  <c:v>1.5653816460334427</c:v>
                </c:pt>
                <c:pt idx="656">
                  <c:v>1.5894317510902676</c:v>
                </c:pt>
                <c:pt idx="657">
                  <c:v>1.4470172889821291</c:v>
                </c:pt>
                <c:pt idx="658">
                  <c:v>1.4532752971658842</c:v>
                </c:pt>
                <c:pt idx="659">
                  <c:v>1.6341584752189287</c:v>
                </c:pt>
                <c:pt idx="660">
                  <c:v>1.8966810176918378</c:v>
                </c:pt>
                <c:pt idx="661">
                  <c:v>1.9643382282972721</c:v>
                </c:pt>
                <c:pt idx="662">
                  <c:v>2.1322150649871645</c:v>
                </c:pt>
                <c:pt idx="663">
                  <c:v>2.3816173703002992</c:v>
                </c:pt>
                <c:pt idx="664">
                  <c:v>2.5313800541255418</c:v>
                </c:pt>
                <c:pt idx="665">
                  <c:v>2.7680232138030929</c:v>
                </c:pt>
                <c:pt idx="666">
                  <c:v>3.0168337012241069</c:v>
                </c:pt>
                <c:pt idx="667">
                  <c:v>3.1631691505967785</c:v>
                </c:pt>
                <c:pt idx="668">
                  <c:v>3.4341348355774794</c:v>
                </c:pt>
                <c:pt idx="669">
                  <c:v>3.6087900466602898</c:v>
                </c:pt>
                <c:pt idx="670">
                  <c:v>3.8089363539179057</c:v>
                </c:pt>
                <c:pt idx="671">
                  <c:v>3.9471612515620622</c:v>
                </c:pt>
                <c:pt idx="672">
                  <c:v>4.1865848960247458</c:v>
                </c:pt>
                <c:pt idx="673">
                  <c:v>4.3068216897730318</c:v>
                </c:pt>
                <c:pt idx="674">
                  <c:v>4.6128468510621108</c:v>
                </c:pt>
                <c:pt idx="675">
                  <c:v>4.7339797732751876</c:v>
                </c:pt>
                <c:pt idx="676">
                  <c:v>4.861801527260921</c:v>
                </c:pt>
                <c:pt idx="677">
                  <c:v>5.04945993160079</c:v>
                </c:pt>
                <c:pt idx="678">
                  <c:v>5.3676643921979741</c:v>
                </c:pt>
                <c:pt idx="679">
                  <c:v>5.595947908508303</c:v>
                </c:pt>
                <c:pt idx="680">
                  <c:v>5.6417616165767663</c:v>
                </c:pt>
                <c:pt idx="681">
                  <c:v>5.9998066462235808</c:v>
                </c:pt>
                <c:pt idx="682">
                  <c:v>6.1901631380786393</c:v>
                </c:pt>
                <c:pt idx="683">
                  <c:v>6.2822051972885005</c:v>
                </c:pt>
                <c:pt idx="684">
                  <c:v>6.4772065651585011</c:v>
                </c:pt>
                <c:pt idx="685">
                  <c:v>6.1401827473132276</c:v>
                </c:pt>
                <c:pt idx="686">
                  <c:v>5.700041786612041</c:v>
                </c:pt>
                <c:pt idx="687">
                  <c:v>5.269252207969811</c:v>
                </c:pt>
                <c:pt idx="688">
                  <c:v>4.8731153305446755</c:v>
                </c:pt>
                <c:pt idx="689">
                  <c:v>4.3688370381566735</c:v>
                </c:pt>
                <c:pt idx="690">
                  <c:v>3.9454136898028249</c:v>
                </c:pt>
                <c:pt idx="691">
                  <c:v>3.621545497575247</c:v>
                </c:pt>
                <c:pt idx="692">
                  <c:v>3.0912310637054281</c:v>
                </c:pt>
                <c:pt idx="693">
                  <c:v>3.5023538500543996</c:v>
                </c:pt>
                <c:pt idx="694">
                  <c:v>3.5561203759046522</c:v>
                </c:pt>
                <c:pt idx="695">
                  <c:v>2.9544246424358898</c:v>
                </c:pt>
                <c:pt idx="696">
                  <c:v>2.9977542271414475</c:v>
                </c:pt>
                <c:pt idx="697">
                  <c:v>2.5827310814742979</c:v>
                </c:pt>
                <c:pt idx="698">
                  <c:v>2.1735976679032341</c:v>
                </c:pt>
                <c:pt idx="699">
                  <c:v>2.0147179470331311</c:v>
                </c:pt>
                <c:pt idx="700">
                  <c:v>1.7900828272401472</c:v>
                </c:pt>
                <c:pt idx="701">
                  <c:v>1.4507599503926221</c:v>
                </c:pt>
                <c:pt idx="702">
                  <c:v>1.5065210761981656</c:v>
                </c:pt>
                <c:pt idx="703">
                  <c:v>1.5700620764662176</c:v>
                </c:pt>
                <c:pt idx="704">
                  <c:v>1.4174452964131159</c:v>
                </c:pt>
                <c:pt idx="705">
                  <c:v>1.5617554217822887</c:v>
                </c:pt>
                <c:pt idx="706">
                  <c:v>1.4350696938646963</c:v>
                </c:pt>
                <c:pt idx="707">
                  <c:v>1.4254588215414528</c:v>
                </c:pt>
                <c:pt idx="708">
                  <c:v>1.4530618545689482</c:v>
                </c:pt>
                <c:pt idx="709">
                  <c:v>1.4096934043232812</c:v>
                </c:pt>
                <c:pt idx="710">
                  <c:v>1.4664723193254985</c:v>
                </c:pt>
                <c:pt idx="711">
                  <c:v>1.5519690521997753</c:v>
                </c:pt>
                <c:pt idx="712">
                  <c:v>1.5553156034801172</c:v>
                </c:pt>
                <c:pt idx="713">
                  <c:v>1.4206865683497423</c:v>
                </c:pt>
                <c:pt idx="714">
                  <c:v>1.459161109526173</c:v>
                </c:pt>
                <c:pt idx="715">
                  <c:v>1.5688767786381752</c:v>
                </c:pt>
                <c:pt idx="716">
                  <c:v>1.4489476217630664</c:v>
                </c:pt>
                <c:pt idx="717">
                  <c:v>1.4805713949750288</c:v>
                </c:pt>
                <c:pt idx="718">
                  <c:v>1.4902056181127832</c:v>
                </c:pt>
                <c:pt idx="719">
                  <c:v>1.4629016111326425</c:v>
                </c:pt>
              </c:numCache>
            </c:numRef>
          </c:yVal>
          <c:smooth val="1"/>
          <c:extLst xmlns:c16r2="http://schemas.microsoft.com/office/drawing/2015/06/chart">
            <c:ext xmlns:c16="http://schemas.microsoft.com/office/drawing/2014/chart" uri="{C3380CC4-5D6E-409C-BE32-E72D297353CC}">
              <c16:uniqueId val="{00000000-11FC-405B-9B82-1B02D2B4F32B}"/>
            </c:ext>
          </c:extLst>
        </c:ser>
        <c:dLbls>
          <c:showLegendKey val="0"/>
          <c:showVal val="0"/>
          <c:showCatName val="0"/>
          <c:showSerName val="0"/>
          <c:showPercent val="0"/>
          <c:showBubbleSize val="0"/>
        </c:dLbls>
        <c:axId val="103010816"/>
        <c:axId val="103017280"/>
      </c:scatterChart>
      <c:valAx>
        <c:axId val="103010816"/>
        <c:scaling>
          <c:orientation val="minMax"/>
          <c:max val="42917"/>
          <c:min val="42887"/>
        </c:scaling>
        <c:delete val="0"/>
        <c:axPos val="b"/>
        <c:majorGridlines>
          <c:spPr>
            <a:ln w="3175" cap="flat" cmpd="sng" algn="ctr">
              <a:solidFill>
                <a:schemeClr val="tx1">
                  <a:lumMod val="85000"/>
                </a:schemeClr>
              </a:solidFill>
              <a:round/>
            </a:ln>
            <a:effectLst/>
          </c:spPr>
        </c:majorGridlines>
        <c:title>
          <c:tx>
            <c:rich>
              <a:bodyPr/>
              <a:lstStyle/>
              <a:p>
                <a:pPr>
                  <a:defRPr sz="1200" b="0"/>
                </a:pPr>
                <a:r>
                  <a:rPr lang="en-US" sz="1200" b="0"/>
                  <a:t>Date - Time (UTC)</a:t>
                </a:r>
              </a:p>
            </c:rich>
          </c:tx>
          <c:layout>
            <c:manualLayout>
              <c:xMode val="edge"/>
              <c:yMode val="edge"/>
              <c:x val="0.44269007582705544"/>
              <c:y val="0.92745931758530187"/>
            </c:manualLayout>
          </c:layout>
          <c:overlay val="0"/>
        </c:title>
        <c:numFmt formatCode="m/d/yy\ h:mm;@" sourceLinked="1"/>
        <c:majorTickMark val="none"/>
        <c:minorTickMark val="none"/>
        <c:tickLblPos val="nextTo"/>
        <c:spPr>
          <a:noFill/>
          <a:ln w="9525" cap="flat" cmpd="sng" algn="ctr">
            <a:solidFill>
              <a:schemeClr val="bg1"/>
            </a:solidFill>
            <a:round/>
          </a:ln>
          <a:effectLst/>
        </c:spPr>
        <c:txPr>
          <a:bodyPr rot="-5400000" vert="horz"/>
          <a:lstStyle/>
          <a:p>
            <a:pPr>
              <a:defRPr/>
            </a:pPr>
            <a:endParaRPr lang="en-US"/>
          </a:p>
        </c:txPr>
        <c:crossAx val="103017280"/>
        <c:crosses val="autoZero"/>
        <c:crossBetween val="midCat"/>
        <c:majorUnit val="2"/>
        <c:minorUnit val="1"/>
      </c:valAx>
      <c:valAx>
        <c:axId val="103017280"/>
        <c:scaling>
          <c:orientation val="minMax"/>
          <c:max val="10"/>
          <c:min val="0"/>
        </c:scaling>
        <c:delete val="0"/>
        <c:axPos val="l"/>
        <c:majorGridlines>
          <c:spPr>
            <a:ln w="9525" cap="flat" cmpd="sng" algn="ctr">
              <a:solidFill>
                <a:schemeClr val="tx1">
                  <a:lumMod val="85000"/>
                </a:schemeClr>
              </a:solidFill>
              <a:round/>
            </a:ln>
            <a:effectLst/>
          </c:spPr>
        </c:majorGridlines>
        <c:title>
          <c:tx>
            <c:rich>
              <a:bodyPr/>
              <a:lstStyle/>
              <a:p>
                <a:pPr>
                  <a:defRPr sz="1200" b="0"/>
                </a:pPr>
                <a:r>
                  <a:rPr lang="en-US" sz="1200" b="0"/>
                  <a:t>Concentration (ppb)</a:t>
                </a:r>
              </a:p>
            </c:rich>
          </c:tx>
          <c:layout>
            <c:manualLayout>
              <c:xMode val="edge"/>
              <c:yMode val="edge"/>
              <c:x val="5.8256104857844604E-2"/>
              <c:y val="0.17503412073490815"/>
            </c:manualLayout>
          </c:layout>
          <c:overlay val="0"/>
        </c:title>
        <c:numFmt formatCode="0" sourceLinked="0"/>
        <c:majorTickMark val="none"/>
        <c:minorTickMark val="none"/>
        <c:tickLblPos val="nextTo"/>
        <c:spPr>
          <a:noFill/>
          <a:ln w="9525" cap="flat" cmpd="sng" algn="ctr">
            <a:solidFill>
              <a:schemeClr val="bg1"/>
            </a:solidFill>
            <a:round/>
          </a:ln>
          <a:effectLst/>
        </c:spPr>
        <c:txPr>
          <a:bodyPr rot="-60000000" vert="horz"/>
          <a:lstStyle/>
          <a:p>
            <a:pPr>
              <a:defRPr sz="1200"/>
            </a:pPr>
            <a:endParaRPr lang="en-US"/>
          </a:p>
        </c:txPr>
        <c:crossAx val="103010816"/>
        <c:crosses val="autoZero"/>
        <c:crossBetween val="midCat"/>
      </c:valAx>
      <c:spPr>
        <a:ln>
          <a:solidFill>
            <a:schemeClr val="bg1"/>
          </a:solidFill>
        </a:ln>
      </c:spPr>
    </c:plotArea>
    <c:plotVisOnly val="1"/>
    <c:dispBlanksAs val="gap"/>
    <c:showDLblsOverMax val="0"/>
  </c:chart>
  <c:spPr>
    <a:solidFill>
      <a:srgbClr val="D1FFD1"/>
    </a:solidFill>
    <a:ln w="63500" cmpd="thickThin">
      <a:solidFill>
        <a:schemeClr val="tx1"/>
      </a:solidFill>
    </a:ln>
  </c:spPr>
  <c:txPr>
    <a:bodyPr/>
    <a:lstStyle/>
    <a:p>
      <a:pPr>
        <a:defRPr>
          <a:solidFill>
            <a:schemeClr val="bg1"/>
          </a:solidFill>
        </a:defRPr>
      </a:pPr>
      <a:endParaRPr lang="en-US"/>
    </a:p>
  </c:txPr>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338" y="0"/>
            <a:ext cx="3038475" cy="466725"/>
          </a:xfrm>
          <a:prstGeom prst="rect">
            <a:avLst/>
          </a:prstGeom>
        </p:spPr>
        <p:txBody>
          <a:bodyPr vert="horz" lIns="91440" tIns="45720" rIns="91440" bIns="45720" rtlCol="0"/>
          <a:lstStyle>
            <a:lvl1pPr algn="r">
              <a:defRPr sz="1200"/>
            </a:lvl1pPr>
          </a:lstStyle>
          <a:p>
            <a:fld id="{A5E1342F-674B-4AB7-919B-A613583026F1}" type="datetimeFigureOut">
              <a:rPr lang="en-US" smtClean="0"/>
              <a:t>4/5/2018</a:t>
            </a:fld>
            <a:endParaRPr lang="en-US"/>
          </a:p>
        </p:txBody>
      </p:sp>
      <p:sp>
        <p:nvSpPr>
          <p:cNvPr id="4" name="Footer Placeholder 3"/>
          <p:cNvSpPr>
            <a:spLocks noGrp="1"/>
          </p:cNvSpPr>
          <p:nvPr>
            <p:ph type="ftr" sz="quarter" idx="2"/>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338" y="8829675"/>
            <a:ext cx="3038475" cy="466725"/>
          </a:xfrm>
          <a:prstGeom prst="rect">
            <a:avLst/>
          </a:prstGeom>
        </p:spPr>
        <p:txBody>
          <a:bodyPr vert="horz" lIns="91440" tIns="45720" rIns="91440" bIns="45720" rtlCol="0" anchor="b"/>
          <a:lstStyle>
            <a:lvl1pPr algn="r">
              <a:defRPr sz="1200"/>
            </a:lvl1pPr>
          </a:lstStyle>
          <a:p>
            <a:fld id="{C44BAB4A-F11A-49E1-9FEE-00FCD1C7FD3D}" type="slidenum">
              <a:rPr lang="en-US" smtClean="0"/>
              <a:t>‹#›</a:t>
            </a:fld>
            <a:endParaRPr lang="en-US"/>
          </a:p>
        </p:txBody>
      </p:sp>
    </p:spTree>
    <p:extLst>
      <p:ext uri="{BB962C8B-B14F-4D97-AF65-F5344CB8AC3E}">
        <p14:creationId xmlns:p14="http://schemas.microsoft.com/office/powerpoint/2010/main" val="383849567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E5DDEF5F-A96D-46CA-B288-C73EA4D30E51}" type="datetimeFigureOut">
              <a:rPr lang="en-US" smtClean="0"/>
              <a:pPr/>
              <a:t>4/5/2018</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E28C1598-3A09-4F81-BF7B-D763A3324D4A}" type="slidenum">
              <a:rPr lang="en-US" smtClean="0"/>
              <a:pPr/>
              <a:t>‹#›</a:t>
            </a:fld>
            <a:endParaRPr lang="en-US"/>
          </a:p>
        </p:txBody>
      </p:sp>
    </p:spTree>
    <p:extLst>
      <p:ext uri="{BB962C8B-B14F-4D97-AF65-F5344CB8AC3E}">
        <p14:creationId xmlns:p14="http://schemas.microsoft.com/office/powerpoint/2010/main" val="6738948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dx.doi.org/10.1016/j.atmosenv.2016.08.028" TargetMode="External"/><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chemeClr val="bg1"/>
                </a:solidFill>
              </a:rPr>
              <a:t>NOTE: In the actual workshop where this PowerPoint was presented, a “Live Demonstration” of the HYSPLIT Tutorial and HYSPLIT Graphical User Interface (GUI) was simultaneously carried out, and shown on a 2</a:t>
            </a:r>
            <a:r>
              <a:rPr lang="en-US" baseline="30000" dirty="0">
                <a:solidFill>
                  <a:schemeClr val="bg1"/>
                </a:solidFill>
              </a:rPr>
              <a:t>nd</a:t>
            </a:r>
            <a:r>
              <a:rPr lang="en-US" dirty="0">
                <a:solidFill>
                  <a:schemeClr val="bg1"/>
                </a:solidFill>
              </a:rPr>
              <a:t> screen.</a:t>
            </a:r>
          </a:p>
          <a:p>
            <a:endParaRPr lang="en-US" dirty="0">
              <a:solidFill>
                <a:schemeClr val="bg1"/>
              </a:solidFill>
            </a:endParaRPr>
          </a:p>
          <a:p>
            <a:r>
              <a:rPr lang="en-US" dirty="0">
                <a:solidFill>
                  <a:schemeClr val="bg1"/>
                </a:solidFill>
              </a:rPr>
              <a:t>However, in almost all cases, key screenshots and explanations corresponding to the Live Demonstration have been included in this PowerPoint presentation. </a:t>
            </a:r>
          </a:p>
          <a:p>
            <a:endParaRPr lang="en-US" dirty="0">
              <a:solidFill>
                <a:schemeClr val="bg1"/>
              </a:solidFill>
            </a:endParaRPr>
          </a:p>
          <a:p>
            <a:r>
              <a:rPr lang="en-US" i="1" dirty="0">
                <a:solidFill>
                  <a:schemeClr val="bg1"/>
                </a:solidFill>
              </a:rPr>
              <a:t>Therefore, this PowerPoint includes most of the important content of the Live Demonstration.</a:t>
            </a:r>
            <a:endParaRPr lang="en-US" dirty="0"/>
          </a:p>
        </p:txBody>
      </p:sp>
      <p:sp>
        <p:nvSpPr>
          <p:cNvPr id="4" name="Slide Number Placeholder 3"/>
          <p:cNvSpPr>
            <a:spLocks noGrp="1"/>
          </p:cNvSpPr>
          <p:nvPr>
            <p:ph type="sldNum" sz="quarter" idx="10"/>
          </p:nvPr>
        </p:nvSpPr>
        <p:spPr/>
        <p:txBody>
          <a:bodyPr/>
          <a:lstStyle/>
          <a:p>
            <a:fld id="{FA748D3C-A3FC-4C5F-8FAE-35E75484D4D3}" type="slidenum">
              <a:rPr lang="en-US" smtClean="0"/>
              <a:t>1</a:t>
            </a:fld>
            <a:endParaRPr lang="en-US"/>
          </a:p>
        </p:txBody>
      </p:sp>
    </p:spTree>
    <p:extLst>
      <p:ext uri="{BB962C8B-B14F-4D97-AF65-F5344CB8AC3E}">
        <p14:creationId xmlns:p14="http://schemas.microsoft.com/office/powerpoint/2010/main" val="23150939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The </a:t>
            </a:r>
            <a:r>
              <a:rPr lang="en-US" sz="1200" b="1" i="0" kern="1200" dirty="0">
                <a:solidFill>
                  <a:schemeClr val="tx1"/>
                </a:solidFill>
                <a:effectLst/>
                <a:latin typeface="+mn-lt"/>
                <a:ea typeface="+mn-ea"/>
                <a:cs typeface="+mn-cs"/>
              </a:rPr>
              <a:t>potential temperature</a:t>
            </a:r>
            <a:r>
              <a:rPr lang="en-US" sz="1200" b="0" i="0" kern="1200" dirty="0">
                <a:solidFill>
                  <a:schemeClr val="tx1"/>
                </a:solidFill>
                <a:effectLst/>
                <a:latin typeface="+mn-lt"/>
                <a:ea typeface="+mn-ea"/>
                <a:cs typeface="+mn-cs"/>
              </a:rPr>
              <a:t> is the </a:t>
            </a:r>
            <a:r>
              <a:rPr lang="en-US" sz="1200" b="1" i="0" kern="1200" dirty="0">
                <a:solidFill>
                  <a:schemeClr val="tx1"/>
                </a:solidFill>
                <a:effectLst/>
                <a:latin typeface="+mn-lt"/>
                <a:ea typeface="+mn-ea"/>
                <a:cs typeface="+mn-cs"/>
              </a:rPr>
              <a:t>temperature</a:t>
            </a:r>
            <a:r>
              <a:rPr lang="en-US" sz="1200" b="0" i="0" kern="1200" dirty="0">
                <a:solidFill>
                  <a:schemeClr val="tx1"/>
                </a:solidFill>
                <a:effectLst/>
                <a:latin typeface="+mn-lt"/>
                <a:ea typeface="+mn-ea"/>
                <a:cs typeface="+mn-cs"/>
              </a:rPr>
              <a:t> an unsaturated parcel would have if lowered (or raised) to a level of 1000 </a:t>
            </a:r>
            <a:r>
              <a:rPr lang="en-US" sz="1200" b="0" i="0" kern="1200" dirty="0" err="1">
                <a:solidFill>
                  <a:schemeClr val="tx1"/>
                </a:solidFill>
                <a:effectLst/>
                <a:latin typeface="+mn-lt"/>
                <a:ea typeface="+mn-ea"/>
                <a:cs typeface="+mn-cs"/>
              </a:rPr>
              <a:t>mb</a:t>
            </a:r>
            <a:r>
              <a:rPr lang="en-US" sz="1200" b="0" i="0" kern="1200" dirty="0">
                <a:solidFill>
                  <a:schemeClr val="tx1"/>
                </a:solidFill>
                <a:effectLst/>
                <a:latin typeface="+mn-lt"/>
                <a:ea typeface="+mn-ea"/>
                <a:cs typeface="+mn-cs"/>
              </a:rPr>
              <a:t> (100 </a:t>
            </a:r>
            <a:r>
              <a:rPr lang="en-US" sz="1200" b="0" i="0" kern="1200" dirty="0" err="1">
                <a:solidFill>
                  <a:schemeClr val="tx1"/>
                </a:solidFill>
                <a:effectLst/>
                <a:latin typeface="+mn-lt"/>
                <a:ea typeface="+mn-ea"/>
                <a:cs typeface="+mn-cs"/>
              </a:rPr>
              <a:t>kPa</a:t>
            </a:r>
            <a:r>
              <a:rPr lang="en-US" sz="1200" b="0" i="0" kern="1200" dirty="0">
                <a:solidFill>
                  <a:schemeClr val="tx1"/>
                </a:solidFill>
                <a:effectLst/>
                <a:latin typeface="+mn-lt"/>
                <a:ea typeface="+mn-ea"/>
                <a:cs typeface="+mn-cs"/>
              </a:rPr>
              <a:t>). </a:t>
            </a:r>
          </a:p>
          <a:p>
            <a:r>
              <a:rPr lang="en-US" sz="1200" b="0" i="0" kern="1200" dirty="0">
                <a:solidFill>
                  <a:schemeClr val="tx1"/>
                </a:solidFill>
                <a:effectLst/>
                <a:latin typeface="+mn-lt"/>
                <a:ea typeface="+mn-ea"/>
                <a:cs typeface="+mn-cs"/>
              </a:rPr>
              <a:t>The </a:t>
            </a:r>
            <a:r>
              <a:rPr lang="en-US" sz="1200" b="1" i="0" kern="1200" dirty="0">
                <a:solidFill>
                  <a:schemeClr val="tx1"/>
                </a:solidFill>
                <a:effectLst/>
                <a:latin typeface="+mn-lt"/>
                <a:ea typeface="+mn-ea"/>
                <a:cs typeface="+mn-cs"/>
              </a:rPr>
              <a:t>potential temperature</a:t>
            </a:r>
            <a:r>
              <a:rPr lang="en-US" sz="1200" b="0" i="0" kern="1200" dirty="0">
                <a:solidFill>
                  <a:schemeClr val="tx1"/>
                </a:solidFill>
                <a:effectLst/>
                <a:latin typeface="+mn-lt"/>
                <a:ea typeface="+mn-ea"/>
                <a:cs typeface="+mn-cs"/>
              </a:rPr>
              <a:t> is conserved, or remains the same, for a parcel of air that is unsaturated and remains unsaturated as it rises and sinks.</a:t>
            </a:r>
            <a:endParaRPr lang="en-US" dirty="0"/>
          </a:p>
          <a:p>
            <a:endParaRPr lang="en-US" dirty="0"/>
          </a:p>
          <a:p>
            <a:r>
              <a:rPr lang="en-US" dirty="0"/>
              <a:t>If</a:t>
            </a:r>
            <a:r>
              <a:rPr lang="en-US" baseline="0" dirty="0"/>
              <a:t> the Potential Temperature increases with height, the atmosphere is stable.</a:t>
            </a:r>
          </a:p>
          <a:p>
            <a:r>
              <a:rPr lang="en-US" baseline="0" dirty="0"/>
              <a:t>If the Potential Temperature decreases with height, the atmosphere is unstable</a:t>
            </a:r>
          </a:p>
          <a:p>
            <a:endParaRPr lang="en-US" baseline="0" dirty="0"/>
          </a:p>
          <a:p>
            <a:r>
              <a:rPr lang="en-US" baseline="0" dirty="0"/>
              <a:t>Above the PBL, TPOT starts to increase… evidence of stable </a:t>
            </a:r>
            <a:r>
              <a:rPr lang="en-US" baseline="0" dirty="0" err="1"/>
              <a:t>atmos</a:t>
            </a:r>
            <a:r>
              <a:rPr lang="en-US" baseline="0" dirty="0"/>
              <a:t> above the PBL</a:t>
            </a:r>
          </a:p>
          <a:p>
            <a:r>
              <a:rPr lang="en-US" baseline="0" dirty="0"/>
              <a:t>Above the PBL, the TKEN decreases… less turbulence</a:t>
            </a:r>
          </a:p>
          <a:p>
            <a:r>
              <a:rPr lang="en-US" baseline="0" dirty="0"/>
              <a:t>Above the PBL, the SPHU decreases… dryer air</a:t>
            </a:r>
          </a:p>
          <a:p>
            <a:r>
              <a:rPr lang="en-US" baseline="0" dirty="0"/>
              <a:t>Above the PBL, the wind speed increases</a:t>
            </a:r>
            <a:endParaRPr lang="en-US" dirty="0"/>
          </a:p>
        </p:txBody>
      </p:sp>
      <p:sp>
        <p:nvSpPr>
          <p:cNvPr id="4" name="Slide Number Placeholder 3"/>
          <p:cNvSpPr>
            <a:spLocks noGrp="1"/>
          </p:cNvSpPr>
          <p:nvPr>
            <p:ph type="sldNum" sz="quarter" idx="10"/>
          </p:nvPr>
        </p:nvSpPr>
        <p:spPr/>
        <p:txBody>
          <a:bodyPr/>
          <a:lstStyle/>
          <a:p>
            <a:fld id="{E28C1598-3A09-4F81-BF7B-D763A3324D4A}" type="slidenum">
              <a:rPr lang="en-US" smtClean="0"/>
              <a:pPr/>
              <a:t>24</a:t>
            </a:fld>
            <a:endParaRPr lang="en-US"/>
          </a:p>
        </p:txBody>
      </p:sp>
    </p:spTree>
    <p:extLst>
      <p:ext uri="{BB962C8B-B14F-4D97-AF65-F5344CB8AC3E}">
        <p14:creationId xmlns:p14="http://schemas.microsoft.com/office/powerpoint/2010/main" val="35515495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Slide Image Placeholder 1"/>
          <p:cNvSpPr>
            <a:spLocks noGrp="1" noRot="1" noChangeAspect="1" noTextEdit="1"/>
          </p:cNvSpPr>
          <p:nvPr>
            <p:ph type="sldImg"/>
          </p:nvPr>
        </p:nvSpPr>
        <p:spPr>
          <a:ln/>
        </p:spPr>
      </p:sp>
      <p:sp>
        <p:nvSpPr>
          <p:cNvPr id="1556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5565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38492" indent="-284036" eaLnBrk="0" hangingPunct="0">
              <a:defRPr>
                <a:solidFill>
                  <a:schemeClr val="tx1"/>
                </a:solidFill>
                <a:latin typeface="Arial" charset="0"/>
              </a:defRPr>
            </a:lvl2pPr>
            <a:lvl3pPr marL="1136142" indent="-227228" eaLnBrk="0" hangingPunct="0">
              <a:defRPr>
                <a:solidFill>
                  <a:schemeClr val="tx1"/>
                </a:solidFill>
                <a:latin typeface="Arial" charset="0"/>
              </a:defRPr>
            </a:lvl3pPr>
            <a:lvl4pPr marL="1590599" indent="-227228" eaLnBrk="0" hangingPunct="0">
              <a:defRPr>
                <a:solidFill>
                  <a:schemeClr val="tx1"/>
                </a:solidFill>
                <a:latin typeface="Arial" charset="0"/>
              </a:defRPr>
            </a:lvl4pPr>
            <a:lvl5pPr marL="2045056" indent="-227228" eaLnBrk="0" hangingPunct="0">
              <a:defRPr>
                <a:solidFill>
                  <a:schemeClr val="tx1"/>
                </a:solidFill>
                <a:latin typeface="Arial" charset="0"/>
              </a:defRPr>
            </a:lvl5pPr>
            <a:lvl6pPr marL="2499512" indent="-227228" eaLnBrk="0" fontAlgn="base" hangingPunct="0">
              <a:spcBef>
                <a:spcPct val="0"/>
              </a:spcBef>
              <a:spcAft>
                <a:spcPct val="0"/>
              </a:spcAft>
              <a:defRPr>
                <a:solidFill>
                  <a:schemeClr val="tx1"/>
                </a:solidFill>
                <a:latin typeface="Arial" charset="0"/>
              </a:defRPr>
            </a:lvl6pPr>
            <a:lvl7pPr marL="2953969" indent="-227228" eaLnBrk="0" fontAlgn="base" hangingPunct="0">
              <a:spcBef>
                <a:spcPct val="0"/>
              </a:spcBef>
              <a:spcAft>
                <a:spcPct val="0"/>
              </a:spcAft>
              <a:defRPr>
                <a:solidFill>
                  <a:schemeClr val="tx1"/>
                </a:solidFill>
                <a:latin typeface="Arial" charset="0"/>
              </a:defRPr>
            </a:lvl7pPr>
            <a:lvl8pPr marL="3408426" indent="-227228" eaLnBrk="0" fontAlgn="base" hangingPunct="0">
              <a:spcBef>
                <a:spcPct val="0"/>
              </a:spcBef>
              <a:spcAft>
                <a:spcPct val="0"/>
              </a:spcAft>
              <a:defRPr>
                <a:solidFill>
                  <a:schemeClr val="tx1"/>
                </a:solidFill>
                <a:latin typeface="Arial" charset="0"/>
              </a:defRPr>
            </a:lvl8pPr>
            <a:lvl9pPr marL="3862883" indent="-227228" eaLnBrk="0" fontAlgn="base" hangingPunct="0">
              <a:spcBef>
                <a:spcPct val="0"/>
              </a:spcBef>
              <a:spcAft>
                <a:spcPct val="0"/>
              </a:spcAft>
              <a:defRPr>
                <a:solidFill>
                  <a:schemeClr val="tx1"/>
                </a:solidFill>
                <a:latin typeface="Arial"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CAAC99A4-4F18-4D07-863E-25474BC2F010}" type="slidenum">
              <a:rPr kumimoji="0" lang="en-US" alt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alt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7679579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Slide Image Placeholder 1"/>
          <p:cNvSpPr>
            <a:spLocks noGrp="1" noRot="1" noChangeAspect="1" noTextEdit="1"/>
          </p:cNvSpPr>
          <p:nvPr>
            <p:ph type="sldImg"/>
          </p:nvPr>
        </p:nvSpPr>
        <p:spPr>
          <a:ln/>
        </p:spPr>
      </p:sp>
      <p:sp>
        <p:nvSpPr>
          <p:cNvPr id="1566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566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38492" indent="-284036" eaLnBrk="0" hangingPunct="0">
              <a:defRPr>
                <a:solidFill>
                  <a:schemeClr val="tx1"/>
                </a:solidFill>
                <a:latin typeface="Arial" charset="0"/>
              </a:defRPr>
            </a:lvl2pPr>
            <a:lvl3pPr marL="1136142" indent="-227228" eaLnBrk="0" hangingPunct="0">
              <a:defRPr>
                <a:solidFill>
                  <a:schemeClr val="tx1"/>
                </a:solidFill>
                <a:latin typeface="Arial" charset="0"/>
              </a:defRPr>
            </a:lvl3pPr>
            <a:lvl4pPr marL="1590599" indent="-227228" eaLnBrk="0" hangingPunct="0">
              <a:defRPr>
                <a:solidFill>
                  <a:schemeClr val="tx1"/>
                </a:solidFill>
                <a:latin typeface="Arial" charset="0"/>
              </a:defRPr>
            </a:lvl4pPr>
            <a:lvl5pPr marL="2045056" indent="-227228" eaLnBrk="0" hangingPunct="0">
              <a:defRPr>
                <a:solidFill>
                  <a:schemeClr val="tx1"/>
                </a:solidFill>
                <a:latin typeface="Arial" charset="0"/>
              </a:defRPr>
            </a:lvl5pPr>
            <a:lvl6pPr marL="2499512" indent="-227228" eaLnBrk="0" fontAlgn="base" hangingPunct="0">
              <a:spcBef>
                <a:spcPct val="0"/>
              </a:spcBef>
              <a:spcAft>
                <a:spcPct val="0"/>
              </a:spcAft>
              <a:defRPr>
                <a:solidFill>
                  <a:schemeClr val="tx1"/>
                </a:solidFill>
                <a:latin typeface="Arial" charset="0"/>
              </a:defRPr>
            </a:lvl6pPr>
            <a:lvl7pPr marL="2953969" indent="-227228" eaLnBrk="0" fontAlgn="base" hangingPunct="0">
              <a:spcBef>
                <a:spcPct val="0"/>
              </a:spcBef>
              <a:spcAft>
                <a:spcPct val="0"/>
              </a:spcAft>
              <a:defRPr>
                <a:solidFill>
                  <a:schemeClr val="tx1"/>
                </a:solidFill>
                <a:latin typeface="Arial" charset="0"/>
              </a:defRPr>
            </a:lvl7pPr>
            <a:lvl8pPr marL="3408426" indent="-227228" eaLnBrk="0" fontAlgn="base" hangingPunct="0">
              <a:spcBef>
                <a:spcPct val="0"/>
              </a:spcBef>
              <a:spcAft>
                <a:spcPct val="0"/>
              </a:spcAft>
              <a:defRPr>
                <a:solidFill>
                  <a:schemeClr val="tx1"/>
                </a:solidFill>
                <a:latin typeface="Arial" charset="0"/>
              </a:defRPr>
            </a:lvl8pPr>
            <a:lvl9pPr marL="3862883" indent="-227228" eaLnBrk="0" fontAlgn="base" hangingPunct="0">
              <a:spcBef>
                <a:spcPct val="0"/>
              </a:spcBef>
              <a:spcAft>
                <a:spcPct val="0"/>
              </a:spcAft>
              <a:defRPr>
                <a:solidFill>
                  <a:schemeClr val="tx1"/>
                </a:solidFill>
                <a:latin typeface="Arial"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DEED7764-2DE4-4697-BD67-47BE1D6B939D}" type="slidenum">
              <a:rPr kumimoji="0" lang="en-US" alt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alt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11470419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Slide Image Placeholder 1"/>
          <p:cNvSpPr>
            <a:spLocks noGrp="1" noRot="1" noChangeAspect="1" noTextEdit="1"/>
          </p:cNvSpPr>
          <p:nvPr>
            <p:ph type="sldImg"/>
          </p:nvPr>
        </p:nvSpPr>
        <p:spPr>
          <a:ln/>
        </p:spPr>
      </p:sp>
      <p:sp>
        <p:nvSpPr>
          <p:cNvPr id="1576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5770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38492" indent="-284036" eaLnBrk="0" hangingPunct="0">
              <a:defRPr>
                <a:solidFill>
                  <a:schemeClr val="tx1"/>
                </a:solidFill>
                <a:latin typeface="Arial" charset="0"/>
              </a:defRPr>
            </a:lvl2pPr>
            <a:lvl3pPr marL="1136142" indent="-227228" eaLnBrk="0" hangingPunct="0">
              <a:defRPr>
                <a:solidFill>
                  <a:schemeClr val="tx1"/>
                </a:solidFill>
                <a:latin typeface="Arial" charset="0"/>
              </a:defRPr>
            </a:lvl3pPr>
            <a:lvl4pPr marL="1590599" indent="-227228" eaLnBrk="0" hangingPunct="0">
              <a:defRPr>
                <a:solidFill>
                  <a:schemeClr val="tx1"/>
                </a:solidFill>
                <a:latin typeface="Arial" charset="0"/>
              </a:defRPr>
            </a:lvl4pPr>
            <a:lvl5pPr marL="2045056" indent="-227228" eaLnBrk="0" hangingPunct="0">
              <a:defRPr>
                <a:solidFill>
                  <a:schemeClr val="tx1"/>
                </a:solidFill>
                <a:latin typeface="Arial" charset="0"/>
              </a:defRPr>
            </a:lvl5pPr>
            <a:lvl6pPr marL="2499512" indent="-227228" eaLnBrk="0" fontAlgn="base" hangingPunct="0">
              <a:spcBef>
                <a:spcPct val="0"/>
              </a:spcBef>
              <a:spcAft>
                <a:spcPct val="0"/>
              </a:spcAft>
              <a:defRPr>
                <a:solidFill>
                  <a:schemeClr val="tx1"/>
                </a:solidFill>
                <a:latin typeface="Arial" charset="0"/>
              </a:defRPr>
            </a:lvl6pPr>
            <a:lvl7pPr marL="2953969" indent="-227228" eaLnBrk="0" fontAlgn="base" hangingPunct="0">
              <a:spcBef>
                <a:spcPct val="0"/>
              </a:spcBef>
              <a:spcAft>
                <a:spcPct val="0"/>
              </a:spcAft>
              <a:defRPr>
                <a:solidFill>
                  <a:schemeClr val="tx1"/>
                </a:solidFill>
                <a:latin typeface="Arial" charset="0"/>
              </a:defRPr>
            </a:lvl7pPr>
            <a:lvl8pPr marL="3408426" indent="-227228" eaLnBrk="0" fontAlgn="base" hangingPunct="0">
              <a:spcBef>
                <a:spcPct val="0"/>
              </a:spcBef>
              <a:spcAft>
                <a:spcPct val="0"/>
              </a:spcAft>
              <a:defRPr>
                <a:solidFill>
                  <a:schemeClr val="tx1"/>
                </a:solidFill>
                <a:latin typeface="Arial" charset="0"/>
              </a:defRPr>
            </a:lvl8pPr>
            <a:lvl9pPr marL="3862883" indent="-227228" eaLnBrk="0" fontAlgn="base" hangingPunct="0">
              <a:spcBef>
                <a:spcPct val="0"/>
              </a:spcBef>
              <a:spcAft>
                <a:spcPct val="0"/>
              </a:spcAft>
              <a:defRPr>
                <a:solidFill>
                  <a:schemeClr val="tx1"/>
                </a:solidFill>
                <a:latin typeface="Arial"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EFB49AD8-687E-4836-97AB-4A2DDFBC1CB7}" type="slidenum">
              <a:rPr kumimoji="0" lang="en-US" alt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alt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32018637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Slide Image Placeholder 1"/>
          <p:cNvSpPr>
            <a:spLocks noGrp="1" noRot="1" noChangeAspect="1" noTextEdit="1"/>
          </p:cNvSpPr>
          <p:nvPr>
            <p:ph type="sldImg"/>
          </p:nvPr>
        </p:nvSpPr>
        <p:spPr>
          <a:ln/>
        </p:spPr>
      </p:sp>
      <p:sp>
        <p:nvSpPr>
          <p:cNvPr id="1587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587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38492" indent="-284036" eaLnBrk="0" hangingPunct="0">
              <a:defRPr>
                <a:solidFill>
                  <a:schemeClr val="tx1"/>
                </a:solidFill>
                <a:latin typeface="Arial" charset="0"/>
              </a:defRPr>
            </a:lvl2pPr>
            <a:lvl3pPr marL="1136142" indent="-227228" eaLnBrk="0" hangingPunct="0">
              <a:defRPr>
                <a:solidFill>
                  <a:schemeClr val="tx1"/>
                </a:solidFill>
                <a:latin typeface="Arial" charset="0"/>
              </a:defRPr>
            </a:lvl3pPr>
            <a:lvl4pPr marL="1590599" indent="-227228" eaLnBrk="0" hangingPunct="0">
              <a:defRPr>
                <a:solidFill>
                  <a:schemeClr val="tx1"/>
                </a:solidFill>
                <a:latin typeface="Arial" charset="0"/>
              </a:defRPr>
            </a:lvl4pPr>
            <a:lvl5pPr marL="2045056" indent="-227228" eaLnBrk="0" hangingPunct="0">
              <a:defRPr>
                <a:solidFill>
                  <a:schemeClr val="tx1"/>
                </a:solidFill>
                <a:latin typeface="Arial" charset="0"/>
              </a:defRPr>
            </a:lvl5pPr>
            <a:lvl6pPr marL="2499512" indent="-227228" eaLnBrk="0" fontAlgn="base" hangingPunct="0">
              <a:spcBef>
                <a:spcPct val="0"/>
              </a:spcBef>
              <a:spcAft>
                <a:spcPct val="0"/>
              </a:spcAft>
              <a:defRPr>
                <a:solidFill>
                  <a:schemeClr val="tx1"/>
                </a:solidFill>
                <a:latin typeface="Arial" charset="0"/>
              </a:defRPr>
            </a:lvl6pPr>
            <a:lvl7pPr marL="2953969" indent="-227228" eaLnBrk="0" fontAlgn="base" hangingPunct="0">
              <a:spcBef>
                <a:spcPct val="0"/>
              </a:spcBef>
              <a:spcAft>
                <a:spcPct val="0"/>
              </a:spcAft>
              <a:defRPr>
                <a:solidFill>
                  <a:schemeClr val="tx1"/>
                </a:solidFill>
                <a:latin typeface="Arial" charset="0"/>
              </a:defRPr>
            </a:lvl7pPr>
            <a:lvl8pPr marL="3408426" indent="-227228" eaLnBrk="0" fontAlgn="base" hangingPunct="0">
              <a:spcBef>
                <a:spcPct val="0"/>
              </a:spcBef>
              <a:spcAft>
                <a:spcPct val="0"/>
              </a:spcAft>
              <a:defRPr>
                <a:solidFill>
                  <a:schemeClr val="tx1"/>
                </a:solidFill>
                <a:latin typeface="Arial" charset="0"/>
              </a:defRPr>
            </a:lvl8pPr>
            <a:lvl9pPr marL="3862883" indent="-227228" eaLnBrk="0" fontAlgn="base" hangingPunct="0">
              <a:spcBef>
                <a:spcPct val="0"/>
              </a:spcBef>
              <a:spcAft>
                <a:spcPct val="0"/>
              </a:spcAft>
              <a:defRPr>
                <a:solidFill>
                  <a:schemeClr val="tx1"/>
                </a:solidFill>
                <a:latin typeface="Arial"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EFB25CC1-0953-4AA7-889B-87503E6EE257}" type="slidenum">
              <a:rPr kumimoji="0" lang="en-US" alt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alt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3826119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Slide Image Placeholder 1"/>
          <p:cNvSpPr>
            <a:spLocks noGrp="1" noRot="1" noChangeAspect="1" noTextEdit="1"/>
          </p:cNvSpPr>
          <p:nvPr>
            <p:ph type="sldImg"/>
          </p:nvPr>
        </p:nvSpPr>
        <p:spPr>
          <a:ln/>
        </p:spPr>
      </p:sp>
      <p:sp>
        <p:nvSpPr>
          <p:cNvPr id="1597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597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38492" indent="-284036" eaLnBrk="0" hangingPunct="0">
              <a:defRPr>
                <a:solidFill>
                  <a:schemeClr val="tx1"/>
                </a:solidFill>
                <a:latin typeface="Arial" charset="0"/>
              </a:defRPr>
            </a:lvl2pPr>
            <a:lvl3pPr marL="1136142" indent="-227228" eaLnBrk="0" hangingPunct="0">
              <a:defRPr>
                <a:solidFill>
                  <a:schemeClr val="tx1"/>
                </a:solidFill>
                <a:latin typeface="Arial" charset="0"/>
              </a:defRPr>
            </a:lvl3pPr>
            <a:lvl4pPr marL="1590599" indent="-227228" eaLnBrk="0" hangingPunct="0">
              <a:defRPr>
                <a:solidFill>
                  <a:schemeClr val="tx1"/>
                </a:solidFill>
                <a:latin typeface="Arial" charset="0"/>
              </a:defRPr>
            </a:lvl4pPr>
            <a:lvl5pPr marL="2045056" indent="-227228" eaLnBrk="0" hangingPunct="0">
              <a:defRPr>
                <a:solidFill>
                  <a:schemeClr val="tx1"/>
                </a:solidFill>
                <a:latin typeface="Arial" charset="0"/>
              </a:defRPr>
            </a:lvl5pPr>
            <a:lvl6pPr marL="2499512" indent="-227228" eaLnBrk="0" fontAlgn="base" hangingPunct="0">
              <a:spcBef>
                <a:spcPct val="0"/>
              </a:spcBef>
              <a:spcAft>
                <a:spcPct val="0"/>
              </a:spcAft>
              <a:defRPr>
                <a:solidFill>
                  <a:schemeClr val="tx1"/>
                </a:solidFill>
                <a:latin typeface="Arial" charset="0"/>
              </a:defRPr>
            </a:lvl6pPr>
            <a:lvl7pPr marL="2953969" indent="-227228" eaLnBrk="0" fontAlgn="base" hangingPunct="0">
              <a:spcBef>
                <a:spcPct val="0"/>
              </a:spcBef>
              <a:spcAft>
                <a:spcPct val="0"/>
              </a:spcAft>
              <a:defRPr>
                <a:solidFill>
                  <a:schemeClr val="tx1"/>
                </a:solidFill>
                <a:latin typeface="Arial" charset="0"/>
              </a:defRPr>
            </a:lvl7pPr>
            <a:lvl8pPr marL="3408426" indent="-227228" eaLnBrk="0" fontAlgn="base" hangingPunct="0">
              <a:spcBef>
                <a:spcPct val="0"/>
              </a:spcBef>
              <a:spcAft>
                <a:spcPct val="0"/>
              </a:spcAft>
              <a:defRPr>
                <a:solidFill>
                  <a:schemeClr val="tx1"/>
                </a:solidFill>
                <a:latin typeface="Arial" charset="0"/>
              </a:defRPr>
            </a:lvl8pPr>
            <a:lvl9pPr marL="3862883" indent="-227228" eaLnBrk="0" fontAlgn="base" hangingPunct="0">
              <a:spcBef>
                <a:spcPct val="0"/>
              </a:spcBef>
              <a:spcAft>
                <a:spcPct val="0"/>
              </a:spcAft>
              <a:defRPr>
                <a:solidFill>
                  <a:schemeClr val="tx1"/>
                </a:solidFill>
                <a:latin typeface="Arial"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4EC5F00-DEC8-4331-A39A-BABA6FD81F22}" type="slidenum">
              <a:rPr kumimoji="0" lang="en-US" alt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alt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9974068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4968C90-F160-400A-9168-041FF088281A}" type="slidenum">
              <a:rPr lang="en-US" smtClean="0"/>
              <a:pPr/>
              <a:t>36</a:t>
            </a:fld>
            <a:endParaRPr lang="en-US"/>
          </a:p>
        </p:txBody>
      </p:sp>
    </p:spTree>
    <p:extLst>
      <p:ext uri="{BB962C8B-B14F-4D97-AF65-F5344CB8AC3E}">
        <p14:creationId xmlns:p14="http://schemas.microsoft.com/office/powerpoint/2010/main" val="40656685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4968C90-F160-400A-9168-041FF088281A}" type="slidenum">
              <a:rPr lang="en-US" smtClean="0"/>
              <a:pPr/>
              <a:t>37</a:t>
            </a:fld>
            <a:endParaRPr lang="en-US"/>
          </a:p>
        </p:txBody>
      </p:sp>
    </p:spTree>
    <p:extLst>
      <p:ext uri="{BB962C8B-B14F-4D97-AF65-F5344CB8AC3E}">
        <p14:creationId xmlns:p14="http://schemas.microsoft.com/office/powerpoint/2010/main" val="234427503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Can show this slide while working</a:t>
            </a:r>
            <a:r>
              <a:rPr lang="en-US" baseline="0" dirty="0"/>
              <a:t> with GUI on demonstration.</a:t>
            </a:r>
            <a:endParaRPr lang="en-US" dirty="0"/>
          </a:p>
        </p:txBody>
      </p:sp>
      <p:sp>
        <p:nvSpPr>
          <p:cNvPr id="4" name="Slide Number Placeholder 3"/>
          <p:cNvSpPr>
            <a:spLocks noGrp="1"/>
          </p:cNvSpPr>
          <p:nvPr>
            <p:ph type="sldNum" sz="quarter" idx="10"/>
          </p:nvPr>
        </p:nvSpPr>
        <p:spPr/>
        <p:txBody>
          <a:bodyPr/>
          <a:lstStyle/>
          <a:p>
            <a:fld id="{E28C1598-3A09-4F81-BF7B-D763A3324D4A}" type="slidenum">
              <a:rPr lang="en-US" smtClean="0"/>
              <a:pPr/>
              <a:t>56</a:t>
            </a:fld>
            <a:endParaRPr lang="en-US"/>
          </a:p>
        </p:txBody>
      </p:sp>
    </p:spTree>
    <p:extLst>
      <p:ext uri="{BB962C8B-B14F-4D97-AF65-F5344CB8AC3E}">
        <p14:creationId xmlns:p14="http://schemas.microsoft.com/office/powerpoint/2010/main" val="353308616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8C1598-3A09-4F81-BF7B-D763A3324D4A}" type="slidenum">
              <a:rPr lang="en-US" smtClean="0"/>
              <a:pPr/>
              <a:t>60</a:t>
            </a:fld>
            <a:endParaRPr lang="en-US"/>
          </a:p>
        </p:txBody>
      </p:sp>
    </p:spTree>
    <p:extLst>
      <p:ext uri="{BB962C8B-B14F-4D97-AF65-F5344CB8AC3E}">
        <p14:creationId xmlns:p14="http://schemas.microsoft.com/office/powerpoint/2010/main" val="3567676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8C1598-3A09-4F81-BF7B-D763A3324D4A}" type="slidenum">
              <a:rPr lang="en-US" smtClean="0"/>
              <a:pPr/>
              <a:t>2</a:t>
            </a:fld>
            <a:endParaRPr lang="en-US"/>
          </a:p>
        </p:txBody>
      </p:sp>
    </p:spTree>
    <p:extLst>
      <p:ext uri="{BB962C8B-B14F-4D97-AF65-F5344CB8AC3E}">
        <p14:creationId xmlns:p14="http://schemas.microsoft.com/office/powerpoint/2010/main" val="208990962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8C1598-3A09-4F81-BF7B-D763A3324D4A}" type="slidenum">
              <a:rPr lang="en-US" smtClean="0"/>
              <a:pPr/>
              <a:t>63</a:t>
            </a:fld>
            <a:endParaRPr lang="en-US"/>
          </a:p>
        </p:txBody>
      </p:sp>
    </p:spTree>
    <p:extLst>
      <p:ext uri="{BB962C8B-B14F-4D97-AF65-F5344CB8AC3E}">
        <p14:creationId xmlns:p14="http://schemas.microsoft.com/office/powerpoint/2010/main" val="215666864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8C1598-3A09-4F81-BF7B-D763A3324D4A}" type="slidenum">
              <a:rPr lang="en-US" smtClean="0"/>
              <a:pPr/>
              <a:t>71</a:t>
            </a:fld>
            <a:endParaRPr lang="en-US"/>
          </a:p>
        </p:txBody>
      </p:sp>
    </p:spTree>
    <p:extLst>
      <p:ext uri="{BB962C8B-B14F-4D97-AF65-F5344CB8AC3E}">
        <p14:creationId xmlns:p14="http://schemas.microsoft.com/office/powerpoint/2010/main" val="348242145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8C1598-3A09-4F81-BF7B-D763A3324D4A}" type="slidenum">
              <a:rPr lang="en-US" smtClean="0"/>
              <a:pPr/>
              <a:t>72</a:t>
            </a:fld>
            <a:endParaRPr lang="en-US"/>
          </a:p>
        </p:txBody>
      </p:sp>
    </p:spTree>
    <p:extLst>
      <p:ext uri="{BB962C8B-B14F-4D97-AF65-F5344CB8AC3E}">
        <p14:creationId xmlns:p14="http://schemas.microsoft.com/office/powerpoint/2010/main" val="422245827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Note – this took the analysis a few more steps:</a:t>
            </a:r>
          </a:p>
          <a:p>
            <a:endParaRPr lang="en-US" sz="1200" b="0" i="0" u="none" strike="noStrike" kern="1200" baseline="0" dirty="0">
              <a:solidFill>
                <a:schemeClr val="tx1"/>
              </a:solidFill>
              <a:latin typeface="+mn-lt"/>
              <a:ea typeface="+mn-ea"/>
              <a:cs typeface="+mn-cs"/>
            </a:endParaRPr>
          </a:p>
          <a:p>
            <a:pPr marL="228600" indent="-228600">
              <a:buAutoNum type="arabicParenBoth"/>
            </a:pPr>
            <a:r>
              <a:rPr lang="en-US" sz="1200" b="0" i="0" u="none" strike="noStrike" kern="1200" baseline="0" dirty="0">
                <a:solidFill>
                  <a:schemeClr val="tx1"/>
                </a:solidFill>
                <a:latin typeface="+mn-lt"/>
                <a:ea typeface="+mn-ea"/>
                <a:cs typeface="+mn-cs"/>
              </a:rPr>
              <a:t>Took difference between RT=3 frequencies between two sets of trajectories, high vs. low GEM</a:t>
            </a:r>
          </a:p>
          <a:p>
            <a:pPr marL="228600" indent="-228600">
              <a:buAutoNum type="arabicParenBoth"/>
            </a:pPr>
            <a:r>
              <a:rPr lang="en-US" sz="1200" b="0" i="0" u="none" strike="noStrike" kern="1200" baseline="0" dirty="0">
                <a:solidFill>
                  <a:schemeClr val="tx1"/>
                </a:solidFill>
                <a:latin typeface="+mn-lt"/>
                <a:ea typeface="+mn-ea"/>
                <a:cs typeface="+mn-cs"/>
              </a:rPr>
              <a:t>Modified </a:t>
            </a:r>
            <a:r>
              <a:rPr lang="en-US" sz="1200" b="0" i="0" u="none" strike="noStrike" kern="1200" baseline="0" dirty="0" err="1">
                <a:solidFill>
                  <a:schemeClr val="tx1"/>
                </a:solidFill>
                <a:latin typeface="+mn-lt"/>
                <a:ea typeface="+mn-ea"/>
                <a:cs typeface="+mn-cs"/>
              </a:rPr>
              <a:t>trajfreq</a:t>
            </a:r>
            <a:r>
              <a:rPr lang="en-US" sz="1200" b="0" i="0" u="none" strike="noStrike" kern="1200" baseline="0" dirty="0">
                <a:solidFill>
                  <a:schemeClr val="tx1"/>
                </a:solidFill>
                <a:latin typeface="+mn-lt"/>
                <a:ea typeface="+mn-ea"/>
                <a:cs typeface="+mn-cs"/>
              </a:rPr>
              <a:t> so that endpoint only counted in a grid square if the height was below the PBL at the time the endpoint was in the grid square</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Difference between the normalized percent of trajectory endpoints between the top 10% and bottom 10% of GEM concentrations, along with USEPA TRI and Environment</a:t>
            </a:r>
          </a:p>
          <a:p>
            <a:r>
              <a:rPr lang="en-US" sz="1200" b="0" i="0" u="none" strike="noStrike" kern="1200" baseline="0" dirty="0">
                <a:solidFill>
                  <a:schemeClr val="tx1"/>
                </a:solidFill>
                <a:latin typeface="+mn-lt"/>
                <a:ea typeface="+mn-ea"/>
                <a:cs typeface="+mn-cs"/>
              </a:rPr>
              <a:t>Canada NPRI point-source total-mercury emissions data for 2007-2015 (with 2011 emissions). Positive numbers (yellow-red) indicate that grid squares (1</a:t>
            </a:r>
            <a:r>
              <a:rPr lang="en-US" sz="1200" b="0" i="0" u="none" strike="noStrike" kern="1200" baseline="30000" dirty="0">
                <a:solidFill>
                  <a:schemeClr val="tx1"/>
                </a:solidFill>
                <a:latin typeface="+mn-lt"/>
                <a:ea typeface="+mn-ea"/>
                <a:cs typeface="+mn-cs"/>
              </a:rPr>
              <a:t>o</a:t>
            </a:r>
            <a:r>
              <a:rPr lang="en-US" sz="1200" b="0" i="0" u="none" strike="noStrike" kern="1200" baseline="0" dirty="0">
                <a:solidFill>
                  <a:schemeClr val="tx1"/>
                </a:solidFill>
                <a:latin typeface="+mn-lt"/>
                <a:ea typeface="+mn-ea"/>
                <a:cs typeface="+mn-cs"/>
              </a:rPr>
              <a:t> x  1</a:t>
            </a:r>
            <a:r>
              <a:rPr lang="en-US" sz="1200" b="0" i="0" u="none" strike="noStrike" kern="1200" baseline="30000" dirty="0">
                <a:solidFill>
                  <a:schemeClr val="tx1"/>
                </a:solidFill>
                <a:latin typeface="+mn-lt"/>
                <a:ea typeface="+mn-ea"/>
                <a:cs typeface="+mn-cs"/>
              </a:rPr>
              <a:t>o</a:t>
            </a:r>
            <a:r>
              <a:rPr lang="en-US" sz="1200" b="0" i="0" u="none" strike="noStrike" kern="1200" baseline="0" dirty="0">
                <a:solidFill>
                  <a:schemeClr val="tx1"/>
                </a:solidFill>
                <a:latin typeface="+mn-lt"/>
                <a:ea typeface="+mn-ea"/>
                <a:cs typeface="+mn-cs"/>
              </a:rPr>
              <a:t>) were more likely to be encountered during high GEM concentration events. Trajectory endpoints are only counted for a given grid point if the height of the endpoint is less than the HYSPLIT-estimated mixed-layer depth at that location and time.</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Equivalent to Figure 10a in:  </a:t>
            </a:r>
            <a:r>
              <a:rPr lang="en-US" sz="1200" kern="1200" dirty="0">
                <a:solidFill>
                  <a:schemeClr val="tx1"/>
                </a:solidFill>
                <a:effectLst/>
                <a:latin typeface="+mn-lt"/>
                <a:ea typeface="+mn-ea"/>
                <a:cs typeface="+mn-cs"/>
              </a:rPr>
              <a:t>2016    Ren, X., W.T. Luke, P. Kelley, M.D. Cohen, R. </a:t>
            </a:r>
            <a:r>
              <a:rPr lang="en-US" sz="1200" kern="1200" dirty="0" err="1">
                <a:solidFill>
                  <a:schemeClr val="tx1"/>
                </a:solidFill>
                <a:effectLst/>
                <a:latin typeface="+mn-lt"/>
                <a:ea typeface="+mn-ea"/>
                <a:cs typeface="+mn-cs"/>
              </a:rPr>
              <a:t>Artz</a:t>
            </a:r>
            <a:r>
              <a:rPr lang="en-US" sz="1200" kern="1200" dirty="0">
                <a:solidFill>
                  <a:schemeClr val="tx1"/>
                </a:solidFill>
                <a:effectLst/>
                <a:latin typeface="+mn-lt"/>
                <a:ea typeface="+mn-ea"/>
                <a:cs typeface="+mn-cs"/>
              </a:rPr>
              <a:t>, M.L. Olson, D. </a:t>
            </a:r>
            <a:r>
              <a:rPr lang="en-US" sz="1200" kern="1200" dirty="0" err="1">
                <a:solidFill>
                  <a:schemeClr val="tx1"/>
                </a:solidFill>
                <a:effectLst/>
                <a:latin typeface="+mn-lt"/>
                <a:ea typeface="+mn-ea"/>
                <a:cs typeface="+mn-cs"/>
              </a:rPr>
              <a:t>Schmeltz</a:t>
            </a:r>
            <a:r>
              <a:rPr lang="en-US" sz="1200" kern="1200" dirty="0">
                <a:solidFill>
                  <a:schemeClr val="tx1"/>
                </a:solidFill>
                <a:effectLst/>
                <a:latin typeface="+mn-lt"/>
                <a:ea typeface="+mn-ea"/>
                <a:cs typeface="+mn-cs"/>
              </a:rPr>
              <a:t>, M. </a:t>
            </a:r>
            <a:r>
              <a:rPr lang="en-US" sz="1200" kern="1200" dirty="0" err="1">
                <a:solidFill>
                  <a:schemeClr val="tx1"/>
                </a:solidFill>
                <a:effectLst/>
                <a:latin typeface="+mn-lt"/>
                <a:ea typeface="+mn-ea"/>
                <a:cs typeface="+mn-cs"/>
              </a:rPr>
              <a:t>Puchalski</a:t>
            </a:r>
            <a:r>
              <a:rPr lang="en-US" sz="1200" kern="1200" dirty="0">
                <a:solidFill>
                  <a:schemeClr val="tx1"/>
                </a:solidFill>
                <a:effectLst/>
                <a:latin typeface="+mn-lt"/>
                <a:ea typeface="+mn-ea"/>
                <a:cs typeface="+mn-cs"/>
              </a:rPr>
              <a:t>, D.L. Goldberg, A. Ring, G.M. </a:t>
            </a:r>
            <a:r>
              <a:rPr lang="en-US" sz="1200" kern="1200" dirty="0" err="1">
                <a:solidFill>
                  <a:schemeClr val="tx1"/>
                </a:solidFill>
                <a:effectLst/>
                <a:latin typeface="+mn-lt"/>
                <a:ea typeface="+mn-ea"/>
                <a:cs typeface="+mn-cs"/>
              </a:rPr>
              <a:t>Mazzuca</a:t>
            </a:r>
            <a:r>
              <a:rPr lang="en-US" sz="1200" kern="1200" dirty="0">
                <a:solidFill>
                  <a:schemeClr val="tx1"/>
                </a:solidFill>
                <a:effectLst/>
                <a:latin typeface="+mn-lt"/>
                <a:ea typeface="+mn-ea"/>
                <a:cs typeface="+mn-cs"/>
              </a:rPr>
              <a:t>, K.A. Cummings, L. </a:t>
            </a:r>
            <a:r>
              <a:rPr lang="en-US" sz="1200" kern="1200" dirty="0" err="1">
                <a:solidFill>
                  <a:schemeClr val="tx1"/>
                </a:solidFill>
                <a:effectLst/>
                <a:latin typeface="+mn-lt"/>
                <a:ea typeface="+mn-ea"/>
                <a:cs typeface="+mn-cs"/>
              </a:rPr>
              <a:t>Wojdan</a:t>
            </a:r>
            <a:r>
              <a:rPr lang="en-US" sz="1200" kern="1200" dirty="0">
                <a:solidFill>
                  <a:schemeClr val="tx1"/>
                </a:solidFill>
                <a:effectLst/>
                <a:latin typeface="+mn-lt"/>
                <a:ea typeface="+mn-ea"/>
                <a:cs typeface="+mn-cs"/>
              </a:rPr>
              <a:t>, S. </a:t>
            </a:r>
            <a:r>
              <a:rPr lang="en-US" sz="1200" kern="1200" dirty="0" err="1">
                <a:solidFill>
                  <a:schemeClr val="tx1"/>
                </a:solidFill>
                <a:effectLst/>
                <a:latin typeface="+mn-lt"/>
                <a:ea typeface="+mn-ea"/>
                <a:cs typeface="+mn-cs"/>
              </a:rPr>
              <a:t>Preaux</a:t>
            </a:r>
            <a:r>
              <a:rPr lang="en-US" sz="1200" kern="1200" dirty="0">
                <a:solidFill>
                  <a:schemeClr val="tx1"/>
                </a:solidFill>
                <a:effectLst/>
                <a:latin typeface="+mn-lt"/>
                <a:ea typeface="+mn-ea"/>
                <a:cs typeface="+mn-cs"/>
              </a:rPr>
              <a:t> , and J.W. </a:t>
            </a:r>
            <a:r>
              <a:rPr lang="en-US" sz="1200" kern="1200" dirty="0" err="1">
                <a:solidFill>
                  <a:schemeClr val="tx1"/>
                </a:solidFill>
                <a:effectLst/>
                <a:latin typeface="+mn-lt"/>
                <a:ea typeface="+mn-ea"/>
                <a:cs typeface="+mn-cs"/>
              </a:rPr>
              <a:t>Stehr</a:t>
            </a:r>
            <a:r>
              <a:rPr lang="en-US" sz="1200" kern="1200" dirty="0">
                <a:solidFill>
                  <a:schemeClr val="tx1"/>
                </a:solidFill>
                <a:effectLst/>
                <a:latin typeface="+mn-lt"/>
                <a:ea typeface="+mn-ea"/>
                <a:cs typeface="+mn-cs"/>
              </a:rPr>
              <a:t>, Atmospheric mercury measurements at a suburban site in the Mid-Atlantic United States: Inter-annual, seasonal and diurnal variations and source-receptor relationships, </a:t>
            </a:r>
            <a:r>
              <a:rPr lang="en-US" sz="1200" i="1" kern="1200" dirty="0">
                <a:solidFill>
                  <a:schemeClr val="tx1"/>
                </a:solidFill>
                <a:effectLst/>
                <a:latin typeface="+mn-lt"/>
                <a:ea typeface="+mn-ea"/>
                <a:cs typeface="+mn-cs"/>
              </a:rPr>
              <a:t>Atmospheric  Environment</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146</a:t>
            </a:r>
            <a:r>
              <a:rPr lang="en-US" sz="1200" kern="1200" dirty="0">
                <a:solidFill>
                  <a:schemeClr val="tx1"/>
                </a:solidFill>
                <a:effectLst/>
                <a:latin typeface="+mn-lt"/>
                <a:ea typeface="+mn-ea"/>
                <a:cs typeface="+mn-cs"/>
              </a:rPr>
              <a:t>, 141-152, DOI:10.1016/j.atmosenv.2016.08.028.   Open Access: </a:t>
            </a:r>
            <a:r>
              <a:rPr lang="en-US" sz="1200" u="sng" kern="1200" dirty="0">
                <a:solidFill>
                  <a:schemeClr val="tx1"/>
                </a:solidFill>
                <a:effectLst/>
                <a:latin typeface="+mn-lt"/>
                <a:ea typeface="+mn-ea"/>
                <a:cs typeface="+mn-cs"/>
                <a:hlinkClick r:id="rId3"/>
              </a:rPr>
              <a:t>https://dx.doi.org/10.1016/j.atmosenv.2016.08.028</a:t>
            </a:r>
            <a:endParaRPr lang="en-US" sz="1200" kern="1200" dirty="0">
              <a:solidFill>
                <a:schemeClr val="tx1"/>
              </a:solidFill>
              <a:effectLst/>
              <a:latin typeface="+mn-lt"/>
              <a:ea typeface="+mn-ea"/>
              <a:cs typeface="+mn-cs"/>
            </a:endParaRPr>
          </a:p>
          <a:p>
            <a:endParaRPr lang="en-US" sz="1200" b="0" i="0" u="none" strike="noStrike" kern="1200" baseline="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E28C1598-3A09-4F81-BF7B-D763A3324D4A}" type="slidenum">
              <a:rPr lang="en-US" smtClean="0"/>
              <a:pPr/>
              <a:t>74</a:t>
            </a:fld>
            <a:endParaRPr lang="en-US"/>
          </a:p>
        </p:txBody>
      </p:sp>
    </p:spTree>
    <p:extLst>
      <p:ext uri="{BB962C8B-B14F-4D97-AF65-F5344CB8AC3E}">
        <p14:creationId xmlns:p14="http://schemas.microsoft.com/office/powerpoint/2010/main" val="281229439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8C1598-3A09-4F81-BF7B-D763A3324D4A}" type="slidenum">
              <a:rPr lang="en-US" smtClean="0"/>
              <a:pPr/>
              <a:t>87</a:t>
            </a:fld>
            <a:endParaRPr lang="en-US"/>
          </a:p>
        </p:txBody>
      </p:sp>
    </p:spTree>
    <p:extLst>
      <p:ext uri="{BB962C8B-B14F-4D97-AF65-F5344CB8AC3E}">
        <p14:creationId xmlns:p14="http://schemas.microsoft.com/office/powerpoint/2010/main" val="148094981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8C1598-3A09-4F81-BF7B-D763A3324D4A}" type="slidenum">
              <a:rPr lang="en-US" smtClean="0"/>
              <a:pPr/>
              <a:t>100</a:t>
            </a:fld>
            <a:endParaRPr lang="en-US"/>
          </a:p>
        </p:txBody>
      </p:sp>
    </p:spTree>
    <p:extLst>
      <p:ext uri="{BB962C8B-B14F-4D97-AF65-F5344CB8AC3E}">
        <p14:creationId xmlns:p14="http://schemas.microsoft.com/office/powerpoint/2010/main" val="240218571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8C1598-3A09-4F81-BF7B-D763A3324D4A}" type="slidenum">
              <a:rPr lang="en-US" smtClean="0"/>
              <a:pPr/>
              <a:t>102</a:t>
            </a:fld>
            <a:endParaRPr lang="en-US"/>
          </a:p>
        </p:txBody>
      </p:sp>
    </p:spTree>
    <p:extLst>
      <p:ext uri="{BB962C8B-B14F-4D97-AF65-F5344CB8AC3E}">
        <p14:creationId xmlns:p14="http://schemas.microsoft.com/office/powerpoint/2010/main" val="25972026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r>
              <a:rPr lang="en-US"/>
              <a:t> </a:t>
            </a:r>
          </a:p>
        </p:txBody>
      </p:sp>
      <p:sp>
        <p:nvSpPr>
          <p:cNvPr id="4" name="Slide Number Placeholder 3"/>
          <p:cNvSpPr>
            <a:spLocks noGrp="1"/>
          </p:cNvSpPr>
          <p:nvPr>
            <p:ph type="sldNum" sz="quarter" idx="10"/>
          </p:nvPr>
        </p:nvSpPr>
        <p:spPr/>
        <p:txBody>
          <a:bodyPr/>
          <a:lstStyle/>
          <a:p>
            <a:pPr>
              <a:defRPr/>
            </a:pPr>
            <a:fld id="{DA65E3C0-8D23-4867-A2E8-BC63B76522D3}" type="slidenum">
              <a:rPr lang="en-US" smtClean="0"/>
              <a:pPr>
                <a:defRPr/>
              </a:pPr>
              <a:t>104</a:t>
            </a:fld>
            <a:endParaRPr lang="en-US"/>
          </a:p>
        </p:txBody>
      </p:sp>
    </p:spTree>
    <p:extLst>
      <p:ext uri="{BB962C8B-B14F-4D97-AF65-F5344CB8AC3E}">
        <p14:creationId xmlns:p14="http://schemas.microsoft.com/office/powerpoint/2010/main" val="4740211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HYSPLIT is a </a:t>
            </a:r>
            <a:r>
              <a:rPr lang="en-US" dirty="0" err="1"/>
              <a:t>Lagrangian</a:t>
            </a:r>
            <a:r>
              <a:rPr lang="en-US" dirty="0"/>
              <a:t> Transport and Dispersion Model.</a:t>
            </a:r>
          </a:p>
          <a:p>
            <a:r>
              <a:rPr lang="en-US" dirty="0"/>
              <a:t>Computational particles or puffs which</a:t>
            </a:r>
            <a:r>
              <a:rPr lang="en-US" baseline="0" dirty="0"/>
              <a:t> represent the pollutant are released.</a:t>
            </a:r>
            <a:endParaRPr lang="en-US" dirty="0"/>
          </a:p>
          <a:p>
            <a:endParaRPr lang="en-US" dirty="0"/>
          </a:p>
          <a:p>
            <a:r>
              <a:rPr lang="en-US" dirty="0"/>
              <a:t>Advection determined</a:t>
            </a:r>
            <a:r>
              <a:rPr lang="en-US" baseline="0" dirty="0"/>
              <a:t> by 3d winds from met model.</a:t>
            </a:r>
          </a:p>
          <a:p>
            <a:r>
              <a:rPr lang="en-US" baseline="0" dirty="0"/>
              <a:t>In a puff mode – the size of the puffs</a:t>
            </a:r>
          </a:p>
          <a:p>
            <a:endParaRPr lang="en-US" baseline="0" dirty="0"/>
          </a:p>
          <a:p>
            <a:r>
              <a:rPr lang="en-US" baseline="0" dirty="0"/>
              <a:t>Puff - </a:t>
            </a:r>
            <a:r>
              <a:rPr lang="en-US" dirty="0"/>
              <a:t>In a puff model, the source is simulated by releasing pollutant puffs at regular intervals over the duration of the release. Each puff contains the appropriate fraction of the pollutant mass. The puff is </a:t>
            </a:r>
            <a:r>
              <a:rPr lang="en-US" dirty="0" err="1"/>
              <a:t>advected</a:t>
            </a:r>
            <a:r>
              <a:rPr lang="en-US" dirty="0"/>
              <a:t> according to the trajectory of its center position while the size of the puff (both horizontally and vertically) expands in time to account for the dispersive nature of a turbulent atmosphere.</a:t>
            </a:r>
            <a:endParaRPr lang="en-US" baseline="0" dirty="0"/>
          </a:p>
          <a:p>
            <a:endParaRPr lang="en-US" baseline="0" dirty="0"/>
          </a:p>
          <a:p>
            <a:r>
              <a:rPr lang="en-US" dirty="0"/>
              <a:t>Particle - In a </a:t>
            </a:r>
            <a:r>
              <a:rPr lang="en-US" dirty="0" err="1"/>
              <a:t>Lagrangian</a:t>
            </a:r>
            <a:r>
              <a:rPr lang="en-US" dirty="0"/>
              <a:t> particle model, the source can be simulated by releasing many particles over the duration of the release. In addition to the </a:t>
            </a:r>
            <a:r>
              <a:rPr lang="en-US" dirty="0" err="1"/>
              <a:t>advective</a:t>
            </a:r>
            <a:r>
              <a:rPr lang="en-US" dirty="0"/>
              <a:t> motion of each particle, a random component to the motion is added at each step according to the atmospheric turbulence at that time. In this way a cluster of particles released at the same point will expand in space and time simulating the dispersive nature of the atmosphere. In a homogeneous environment the size of the puff (in terms of its standard deviation) at any particular time should correspond to the second moment of the particle positions</a:t>
            </a:r>
            <a:endParaRPr lang="en-US" baseline="0" dirty="0"/>
          </a:p>
          <a:p>
            <a:endParaRPr lang="en-US" dirty="0"/>
          </a:p>
          <a:p>
            <a:r>
              <a:rPr lang="en-US" dirty="0"/>
              <a:t>The basis of any </a:t>
            </a:r>
            <a:r>
              <a:rPr lang="en-US" dirty="0" err="1"/>
              <a:t>Lagrangian</a:t>
            </a:r>
            <a:r>
              <a:rPr lang="en-US" dirty="0"/>
              <a:t> model is that the dispersion is computed following the particle or puff. That is, the advection of a particle is computed independently. Hence once the basic (U,V,W) meteorological data have been processed and interpolated to the internal model grid, trajectories (the integrated advection term of a particle) can be computed to test the advection components of the model. The advection of a particle or puff is computed from the average of the three-dimensional velocity vectors for the initial-position P(t) and the first-guess position P'(</a:t>
            </a:r>
            <a:r>
              <a:rPr lang="en-US" dirty="0" err="1"/>
              <a:t>t+Δt</a:t>
            </a:r>
            <a:r>
              <a:rPr lang="en-US" dirty="0"/>
              <a:t>). The velocity vectors are linearly interpolated in both space and time. The first guess position is P'(</a:t>
            </a:r>
            <a:r>
              <a:rPr lang="en-US" dirty="0" err="1"/>
              <a:t>t+Δt</a:t>
            </a:r>
            <a:r>
              <a:rPr lang="en-US" dirty="0"/>
              <a:t>) = P(t) + V(</a:t>
            </a:r>
            <a:r>
              <a:rPr lang="en-US" dirty="0" err="1"/>
              <a:t>P,t</a:t>
            </a:r>
            <a:r>
              <a:rPr lang="en-US" dirty="0"/>
              <a:t>) </a:t>
            </a:r>
            <a:r>
              <a:rPr lang="en-US" dirty="0" err="1"/>
              <a:t>Δt</a:t>
            </a:r>
            <a:r>
              <a:rPr lang="en-US" dirty="0"/>
              <a:t> (18) and the final position is P(</a:t>
            </a:r>
            <a:r>
              <a:rPr lang="en-US" dirty="0" err="1"/>
              <a:t>t+Δt</a:t>
            </a:r>
            <a:r>
              <a:rPr lang="en-US" dirty="0"/>
              <a:t>) = P(t) + 0.5 [ V(</a:t>
            </a:r>
            <a:r>
              <a:rPr lang="en-US" dirty="0" err="1"/>
              <a:t>P,t</a:t>
            </a:r>
            <a:r>
              <a:rPr lang="en-US" dirty="0"/>
              <a:t>) + V(P',</a:t>
            </a:r>
            <a:r>
              <a:rPr lang="en-US" dirty="0" err="1"/>
              <a:t>t+Δt</a:t>
            </a:r>
            <a:r>
              <a:rPr lang="en-US" dirty="0"/>
              <a:t>) ] </a:t>
            </a:r>
            <a:r>
              <a:rPr lang="en-US" dirty="0" err="1"/>
              <a:t>Δt</a:t>
            </a:r>
            <a:r>
              <a:rPr lang="en-US" dirty="0"/>
              <a:t>,</a:t>
            </a:r>
          </a:p>
        </p:txBody>
      </p:sp>
      <p:sp>
        <p:nvSpPr>
          <p:cNvPr id="4" name="Slide Number Placeholder 3"/>
          <p:cNvSpPr>
            <a:spLocks noGrp="1"/>
          </p:cNvSpPr>
          <p:nvPr>
            <p:ph type="sldNum" sz="quarter" idx="10"/>
          </p:nvPr>
        </p:nvSpPr>
        <p:spPr/>
        <p:txBody>
          <a:bodyPr/>
          <a:lstStyle/>
          <a:p>
            <a:fld id="{E28C1598-3A09-4F81-BF7B-D763A3324D4A}" type="slidenum">
              <a:rPr lang="en-US" smtClean="0"/>
              <a:pPr/>
              <a:t>106</a:t>
            </a:fld>
            <a:endParaRPr lang="en-US"/>
          </a:p>
        </p:txBody>
      </p:sp>
    </p:spTree>
    <p:extLst>
      <p:ext uri="{BB962C8B-B14F-4D97-AF65-F5344CB8AC3E}">
        <p14:creationId xmlns:p14="http://schemas.microsoft.com/office/powerpoint/2010/main" val="284378220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31F336D-0BC7-4DD5-A554-4375A338A8BF}" type="slidenum">
              <a:rPr lang="en-US" smtClean="0"/>
              <a:t>108</a:t>
            </a:fld>
            <a:endParaRPr lang="en-US"/>
          </a:p>
        </p:txBody>
      </p:sp>
    </p:spTree>
    <p:extLst>
      <p:ext uri="{BB962C8B-B14F-4D97-AF65-F5344CB8AC3E}">
        <p14:creationId xmlns:p14="http://schemas.microsoft.com/office/powerpoint/2010/main" val="34878275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8C1598-3A09-4F81-BF7B-D763A3324D4A}" type="slidenum">
              <a:rPr lang="en-US" smtClean="0"/>
              <a:pPr/>
              <a:t>3</a:t>
            </a:fld>
            <a:endParaRPr lang="en-US"/>
          </a:p>
        </p:txBody>
      </p:sp>
    </p:spTree>
    <p:extLst>
      <p:ext uri="{BB962C8B-B14F-4D97-AF65-F5344CB8AC3E}">
        <p14:creationId xmlns:p14="http://schemas.microsoft.com/office/powerpoint/2010/main" val="195660180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31F336D-0BC7-4DD5-A554-4375A338A8BF}" type="slidenum">
              <a:rPr lang="en-US" smtClean="0"/>
              <a:t>111</a:t>
            </a:fld>
            <a:endParaRPr lang="en-US"/>
          </a:p>
        </p:txBody>
      </p:sp>
    </p:spTree>
    <p:extLst>
      <p:ext uri="{BB962C8B-B14F-4D97-AF65-F5344CB8AC3E}">
        <p14:creationId xmlns:p14="http://schemas.microsoft.com/office/powerpoint/2010/main" val="157987415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RP – is NCEP-NCAR 2.5 degree global model.</a:t>
            </a:r>
          </a:p>
        </p:txBody>
      </p:sp>
      <p:sp>
        <p:nvSpPr>
          <p:cNvPr id="4" name="Slide Number Placeholder 3"/>
          <p:cNvSpPr>
            <a:spLocks noGrp="1"/>
          </p:cNvSpPr>
          <p:nvPr>
            <p:ph type="sldNum" sz="quarter" idx="10"/>
          </p:nvPr>
        </p:nvSpPr>
        <p:spPr/>
        <p:txBody>
          <a:bodyPr/>
          <a:lstStyle/>
          <a:p>
            <a:fld id="{E28C1598-3A09-4F81-BF7B-D763A3324D4A}" type="slidenum">
              <a:rPr lang="en-US" smtClean="0"/>
              <a:pPr/>
              <a:t>113</a:t>
            </a:fld>
            <a:endParaRPr lang="en-US"/>
          </a:p>
        </p:txBody>
      </p:sp>
    </p:spTree>
    <p:extLst>
      <p:ext uri="{BB962C8B-B14F-4D97-AF65-F5344CB8AC3E}">
        <p14:creationId xmlns:p14="http://schemas.microsoft.com/office/powerpoint/2010/main" val="38162317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r>
              <a:rPr lang="en-US"/>
              <a:t> </a:t>
            </a:r>
          </a:p>
        </p:txBody>
      </p:sp>
      <p:sp>
        <p:nvSpPr>
          <p:cNvPr id="4" name="Slide Number Placeholder 3"/>
          <p:cNvSpPr>
            <a:spLocks noGrp="1"/>
          </p:cNvSpPr>
          <p:nvPr>
            <p:ph type="sldNum" sz="quarter" idx="10"/>
          </p:nvPr>
        </p:nvSpPr>
        <p:spPr/>
        <p:txBody>
          <a:bodyPr/>
          <a:lstStyle/>
          <a:p>
            <a:pPr>
              <a:defRPr/>
            </a:pPr>
            <a:fld id="{DA65E3C0-8D23-4867-A2E8-BC63B76522D3}" type="slidenum">
              <a:rPr lang="en-US" smtClean="0"/>
              <a:pPr>
                <a:defRPr/>
              </a:pPr>
              <a:t>114</a:t>
            </a:fld>
            <a:endParaRPr lang="en-US"/>
          </a:p>
        </p:txBody>
      </p:sp>
    </p:spTree>
    <p:extLst>
      <p:ext uri="{BB962C8B-B14F-4D97-AF65-F5344CB8AC3E}">
        <p14:creationId xmlns:p14="http://schemas.microsoft.com/office/powerpoint/2010/main" val="47222310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8C1598-3A09-4F81-BF7B-D763A3324D4A}" type="slidenum">
              <a:rPr lang="en-US" smtClean="0"/>
              <a:pPr/>
              <a:t>160</a:t>
            </a:fld>
            <a:endParaRPr lang="en-US"/>
          </a:p>
        </p:txBody>
      </p:sp>
    </p:spTree>
    <p:extLst>
      <p:ext uri="{BB962C8B-B14F-4D97-AF65-F5344CB8AC3E}">
        <p14:creationId xmlns:p14="http://schemas.microsoft.com/office/powerpoint/2010/main" val="307409667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8C1598-3A09-4F81-BF7B-D763A3324D4A}" type="slidenum">
              <a:rPr lang="en-US" smtClean="0"/>
              <a:pPr/>
              <a:t>163</a:t>
            </a:fld>
            <a:endParaRPr lang="en-US"/>
          </a:p>
        </p:txBody>
      </p:sp>
    </p:spTree>
    <p:extLst>
      <p:ext uri="{BB962C8B-B14F-4D97-AF65-F5344CB8AC3E}">
        <p14:creationId xmlns:p14="http://schemas.microsoft.com/office/powerpoint/2010/main" val="59866715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A65E3C0-8D23-4867-A2E8-BC63B76522D3}" type="slidenum">
              <a:rPr lang="en-US" smtClean="0"/>
              <a:pPr>
                <a:defRPr/>
              </a:pPr>
              <a:t>174</a:t>
            </a:fld>
            <a:endParaRPr lang="en-US"/>
          </a:p>
        </p:txBody>
      </p:sp>
    </p:spTree>
    <p:extLst>
      <p:ext uri="{BB962C8B-B14F-4D97-AF65-F5344CB8AC3E}">
        <p14:creationId xmlns:p14="http://schemas.microsoft.com/office/powerpoint/2010/main" val="17225848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Overview of Dispersion Modeling and Research</a:t>
            </a:r>
          </a:p>
          <a:p>
            <a:r>
              <a:rPr lang="en-US" dirty="0"/>
              <a:t>RMSC – Regional Specialized Meteorological</a:t>
            </a:r>
            <a:r>
              <a:rPr lang="en-US" baseline="0" dirty="0"/>
              <a:t> Centers with the specialization to provide atmospheric transport model products for environmental emergency response.</a:t>
            </a:r>
            <a:endParaRPr lang="en-US" dirty="0"/>
          </a:p>
          <a:p>
            <a:r>
              <a:rPr lang="en-US" dirty="0"/>
              <a:t>Volcanic Ash advisory center (VAAC) </a:t>
            </a:r>
          </a:p>
          <a:p>
            <a:r>
              <a:rPr lang="en-US" dirty="0"/>
              <a:t>Chemical releases?</a:t>
            </a:r>
          </a:p>
          <a:p>
            <a:r>
              <a:rPr lang="en-US" dirty="0"/>
              <a:t>READY is a web-based system developed by ARL to access and display meteorological data and to run trajectory and dispersion simulations. The System is unique in that it brings together the HYSPLIT model, graphical displays, and textual forecasts into a form that is readily available and easy to use by anyone. READY is particularly useful for weather and air quality forecasters, but it is also used by weather- sensitive industries and hobbyists (</a:t>
            </a:r>
            <a:r>
              <a:rPr lang="en-US" dirty="0" err="1"/>
              <a:t>e.g.,balloonists</a:t>
            </a:r>
            <a:r>
              <a:rPr lang="en-US" dirty="0"/>
              <a:t>, hang gliders) and the general public</a:t>
            </a:r>
          </a:p>
          <a:p>
            <a:endParaRPr lang="en-US" dirty="0"/>
          </a:p>
        </p:txBody>
      </p:sp>
      <p:sp>
        <p:nvSpPr>
          <p:cNvPr id="4" name="Slide Number Placeholder 3"/>
          <p:cNvSpPr>
            <a:spLocks noGrp="1"/>
          </p:cNvSpPr>
          <p:nvPr>
            <p:ph type="sldNum" sz="quarter" idx="10"/>
          </p:nvPr>
        </p:nvSpPr>
        <p:spPr/>
        <p:txBody>
          <a:bodyPr/>
          <a:lstStyle/>
          <a:p>
            <a:fld id="{44968C90-F160-400A-9168-041FF088281A}" type="slidenum">
              <a:rPr lang="en-US" smtClean="0"/>
              <a:pPr/>
              <a:t>4</a:t>
            </a:fld>
            <a:endParaRPr lang="en-US"/>
          </a:p>
        </p:txBody>
      </p:sp>
    </p:spTree>
    <p:extLst>
      <p:ext uri="{BB962C8B-B14F-4D97-AF65-F5344CB8AC3E}">
        <p14:creationId xmlns:p14="http://schemas.microsoft.com/office/powerpoint/2010/main" val="26580537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20000 ft about 6 km.</a:t>
            </a:r>
          </a:p>
          <a:p>
            <a:r>
              <a:rPr lang="en-US" dirty="0"/>
              <a:t>35000 ft about 10 km</a:t>
            </a:r>
          </a:p>
          <a:p>
            <a:endParaRPr lang="en-US" dirty="0"/>
          </a:p>
        </p:txBody>
      </p:sp>
      <p:sp>
        <p:nvSpPr>
          <p:cNvPr id="4" name="Slide Number Placeholder 3"/>
          <p:cNvSpPr>
            <a:spLocks noGrp="1"/>
          </p:cNvSpPr>
          <p:nvPr>
            <p:ph type="sldNum" sz="quarter" idx="10"/>
          </p:nvPr>
        </p:nvSpPr>
        <p:spPr/>
        <p:txBody>
          <a:bodyPr/>
          <a:lstStyle/>
          <a:p>
            <a:fld id="{E28C1598-3A09-4F81-BF7B-D763A3324D4A}" type="slidenum">
              <a:rPr lang="en-US" smtClean="0"/>
              <a:pPr/>
              <a:t>6</a:t>
            </a:fld>
            <a:endParaRPr lang="en-US"/>
          </a:p>
        </p:txBody>
      </p:sp>
    </p:spTree>
    <p:extLst>
      <p:ext uri="{BB962C8B-B14F-4D97-AF65-F5344CB8AC3E}">
        <p14:creationId xmlns:p14="http://schemas.microsoft.com/office/powerpoint/2010/main" val="886363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r>
              <a:rPr lang="en-US" dirty="0"/>
              <a:t>- The scientific foundation and inspiration for HYSPLIT’s trajectory capabilities can be traced back to 1949, when the Special Project Section (SPS) (ARL’s predecessor) of the U.S. Weather Bureau (now NOAA’s National Weather Service (NWS)) was charged with trying to find the source of radioactive debris originating from the first Soviet atomic test and detected by a reconnaissance aircraft near the Kamchatka Peninsula. For that purpose, back trajectories were calculated by hand based on wind data derived from twice-daily radiosonde balloon measurements. These trajectories followed 500 </a:t>
            </a:r>
            <a:r>
              <a:rPr lang="en-US" dirty="0" err="1"/>
              <a:t>mb</a:t>
            </a:r>
            <a:r>
              <a:rPr lang="en-US" dirty="0"/>
              <a:t> heights assuming geostrophic wind flow.  Although these back trajectories were calculated more than 60 years ago, the percentage error between the calculated and actual source location relative to the distance covered by the trajectories was remarkably low (about 5%; </a:t>
            </a:r>
            <a:r>
              <a:rPr lang="en-US" dirty="0" err="1"/>
              <a:t>Machta</a:t>
            </a:r>
            <a:r>
              <a:rPr lang="en-US" dirty="0"/>
              <a:t>, 1992). Since then, trajectory calculations have been one of the backbones of ARL’s research activities.</a:t>
            </a:r>
          </a:p>
          <a:p>
            <a:endParaRPr lang="en-US" dirty="0"/>
          </a:p>
          <a:p>
            <a:r>
              <a:rPr lang="en-US" dirty="0"/>
              <a:t>- The HYSPLIT model evolved from MESODIFF, a segmented </a:t>
            </a:r>
            <a:r>
              <a:rPr lang="en-US" dirty="0" err="1"/>
              <a:t>gaussian</a:t>
            </a:r>
            <a:r>
              <a:rPr lang="en-US" dirty="0"/>
              <a:t> puff model that</a:t>
            </a:r>
            <a:r>
              <a:rPr lang="en-US" baseline="0" dirty="0"/>
              <a:t> was used in Idaho for consequence assessment after the accidental release of radioactive material. </a:t>
            </a:r>
          </a:p>
          <a:p>
            <a:endParaRPr lang="en-US" baseline="0" dirty="0"/>
          </a:p>
          <a:p>
            <a:r>
              <a:rPr lang="en-US" baseline="0" dirty="0"/>
              <a:t>- Early versions of HYSPLIT based the dispersion calculations on interpolated meteorological observations, until HYSPLIT version 3 started using gridded meteorological data. </a:t>
            </a:r>
            <a:endParaRPr lang="en-US" dirty="0"/>
          </a:p>
        </p:txBody>
      </p:sp>
      <p:sp>
        <p:nvSpPr>
          <p:cNvPr id="4" name="Slide Number Placeholder 3"/>
          <p:cNvSpPr>
            <a:spLocks noGrp="1"/>
          </p:cNvSpPr>
          <p:nvPr>
            <p:ph type="sldNum" sz="quarter" idx="10"/>
          </p:nvPr>
        </p:nvSpPr>
        <p:spPr/>
        <p:txBody>
          <a:bodyPr/>
          <a:lstStyle/>
          <a:p>
            <a:fld id="{25D937EE-F0B7-4AC3-94B7-22809C3A57B5}" type="slidenum">
              <a:rPr lang="en-US" smtClean="0"/>
              <a:t>7</a:t>
            </a:fld>
            <a:endParaRPr lang="en-US" dirty="0"/>
          </a:p>
        </p:txBody>
      </p:sp>
    </p:spTree>
    <p:extLst>
      <p:ext uri="{BB962C8B-B14F-4D97-AF65-F5344CB8AC3E}">
        <p14:creationId xmlns:p14="http://schemas.microsoft.com/office/powerpoint/2010/main" val="40637614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7950" eaLnBrk="0" hangingPunct="0">
              <a:defRPr>
                <a:solidFill>
                  <a:schemeClr val="tx1"/>
                </a:solidFill>
                <a:latin typeface="Arial" panose="020B0604020202020204" pitchFamily="34" charset="0"/>
              </a:defRPr>
            </a:lvl1pPr>
            <a:lvl2pPr marL="757066" indent="-291179" defTabSz="947950" eaLnBrk="0" hangingPunct="0">
              <a:defRPr>
                <a:solidFill>
                  <a:schemeClr val="tx1"/>
                </a:solidFill>
                <a:latin typeface="Arial" panose="020B0604020202020204" pitchFamily="34" charset="0"/>
              </a:defRPr>
            </a:lvl2pPr>
            <a:lvl3pPr marL="1164717" indent="-232943" defTabSz="947950" eaLnBrk="0" hangingPunct="0">
              <a:defRPr>
                <a:solidFill>
                  <a:schemeClr val="tx1"/>
                </a:solidFill>
                <a:latin typeface="Arial" panose="020B0604020202020204" pitchFamily="34" charset="0"/>
              </a:defRPr>
            </a:lvl3pPr>
            <a:lvl4pPr marL="1630604" indent="-232943" defTabSz="947950" eaLnBrk="0" hangingPunct="0">
              <a:defRPr>
                <a:solidFill>
                  <a:schemeClr val="tx1"/>
                </a:solidFill>
                <a:latin typeface="Arial" panose="020B0604020202020204" pitchFamily="34" charset="0"/>
              </a:defRPr>
            </a:lvl4pPr>
            <a:lvl5pPr marL="2096491" indent="-232943" defTabSz="947950" eaLnBrk="0" hangingPunct="0">
              <a:defRPr>
                <a:solidFill>
                  <a:schemeClr val="tx1"/>
                </a:solidFill>
                <a:latin typeface="Arial" panose="020B0604020202020204" pitchFamily="34" charset="0"/>
              </a:defRPr>
            </a:lvl5pPr>
            <a:lvl6pPr marL="2562377" indent="-232943" defTabSz="947950" eaLnBrk="0" fontAlgn="base" hangingPunct="0">
              <a:spcBef>
                <a:spcPct val="0"/>
              </a:spcBef>
              <a:spcAft>
                <a:spcPct val="0"/>
              </a:spcAft>
              <a:defRPr>
                <a:solidFill>
                  <a:schemeClr val="tx1"/>
                </a:solidFill>
                <a:latin typeface="Arial" panose="020B0604020202020204" pitchFamily="34" charset="0"/>
              </a:defRPr>
            </a:lvl6pPr>
            <a:lvl7pPr marL="3028264" indent="-232943" defTabSz="947950" eaLnBrk="0" fontAlgn="base" hangingPunct="0">
              <a:spcBef>
                <a:spcPct val="0"/>
              </a:spcBef>
              <a:spcAft>
                <a:spcPct val="0"/>
              </a:spcAft>
              <a:defRPr>
                <a:solidFill>
                  <a:schemeClr val="tx1"/>
                </a:solidFill>
                <a:latin typeface="Arial" panose="020B0604020202020204" pitchFamily="34" charset="0"/>
              </a:defRPr>
            </a:lvl7pPr>
            <a:lvl8pPr marL="3494151" indent="-232943" defTabSz="947950" eaLnBrk="0" fontAlgn="base" hangingPunct="0">
              <a:spcBef>
                <a:spcPct val="0"/>
              </a:spcBef>
              <a:spcAft>
                <a:spcPct val="0"/>
              </a:spcAft>
              <a:defRPr>
                <a:solidFill>
                  <a:schemeClr val="tx1"/>
                </a:solidFill>
                <a:latin typeface="Arial" panose="020B0604020202020204" pitchFamily="34" charset="0"/>
              </a:defRPr>
            </a:lvl8pPr>
            <a:lvl9pPr marL="3960038" indent="-232943" defTabSz="94795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defRPr/>
            </a:pPr>
            <a:fld id="{856A8B1F-0663-418B-A38A-8B690DD10FF8}" type="slidenum">
              <a:rPr lang="en-US" altLang="en-US">
                <a:solidFill>
                  <a:srgbClr val="000000"/>
                </a:solidFill>
                <a:latin typeface="Times" panose="02020603050405020304" pitchFamily="18" charset="0"/>
              </a:rPr>
              <a:pPr fontAlgn="base">
                <a:spcBef>
                  <a:spcPct val="0"/>
                </a:spcBef>
                <a:spcAft>
                  <a:spcPct val="0"/>
                </a:spcAft>
                <a:defRPr/>
              </a:pPr>
              <a:t>8</a:t>
            </a:fld>
            <a:endParaRPr lang="en-US" altLang="en-US">
              <a:solidFill>
                <a:srgbClr val="000000"/>
              </a:solidFill>
              <a:latin typeface="Times" panose="02020603050405020304" pitchFamily="18" charset="0"/>
            </a:endParaRPr>
          </a:p>
        </p:txBody>
      </p:sp>
      <p:sp>
        <p:nvSpPr>
          <p:cNvPr id="28675" name="Rectangle 2"/>
          <p:cNvSpPr>
            <a:spLocks noGrp="1" noRot="1" noChangeAspect="1" noChangeArrowheads="1" noTextEdit="1"/>
          </p:cNvSpPr>
          <p:nvPr>
            <p:ph type="sldImg"/>
          </p:nvPr>
        </p:nvSpPr>
        <p:spPr>
          <a:ln/>
        </p:spPr>
      </p:sp>
      <p:sp>
        <p:nvSpPr>
          <p:cNvPr id="286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anose="02020603050405020304" pitchFamily="18" charset="0"/>
            </a:endParaRPr>
          </a:p>
        </p:txBody>
      </p:sp>
    </p:spTree>
    <p:extLst>
      <p:ext uri="{BB962C8B-B14F-4D97-AF65-F5344CB8AC3E}">
        <p14:creationId xmlns:p14="http://schemas.microsoft.com/office/powerpoint/2010/main" val="3760611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This is just an example to show how useful back-trajectories can be. </a:t>
            </a:r>
          </a:p>
          <a:p>
            <a:pPr eaLnBrk="1" hangingPunct="1">
              <a:spcBef>
                <a:spcPct val="0"/>
              </a:spcBef>
            </a:pPr>
            <a:endParaRPr lang="en-US" altLang="en-US" dirty="0"/>
          </a:p>
          <a:p>
            <a:pPr eaLnBrk="1" hangingPunct="1">
              <a:spcBef>
                <a:spcPct val="0"/>
              </a:spcBef>
            </a:pPr>
            <a:r>
              <a:rPr lang="en-US" altLang="en-US" dirty="0"/>
              <a:t>Sometimes we see high peaks of Reactive Gaseous Mercury and/or other mercury compounds.</a:t>
            </a:r>
          </a:p>
          <a:p>
            <a:pPr eaLnBrk="1" hangingPunct="1">
              <a:spcBef>
                <a:spcPct val="0"/>
              </a:spcBef>
            </a:pPr>
            <a:endParaRPr lang="en-US" altLang="en-US" dirty="0"/>
          </a:p>
          <a:p>
            <a:pPr eaLnBrk="1" hangingPunct="1">
              <a:spcBef>
                <a:spcPct val="0"/>
              </a:spcBef>
            </a:pPr>
            <a:r>
              <a:rPr lang="en-US" altLang="en-US" dirty="0"/>
              <a:t>Can we explain what is happening during these episodes? Why was the concentration so high?</a:t>
            </a:r>
          </a:p>
          <a:p>
            <a:pPr eaLnBrk="1" hangingPunct="1">
              <a:spcBef>
                <a:spcPct val="0"/>
              </a:spcBef>
            </a:pPr>
            <a:endParaRPr lang="en-US" altLang="en-US" dirty="0"/>
          </a:p>
          <a:p>
            <a:pPr eaLnBrk="1" hangingPunct="1">
              <a:spcBef>
                <a:spcPct val="0"/>
              </a:spcBef>
            </a:pPr>
            <a:r>
              <a:rPr lang="en-US" altLang="en-US" dirty="0"/>
              <a:t>Ultimately we want and need to be able to explain the continuous record of measurements at the site, but sometimes it is useful to focus on episodes.</a:t>
            </a:r>
          </a:p>
        </p:txBody>
      </p:sp>
      <p:sp>
        <p:nvSpPr>
          <p:cNvPr id="6246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BE22C89-C48D-40A5-9A0F-31FDDD4F08B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803918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When the concentration was high, the air masses appeared to be from a group of significant sources in the Baltimore region northeast of the site.</a:t>
            </a:r>
          </a:p>
          <a:p>
            <a:pPr eaLnBrk="1" hangingPunct="1">
              <a:spcBef>
                <a:spcPct val="0"/>
              </a:spcBef>
            </a:pPr>
            <a:endParaRPr lang="en-US" altLang="en-US"/>
          </a:p>
          <a:p>
            <a:pPr eaLnBrk="1" hangingPunct="1">
              <a:spcBef>
                <a:spcPct val="0"/>
              </a:spcBef>
            </a:pPr>
            <a:r>
              <a:rPr lang="en-US" altLang="en-US"/>
              <a:t>We have MANY examples of this kind of analysis.</a:t>
            </a:r>
          </a:p>
          <a:p>
            <a:pPr eaLnBrk="1" hangingPunct="1">
              <a:spcBef>
                <a:spcPct val="0"/>
              </a:spcBef>
            </a:pPr>
            <a:endParaRPr lang="en-US" altLang="en-US"/>
          </a:p>
          <a:p>
            <a:pPr eaLnBrk="1" hangingPunct="1">
              <a:spcBef>
                <a:spcPct val="0"/>
              </a:spcBef>
            </a:pPr>
            <a:r>
              <a:rPr lang="en-US" altLang="en-US"/>
              <a:t>This kind of analysis does not prove that the sources impacted the site and caused the episode, but it is suggestive.</a:t>
            </a:r>
          </a:p>
          <a:p>
            <a:pPr eaLnBrk="1" hangingPunct="1">
              <a:spcBef>
                <a:spcPct val="0"/>
              </a:spcBef>
            </a:pPr>
            <a:endParaRPr lang="en-US" altLang="en-US"/>
          </a:p>
          <a:p>
            <a:pPr eaLnBrk="1" hangingPunct="1">
              <a:spcBef>
                <a:spcPct val="0"/>
              </a:spcBef>
            </a:pPr>
            <a:r>
              <a:rPr lang="en-US" altLang="en-US"/>
              <a:t>Coupled with other information, this can contribute to a weight-of-evidence approach.</a:t>
            </a:r>
          </a:p>
        </p:txBody>
      </p:sp>
      <p:sp>
        <p:nvSpPr>
          <p:cNvPr id="6349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E389206-5D09-488C-B59D-5A6BF68DE147}" type="slidenum">
              <a:rPr kumimoji="0" lang="en-US" sz="12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3874409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noaa">
    <p:spTree>
      <p:nvGrpSpPr>
        <p:cNvPr id="1" name=""/>
        <p:cNvGrpSpPr/>
        <p:nvPr/>
      </p:nvGrpSpPr>
      <p:grpSpPr>
        <a:xfrm>
          <a:off x="0" y="0"/>
          <a:ext cx="0" cy="0"/>
          <a:chOff x="0" y="0"/>
          <a:chExt cx="0" cy="0"/>
        </a:xfrm>
      </p:grpSpPr>
      <p:sp>
        <p:nvSpPr>
          <p:cNvPr id="2" name="Title 1"/>
          <p:cNvSpPr>
            <a:spLocks noGrp="1"/>
          </p:cNvSpPr>
          <p:nvPr>
            <p:ph type="title"/>
          </p:nvPr>
        </p:nvSpPr>
        <p:spPr>
          <a:xfrm>
            <a:off x="533400" y="609600"/>
            <a:ext cx="8229600" cy="1143000"/>
          </a:xfrm>
        </p:spPr>
        <p:txBody>
          <a:bodyPr/>
          <a:lstStyle/>
          <a:p>
            <a:r>
              <a:rPr kumimoji="0" lang="en-US"/>
              <a:t>Click to edit Master title style</a:t>
            </a:r>
            <a:endParaRPr kumimoji="0" lang="en-US" dirty="0"/>
          </a:p>
        </p:txBody>
      </p:sp>
      <p:sp>
        <p:nvSpPr>
          <p:cNvPr id="3" name="Content Placeholder 2"/>
          <p:cNvSpPr>
            <a:spLocks noGrp="1"/>
          </p:cNvSpPr>
          <p:nvPr>
            <p:ph idx="1"/>
          </p:nvPr>
        </p:nvSpPr>
        <p:spPr>
          <a:xfrm>
            <a:off x="457200" y="1981200"/>
            <a:ext cx="8229600" cy="4389120"/>
          </a:xfrm>
        </p:spPr>
        <p:txBody>
          <a:body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5" name="Footer Placeholder 4"/>
          <p:cNvSpPr>
            <a:spLocks noGrp="1"/>
          </p:cNvSpPr>
          <p:nvPr>
            <p:ph type="ftr" sz="quarter" idx="11"/>
          </p:nvPr>
        </p:nvSpPr>
        <p:spPr>
          <a:xfrm>
            <a:off x="2895600" y="6356350"/>
            <a:ext cx="3352800" cy="365125"/>
          </a:xfrm>
        </p:spPr>
        <p:txBody>
          <a:bodyPr/>
          <a:lstStyle/>
          <a:p>
            <a:endParaRPr lang="en-US"/>
          </a:p>
        </p:txBody>
      </p:sp>
      <p:sp>
        <p:nvSpPr>
          <p:cNvPr id="6" name="Slide Number Placeholder 5"/>
          <p:cNvSpPr>
            <a:spLocks noGrp="1"/>
          </p:cNvSpPr>
          <p:nvPr>
            <p:ph type="sldNum" sz="quarter" idx="12"/>
          </p:nvPr>
        </p:nvSpPr>
        <p:spPr/>
        <p:txBody>
          <a:bodyPr/>
          <a:lstStyle/>
          <a:p>
            <a:fld id="{4E8DBFF9-7723-4E32-B4D1-61E93AF5D5D3}"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50495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504950"/>
            <a:ext cx="4038600" cy="4525963"/>
          </a:xfrm>
        </p:spPr>
        <p:txBody>
          <a:bodyPr/>
          <a:lstStyle/>
          <a:p>
            <a:pPr lvl="0"/>
            <a:r>
              <a:rPr lang="en-US" noProof="0"/>
              <a:t>Click icon to add clip art</a:t>
            </a:r>
            <a:endParaRPr lang="en-US" noProof="0" dirty="0"/>
          </a:p>
        </p:txBody>
      </p:sp>
      <p:sp>
        <p:nvSpPr>
          <p:cNvPr id="5" name="Date Placeholder 4"/>
          <p:cNvSpPr>
            <a:spLocks noGrp="1" noChangeArrowheads="1"/>
          </p:cNvSpPr>
          <p:nvPr>
            <p:ph type="dt" sz="half" idx="10"/>
          </p:nvPr>
        </p:nvSpPr>
        <p:spPr>
          <a:xfrm>
            <a:off x="457200" y="6245225"/>
            <a:ext cx="2133600" cy="476250"/>
          </a:xfrm>
          <a:prstGeom prst="rect">
            <a:avLst/>
          </a:prstGeom>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4E8DBFF9-7723-4E32-B4D1-61E93AF5D5D3}"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9017873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2F015F2-228C-4A82-9729-31413ED0B61D}" type="datetimeFigureOut">
              <a:rPr lang="en-US" smtClean="0"/>
              <a:t>4/5/2018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E6C6A5-E6DD-4F79-AB9B-CD85550B2AE0}" type="slidenum">
              <a:rPr lang="en-US" smtClean="0"/>
              <a:t>‹#›</a:t>
            </a:fld>
            <a:endParaRPr lang="en-US"/>
          </a:p>
        </p:txBody>
      </p:sp>
    </p:spTree>
    <p:extLst>
      <p:ext uri="{BB962C8B-B14F-4D97-AF65-F5344CB8AC3E}">
        <p14:creationId xmlns:p14="http://schemas.microsoft.com/office/powerpoint/2010/main" val="225031204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endParaRPr kumimoji="0" lang="en-US" dirty="0"/>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E7EE49B-C32B-495C-9640-ABBF50F57D80}" type="slidenum">
              <a:rPr lang="en-US" smtClean="0"/>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a:t>Click to edit Master title style</a:t>
            </a:r>
            <a:endParaRPr kumimoji="0" lang="en-US" dirty="0"/>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E7EE49B-C32B-495C-9640-ABBF50F57D80}" type="slidenum">
              <a:rPr lang="en-US" smtClean="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n-US"/>
              <a:t>Click to edit Master title style</a:t>
            </a:r>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E7EE49B-C32B-495C-9640-ABBF50F57D80}" type="slidenum">
              <a:rPr lang="en-US" smtClean="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3600" b="0">
                <a:ln>
                  <a:noFill/>
                </a:ln>
                <a:solidFill>
                  <a:schemeClr val="tx2"/>
                </a:solidFill>
                <a:effectLst/>
                <a:latin typeface="+mj-lt"/>
                <a:ea typeface="+mj-ea"/>
                <a:cs typeface="+mj-cs"/>
              </a:defRPr>
            </a:lvl1pPr>
          </a:lstStyle>
          <a:p>
            <a:r>
              <a:rPr kumimoji="0" lang="en-US"/>
              <a:t>Click to edit Master title style</a:t>
            </a:r>
            <a:endParaRPr kumimoji="0" lang="en-US" dirty="0"/>
          </a:p>
        </p:txBody>
      </p:sp>
      <p:sp>
        <p:nvSpPr>
          <p:cNvPr id="3" name="Date Placeholder 2"/>
          <p:cNvSpPr>
            <a:spLocks noGrp="1"/>
          </p:cNvSpPr>
          <p:nvPr>
            <p:ph type="dt" sz="half" idx="10"/>
          </p:nvPr>
        </p:nvSpPr>
        <p:spPr/>
        <p:txBody>
          <a:bodyPr/>
          <a:lstStyle/>
          <a:p>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E7EE49B-C32B-495C-9640-ABBF50F57D80}" type="slidenum">
              <a:rPr lang="en-US" smtClean="0"/>
              <a:pPr/>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E7EE49B-C32B-495C-9640-ABBF50F57D80}" type="slidenum">
              <a:rPr lang="en-US" smtClean="0"/>
              <a:pPr/>
              <a:t>‹#›</a:t>
            </a:fld>
            <a:endParaRPr lang="en-US"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a:t>Click to edit Master title style</a:t>
            </a:r>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E7EE49B-C32B-495C-9640-ABBF50F57D80}" type="slidenum">
              <a:rPr lang="en-US" smtClean="0"/>
              <a:pPr/>
              <a:t>‹#›</a:t>
            </a:fld>
            <a:endParaRPr lang="en-US" dirty="0"/>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dirty="0"/>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dirty="0"/>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n-US"/>
              <a:t>Click to edit Master title style</a:t>
            </a:r>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8077200" y="6356350"/>
            <a:ext cx="609600" cy="365125"/>
          </a:xfrm>
        </p:spPr>
        <p:txBody>
          <a:bodyPr/>
          <a:lstStyle/>
          <a:p>
            <a:fld id="{3E7EE49B-C32B-495C-9640-ABBF50F57D80}" type="slidenum">
              <a:rPr lang="en-US" smtClean="0"/>
              <a:pPr/>
              <a:t>‹#›</a:t>
            </a:fld>
            <a:endParaRPr lang="en-US" dirty="0"/>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a:t>Click icon to add picture</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dirty="0">
              <a:solidFill>
                <a:schemeClr val="tx1"/>
              </a:solidFill>
              <a:latin typeface="+mn-lt"/>
              <a:ea typeface="+mn-ea"/>
              <a:cs typeface="+mn-cs"/>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dirty="0">
              <a:solidFill>
                <a:schemeClr val="tx1"/>
              </a:solidFill>
              <a:latin typeface="+mn-lt"/>
              <a:ea typeface="+mn-ea"/>
              <a:cs typeface="+mn-cs"/>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a:t>Click to edit Master title style</a:t>
            </a:r>
            <a:endParaRPr kumimoji="0" lang="en-US" dirty="0"/>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E8DBFF9-7723-4E32-B4D1-61E93AF5D5D3}"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endParaRPr kumimoji="0" lang="en-US" dirty="0"/>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E7EE49B-C32B-495C-9640-ABBF50F57D80}" type="slidenum">
              <a:rPr lang="en-US" smtClean="0"/>
              <a:pPr/>
              <a:t>‹#›</a:t>
            </a:fld>
            <a:endParaRPr lang="en-US" dirty="0"/>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en-US"/>
              <a:t>Click to edit Master title style</a:t>
            </a:r>
            <a:endParaRPr kumimoji="0" lang="en-US" dirty="0"/>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E7EE49B-C32B-495C-9640-ABBF50F57D80}" type="slidenum">
              <a:rPr lang="en-US" smtClean="0"/>
              <a:pPr/>
              <a:t>‹#›</a:t>
            </a:fld>
            <a:endParaRPr lang="en-US" dirty="0"/>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Rectangle 5"/>
          <p:cNvSpPr>
            <a:spLocks noGrp="1" noChangeArrowheads="1"/>
          </p:cNvSpPr>
          <p:nvPr>
            <p:ph type="ftr" sz="quarter" idx="11"/>
          </p:nvPr>
        </p:nvSpPr>
        <p:spPr>
          <a:xfrm>
            <a:off x="3124200" y="6583680"/>
            <a:ext cx="2895600" cy="276999"/>
          </a:xfrm>
          <a:prstGeom prst="rect">
            <a:avLst/>
          </a:prstGeom>
          <a:ln/>
        </p:spPr>
        <p:txBody>
          <a:bodyPr>
            <a:spAutoFit/>
          </a:bodyPr>
          <a:lstStyle>
            <a:lvl1pPr>
              <a:defRPr sz="1200">
                <a:solidFill>
                  <a:schemeClr val="bg1">
                    <a:lumMod val="65000"/>
                  </a:schemeClr>
                </a:solidFill>
              </a:defRPr>
            </a:lvl1pPr>
          </a:lstStyle>
          <a:p>
            <a:pPr>
              <a:defRPr/>
            </a:pPr>
            <a:r>
              <a:rPr lang="en-US"/>
              <a:t>ICMGP 2015 Back Trajectory Workshop</a:t>
            </a:r>
          </a:p>
        </p:txBody>
      </p:sp>
      <p:sp>
        <p:nvSpPr>
          <p:cNvPr id="4" name="Rectangle 6"/>
          <p:cNvSpPr>
            <a:spLocks noGrp="1" noChangeArrowheads="1"/>
          </p:cNvSpPr>
          <p:nvPr>
            <p:ph type="sldNum" sz="quarter" idx="12"/>
          </p:nvPr>
        </p:nvSpPr>
        <p:spPr>
          <a:xfrm>
            <a:off x="7005936" y="6542912"/>
            <a:ext cx="2133600" cy="307777"/>
          </a:xfrm>
          <a:prstGeom prst="rect">
            <a:avLst/>
          </a:prstGeom>
          <a:ln/>
        </p:spPr>
        <p:txBody>
          <a:bodyPr>
            <a:spAutoFit/>
          </a:bodyPr>
          <a:lstStyle>
            <a:lvl1pPr algn="r">
              <a:defRPr sz="1400"/>
            </a:lvl1pPr>
          </a:lstStyle>
          <a:p>
            <a:pPr>
              <a:defRPr/>
            </a:pPr>
            <a:fld id="{C2C33978-A2E3-4FDC-9DA4-6A08D8ED0F0B}"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0093264"/>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0EC8AB3-4CA2-4DDC-AB42-4AAB1D46128E}" type="datetimeFigureOut">
              <a:rPr lang="en-US" smtClean="0"/>
              <a:t>4/5/2018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2A04DE-C43C-4520-B4FE-37904CD85619}" type="slidenum">
              <a:rPr lang="en-US" smtClean="0"/>
              <a:t>‹#›</a:t>
            </a:fld>
            <a:endParaRPr lang="en-US"/>
          </a:p>
        </p:txBody>
      </p:sp>
    </p:spTree>
    <p:extLst>
      <p:ext uri="{BB962C8B-B14F-4D97-AF65-F5344CB8AC3E}">
        <p14:creationId xmlns:p14="http://schemas.microsoft.com/office/powerpoint/2010/main" val="241134779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en-US">
                <a:solidFill>
                  <a:srgbClr val="04617B">
                    <a:shade val="90000"/>
                  </a:srgbClr>
                </a:solidFill>
              </a:rPr>
              <a:t>January 9, 2013</a:t>
            </a:r>
            <a:endParaRPr lang="en-US" dirty="0">
              <a:solidFill>
                <a:srgbClr val="04617B">
                  <a:shade val="90000"/>
                </a:srgbClr>
              </a:solidFill>
            </a:endParaRPr>
          </a:p>
        </p:txBody>
      </p:sp>
      <p:sp>
        <p:nvSpPr>
          <p:cNvPr id="4" name="Footer Placeholder 3"/>
          <p:cNvSpPr>
            <a:spLocks noGrp="1"/>
          </p:cNvSpPr>
          <p:nvPr>
            <p:ph type="ftr" sz="quarter" idx="11"/>
          </p:nvPr>
        </p:nvSpPr>
        <p:spPr/>
        <p:txBody>
          <a:bodyPr/>
          <a:lstStyle/>
          <a:p>
            <a:r>
              <a:rPr lang="en-US">
                <a:solidFill>
                  <a:srgbClr val="04617B">
                    <a:shade val="90000"/>
                  </a:srgbClr>
                </a:solidFill>
              </a:rPr>
              <a:t>NOAA Air Resources Laboratory</a:t>
            </a:r>
          </a:p>
        </p:txBody>
      </p:sp>
      <p:sp>
        <p:nvSpPr>
          <p:cNvPr id="5" name="Slide Number Placeholder 4"/>
          <p:cNvSpPr>
            <a:spLocks noGrp="1"/>
          </p:cNvSpPr>
          <p:nvPr>
            <p:ph type="sldNum" sz="quarter" idx="12"/>
          </p:nvPr>
        </p:nvSpPr>
        <p:spPr/>
        <p:txBody>
          <a:bodyPr/>
          <a:lstStyle/>
          <a:p>
            <a:fld id="{3E7EE49B-C32B-495C-9640-ABBF50F57D80}" type="slidenum">
              <a:rPr lang="en-US" smtClean="0">
                <a:solidFill>
                  <a:srgbClr val="04617B">
                    <a:shade val="90000"/>
                  </a:srgbClr>
                </a:solidFill>
              </a:rPr>
              <a:pPr/>
              <a:t>‹#›</a:t>
            </a:fld>
            <a:endParaRPr lang="en-US">
              <a:solidFill>
                <a:srgbClr val="04617B">
                  <a:shade val="90000"/>
                </a:srgbClr>
              </a:solidFill>
            </a:endParaRPr>
          </a:p>
        </p:txBody>
      </p:sp>
      <p:sp>
        <p:nvSpPr>
          <p:cNvPr id="8" name="Content Placeholder 2"/>
          <p:cNvSpPr>
            <a:spLocks noGrp="1"/>
          </p:cNvSpPr>
          <p:nvPr>
            <p:ph idx="13"/>
          </p:nvPr>
        </p:nvSpPr>
        <p:spPr>
          <a:xfrm>
            <a:off x="609600" y="1524000"/>
            <a:ext cx="8229600" cy="4389120"/>
          </a:xfrm>
          <a:prstGeom prst="rect">
            <a:avLst/>
          </a:prstGeom>
        </p:spPr>
        <p:txBody>
          <a:bodyPr/>
          <a:lstStyle>
            <a:lvl1pPr>
              <a:defRPr sz="3600"/>
            </a:lvl1p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Tree>
    <p:extLst>
      <p:ext uri="{BB962C8B-B14F-4D97-AF65-F5344CB8AC3E}">
        <p14:creationId xmlns:p14="http://schemas.microsoft.com/office/powerpoint/2010/main" val="340508013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a:prstGeom prst="rect">
            <a:avLst/>
          </a:prstGeom>
        </p:spPr>
        <p:txBody>
          <a:bodyPr/>
          <a:lstStyle/>
          <a:p>
            <a:r>
              <a:rPr kumimoji="0" lang="en-US" dirty="0"/>
              <a:t>Click to edit Master title style</a:t>
            </a:r>
          </a:p>
        </p:txBody>
      </p:sp>
      <p:sp>
        <p:nvSpPr>
          <p:cNvPr id="3" name="Content Placeholder 2"/>
          <p:cNvSpPr>
            <a:spLocks noGrp="1"/>
          </p:cNvSpPr>
          <p:nvPr>
            <p:ph idx="1"/>
          </p:nvPr>
        </p:nvSpPr>
        <p:spPr>
          <a:xfrm>
            <a:off x="457200" y="1935480"/>
            <a:ext cx="8229600" cy="4389120"/>
          </a:xfrm>
          <a:prstGeom prst="rect">
            <a:avLst/>
          </a:prstGeom>
        </p:spPr>
        <p:txBody>
          <a:body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4" name="Date Placeholder 3"/>
          <p:cNvSpPr>
            <a:spLocks noGrp="1"/>
          </p:cNvSpPr>
          <p:nvPr>
            <p:ph type="dt" sz="half" idx="10"/>
          </p:nvPr>
        </p:nvSpPr>
        <p:spPr>
          <a:xfrm>
            <a:off x="107504" y="6453336"/>
            <a:ext cx="2133600" cy="365125"/>
          </a:xfrm>
        </p:spPr>
        <p:txBody>
          <a:bodyPr/>
          <a:lstStyle>
            <a:lvl1pPr marL="0" marR="0" indent="0" algn="l" defTabSz="914400" rtl="0" eaLnBrk="1" fontAlgn="auto" latinLnBrk="0" hangingPunct="1">
              <a:lnSpc>
                <a:spcPct val="100000"/>
              </a:lnSpc>
              <a:spcBef>
                <a:spcPts val="0"/>
              </a:spcBef>
              <a:spcAft>
                <a:spcPts val="0"/>
              </a:spcAft>
              <a:buClrTx/>
              <a:buSzTx/>
              <a:buFontTx/>
              <a:buNone/>
              <a:tabLst/>
              <a:defRPr/>
            </a:lvl1pPr>
          </a:lstStyle>
          <a:p>
            <a:r>
              <a:rPr lang="en-US" dirty="0">
                <a:solidFill>
                  <a:srgbClr val="04617B">
                    <a:shade val="90000"/>
                  </a:srgbClr>
                </a:solidFill>
              </a:rPr>
              <a:t>Oct 16, 2014</a:t>
            </a:r>
          </a:p>
        </p:txBody>
      </p:sp>
      <p:sp>
        <p:nvSpPr>
          <p:cNvPr id="5" name="Footer Placeholder 4"/>
          <p:cNvSpPr>
            <a:spLocks noGrp="1"/>
          </p:cNvSpPr>
          <p:nvPr>
            <p:ph type="ftr" sz="quarter" idx="11"/>
          </p:nvPr>
        </p:nvSpPr>
        <p:spPr>
          <a:xfrm>
            <a:off x="2903704" y="6453336"/>
            <a:ext cx="3352800" cy="365125"/>
          </a:xfrm>
        </p:spPr>
        <p:txBody>
          <a:bodyPr/>
          <a:lstStyle/>
          <a:p>
            <a:r>
              <a:rPr lang="en-US" dirty="0">
                <a:solidFill>
                  <a:srgbClr val="04617B">
                    <a:shade val="90000"/>
                  </a:srgbClr>
                </a:solidFill>
              </a:rPr>
              <a:t>NOAA Air Resources Laboratory</a:t>
            </a:r>
          </a:p>
        </p:txBody>
      </p:sp>
      <p:sp>
        <p:nvSpPr>
          <p:cNvPr id="6" name="Slide Number Placeholder 5"/>
          <p:cNvSpPr>
            <a:spLocks noGrp="1"/>
          </p:cNvSpPr>
          <p:nvPr>
            <p:ph type="sldNum" sz="quarter" idx="12"/>
          </p:nvPr>
        </p:nvSpPr>
        <p:spPr>
          <a:xfrm>
            <a:off x="8316416" y="6453336"/>
            <a:ext cx="762000" cy="365125"/>
          </a:xfrm>
        </p:spPr>
        <p:txBody>
          <a:bodyPr/>
          <a:lstStyle/>
          <a:p>
            <a:fld id="{3E7EE49B-C32B-495C-9640-ABBF50F57D80}" type="slidenum">
              <a:rPr lang="en-US" smtClean="0">
                <a:solidFill>
                  <a:srgbClr val="04617B">
                    <a:shade val="90000"/>
                  </a:srgbClr>
                </a:solidFill>
              </a:rPr>
              <a:pPr/>
              <a:t>‹#›</a:t>
            </a:fld>
            <a:endParaRPr lang="en-US" dirty="0">
              <a:solidFill>
                <a:srgbClr val="04617B">
                  <a:shade val="90000"/>
                </a:srgbClr>
              </a:solidFill>
            </a:endParaRPr>
          </a:p>
        </p:txBody>
      </p:sp>
    </p:spTree>
    <p:extLst>
      <p:ext uri="{BB962C8B-B14F-4D97-AF65-F5344CB8AC3E}">
        <p14:creationId xmlns:p14="http://schemas.microsoft.com/office/powerpoint/2010/main" val="52983075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a:prstGeom prst="rect">
            <a:avLst/>
          </a:prstGeom>
        </p:spPr>
        <p:txBody>
          <a:bodyPr/>
          <a:lstStyle/>
          <a:p>
            <a:r>
              <a:rPr kumimoji="0" lang="en-US" dirty="0"/>
              <a:t>Click to edit Master title style</a:t>
            </a:r>
          </a:p>
        </p:txBody>
      </p:sp>
      <p:sp>
        <p:nvSpPr>
          <p:cNvPr id="3" name="Content Placeholder 2"/>
          <p:cNvSpPr>
            <a:spLocks noGrp="1"/>
          </p:cNvSpPr>
          <p:nvPr>
            <p:ph sz="half" idx="1"/>
          </p:nvPr>
        </p:nvSpPr>
        <p:spPr>
          <a:xfrm>
            <a:off x="457200" y="1920085"/>
            <a:ext cx="4038600" cy="4434840"/>
          </a:xfrm>
          <a:prstGeom prst="rect">
            <a:avLst/>
          </a:prstGeo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4648200" y="1920085"/>
            <a:ext cx="4038600" cy="4434840"/>
          </a:xfrm>
          <a:prstGeom prst="rect">
            <a:avLst/>
          </a:prstGeo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8" name="Date Placeholder 3"/>
          <p:cNvSpPr txBox="1">
            <a:spLocks/>
          </p:cNvSpPr>
          <p:nvPr userDrawn="1"/>
        </p:nvSpPr>
        <p:spPr>
          <a:xfrm>
            <a:off x="107504" y="6453336"/>
            <a:ext cx="2133600" cy="365125"/>
          </a:xfrm>
          <a:prstGeom prst="rect">
            <a:avLst/>
          </a:prstGeom>
        </p:spPr>
        <p:txBody>
          <a:bodyPr vert="horz" lIns="0" tIns="0" rIns="0" bIns="0" anchor="b"/>
          <a:lstStyle>
            <a:defPPr>
              <a:defRPr lang="en-US"/>
            </a:defPPr>
            <a:lvl1pPr marL="0" marR="0" indent="0" algn="l" defTabSz="914400" rtl="0" eaLnBrk="1" fontAlgn="auto" latinLnBrk="0" hangingPunct="1">
              <a:lnSpc>
                <a:spcPct val="100000"/>
              </a:lnSpc>
              <a:spcBef>
                <a:spcPts val="0"/>
              </a:spcBef>
              <a:spcAft>
                <a:spcPts val="0"/>
              </a:spcAft>
              <a:buClrTx/>
              <a:buSzTx/>
              <a:buFontTx/>
              <a:buNone/>
              <a:tabLst/>
              <a:defRPr kumimoji="0" sz="1400" b="1" kern="1200">
                <a:solidFill>
                  <a:schemeClr val="tx2">
                    <a:shade val="9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rgbClr val="04617B">
                    <a:shade val="90000"/>
                  </a:srgbClr>
                </a:solidFill>
              </a:rPr>
              <a:t>May 13, 2015</a:t>
            </a:r>
          </a:p>
        </p:txBody>
      </p:sp>
      <p:sp>
        <p:nvSpPr>
          <p:cNvPr id="9" name="Footer Placeholder 4"/>
          <p:cNvSpPr txBox="1">
            <a:spLocks/>
          </p:cNvSpPr>
          <p:nvPr userDrawn="1"/>
        </p:nvSpPr>
        <p:spPr>
          <a:xfrm>
            <a:off x="2903704" y="6453336"/>
            <a:ext cx="3352800" cy="365125"/>
          </a:xfrm>
          <a:prstGeom prst="rect">
            <a:avLst/>
          </a:prstGeom>
        </p:spPr>
        <p:txBody>
          <a:bodyPr vert="horz" lIns="0" tIns="0" rIns="0" bIns="0" anchor="b"/>
          <a:lstStyle>
            <a:defPPr>
              <a:defRPr lang="en-US"/>
            </a:defPPr>
            <a:lvl1pPr marL="0" algn="ctr" defTabSz="914400" rtl="0" eaLnBrk="1" latinLnBrk="0" hangingPunct="1">
              <a:defRPr kumimoji="0" sz="1400" b="1" kern="1200">
                <a:solidFill>
                  <a:schemeClr val="tx2">
                    <a:shade val="9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r>
              <a:rPr lang="en-US">
                <a:solidFill>
                  <a:srgbClr val="04617B">
                    <a:shade val="90000"/>
                  </a:srgbClr>
                </a:solidFill>
              </a:rPr>
              <a:t>NOAA Air Resources Laboratory</a:t>
            </a:r>
            <a:endParaRPr lang="en-US" dirty="0">
              <a:solidFill>
                <a:srgbClr val="04617B">
                  <a:shade val="90000"/>
                </a:srgbClr>
              </a:solidFill>
            </a:endParaRPr>
          </a:p>
        </p:txBody>
      </p:sp>
      <p:sp>
        <p:nvSpPr>
          <p:cNvPr id="10" name="Slide Number Placeholder 5"/>
          <p:cNvSpPr txBox="1">
            <a:spLocks/>
          </p:cNvSpPr>
          <p:nvPr userDrawn="1"/>
        </p:nvSpPr>
        <p:spPr>
          <a:xfrm>
            <a:off x="8316416" y="6453336"/>
            <a:ext cx="762000" cy="365125"/>
          </a:xfrm>
          <a:prstGeom prst="rect">
            <a:avLst/>
          </a:prstGeom>
        </p:spPr>
        <p:txBody>
          <a:bodyPr vert="horz" lIns="0" tIns="0" rIns="0" bIns="0" anchor="b"/>
          <a:lstStyle>
            <a:defPPr>
              <a:defRPr lang="en-US"/>
            </a:defPPr>
            <a:lvl1pPr marL="0" algn="r" defTabSz="914400" rtl="0" eaLnBrk="1" latinLnBrk="0" hangingPunct="1">
              <a:defRPr kumimoji="0" sz="1400" b="1" kern="1200">
                <a:solidFill>
                  <a:schemeClr val="tx2">
                    <a:shade val="9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fld id="{3E7EE49B-C32B-495C-9640-ABBF50F57D80}" type="slidenum">
              <a:rPr lang="en-US" smtClean="0">
                <a:solidFill>
                  <a:srgbClr val="04617B">
                    <a:shade val="90000"/>
                  </a:srgbClr>
                </a:solidFill>
              </a:rPr>
              <a:pPr fontAlgn="auto">
                <a:spcBef>
                  <a:spcPts val="0"/>
                </a:spcBef>
                <a:spcAft>
                  <a:spcPts val="0"/>
                </a:spcAft>
              </a:pPr>
              <a:t>‹#›</a:t>
            </a:fld>
            <a:endParaRPr lang="en-US" dirty="0">
              <a:solidFill>
                <a:srgbClr val="04617B">
                  <a:shade val="90000"/>
                </a:srgbClr>
              </a:solidFill>
            </a:endParaRPr>
          </a:p>
        </p:txBody>
      </p:sp>
    </p:spTree>
    <p:extLst>
      <p:ext uri="{BB962C8B-B14F-4D97-AF65-F5344CB8AC3E}">
        <p14:creationId xmlns:p14="http://schemas.microsoft.com/office/powerpoint/2010/main" val="394783345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a:prstGeom prst="rect">
            <a:avLst/>
          </a:prstGeom>
        </p:spPr>
        <p:txBody>
          <a:bodyPr tIns="45720" anchor="b"/>
          <a:lstStyle>
            <a:lvl1pPr>
              <a:defRPr/>
            </a:lvl1pPr>
          </a:lstStyle>
          <a:p>
            <a:r>
              <a:rPr kumimoji="0" lang="en-US"/>
              <a:t>Click to edit Master title style</a:t>
            </a:r>
          </a:p>
        </p:txBody>
      </p:sp>
      <p:sp>
        <p:nvSpPr>
          <p:cNvPr id="3" name="Text Placeholder 2"/>
          <p:cNvSpPr>
            <a:spLocks noGrp="1"/>
          </p:cNvSpPr>
          <p:nvPr>
            <p:ph type="body" idx="1"/>
          </p:nvPr>
        </p:nvSpPr>
        <p:spPr>
          <a:xfrm>
            <a:off x="457200" y="1855248"/>
            <a:ext cx="4040188" cy="659352"/>
          </a:xfrm>
          <a:prstGeom prst="rect">
            <a:avLst/>
          </a:prstGeo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4645025" y="1859757"/>
            <a:ext cx="4041775" cy="654843"/>
          </a:xfrm>
          <a:prstGeom prst="rect">
            <a:avLst/>
          </a:prstGeo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457200" y="2514600"/>
            <a:ext cx="4040188" cy="3845720"/>
          </a:xfrm>
          <a:prstGeom prst="rect">
            <a:avLst/>
          </a:prstGeo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4645025" y="2514600"/>
            <a:ext cx="4041775" cy="3845720"/>
          </a:xfrm>
          <a:prstGeom prst="rect">
            <a:avLst/>
          </a:prstGeo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r>
              <a:rPr lang="en-US">
                <a:solidFill>
                  <a:srgbClr val="04617B">
                    <a:shade val="90000"/>
                  </a:srgbClr>
                </a:solidFill>
              </a:rPr>
              <a:t>January 9, 2013</a:t>
            </a:r>
            <a:endParaRPr lang="en-US" dirty="0">
              <a:solidFill>
                <a:srgbClr val="04617B">
                  <a:shade val="90000"/>
                </a:srgbClr>
              </a:solidFill>
            </a:endParaRPr>
          </a:p>
        </p:txBody>
      </p:sp>
      <p:sp>
        <p:nvSpPr>
          <p:cNvPr id="8" name="Footer Placeholder 7"/>
          <p:cNvSpPr>
            <a:spLocks noGrp="1"/>
          </p:cNvSpPr>
          <p:nvPr>
            <p:ph type="ftr" sz="quarter" idx="11"/>
          </p:nvPr>
        </p:nvSpPr>
        <p:spPr/>
        <p:txBody>
          <a:bodyPr/>
          <a:lstStyle/>
          <a:p>
            <a:r>
              <a:rPr lang="en-US">
                <a:solidFill>
                  <a:srgbClr val="04617B">
                    <a:shade val="90000"/>
                  </a:srgbClr>
                </a:solidFill>
              </a:rPr>
              <a:t>NOAA Air Resources Laboratory</a:t>
            </a:r>
          </a:p>
        </p:txBody>
      </p:sp>
      <p:sp>
        <p:nvSpPr>
          <p:cNvPr id="9" name="Slide Number Placeholder 8"/>
          <p:cNvSpPr>
            <a:spLocks noGrp="1"/>
          </p:cNvSpPr>
          <p:nvPr>
            <p:ph type="sldNum" sz="quarter" idx="12"/>
          </p:nvPr>
        </p:nvSpPr>
        <p:spPr/>
        <p:txBody>
          <a:bodyPr/>
          <a:lstStyle/>
          <a:p>
            <a:fld id="{3E7EE49B-C32B-495C-9640-ABBF50F57D80}" type="slidenum">
              <a:rPr lang="en-US" smtClean="0">
                <a:solidFill>
                  <a:srgbClr val="04617B">
                    <a:shade val="90000"/>
                  </a:srgbClr>
                </a:solidFill>
              </a:rPr>
              <a:pPr/>
              <a:t>‹#›</a:t>
            </a:fld>
            <a:endParaRPr lang="en-US">
              <a:solidFill>
                <a:srgbClr val="04617B">
                  <a:shade val="90000"/>
                </a:srgbClr>
              </a:solidFill>
            </a:endParaRPr>
          </a:p>
        </p:txBody>
      </p:sp>
      <p:sp>
        <p:nvSpPr>
          <p:cNvPr id="10" name="Date Placeholder 3"/>
          <p:cNvSpPr txBox="1">
            <a:spLocks/>
          </p:cNvSpPr>
          <p:nvPr userDrawn="1"/>
        </p:nvSpPr>
        <p:spPr>
          <a:xfrm>
            <a:off x="107504" y="6453336"/>
            <a:ext cx="2133600" cy="365125"/>
          </a:xfrm>
          <a:prstGeom prst="rect">
            <a:avLst/>
          </a:prstGeom>
        </p:spPr>
        <p:txBody>
          <a:bodyPr vert="horz" lIns="0" tIns="0" rIns="0" bIns="0" anchor="b"/>
          <a:lstStyle>
            <a:defPPr>
              <a:defRPr lang="en-US"/>
            </a:defPPr>
            <a:lvl1pPr marL="0" marR="0" indent="0" algn="l" defTabSz="914400" rtl="0" eaLnBrk="1" fontAlgn="auto" latinLnBrk="0" hangingPunct="1">
              <a:lnSpc>
                <a:spcPct val="100000"/>
              </a:lnSpc>
              <a:spcBef>
                <a:spcPts val="0"/>
              </a:spcBef>
              <a:spcAft>
                <a:spcPts val="0"/>
              </a:spcAft>
              <a:buClrTx/>
              <a:buSzTx/>
              <a:buFontTx/>
              <a:buNone/>
              <a:tabLst/>
              <a:defRPr kumimoji="0" sz="1400" b="1" kern="1200">
                <a:solidFill>
                  <a:schemeClr val="tx2">
                    <a:shade val="9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rgbClr val="04617B">
                    <a:shade val="90000"/>
                  </a:srgbClr>
                </a:solidFill>
              </a:rPr>
              <a:t>Oct 16, 2014</a:t>
            </a:r>
            <a:endParaRPr lang="en-US" dirty="0">
              <a:solidFill>
                <a:srgbClr val="04617B">
                  <a:shade val="90000"/>
                </a:srgbClr>
              </a:solidFill>
            </a:endParaRPr>
          </a:p>
        </p:txBody>
      </p:sp>
      <p:sp>
        <p:nvSpPr>
          <p:cNvPr id="11" name="Footer Placeholder 4"/>
          <p:cNvSpPr txBox="1">
            <a:spLocks/>
          </p:cNvSpPr>
          <p:nvPr userDrawn="1"/>
        </p:nvSpPr>
        <p:spPr>
          <a:xfrm>
            <a:off x="2903704" y="6453336"/>
            <a:ext cx="3352800" cy="365125"/>
          </a:xfrm>
          <a:prstGeom prst="rect">
            <a:avLst/>
          </a:prstGeom>
        </p:spPr>
        <p:txBody>
          <a:bodyPr vert="horz" lIns="0" tIns="0" rIns="0" bIns="0" anchor="b"/>
          <a:lstStyle>
            <a:defPPr>
              <a:defRPr lang="en-US"/>
            </a:defPPr>
            <a:lvl1pPr marL="0" algn="ctr" defTabSz="914400" rtl="0" eaLnBrk="1" latinLnBrk="0" hangingPunct="1">
              <a:defRPr kumimoji="0" sz="1400" b="1" kern="1200">
                <a:solidFill>
                  <a:schemeClr val="tx2">
                    <a:shade val="9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r>
              <a:rPr lang="en-US">
                <a:solidFill>
                  <a:srgbClr val="04617B">
                    <a:shade val="90000"/>
                  </a:srgbClr>
                </a:solidFill>
              </a:rPr>
              <a:t>NOAA Air Resources Laboratory</a:t>
            </a:r>
            <a:endParaRPr lang="en-US" dirty="0">
              <a:solidFill>
                <a:srgbClr val="04617B">
                  <a:shade val="90000"/>
                </a:srgbClr>
              </a:solidFill>
            </a:endParaRPr>
          </a:p>
        </p:txBody>
      </p:sp>
      <p:sp>
        <p:nvSpPr>
          <p:cNvPr id="12" name="Slide Number Placeholder 5"/>
          <p:cNvSpPr txBox="1">
            <a:spLocks/>
          </p:cNvSpPr>
          <p:nvPr userDrawn="1"/>
        </p:nvSpPr>
        <p:spPr>
          <a:xfrm>
            <a:off x="8316416" y="6453336"/>
            <a:ext cx="762000" cy="365125"/>
          </a:xfrm>
          <a:prstGeom prst="rect">
            <a:avLst/>
          </a:prstGeom>
        </p:spPr>
        <p:txBody>
          <a:bodyPr vert="horz" lIns="0" tIns="0" rIns="0" bIns="0" anchor="b"/>
          <a:lstStyle>
            <a:defPPr>
              <a:defRPr lang="en-US"/>
            </a:defPPr>
            <a:lvl1pPr marL="0" algn="r" defTabSz="914400" rtl="0" eaLnBrk="1" latinLnBrk="0" hangingPunct="1">
              <a:defRPr kumimoji="0" sz="1400" b="1" kern="1200">
                <a:solidFill>
                  <a:schemeClr val="tx2">
                    <a:shade val="9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fld id="{3E7EE49B-C32B-495C-9640-ABBF50F57D80}" type="slidenum">
              <a:rPr lang="en-US" smtClean="0">
                <a:solidFill>
                  <a:srgbClr val="04617B">
                    <a:shade val="90000"/>
                  </a:srgbClr>
                </a:solidFill>
              </a:rPr>
              <a:pPr fontAlgn="auto">
                <a:spcBef>
                  <a:spcPts val="0"/>
                </a:spcBef>
                <a:spcAft>
                  <a:spcPts val="0"/>
                </a:spcAft>
              </a:pPr>
              <a:t>‹#›</a:t>
            </a:fld>
            <a:endParaRPr lang="en-US" dirty="0">
              <a:solidFill>
                <a:srgbClr val="04617B">
                  <a:shade val="90000"/>
                </a:srgbClr>
              </a:solidFill>
            </a:endParaRPr>
          </a:p>
        </p:txBody>
      </p:sp>
    </p:spTree>
    <p:extLst>
      <p:ext uri="{BB962C8B-B14F-4D97-AF65-F5344CB8AC3E}">
        <p14:creationId xmlns:p14="http://schemas.microsoft.com/office/powerpoint/2010/main" val="358601268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Mar 18 2015 Mtg">
    <p:spTree>
      <p:nvGrpSpPr>
        <p:cNvPr id="1" name=""/>
        <p:cNvGrpSpPr/>
        <p:nvPr/>
      </p:nvGrpSpPr>
      <p:grpSpPr>
        <a:xfrm>
          <a:off x="0" y="0"/>
          <a:ext cx="0" cy="0"/>
          <a:chOff x="0" y="0"/>
          <a:chExt cx="0" cy="0"/>
        </a:xfrm>
      </p:grpSpPr>
      <p:sp>
        <p:nvSpPr>
          <p:cNvPr id="5" name="Date Placeholder 3"/>
          <p:cNvSpPr txBox="1">
            <a:spLocks/>
          </p:cNvSpPr>
          <p:nvPr userDrawn="1"/>
        </p:nvSpPr>
        <p:spPr>
          <a:xfrm>
            <a:off x="107504" y="6453336"/>
            <a:ext cx="2133600" cy="365125"/>
          </a:xfrm>
          <a:prstGeom prst="rect">
            <a:avLst/>
          </a:prstGeom>
        </p:spPr>
        <p:txBody>
          <a:bodyPr vert="horz" lIns="0" tIns="0" rIns="0" bIns="0" anchor="b"/>
          <a:lstStyle>
            <a:defPPr>
              <a:defRPr lang="en-US"/>
            </a:defPPr>
            <a:lvl1pPr marL="0" marR="0" indent="0" algn="l" defTabSz="914400" rtl="0" eaLnBrk="1" fontAlgn="auto" latinLnBrk="0" hangingPunct="1">
              <a:lnSpc>
                <a:spcPct val="100000"/>
              </a:lnSpc>
              <a:spcBef>
                <a:spcPts val="0"/>
              </a:spcBef>
              <a:spcAft>
                <a:spcPts val="0"/>
              </a:spcAft>
              <a:buClrTx/>
              <a:buSzTx/>
              <a:buFontTx/>
              <a:buNone/>
              <a:tabLst/>
              <a:defRPr kumimoji="0" sz="1400" b="1" kern="1200">
                <a:solidFill>
                  <a:schemeClr val="tx2">
                    <a:shade val="9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rgbClr val="04617B">
                    <a:shade val="90000"/>
                  </a:srgbClr>
                </a:solidFill>
              </a:rPr>
              <a:t>August 13, </a:t>
            </a:r>
            <a:r>
              <a:rPr lang="en-US" dirty="0">
                <a:solidFill>
                  <a:srgbClr val="04617B">
                    <a:shade val="90000"/>
                  </a:srgbClr>
                </a:solidFill>
              </a:rPr>
              <a:t>2015</a:t>
            </a:r>
          </a:p>
        </p:txBody>
      </p:sp>
      <p:sp>
        <p:nvSpPr>
          <p:cNvPr id="6" name="Footer Placeholder 4"/>
          <p:cNvSpPr txBox="1">
            <a:spLocks/>
          </p:cNvSpPr>
          <p:nvPr userDrawn="1"/>
        </p:nvSpPr>
        <p:spPr>
          <a:xfrm>
            <a:off x="2903704" y="6453336"/>
            <a:ext cx="3352800" cy="365125"/>
          </a:xfrm>
          <a:prstGeom prst="rect">
            <a:avLst/>
          </a:prstGeom>
        </p:spPr>
        <p:txBody>
          <a:bodyPr vert="horz" lIns="0" tIns="0" rIns="0" bIns="0" anchor="b"/>
          <a:lstStyle>
            <a:defPPr>
              <a:defRPr lang="en-US"/>
            </a:defPPr>
            <a:lvl1pPr marL="0" algn="ctr" defTabSz="914400" rtl="0" eaLnBrk="1" latinLnBrk="0" hangingPunct="1">
              <a:defRPr kumimoji="0" sz="1400" b="1" kern="1200">
                <a:solidFill>
                  <a:schemeClr val="tx2">
                    <a:shade val="9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r>
              <a:rPr lang="en-US" dirty="0">
                <a:solidFill>
                  <a:srgbClr val="04617B">
                    <a:shade val="90000"/>
                  </a:srgbClr>
                </a:solidFill>
              </a:rPr>
              <a:t>NOAA Air Resources Laboratory</a:t>
            </a:r>
          </a:p>
        </p:txBody>
      </p:sp>
      <p:sp>
        <p:nvSpPr>
          <p:cNvPr id="7" name="Slide Number Placeholder 5"/>
          <p:cNvSpPr txBox="1">
            <a:spLocks/>
          </p:cNvSpPr>
          <p:nvPr userDrawn="1"/>
        </p:nvSpPr>
        <p:spPr>
          <a:xfrm>
            <a:off x="8316416" y="6453336"/>
            <a:ext cx="762000" cy="365125"/>
          </a:xfrm>
          <a:prstGeom prst="rect">
            <a:avLst/>
          </a:prstGeom>
        </p:spPr>
        <p:txBody>
          <a:bodyPr vert="horz" lIns="0" tIns="0" rIns="0" bIns="0" anchor="b"/>
          <a:lstStyle>
            <a:defPPr>
              <a:defRPr lang="en-US"/>
            </a:defPPr>
            <a:lvl1pPr marL="0" algn="r" defTabSz="914400" rtl="0" eaLnBrk="1" latinLnBrk="0" hangingPunct="1">
              <a:defRPr kumimoji="0" sz="1400" b="1" kern="1200">
                <a:solidFill>
                  <a:schemeClr val="tx2">
                    <a:shade val="9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fld id="{3E7EE49B-C32B-495C-9640-ABBF50F57D80}" type="slidenum">
              <a:rPr lang="en-US" smtClean="0">
                <a:solidFill>
                  <a:srgbClr val="04617B">
                    <a:shade val="90000"/>
                  </a:srgbClr>
                </a:solidFill>
              </a:rPr>
              <a:pPr fontAlgn="auto">
                <a:spcBef>
                  <a:spcPts val="0"/>
                </a:spcBef>
                <a:spcAft>
                  <a:spcPts val="0"/>
                </a:spcAft>
              </a:pPr>
              <a:t>‹#›</a:t>
            </a:fld>
            <a:endParaRPr lang="en-US" dirty="0">
              <a:solidFill>
                <a:srgbClr val="04617B">
                  <a:shade val="90000"/>
                </a:srgbClr>
              </a:solidFill>
            </a:endParaRPr>
          </a:p>
        </p:txBody>
      </p:sp>
    </p:spTree>
    <p:extLst>
      <p:ext uri="{BB962C8B-B14F-4D97-AF65-F5344CB8AC3E}">
        <p14:creationId xmlns:p14="http://schemas.microsoft.com/office/powerpoint/2010/main" val="91138677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a:prstGeom prst="rect">
            <a:avLst/>
          </a:prstGeo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a:t>Click to edit Master title style</a:t>
            </a:r>
          </a:p>
        </p:txBody>
      </p:sp>
      <p:sp>
        <p:nvSpPr>
          <p:cNvPr id="3" name="Text Placeholder 2"/>
          <p:cNvSpPr>
            <a:spLocks noGrp="1"/>
          </p:cNvSpPr>
          <p:nvPr>
            <p:ph type="body" idx="2"/>
          </p:nvPr>
        </p:nvSpPr>
        <p:spPr>
          <a:xfrm>
            <a:off x="685800" y="1676400"/>
            <a:ext cx="2743200" cy="4572000"/>
          </a:xfrm>
          <a:prstGeom prst="rect">
            <a:avLst/>
          </a:prstGeo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a:t>Click to edit Master text styles</a:t>
            </a:r>
          </a:p>
        </p:txBody>
      </p:sp>
      <p:sp>
        <p:nvSpPr>
          <p:cNvPr id="4" name="Content Placeholder 3"/>
          <p:cNvSpPr>
            <a:spLocks noGrp="1"/>
          </p:cNvSpPr>
          <p:nvPr>
            <p:ph sz="half" idx="1"/>
          </p:nvPr>
        </p:nvSpPr>
        <p:spPr>
          <a:xfrm>
            <a:off x="3575050" y="1676400"/>
            <a:ext cx="5111750" cy="4572000"/>
          </a:xfrm>
          <a:prstGeom prst="rect">
            <a:avLst/>
          </a:prstGeo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r>
              <a:rPr lang="en-US">
                <a:solidFill>
                  <a:srgbClr val="04617B">
                    <a:shade val="90000"/>
                  </a:srgbClr>
                </a:solidFill>
              </a:rPr>
              <a:t>January 9, 2013</a:t>
            </a:r>
            <a:endParaRPr lang="en-US" dirty="0">
              <a:solidFill>
                <a:srgbClr val="04617B">
                  <a:shade val="90000"/>
                </a:srgbClr>
              </a:solidFill>
            </a:endParaRPr>
          </a:p>
        </p:txBody>
      </p:sp>
      <p:sp>
        <p:nvSpPr>
          <p:cNvPr id="6" name="Footer Placeholder 5"/>
          <p:cNvSpPr>
            <a:spLocks noGrp="1"/>
          </p:cNvSpPr>
          <p:nvPr>
            <p:ph type="ftr" sz="quarter" idx="11"/>
          </p:nvPr>
        </p:nvSpPr>
        <p:spPr/>
        <p:txBody>
          <a:bodyPr/>
          <a:lstStyle/>
          <a:p>
            <a:r>
              <a:rPr lang="en-US">
                <a:solidFill>
                  <a:srgbClr val="04617B">
                    <a:shade val="90000"/>
                  </a:srgbClr>
                </a:solidFill>
              </a:rPr>
              <a:t>NOAA Air Resources Laboratory</a:t>
            </a:r>
          </a:p>
        </p:txBody>
      </p:sp>
      <p:sp>
        <p:nvSpPr>
          <p:cNvPr id="7" name="Slide Number Placeholder 6"/>
          <p:cNvSpPr>
            <a:spLocks noGrp="1"/>
          </p:cNvSpPr>
          <p:nvPr>
            <p:ph type="sldNum" sz="quarter" idx="12"/>
          </p:nvPr>
        </p:nvSpPr>
        <p:spPr/>
        <p:txBody>
          <a:bodyPr/>
          <a:lstStyle/>
          <a:p>
            <a:fld id="{3E7EE49B-C32B-495C-9640-ABBF50F57D80}" type="slidenum">
              <a:rPr lang="en-US" smtClean="0">
                <a:solidFill>
                  <a:srgbClr val="04617B">
                    <a:shade val="90000"/>
                  </a:srgbClr>
                </a:solidFill>
              </a:rPr>
              <a:pPr/>
              <a:t>‹#›</a:t>
            </a:fld>
            <a:endParaRPr lang="en-US">
              <a:solidFill>
                <a:srgbClr val="04617B">
                  <a:shade val="90000"/>
                </a:srgbClr>
              </a:solidFill>
            </a:endParaRPr>
          </a:p>
        </p:txBody>
      </p:sp>
      <p:sp>
        <p:nvSpPr>
          <p:cNvPr id="8" name="Date Placeholder 3"/>
          <p:cNvSpPr txBox="1">
            <a:spLocks/>
          </p:cNvSpPr>
          <p:nvPr userDrawn="1"/>
        </p:nvSpPr>
        <p:spPr>
          <a:xfrm>
            <a:off x="107504" y="6453336"/>
            <a:ext cx="2133600" cy="365125"/>
          </a:xfrm>
          <a:prstGeom prst="rect">
            <a:avLst/>
          </a:prstGeom>
        </p:spPr>
        <p:txBody>
          <a:bodyPr vert="horz" lIns="0" tIns="0" rIns="0" bIns="0" anchor="b"/>
          <a:lstStyle>
            <a:defPPr>
              <a:defRPr lang="en-US"/>
            </a:defPPr>
            <a:lvl1pPr marL="0" marR="0" indent="0" algn="l" defTabSz="914400" rtl="0" eaLnBrk="1" fontAlgn="auto" latinLnBrk="0" hangingPunct="1">
              <a:lnSpc>
                <a:spcPct val="100000"/>
              </a:lnSpc>
              <a:spcBef>
                <a:spcPts val="0"/>
              </a:spcBef>
              <a:spcAft>
                <a:spcPts val="0"/>
              </a:spcAft>
              <a:buClrTx/>
              <a:buSzTx/>
              <a:buFontTx/>
              <a:buNone/>
              <a:tabLst/>
              <a:defRPr kumimoji="0" sz="1400" b="1" kern="1200">
                <a:solidFill>
                  <a:schemeClr val="tx2">
                    <a:shade val="9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rgbClr val="04617B">
                    <a:shade val="90000"/>
                  </a:srgbClr>
                </a:solidFill>
              </a:rPr>
              <a:t>Oct 16, 2014</a:t>
            </a:r>
            <a:endParaRPr lang="en-US" dirty="0">
              <a:solidFill>
                <a:srgbClr val="04617B">
                  <a:shade val="90000"/>
                </a:srgbClr>
              </a:solidFill>
            </a:endParaRPr>
          </a:p>
        </p:txBody>
      </p:sp>
      <p:sp>
        <p:nvSpPr>
          <p:cNvPr id="9" name="Footer Placeholder 4"/>
          <p:cNvSpPr txBox="1">
            <a:spLocks/>
          </p:cNvSpPr>
          <p:nvPr userDrawn="1"/>
        </p:nvSpPr>
        <p:spPr>
          <a:xfrm>
            <a:off x="2903704" y="6453336"/>
            <a:ext cx="3352800" cy="365125"/>
          </a:xfrm>
          <a:prstGeom prst="rect">
            <a:avLst/>
          </a:prstGeom>
        </p:spPr>
        <p:txBody>
          <a:bodyPr vert="horz" lIns="0" tIns="0" rIns="0" bIns="0" anchor="b"/>
          <a:lstStyle>
            <a:defPPr>
              <a:defRPr lang="en-US"/>
            </a:defPPr>
            <a:lvl1pPr marL="0" algn="ctr" defTabSz="914400" rtl="0" eaLnBrk="1" latinLnBrk="0" hangingPunct="1">
              <a:defRPr kumimoji="0" sz="1400" b="1" kern="1200">
                <a:solidFill>
                  <a:schemeClr val="tx2">
                    <a:shade val="9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r>
              <a:rPr lang="en-US">
                <a:solidFill>
                  <a:srgbClr val="04617B">
                    <a:shade val="90000"/>
                  </a:srgbClr>
                </a:solidFill>
              </a:rPr>
              <a:t>NOAA Air Resources Laboratory</a:t>
            </a:r>
            <a:endParaRPr lang="en-US" dirty="0">
              <a:solidFill>
                <a:srgbClr val="04617B">
                  <a:shade val="90000"/>
                </a:srgbClr>
              </a:solidFill>
            </a:endParaRPr>
          </a:p>
        </p:txBody>
      </p:sp>
      <p:sp>
        <p:nvSpPr>
          <p:cNvPr id="10" name="Slide Number Placeholder 5"/>
          <p:cNvSpPr txBox="1">
            <a:spLocks/>
          </p:cNvSpPr>
          <p:nvPr userDrawn="1"/>
        </p:nvSpPr>
        <p:spPr>
          <a:xfrm>
            <a:off x="8316416" y="6453336"/>
            <a:ext cx="762000" cy="365125"/>
          </a:xfrm>
          <a:prstGeom prst="rect">
            <a:avLst/>
          </a:prstGeom>
        </p:spPr>
        <p:txBody>
          <a:bodyPr vert="horz" lIns="0" tIns="0" rIns="0" bIns="0" anchor="b"/>
          <a:lstStyle>
            <a:defPPr>
              <a:defRPr lang="en-US"/>
            </a:defPPr>
            <a:lvl1pPr marL="0" algn="r" defTabSz="914400" rtl="0" eaLnBrk="1" latinLnBrk="0" hangingPunct="1">
              <a:defRPr kumimoji="0" sz="1400" b="1" kern="1200">
                <a:solidFill>
                  <a:schemeClr val="tx2">
                    <a:shade val="9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fld id="{3E7EE49B-C32B-495C-9640-ABBF50F57D80}" type="slidenum">
              <a:rPr lang="en-US" smtClean="0">
                <a:solidFill>
                  <a:srgbClr val="04617B">
                    <a:shade val="90000"/>
                  </a:srgbClr>
                </a:solidFill>
              </a:rPr>
              <a:pPr fontAlgn="auto">
                <a:spcBef>
                  <a:spcPts val="0"/>
                </a:spcBef>
                <a:spcAft>
                  <a:spcPts val="0"/>
                </a:spcAft>
              </a:pPr>
              <a:t>‹#›</a:t>
            </a:fld>
            <a:endParaRPr lang="en-US" dirty="0">
              <a:solidFill>
                <a:srgbClr val="04617B">
                  <a:shade val="90000"/>
                </a:srgbClr>
              </a:solidFill>
            </a:endParaRPr>
          </a:p>
        </p:txBody>
      </p:sp>
    </p:spTree>
    <p:extLst>
      <p:ext uri="{BB962C8B-B14F-4D97-AF65-F5344CB8AC3E}">
        <p14:creationId xmlns:p14="http://schemas.microsoft.com/office/powerpoint/2010/main" val="38238390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n-US"/>
              <a:t>Click to edit Master title style</a:t>
            </a:r>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E8DBFF9-7723-4E32-B4D1-61E93AF5D5D3}"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2" name="Title 1"/>
          <p:cNvSpPr>
            <a:spLocks noGrp="1"/>
          </p:cNvSpPr>
          <p:nvPr>
            <p:ph type="title"/>
          </p:nvPr>
        </p:nvSpPr>
        <p:spPr>
          <a:xfrm>
            <a:off x="609600" y="1176996"/>
            <a:ext cx="2212848" cy="1582621"/>
          </a:xfrm>
          <a:prstGeom prst="rect">
            <a:avLst/>
          </a:prstGeom>
        </p:spPr>
        <p:txBody>
          <a:bodyPr vert="horz" lIns="45720" tIns="45720" rIns="45720" bIns="45720" anchor="b"/>
          <a:lstStyle>
            <a:lvl1pPr algn="l">
              <a:buNone/>
              <a:defRPr sz="2000" b="1">
                <a:solidFill>
                  <a:schemeClr val="tx2"/>
                </a:solidFill>
              </a:defRPr>
            </a:lvl1pPr>
          </a:lstStyle>
          <a:p>
            <a:r>
              <a:rPr kumimoji="0" lang="en-US"/>
              <a:t>Click to edit Master title style</a:t>
            </a:r>
          </a:p>
        </p:txBody>
      </p:sp>
      <p:sp>
        <p:nvSpPr>
          <p:cNvPr id="4" name="Text Placeholder 3"/>
          <p:cNvSpPr>
            <a:spLocks noGrp="1"/>
          </p:cNvSpPr>
          <p:nvPr>
            <p:ph type="body" sz="half" idx="2"/>
          </p:nvPr>
        </p:nvSpPr>
        <p:spPr>
          <a:xfrm>
            <a:off x="609600" y="2828785"/>
            <a:ext cx="2209800" cy="2179320"/>
          </a:xfrm>
          <a:prstGeom prst="rect">
            <a:avLst/>
          </a:prstGeo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r>
              <a:rPr lang="en-US">
                <a:solidFill>
                  <a:srgbClr val="04617B">
                    <a:shade val="90000"/>
                  </a:srgbClr>
                </a:solidFill>
              </a:rPr>
              <a:t>January 9, 2013</a:t>
            </a:r>
          </a:p>
        </p:txBody>
      </p:sp>
      <p:sp>
        <p:nvSpPr>
          <p:cNvPr id="6" name="Footer Placeholder 5"/>
          <p:cNvSpPr>
            <a:spLocks noGrp="1"/>
          </p:cNvSpPr>
          <p:nvPr>
            <p:ph type="ftr" sz="quarter" idx="11"/>
          </p:nvPr>
        </p:nvSpPr>
        <p:spPr/>
        <p:txBody>
          <a:bodyPr/>
          <a:lstStyle/>
          <a:p>
            <a:r>
              <a:rPr lang="en-US">
                <a:solidFill>
                  <a:srgbClr val="04617B">
                    <a:shade val="90000"/>
                  </a:srgbClr>
                </a:solidFill>
              </a:rPr>
              <a:t>NOAA Air Resources Laboratory</a:t>
            </a:r>
          </a:p>
        </p:txBody>
      </p:sp>
      <p:sp>
        <p:nvSpPr>
          <p:cNvPr id="7" name="Slide Number Placeholder 6"/>
          <p:cNvSpPr>
            <a:spLocks noGrp="1"/>
          </p:cNvSpPr>
          <p:nvPr>
            <p:ph type="sldNum" sz="quarter" idx="12"/>
          </p:nvPr>
        </p:nvSpPr>
        <p:spPr>
          <a:xfrm>
            <a:off x="8077200" y="6356350"/>
            <a:ext cx="609600" cy="365125"/>
          </a:xfrm>
        </p:spPr>
        <p:txBody>
          <a:bodyPr/>
          <a:lstStyle/>
          <a:p>
            <a:fld id="{3E7EE49B-C32B-495C-9640-ABBF50F57D80}" type="slidenum">
              <a:rPr lang="en-US" smtClean="0">
                <a:solidFill>
                  <a:srgbClr val="04617B">
                    <a:shade val="90000"/>
                  </a:srgbClr>
                </a:solidFill>
              </a:rPr>
              <a:pPr/>
              <a:t>‹#›</a:t>
            </a:fld>
            <a:endParaRPr lang="en-US">
              <a:solidFill>
                <a:srgbClr val="04617B">
                  <a:shade val="90000"/>
                </a:srgbClr>
              </a:solidFill>
            </a:endParaRPr>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a:t>Click icon to add picture</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a:solidFill>
                <a:prstClr val="black"/>
              </a:solidFill>
              <a:latin typeface="Calibri"/>
              <a:cs typeface="+mn-cs"/>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a:solidFill>
                <a:prstClr val="black"/>
              </a:solidFill>
              <a:latin typeface="Calibri"/>
              <a:cs typeface="+mn-cs"/>
            </a:endParaRPr>
          </a:p>
        </p:txBody>
      </p:sp>
      <p:sp>
        <p:nvSpPr>
          <p:cNvPr id="13" name="Date Placeholder 3"/>
          <p:cNvSpPr txBox="1">
            <a:spLocks/>
          </p:cNvSpPr>
          <p:nvPr userDrawn="1"/>
        </p:nvSpPr>
        <p:spPr>
          <a:xfrm>
            <a:off x="107504" y="6453336"/>
            <a:ext cx="2133600" cy="365125"/>
          </a:xfrm>
          <a:prstGeom prst="rect">
            <a:avLst/>
          </a:prstGeom>
        </p:spPr>
        <p:txBody>
          <a:bodyPr vert="horz" lIns="0" tIns="0" rIns="0" bIns="0" anchor="b"/>
          <a:lstStyle>
            <a:defPPr>
              <a:defRPr lang="en-US"/>
            </a:defPPr>
            <a:lvl1pPr marL="0" marR="0" indent="0" algn="l" defTabSz="914400" rtl="0" eaLnBrk="1" fontAlgn="auto" latinLnBrk="0" hangingPunct="1">
              <a:lnSpc>
                <a:spcPct val="100000"/>
              </a:lnSpc>
              <a:spcBef>
                <a:spcPts val="0"/>
              </a:spcBef>
              <a:spcAft>
                <a:spcPts val="0"/>
              </a:spcAft>
              <a:buClrTx/>
              <a:buSzTx/>
              <a:buFontTx/>
              <a:buNone/>
              <a:tabLst/>
              <a:defRPr kumimoji="0" sz="1400" b="1" kern="1200">
                <a:solidFill>
                  <a:schemeClr val="tx2">
                    <a:shade val="9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rgbClr val="04617B">
                    <a:shade val="90000"/>
                  </a:srgbClr>
                </a:solidFill>
              </a:rPr>
              <a:t>Oct 16, 2014</a:t>
            </a:r>
            <a:endParaRPr lang="en-US" dirty="0">
              <a:solidFill>
                <a:srgbClr val="04617B">
                  <a:shade val="90000"/>
                </a:srgbClr>
              </a:solidFill>
            </a:endParaRPr>
          </a:p>
        </p:txBody>
      </p:sp>
      <p:sp>
        <p:nvSpPr>
          <p:cNvPr id="14" name="Footer Placeholder 4"/>
          <p:cNvSpPr txBox="1">
            <a:spLocks/>
          </p:cNvSpPr>
          <p:nvPr userDrawn="1"/>
        </p:nvSpPr>
        <p:spPr>
          <a:xfrm>
            <a:off x="2903704" y="6453336"/>
            <a:ext cx="3352800" cy="365125"/>
          </a:xfrm>
          <a:prstGeom prst="rect">
            <a:avLst/>
          </a:prstGeom>
        </p:spPr>
        <p:txBody>
          <a:bodyPr vert="horz" lIns="0" tIns="0" rIns="0" bIns="0" anchor="b"/>
          <a:lstStyle>
            <a:defPPr>
              <a:defRPr lang="en-US"/>
            </a:defPPr>
            <a:lvl1pPr marL="0" algn="ctr" defTabSz="914400" rtl="0" eaLnBrk="1" latinLnBrk="0" hangingPunct="1">
              <a:defRPr kumimoji="0" sz="1400" b="1" kern="1200">
                <a:solidFill>
                  <a:schemeClr val="tx2">
                    <a:shade val="9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r>
              <a:rPr lang="en-US">
                <a:solidFill>
                  <a:srgbClr val="04617B">
                    <a:shade val="90000"/>
                  </a:srgbClr>
                </a:solidFill>
              </a:rPr>
              <a:t>NOAA Air Resources Laboratory</a:t>
            </a:r>
            <a:endParaRPr lang="en-US" dirty="0">
              <a:solidFill>
                <a:srgbClr val="04617B">
                  <a:shade val="90000"/>
                </a:srgbClr>
              </a:solidFill>
            </a:endParaRPr>
          </a:p>
        </p:txBody>
      </p:sp>
      <p:sp>
        <p:nvSpPr>
          <p:cNvPr id="15" name="Slide Number Placeholder 5"/>
          <p:cNvSpPr txBox="1">
            <a:spLocks/>
          </p:cNvSpPr>
          <p:nvPr userDrawn="1"/>
        </p:nvSpPr>
        <p:spPr>
          <a:xfrm>
            <a:off x="8316416" y="6453336"/>
            <a:ext cx="762000" cy="365125"/>
          </a:xfrm>
          <a:prstGeom prst="rect">
            <a:avLst/>
          </a:prstGeom>
        </p:spPr>
        <p:txBody>
          <a:bodyPr vert="horz" lIns="0" tIns="0" rIns="0" bIns="0" anchor="b"/>
          <a:lstStyle>
            <a:defPPr>
              <a:defRPr lang="en-US"/>
            </a:defPPr>
            <a:lvl1pPr marL="0" algn="r" defTabSz="914400" rtl="0" eaLnBrk="1" latinLnBrk="0" hangingPunct="1">
              <a:defRPr kumimoji="0" sz="1400" b="1" kern="1200">
                <a:solidFill>
                  <a:schemeClr val="tx2">
                    <a:shade val="9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fld id="{3E7EE49B-C32B-495C-9640-ABBF50F57D80}" type="slidenum">
              <a:rPr lang="en-US" smtClean="0">
                <a:solidFill>
                  <a:srgbClr val="04617B">
                    <a:shade val="90000"/>
                  </a:srgbClr>
                </a:solidFill>
              </a:rPr>
              <a:pPr fontAlgn="auto">
                <a:spcBef>
                  <a:spcPts val="0"/>
                </a:spcBef>
                <a:spcAft>
                  <a:spcPts val="0"/>
                </a:spcAft>
              </a:pPr>
              <a:t>‹#›</a:t>
            </a:fld>
            <a:endParaRPr lang="en-US" dirty="0">
              <a:solidFill>
                <a:srgbClr val="04617B">
                  <a:shade val="90000"/>
                </a:srgbClr>
              </a:solidFill>
            </a:endParaRPr>
          </a:p>
        </p:txBody>
      </p:sp>
    </p:spTree>
    <p:extLst>
      <p:ext uri="{BB962C8B-B14F-4D97-AF65-F5344CB8AC3E}">
        <p14:creationId xmlns:p14="http://schemas.microsoft.com/office/powerpoint/2010/main" val="75388161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a:prstGeom prst="rect">
            <a:avLst/>
          </a:prstGeom>
        </p:spPr>
        <p:txBody>
          <a:bodyPr/>
          <a:lstStyle/>
          <a:p>
            <a:r>
              <a:rPr kumimoji="0" lang="en-US" dirty="0"/>
              <a:t>Click to edit Master title style</a:t>
            </a:r>
          </a:p>
        </p:txBody>
      </p:sp>
      <p:sp>
        <p:nvSpPr>
          <p:cNvPr id="3" name="Vertical Text Placeholder 2"/>
          <p:cNvSpPr>
            <a:spLocks noGrp="1"/>
          </p:cNvSpPr>
          <p:nvPr>
            <p:ph type="body" orient="vert" idx="1"/>
          </p:nvPr>
        </p:nvSpPr>
        <p:spPr>
          <a:xfrm>
            <a:off x="457200" y="1935480"/>
            <a:ext cx="8229600" cy="4389120"/>
          </a:xfrm>
          <a:prstGeom prst="rect">
            <a:avLst/>
          </a:prstGeo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r>
              <a:rPr lang="en-US">
                <a:solidFill>
                  <a:srgbClr val="04617B">
                    <a:shade val="90000"/>
                  </a:srgbClr>
                </a:solidFill>
              </a:rPr>
              <a:t>January 9, 2013</a:t>
            </a:r>
            <a:endParaRPr lang="en-US" dirty="0">
              <a:solidFill>
                <a:srgbClr val="04617B">
                  <a:shade val="90000"/>
                </a:srgbClr>
              </a:solidFill>
            </a:endParaRPr>
          </a:p>
        </p:txBody>
      </p:sp>
      <p:sp>
        <p:nvSpPr>
          <p:cNvPr id="5" name="Footer Placeholder 4"/>
          <p:cNvSpPr>
            <a:spLocks noGrp="1"/>
          </p:cNvSpPr>
          <p:nvPr>
            <p:ph type="ftr" sz="quarter" idx="11"/>
          </p:nvPr>
        </p:nvSpPr>
        <p:spPr/>
        <p:txBody>
          <a:bodyPr/>
          <a:lstStyle/>
          <a:p>
            <a:r>
              <a:rPr lang="en-US">
                <a:solidFill>
                  <a:srgbClr val="04617B">
                    <a:shade val="90000"/>
                  </a:srgbClr>
                </a:solidFill>
              </a:rPr>
              <a:t>NOAA Air Resources Laboratory</a:t>
            </a:r>
          </a:p>
        </p:txBody>
      </p:sp>
      <p:sp>
        <p:nvSpPr>
          <p:cNvPr id="6" name="Slide Number Placeholder 5"/>
          <p:cNvSpPr>
            <a:spLocks noGrp="1"/>
          </p:cNvSpPr>
          <p:nvPr>
            <p:ph type="sldNum" sz="quarter" idx="12"/>
          </p:nvPr>
        </p:nvSpPr>
        <p:spPr/>
        <p:txBody>
          <a:bodyPr/>
          <a:lstStyle/>
          <a:p>
            <a:fld id="{3E7EE49B-C32B-495C-9640-ABBF50F57D80}" type="slidenum">
              <a:rPr lang="en-US" smtClean="0">
                <a:solidFill>
                  <a:srgbClr val="04617B">
                    <a:shade val="90000"/>
                  </a:srgbClr>
                </a:solidFill>
              </a:rPr>
              <a:pPr/>
              <a:t>‹#›</a:t>
            </a:fld>
            <a:endParaRPr lang="en-US">
              <a:solidFill>
                <a:srgbClr val="04617B">
                  <a:shade val="90000"/>
                </a:srgbClr>
              </a:solidFill>
            </a:endParaRPr>
          </a:p>
        </p:txBody>
      </p:sp>
      <p:sp>
        <p:nvSpPr>
          <p:cNvPr id="7" name="Date Placeholder 3"/>
          <p:cNvSpPr txBox="1">
            <a:spLocks/>
          </p:cNvSpPr>
          <p:nvPr userDrawn="1"/>
        </p:nvSpPr>
        <p:spPr>
          <a:xfrm>
            <a:off x="107504" y="6453336"/>
            <a:ext cx="2133600" cy="365125"/>
          </a:xfrm>
          <a:prstGeom prst="rect">
            <a:avLst/>
          </a:prstGeom>
        </p:spPr>
        <p:txBody>
          <a:bodyPr vert="horz" lIns="0" tIns="0" rIns="0" bIns="0" anchor="b"/>
          <a:lstStyle>
            <a:defPPr>
              <a:defRPr lang="en-US"/>
            </a:defPPr>
            <a:lvl1pPr marL="0" marR="0" indent="0" algn="l" defTabSz="914400" rtl="0" eaLnBrk="1" fontAlgn="auto" latinLnBrk="0" hangingPunct="1">
              <a:lnSpc>
                <a:spcPct val="100000"/>
              </a:lnSpc>
              <a:spcBef>
                <a:spcPts val="0"/>
              </a:spcBef>
              <a:spcAft>
                <a:spcPts val="0"/>
              </a:spcAft>
              <a:buClrTx/>
              <a:buSzTx/>
              <a:buFontTx/>
              <a:buNone/>
              <a:tabLst/>
              <a:defRPr kumimoji="0" sz="1400" b="1" kern="1200">
                <a:solidFill>
                  <a:schemeClr val="tx2">
                    <a:shade val="9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rgbClr val="04617B">
                    <a:shade val="90000"/>
                  </a:srgbClr>
                </a:solidFill>
              </a:rPr>
              <a:t>Oct 16, 2014</a:t>
            </a:r>
            <a:endParaRPr lang="en-US" dirty="0">
              <a:solidFill>
                <a:srgbClr val="04617B">
                  <a:shade val="90000"/>
                </a:srgbClr>
              </a:solidFill>
            </a:endParaRPr>
          </a:p>
        </p:txBody>
      </p:sp>
      <p:sp>
        <p:nvSpPr>
          <p:cNvPr id="8" name="Footer Placeholder 4"/>
          <p:cNvSpPr txBox="1">
            <a:spLocks/>
          </p:cNvSpPr>
          <p:nvPr userDrawn="1"/>
        </p:nvSpPr>
        <p:spPr>
          <a:xfrm>
            <a:off x="2903704" y="6453336"/>
            <a:ext cx="3352800" cy="365125"/>
          </a:xfrm>
          <a:prstGeom prst="rect">
            <a:avLst/>
          </a:prstGeom>
        </p:spPr>
        <p:txBody>
          <a:bodyPr vert="horz" lIns="0" tIns="0" rIns="0" bIns="0" anchor="b"/>
          <a:lstStyle>
            <a:defPPr>
              <a:defRPr lang="en-US"/>
            </a:defPPr>
            <a:lvl1pPr marL="0" algn="ctr" defTabSz="914400" rtl="0" eaLnBrk="1" latinLnBrk="0" hangingPunct="1">
              <a:defRPr kumimoji="0" sz="1400" b="1" kern="1200">
                <a:solidFill>
                  <a:schemeClr val="tx2">
                    <a:shade val="9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r>
              <a:rPr lang="en-US">
                <a:solidFill>
                  <a:srgbClr val="04617B">
                    <a:shade val="90000"/>
                  </a:srgbClr>
                </a:solidFill>
              </a:rPr>
              <a:t>NOAA Air Resources Laboratory</a:t>
            </a:r>
            <a:endParaRPr lang="en-US" dirty="0">
              <a:solidFill>
                <a:srgbClr val="04617B">
                  <a:shade val="90000"/>
                </a:srgbClr>
              </a:solidFill>
            </a:endParaRPr>
          </a:p>
        </p:txBody>
      </p:sp>
      <p:sp>
        <p:nvSpPr>
          <p:cNvPr id="9" name="Slide Number Placeholder 5"/>
          <p:cNvSpPr txBox="1">
            <a:spLocks/>
          </p:cNvSpPr>
          <p:nvPr userDrawn="1"/>
        </p:nvSpPr>
        <p:spPr>
          <a:xfrm>
            <a:off x="8316416" y="6453336"/>
            <a:ext cx="762000" cy="365125"/>
          </a:xfrm>
          <a:prstGeom prst="rect">
            <a:avLst/>
          </a:prstGeom>
        </p:spPr>
        <p:txBody>
          <a:bodyPr vert="horz" lIns="0" tIns="0" rIns="0" bIns="0" anchor="b"/>
          <a:lstStyle>
            <a:defPPr>
              <a:defRPr lang="en-US"/>
            </a:defPPr>
            <a:lvl1pPr marL="0" algn="r" defTabSz="914400" rtl="0" eaLnBrk="1" latinLnBrk="0" hangingPunct="1">
              <a:defRPr kumimoji="0" sz="1400" b="1" kern="1200">
                <a:solidFill>
                  <a:schemeClr val="tx2">
                    <a:shade val="9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fld id="{3E7EE49B-C32B-495C-9640-ABBF50F57D80}" type="slidenum">
              <a:rPr lang="en-US" smtClean="0">
                <a:solidFill>
                  <a:srgbClr val="04617B">
                    <a:shade val="90000"/>
                  </a:srgbClr>
                </a:solidFill>
              </a:rPr>
              <a:pPr fontAlgn="auto">
                <a:spcBef>
                  <a:spcPts val="0"/>
                </a:spcBef>
                <a:spcAft>
                  <a:spcPts val="0"/>
                </a:spcAft>
              </a:pPr>
              <a:t>‹#›</a:t>
            </a:fld>
            <a:endParaRPr lang="en-US" dirty="0">
              <a:solidFill>
                <a:srgbClr val="04617B">
                  <a:shade val="90000"/>
                </a:srgbClr>
              </a:solidFill>
            </a:endParaRPr>
          </a:p>
        </p:txBody>
      </p:sp>
    </p:spTree>
    <p:extLst>
      <p:ext uri="{BB962C8B-B14F-4D97-AF65-F5344CB8AC3E}">
        <p14:creationId xmlns:p14="http://schemas.microsoft.com/office/powerpoint/2010/main" val="341571662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a:prstGeom prst="rect">
            <a:avLst/>
          </a:prstGeom>
        </p:spPr>
        <p:txBody>
          <a:bodyPr vert="eaVert"/>
          <a:lstStyle/>
          <a:p>
            <a:r>
              <a:rPr kumimoji="0" lang="en-US" dirty="0"/>
              <a:t>Click to edit Master title style</a:t>
            </a:r>
          </a:p>
        </p:txBody>
      </p:sp>
      <p:sp>
        <p:nvSpPr>
          <p:cNvPr id="3" name="Vertical Text Placeholder 2"/>
          <p:cNvSpPr>
            <a:spLocks noGrp="1"/>
          </p:cNvSpPr>
          <p:nvPr>
            <p:ph type="body" orient="vert" idx="1"/>
          </p:nvPr>
        </p:nvSpPr>
        <p:spPr>
          <a:xfrm>
            <a:off x="457200" y="914401"/>
            <a:ext cx="6019800" cy="5211763"/>
          </a:xfrm>
          <a:prstGeom prst="rect">
            <a:avLst/>
          </a:prstGeo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r>
              <a:rPr lang="en-US">
                <a:solidFill>
                  <a:srgbClr val="04617B">
                    <a:shade val="90000"/>
                  </a:srgbClr>
                </a:solidFill>
              </a:rPr>
              <a:t>January 9, 2013</a:t>
            </a:r>
            <a:endParaRPr lang="en-US" dirty="0">
              <a:solidFill>
                <a:srgbClr val="04617B">
                  <a:shade val="90000"/>
                </a:srgbClr>
              </a:solidFill>
            </a:endParaRPr>
          </a:p>
        </p:txBody>
      </p:sp>
      <p:sp>
        <p:nvSpPr>
          <p:cNvPr id="5" name="Footer Placeholder 4"/>
          <p:cNvSpPr>
            <a:spLocks noGrp="1"/>
          </p:cNvSpPr>
          <p:nvPr>
            <p:ph type="ftr" sz="quarter" idx="11"/>
          </p:nvPr>
        </p:nvSpPr>
        <p:spPr/>
        <p:txBody>
          <a:bodyPr/>
          <a:lstStyle/>
          <a:p>
            <a:r>
              <a:rPr lang="en-US">
                <a:solidFill>
                  <a:srgbClr val="04617B">
                    <a:shade val="90000"/>
                  </a:srgbClr>
                </a:solidFill>
              </a:rPr>
              <a:t>NOAA Air Resources Laboratory</a:t>
            </a:r>
          </a:p>
        </p:txBody>
      </p:sp>
      <p:sp>
        <p:nvSpPr>
          <p:cNvPr id="6" name="Slide Number Placeholder 5"/>
          <p:cNvSpPr>
            <a:spLocks noGrp="1"/>
          </p:cNvSpPr>
          <p:nvPr>
            <p:ph type="sldNum" sz="quarter" idx="12"/>
          </p:nvPr>
        </p:nvSpPr>
        <p:spPr/>
        <p:txBody>
          <a:bodyPr/>
          <a:lstStyle/>
          <a:p>
            <a:fld id="{3E7EE49B-C32B-495C-9640-ABBF50F57D80}" type="slidenum">
              <a:rPr lang="en-US" smtClean="0">
                <a:solidFill>
                  <a:srgbClr val="04617B">
                    <a:shade val="90000"/>
                  </a:srgbClr>
                </a:solidFill>
              </a:rPr>
              <a:pPr/>
              <a:t>‹#›</a:t>
            </a:fld>
            <a:endParaRPr lang="en-US">
              <a:solidFill>
                <a:srgbClr val="04617B">
                  <a:shade val="90000"/>
                </a:srgbClr>
              </a:solidFill>
            </a:endParaRPr>
          </a:p>
        </p:txBody>
      </p:sp>
      <p:sp>
        <p:nvSpPr>
          <p:cNvPr id="7" name="Date Placeholder 3"/>
          <p:cNvSpPr txBox="1">
            <a:spLocks/>
          </p:cNvSpPr>
          <p:nvPr userDrawn="1"/>
        </p:nvSpPr>
        <p:spPr>
          <a:xfrm>
            <a:off x="107504" y="6453336"/>
            <a:ext cx="2133600" cy="365125"/>
          </a:xfrm>
          <a:prstGeom prst="rect">
            <a:avLst/>
          </a:prstGeom>
        </p:spPr>
        <p:txBody>
          <a:bodyPr vert="horz" lIns="0" tIns="0" rIns="0" bIns="0" anchor="b"/>
          <a:lstStyle>
            <a:defPPr>
              <a:defRPr lang="en-US"/>
            </a:defPPr>
            <a:lvl1pPr marL="0" marR="0" indent="0" algn="l" defTabSz="914400" rtl="0" eaLnBrk="1" fontAlgn="auto" latinLnBrk="0" hangingPunct="1">
              <a:lnSpc>
                <a:spcPct val="100000"/>
              </a:lnSpc>
              <a:spcBef>
                <a:spcPts val="0"/>
              </a:spcBef>
              <a:spcAft>
                <a:spcPts val="0"/>
              </a:spcAft>
              <a:buClrTx/>
              <a:buSzTx/>
              <a:buFontTx/>
              <a:buNone/>
              <a:tabLst/>
              <a:defRPr kumimoji="0" sz="1400" b="1" kern="1200">
                <a:solidFill>
                  <a:schemeClr val="tx2">
                    <a:shade val="9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rgbClr val="04617B">
                    <a:shade val="90000"/>
                  </a:srgbClr>
                </a:solidFill>
              </a:rPr>
              <a:t>Oct 16, 2014</a:t>
            </a:r>
            <a:endParaRPr lang="en-US" dirty="0">
              <a:solidFill>
                <a:srgbClr val="04617B">
                  <a:shade val="90000"/>
                </a:srgbClr>
              </a:solidFill>
            </a:endParaRPr>
          </a:p>
        </p:txBody>
      </p:sp>
      <p:sp>
        <p:nvSpPr>
          <p:cNvPr id="8" name="Footer Placeholder 4"/>
          <p:cNvSpPr txBox="1">
            <a:spLocks/>
          </p:cNvSpPr>
          <p:nvPr userDrawn="1"/>
        </p:nvSpPr>
        <p:spPr>
          <a:xfrm>
            <a:off x="2903704" y="6453336"/>
            <a:ext cx="3352800" cy="365125"/>
          </a:xfrm>
          <a:prstGeom prst="rect">
            <a:avLst/>
          </a:prstGeom>
        </p:spPr>
        <p:txBody>
          <a:bodyPr vert="horz" lIns="0" tIns="0" rIns="0" bIns="0" anchor="b"/>
          <a:lstStyle>
            <a:defPPr>
              <a:defRPr lang="en-US"/>
            </a:defPPr>
            <a:lvl1pPr marL="0" algn="ctr" defTabSz="914400" rtl="0" eaLnBrk="1" latinLnBrk="0" hangingPunct="1">
              <a:defRPr kumimoji="0" sz="1400" b="1" kern="1200">
                <a:solidFill>
                  <a:schemeClr val="tx2">
                    <a:shade val="9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r>
              <a:rPr lang="en-US">
                <a:solidFill>
                  <a:srgbClr val="04617B">
                    <a:shade val="90000"/>
                  </a:srgbClr>
                </a:solidFill>
              </a:rPr>
              <a:t>NOAA Air Resources Laboratory</a:t>
            </a:r>
            <a:endParaRPr lang="en-US" dirty="0">
              <a:solidFill>
                <a:srgbClr val="04617B">
                  <a:shade val="90000"/>
                </a:srgbClr>
              </a:solidFill>
            </a:endParaRPr>
          </a:p>
        </p:txBody>
      </p:sp>
      <p:sp>
        <p:nvSpPr>
          <p:cNvPr id="9" name="Slide Number Placeholder 5"/>
          <p:cNvSpPr txBox="1">
            <a:spLocks/>
          </p:cNvSpPr>
          <p:nvPr userDrawn="1"/>
        </p:nvSpPr>
        <p:spPr>
          <a:xfrm>
            <a:off x="8316416" y="6453336"/>
            <a:ext cx="762000" cy="365125"/>
          </a:xfrm>
          <a:prstGeom prst="rect">
            <a:avLst/>
          </a:prstGeom>
        </p:spPr>
        <p:txBody>
          <a:bodyPr vert="horz" lIns="0" tIns="0" rIns="0" bIns="0" anchor="b"/>
          <a:lstStyle>
            <a:defPPr>
              <a:defRPr lang="en-US"/>
            </a:defPPr>
            <a:lvl1pPr marL="0" algn="r" defTabSz="914400" rtl="0" eaLnBrk="1" latinLnBrk="0" hangingPunct="1">
              <a:defRPr kumimoji="0" sz="1400" b="1" kern="1200">
                <a:solidFill>
                  <a:schemeClr val="tx2">
                    <a:shade val="9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fld id="{3E7EE49B-C32B-495C-9640-ABBF50F57D80}" type="slidenum">
              <a:rPr lang="en-US" smtClean="0">
                <a:solidFill>
                  <a:srgbClr val="04617B">
                    <a:shade val="90000"/>
                  </a:srgbClr>
                </a:solidFill>
              </a:rPr>
              <a:pPr fontAlgn="auto">
                <a:spcBef>
                  <a:spcPts val="0"/>
                </a:spcBef>
                <a:spcAft>
                  <a:spcPts val="0"/>
                </a:spcAft>
              </a:pPr>
              <a:t>‹#›</a:t>
            </a:fld>
            <a:endParaRPr lang="en-US" dirty="0">
              <a:solidFill>
                <a:srgbClr val="04617B">
                  <a:shade val="90000"/>
                </a:srgbClr>
              </a:solidFill>
            </a:endParaRPr>
          </a:p>
        </p:txBody>
      </p:sp>
    </p:spTree>
    <p:extLst>
      <p:ext uri="{BB962C8B-B14F-4D97-AF65-F5344CB8AC3E}">
        <p14:creationId xmlns:p14="http://schemas.microsoft.com/office/powerpoint/2010/main" val="145958708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en-US">
                <a:solidFill>
                  <a:srgbClr val="04617B">
                    <a:shade val="90000"/>
                  </a:srgbClr>
                </a:solidFill>
              </a:rPr>
              <a:t>January 9, 2013</a:t>
            </a:r>
            <a:endParaRPr lang="en-US" dirty="0">
              <a:solidFill>
                <a:srgbClr val="04617B">
                  <a:shade val="90000"/>
                </a:srgbClr>
              </a:solidFill>
            </a:endParaRPr>
          </a:p>
        </p:txBody>
      </p:sp>
      <p:sp>
        <p:nvSpPr>
          <p:cNvPr id="4" name="Footer Placeholder 3"/>
          <p:cNvSpPr>
            <a:spLocks noGrp="1"/>
          </p:cNvSpPr>
          <p:nvPr>
            <p:ph type="ftr" sz="quarter" idx="11"/>
          </p:nvPr>
        </p:nvSpPr>
        <p:spPr/>
        <p:txBody>
          <a:bodyPr/>
          <a:lstStyle/>
          <a:p>
            <a:r>
              <a:rPr lang="en-US">
                <a:solidFill>
                  <a:srgbClr val="04617B">
                    <a:shade val="90000"/>
                  </a:srgbClr>
                </a:solidFill>
              </a:rPr>
              <a:t>NOAA Air Resources Laboratory</a:t>
            </a:r>
          </a:p>
        </p:txBody>
      </p:sp>
      <p:sp>
        <p:nvSpPr>
          <p:cNvPr id="5" name="Slide Number Placeholder 4"/>
          <p:cNvSpPr>
            <a:spLocks noGrp="1"/>
          </p:cNvSpPr>
          <p:nvPr>
            <p:ph type="sldNum" sz="quarter" idx="12"/>
          </p:nvPr>
        </p:nvSpPr>
        <p:spPr/>
        <p:txBody>
          <a:bodyPr/>
          <a:lstStyle/>
          <a:p>
            <a:fld id="{3E7EE49B-C32B-495C-9640-ABBF50F57D80}" type="slidenum">
              <a:rPr lang="en-US" smtClean="0">
                <a:solidFill>
                  <a:srgbClr val="04617B">
                    <a:shade val="90000"/>
                  </a:srgbClr>
                </a:solidFill>
              </a:rPr>
              <a:pPr/>
              <a:t>‹#›</a:t>
            </a:fld>
            <a:endParaRPr lang="en-US">
              <a:solidFill>
                <a:srgbClr val="04617B">
                  <a:shade val="90000"/>
                </a:srgbClr>
              </a:solidFill>
            </a:endParaRPr>
          </a:p>
        </p:txBody>
      </p:sp>
      <p:sp>
        <p:nvSpPr>
          <p:cNvPr id="6" name="Date Placeholder 3"/>
          <p:cNvSpPr txBox="1">
            <a:spLocks/>
          </p:cNvSpPr>
          <p:nvPr userDrawn="1"/>
        </p:nvSpPr>
        <p:spPr>
          <a:xfrm>
            <a:off x="107504" y="6453336"/>
            <a:ext cx="2133600" cy="365125"/>
          </a:xfrm>
          <a:prstGeom prst="rect">
            <a:avLst/>
          </a:prstGeom>
        </p:spPr>
        <p:txBody>
          <a:bodyPr vert="horz" lIns="0" tIns="0" rIns="0" bIns="0" anchor="b"/>
          <a:lstStyle>
            <a:defPPr>
              <a:defRPr lang="en-US"/>
            </a:defPPr>
            <a:lvl1pPr marL="0" marR="0" indent="0" algn="l" defTabSz="914400" rtl="0" eaLnBrk="1" fontAlgn="auto" latinLnBrk="0" hangingPunct="1">
              <a:lnSpc>
                <a:spcPct val="100000"/>
              </a:lnSpc>
              <a:spcBef>
                <a:spcPts val="0"/>
              </a:spcBef>
              <a:spcAft>
                <a:spcPts val="0"/>
              </a:spcAft>
              <a:buClrTx/>
              <a:buSzTx/>
              <a:buFontTx/>
              <a:buNone/>
              <a:tabLst/>
              <a:defRPr kumimoji="0" sz="1400" b="1" kern="1200">
                <a:solidFill>
                  <a:schemeClr val="tx2">
                    <a:shade val="9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rgbClr val="04617B">
                    <a:shade val="90000"/>
                  </a:srgbClr>
                </a:solidFill>
              </a:rPr>
              <a:t>Oct 16, 2014</a:t>
            </a:r>
            <a:endParaRPr lang="en-US" dirty="0">
              <a:solidFill>
                <a:srgbClr val="04617B">
                  <a:shade val="90000"/>
                </a:srgbClr>
              </a:solidFill>
            </a:endParaRPr>
          </a:p>
        </p:txBody>
      </p:sp>
      <p:sp>
        <p:nvSpPr>
          <p:cNvPr id="7" name="Footer Placeholder 4"/>
          <p:cNvSpPr txBox="1">
            <a:spLocks/>
          </p:cNvSpPr>
          <p:nvPr userDrawn="1"/>
        </p:nvSpPr>
        <p:spPr>
          <a:xfrm>
            <a:off x="2903704" y="6453336"/>
            <a:ext cx="3352800" cy="365125"/>
          </a:xfrm>
          <a:prstGeom prst="rect">
            <a:avLst/>
          </a:prstGeom>
        </p:spPr>
        <p:txBody>
          <a:bodyPr vert="horz" lIns="0" tIns="0" rIns="0" bIns="0" anchor="b"/>
          <a:lstStyle>
            <a:defPPr>
              <a:defRPr lang="en-US"/>
            </a:defPPr>
            <a:lvl1pPr marL="0" algn="ctr" defTabSz="914400" rtl="0" eaLnBrk="1" latinLnBrk="0" hangingPunct="1">
              <a:defRPr kumimoji="0" sz="1400" b="1" kern="1200">
                <a:solidFill>
                  <a:schemeClr val="tx2">
                    <a:shade val="9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r>
              <a:rPr lang="en-US">
                <a:solidFill>
                  <a:srgbClr val="04617B">
                    <a:shade val="90000"/>
                  </a:srgbClr>
                </a:solidFill>
              </a:rPr>
              <a:t>NOAA Air Resources Laboratory</a:t>
            </a:r>
            <a:endParaRPr lang="en-US" dirty="0">
              <a:solidFill>
                <a:srgbClr val="04617B">
                  <a:shade val="90000"/>
                </a:srgbClr>
              </a:solidFill>
            </a:endParaRPr>
          </a:p>
        </p:txBody>
      </p:sp>
      <p:sp>
        <p:nvSpPr>
          <p:cNvPr id="8" name="Slide Number Placeholder 5"/>
          <p:cNvSpPr txBox="1">
            <a:spLocks/>
          </p:cNvSpPr>
          <p:nvPr userDrawn="1"/>
        </p:nvSpPr>
        <p:spPr>
          <a:xfrm>
            <a:off x="8316416" y="6453336"/>
            <a:ext cx="762000" cy="365125"/>
          </a:xfrm>
          <a:prstGeom prst="rect">
            <a:avLst/>
          </a:prstGeom>
        </p:spPr>
        <p:txBody>
          <a:bodyPr vert="horz" lIns="0" tIns="0" rIns="0" bIns="0" anchor="b"/>
          <a:lstStyle>
            <a:defPPr>
              <a:defRPr lang="en-US"/>
            </a:defPPr>
            <a:lvl1pPr marL="0" algn="r" defTabSz="914400" rtl="0" eaLnBrk="1" latinLnBrk="0" hangingPunct="1">
              <a:defRPr kumimoji="0" sz="1400" b="1" kern="1200">
                <a:solidFill>
                  <a:schemeClr val="tx2">
                    <a:shade val="9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fld id="{3E7EE49B-C32B-495C-9640-ABBF50F57D80}" type="slidenum">
              <a:rPr lang="en-US" smtClean="0">
                <a:solidFill>
                  <a:srgbClr val="04617B">
                    <a:shade val="90000"/>
                  </a:srgbClr>
                </a:solidFill>
              </a:rPr>
              <a:pPr fontAlgn="auto">
                <a:spcBef>
                  <a:spcPts val="0"/>
                </a:spcBef>
                <a:spcAft>
                  <a:spcPts val="0"/>
                </a:spcAft>
              </a:pPr>
              <a:t>‹#›</a:t>
            </a:fld>
            <a:endParaRPr lang="en-US" dirty="0">
              <a:solidFill>
                <a:srgbClr val="04617B">
                  <a:shade val="90000"/>
                </a:srgbClr>
              </a:solidFill>
            </a:endParaRPr>
          </a:p>
        </p:txBody>
      </p:sp>
    </p:spTree>
    <p:extLst>
      <p:ext uri="{BB962C8B-B14F-4D97-AF65-F5344CB8AC3E}">
        <p14:creationId xmlns:p14="http://schemas.microsoft.com/office/powerpoint/2010/main" val="223804327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en-US">
                <a:solidFill>
                  <a:srgbClr val="04617B">
                    <a:shade val="90000"/>
                  </a:srgbClr>
                </a:solidFill>
              </a:rPr>
              <a:t>January 9, 2013</a:t>
            </a:r>
            <a:endParaRPr lang="en-US" dirty="0">
              <a:solidFill>
                <a:srgbClr val="04617B">
                  <a:shade val="90000"/>
                </a:srgbClr>
              </a:solidFill>
            </a:endParaRPr>
          </a:p>
        </p:txBody>
      </p:sp>
      <p:sp>
        <p:nvSpPr>
          <p:cNvPr id="4" name="Footer Placeholder 3"/>
          <p:cNvSpPr>
            <a:spLocks noGrp="1"/>
          </p:cNvSpPr>
          <p:nvPr>
            <p:ph type="ftr" sz="quarter" idx="11"/>
          </p:nvPr>
        </p:nvSpPr>
        <p:spPr/>
        <p:txBody>
          <a:bodyPr/>
          <a:lstStyle/>
          <a:p>
            <a:r>
              <a:rPr lang="en-US">
                <a:solidFill>
                  <a:srgbClr val="04617B">
                    <a:shade val="90000"/>
                  </a:srgbClr>
                </a:solidFill>
              </a:rPr>
              <a:t>NOAA Air Resources Laboratory</a:t>
            </a:r>
          </a:p>
        </p:txBody>
      </p:sp>
      <p:sp>
        <p:nvSpPr>
          <p:cNvPr id="5" name="Slide Number Placeholder 4"/>
          <p:cNvSpPr>
            <a:spLocks noGrp="1"/>
          </p:cNvSpPr>
          <p:nvPr>
            <p:ph type="sldNum" sz="quarter" idx="12"/>
          </p:nvPr>
        </p:nvSpPr>
        <p:spPr/>
        <p:txBody>
          <a:bodyPr/>
          <a:lstStyle/>
          <a:p>
            <a:fld id="{3E7EE49B-C32B-495C-9640-ABBF50F57D80}" type="slidenum">
              <a:rPr lang="en-US" smtClean="0">
                <a:solidFill>
                  <a:srgbClr val="04617B">
                    <a:shade val="90000"/>
                  </a:srgbClr>
                </a:solidFill>
              </a:rPr>
              <a:pPr/>
              <a:t>‹#›</a:t>
            </a:fld>
            <a:endParaRPr lang="en-US">
              <a:solidFill>
                <a:srgbClr val="04617B">
                  <a:shade val="90000"/>
                </a:srgbClr>
              </a:solidFill>
            </a:endParaRPr>
          </a:p>
        </p:txBody>
      </p:sp>
      <p:sp>
        <p:nvSpPr>
          <p:cNvPr id="6" name="Content Placeholder 2"/>
          <p:cNvSpPr>
            <a:spLocks noGrp="1"/>
          </p:cNvSpPr>
          <p:nvPr>
            <p:ph idx="1"/>
          </p:nvPr>
        </p:nvSpPr>
        <p:spPr>
          <a:xfrm>
            <a:off x="685800" y="1447800"/>
            <a:ext cx="8229600" cy="4389120"/>
          </a:xfrm>
          <a:prstGeom prst="rect">
            <a:avLst/>
          </a:prstGeom>
        </p:spPr>
        <p:txBody>
          <a:bodyPr/>
          <a:lstStyle>
            <a:lvl1pPr>
              <a:defRPr sz="3600"/>
            </a:lvl1p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7" name="Date Placeholder 3"/>
          <p:cNvSpPr txBox="1">
            <a:spLocks/>
          </p:cNvSpPr>
          <p:nvPr userDrawn="1"/>
        </p:nvSpPr>
        <p:spPr>
          <a:xfrm>
            <a:off x="107504" y="6453336"/>
            <a:ext cx="2133600" cy="365125"/>
          </a:xfrm>
          <a:prstGeom prst="rect">
            <a:avLst/>
          </a:prstGeom>
        </p:spPr>
        <p:txBody>
          <a:bodyPr vert="horz" lIns="0" tIns="0" rIns="0" bIns="0" anchor="b"/>
          <a:lstStyle>
            <a:defPPr>
              <a:defRPr lang="en-US"/>
            </a:defPPr>
            <a:lvl1pPr marL="0" marR="0" indent="0" algn="l" defTabSz="914400" rtl="0" eaLnBrk="1" fontAlgn="auto" latinLnBrk="0" hangingPunct="1">
              <a:lnSpc>
                <a:spcPct val="100000"/>
              </a:lnSpc>
              <a:spcBef>
                <a:spcPts val="0"/>
              </a:spcBef>
              <a:spcAft>
                <a:spcPts val="0"/>
              </a:spcAft>
              <a:buClrTx/>
              <a:buSzTx/>
              <a:buFontTx/>
              <a:buNone/>
              <a:tabLst/>
              <a:defRPr kumimoji="0" sz="1400" b="1" kern="1200">
                <a:solidFill>
                  <a:schemeClr val="tx2">
                    <a:shade val="9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rgbClr val="04617B">
                    <a:shade val="90000"/>
                  </a:srgbClr>
                </a:solidFill>
              </a:rPr>
              <a:t>Oct 16, 2014</a:t>
            </a:r>
            <a:endParaRPr lang="en-US" dirty="0">
              <a:solidFill>
                <a:srgbClr val="04617B">
                  <a:shade val="90000"/>
                </a:srgbClr>
              </a:solidFill>
            </a:endParaRPr>
          </a:p>
        </p:txBody>
      </p:sp>
      <p:sp>
        <p:nvSpPr>
          <p:cNvPr id="8" name="Footer Placeholder 4"/>
          <p:cNvSpPr txBox="1">
            <a:spLocks/>
          </p:cNvSpPr>
          <p:nvPr userDrawn="1"/>
        </p:nvSpPr>
        <p:spPr>
          <a:xfrm>
            <a:off x="2903704" y="6453336"/>
            <a:ext cx="3352800" cy="365125"/>
          </a:xfrm>
          <a:prstGeom prst="rect">
            <a:avLst/>
          </a:prstGeom>
        </p:spPr>
        <p:txBody>
          <a:bodyPr vert="horz" lIns="0" tIns="0" rIns="0" bIns="0" anchor="b"/>
          <a:lstStyle>
            <a:defPPr>
              <a:defRPr lang="en-US"/>
            </a:defPPr>
            <a:lvl1pPr marL="0" algn="ctr" defTabSz="914400" rtl="0" eaLnBrk="1" latinLnBrk="0" hangingPunct="1">
              <a:defRPr kumimoji="0" sz="1400" b="1" kern="1200">
                <a:solidFill>
                  <a:schemeClr val="tx2">
                    <a:shade val="9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r>
              <a:rPr lang="en-US">
                <a:solidFill>
                  <a:srgbClr val="04617B">
                    <a:shade val="90000"/>
                  </a:srgbClr>
                </a:solidFill>
              </a:rPr>
              <a:t>NOAA Air Resources Laboratory</a:t>
            </a:r>
            <a:endParaRPr lang="en-US" dirty="0">
              <a:solidFill>
                <a:srgbClr val="04617B">
                  <a:shade val="90000"/>
                </a:srgbClr>
              </a:solidFill>
            </a:endParaRPr>
          </a:p>
        </p:txBody>
      </p:sp>
      <p:sp>
        <p:nvSpPr>
          <p:cNvPr id="9" name="Slide Number Placeholder 5"/>
          <p:cNvSpPr txBox="1">
            <a:spLocks/>
          </p:cNvSpPr>
          <p:nvPr userDrawn="1"/>
        </p:nvSpPr>
        <p:spPr>
          <a:xfrm>
            <a:off x="8316416" y="6453336"/>
            <a:ext cx="762000" cy="365125"/>
          </a:xfrm>
          <a:prstGeom prst="rect">
            <a:avLst/>
          </a:prstGeom>
        </p:spPr>
        <p:txBody>
          <a:bodyPr vert="horz" lIns="0" tIns="0" rIns="0" bIns="0" anchor="b"/>
          <a:lstStyle>
            <a:defPPr>
              <a:defRPr lang="en-US"/>
            </a:defPPr>
            <a:lvl1pPr marL="0" algn="r" defTabSz="914400" rtl="0" eaLnBrk="1" latinLnBrk="0" hangingPunct="1">
              <a:defRPr kumimoji="0" sz="1400" b="1" kern="1200">
                <a:solidFill>
                  <a:schemeClr val="tx2">
                    <a:shade val="9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fld id="{3E7EE49B-C32B-495C-9640-ABBF50F57D80}" type="slidenum">
              <a:rPr lang="en-US" smtClean="0">
                <a:solidFill>
                  <a:srgbClr val="04617B">
                    <a:shade val="90000"/>
                  </a:srgbClr>
                </a:solidFill>
              </a:rPr>
              <a:pPr fontAlgn="auto">
                <a:spcBef>
                  <a:spcPts val="0"/>
                </a:spcBef>
                <a:spcAft>
                  <a:spcPts val="0"/>
                </a:spcAft>
              </a:pPr>
              <a:t>‹#›</a:t>
            </a:fld>
            <a:endParaRPr lang="en-US" dirty="0">
              <a:solidFill>
                <a:srgbClr val="04617B">
                  <a:shade val="90000"/>
                </a:srgbClr>
              </a:solidFill>
            </a:endParaRPr>
          </a:p>
        </p:txBody>
      </p:sp>
    </p:spTree>
    <p:extLst>
      <p:ext uri="{BB962C8B-B14F-4D97-AF65-F5344CB8AC3E}">
        <p14:creationId xmlns:p14="http://schemas.microsoft.com/office/powerpoint/2010/main" val="67548851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1752600" y="6434820"/>
            <a:ext cx="6934200" cy="344710"/>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txBody>
          <a:bodyPr lIns="45720" tIns="18288" rIns="45720" bIns="18288">
            <a:spAutoFit/>
          </a:bodyPr>
          <a:lstStyle>
            <a:lvl1pPr algn="r">
              <a:defRPr sz="1000">
                <a:solidFill>
                  <a:schemeClr val="tx1"/>
                </a:solidFill>
              </a:defRPr>
            </a:lvl1pPr>
          </a:lstStyle>
          <a:p>
            <a:r>
              <a:rPr lang="en-US">
                <a:solidFill>
                  <a:prstClr val="black"/>
                </a:solidFill>
              </a:rPr>
              <a:t>NOAA Air Resources Laboratory</a:t>
            </a:r>
            <a:endParaRPr lang="en-US" dirty="0">
              <a:solidFill>
                <a:prstClr val="black"/>
              </a:solidFill>
            </a:endParaRPr>
          </a:p>
        </p:txBody>
      </p:sp>
      <p:sp>
        <p:nvSpPr>
          <p:cNvPr id="3" name="Date Placeholder 3"/>
          <p:cNvSpPr>
            <a:spLocks noGrp="1"/>
          </p:cNvSpPr>
          <p:nvPr>
            <p:ph type="dt" sz="half" idx="10"/>
          </p:nvPr>
        </p:nvSpPr>
        <p:spPr>
          <a:xfrm>
            <a:off x="107504" y="6453336"/>
            <a:ext cx="2133600" cy="365125"/>
          </a:xfrm>
        </p:spPr>
        <p:txBody>
          <a:bodyPr/>
          <a:lstStyle>
            <a:lvl1pPr marL="0" marR="0" indent="0" algn="l" defTabSz="914400" rtl="0" eaLnBrk="1" fontAlgn="auto" latinLnBrk="0" hangingPunct="1">
              <a:lnSpc>
                <a:spcPct val="100000"/>
              </a:lnSpc>
              <a:spcBef>
                <a:spcPts val="0"/>
              </a:spcBef>
              <a:spcAft>
                <a:spcPts val="0"/>
              </a:spcAft>
              <a:buClrTx/>
              <a:buSzTx/>
              <a:buFontTx/>
              <a:buNone/>
              <a:tabLst/>
              <a:defRPr/>
            </a:lvl1pPr>
          </a:lstStyle>
          <a:p>
            <a:r>
              <a:rPr lang="en-US" dirty="0">
                <a:solidFill>
                  <a:srgbClr val="04617B">
                    <a:shade val="90000"/>
                  </a:srgbClr>
                </a:solidFill>
              </a:rPr>
              <a:t>Oct 16, 2014</a:t>
            </a:r>
          </a:p>
        </p:txBody>
      </p:sp>
      <p:sp>
        <p:nvSpPr>
          <p:cNvPr id="4" name="Footer Placeholder 4"/>
          <p:cNvSpPr txBox="1">
            <a:spLocks/>
          </p:cNvSpPr>
          <p:nvPr userDrawn="1"/>
        </p:nvSpPr>
        <p:spPr>
          <a:xfrm>
            <a:off x="2903704" y="6453336"/>
            <a:ext cx="3352800" cy="365125"/>
          </a:xfrm>
          <a:prstGeom prst="rect">
            <a:avLst/>
          </a:prstGeom>
        </p:spPr>
        <p:txBody>
          <a:bodyPr vert="horz" lIns="0" tIns="0" rIns="0" bIns="0" anchor="b"/>
          <a:lstStyle>
            <a:defPPr>
              <a:defRPr lang="en-US"/>
            </a:defPPr>
            <a:lvl1pPr marL="0" algn="ctr" defTabSz="914400" rtl="0" eaLnBrk="1" latinLnBrk="0" hangingPunct="1">
              <a:defRPr kumimoji="0" sz="1400" b="1" kern="1200">
                <a:solidFill>
                  <a:schemeClr val="tx2">
                    <a:shade val="9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r>
              <a:rPr lang="en-US">
                <a:solidFill>
                  <a:srgbClr val="04617B">
                    <a:shade val="90000"/>
                  </a:srgbClr>
                </a:solidFill>
              </a:rPr>
              <a:t>NOAA Air Resources Laboratory</a:t>
            </a:r>
            <a:endParaRPr lang="en-US" dirty="0">
              <a:solidFill>
                <a:srgbClr val="04617B">
                  <a:shade val="90000"/>
                </a:srgbClr>
              </a:solidFill>
            </a:endParaRPr>
          </a:p>
        </p:txBody>
      </p:sp>
      <p:sp>
        <p:nvSpPr>
          <p:cNvPr id="6" name="Slide Number Placeholder 5"/>
          <p:cNvSpPr>
            <a:spLocks noGrp="1"/>
          </p:cNvSpPr>
          <p:nvPr>
            <p:ph type="sldNum" sz="quarter" idx="12"/>
          </p:nvPr>
        </p:nvSpPr>
        <p:spPr>
          <a:xfrm>
            <a:off x="8316416" y="6453336"/>
            <a:ext cx="762000" cy="365125"/>
          </a:xfrm>
        </p:spPr>
        <p:txBody>
          <a:bodyPr/>
          <a:lstStyle/>
          <a:p>
            <a:fld id="{3E7EE49B-C32B-495C-9640-ABBF50F57D80}" type="slidenum">
              <a:rPr lang="en-US" smtClean="0">
                <a:solidFill>
                  <a:srgbClr val="04617B">
                    <a:shade val="90000"/>
                  </a:srgbClr>
                </a:solidFill>
              </a:rPr>
              <a:pPr/>
              <a:t>‹#›</a:t>
            </a:fld>
            <a:endParaRPr lang="en-US" dirty="0">
              <a:solidFill>
                <a:srgbClr val="04617B">
                  <a:shade val="90000"/>
                </a:srgbClr>
              </a:solidFill>
            </a:endParaRPr>
          </a:p>
        </p:txBody>
      </p:sp>
    </p:spTree>
    <p:extLst>
      <p:ext uri="{BB962C8B-B14F-4D97-AF65-F5344CB8AC3E}">
        <p14:creationId xmlns:p14="http://schemas.microsoft.com/office/powerpoint/2010/main" val="58637582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11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1752600" y="6434820"/>
            <a:ext cx="6934200" cy="344710"/>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txBody>
          <a:bodyPr lIns="45720" tIns="18288" rIns="45720" bIns="18288">
            <a:spAutoFit/>
          </a:bodyPr>
          <a:lstStyle>
            <a:lvl1pPr algn="r">
              <a:defRPr sz="1000">
                <a:solidFill>
                  <a:schemeClr val="tx1"/>
                </a:solidFill>
              </a:defRPr>
            </a:lvl1pPr>
          </a:lstStyle>
          <a:p>
            <a:r>
              <a:rPr lang="en-US">
                <a:solidFill>
                  <a:prstClr val="black"/>
                </a:solidFill>
              </a:rPr>
              <a:t>NOAA Air Resources Laboratory</a:t>
            </a:r>
            <a:endParaRPr lang="en-US" dirty="0">
              <a:solidFill>
                <a:prstClr val="black"/>
              </a:solidFill>
            </a:endParaRPr>
          </a:p>
        </p:txBody>
      </p:sp>
    </p:spTree>
    <p:extLst>
      <p:ext uri="{BB962C8B-B14F-4D97-AF65-F5344CB8AC3E}">
        <p14:creationId xmlns:p14="http://schemas.microsoft.com/office/powerpoint/2010/main" val="134115512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14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1752600" y="6434820"/>
            <a:ext cx="6934200" cy="344710"/>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txBody>
          <a:bodyPr lIns="45720" tIns="18288" rIns="45720" bIns="18288">
            <a:spAutoFit/>
          </a:bodyPr>
          <a:lstStyle>
            <a:lvl1pPr algn="r">
              <a:defRPr sz="1000">
                <a:solidFill>
                  <a:schemeClr val="tx1"/>
                </a:solidFill>
              </a:defRPr>
            </a:lvl1pPr>
          </a:lstStyle>
          <a:p>
            <a:r>
              <a:rPr lang="en-US">
                <a:solidFill>
                  <a:prstClr val="black"/>
                </a:solidFill>
              </a:rPr>
              <a:t>NOAA Air Resources Laboratory</a:t>
            </a:r>
            <a:endParaRPr lang="en-US" dirty="0">
              <a:solidFill>
                <a:prstClr val="black"/>
              </a:solidFill>
            </a:endParaRPr>
          </a:p>
        </p:txBody>
      </p:sp>
    </p:spTree>
    <p:extLst>
      <p:ext uri="{BB962C8B-B14F-4D97-AF65-F5344CB8AC3E}">
        <p14:creationId xmlns:p14="http://schemas.microsoft.com/office/powerpoint/2010/main" val="175002965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15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1752600" y="6434820"/>
            <a:ext cx="6934200" cy="344710"/>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txBody>
          <a:bodyPr lIns="45720" tIns="18288" rIns="45720" bIns="18288">
            <a:spAutoFit/>
          </a:bodyPr>
          <a:lstStyle>
            <a:lvl1pPr algn="r">
              <a:defRPr sz="1000">
                <a:solidFill>
                  <a:schemeClr val="tx1"/>
                </a:solidFill>
              </a:defRPr>
            </a:lvl1pPr>
          </a:lstStyle>
          <a:p>
            <a:r>
              <a:rPr lang="en-US">
                <a:solidFill>
                  <a:prstClr val="black"/>
                </a:solidFill>
              </a:rPr>
              <a:t>NOAA Air Resources Laboratory</a:t>
            </a:r>
            <a:endParaRPr lang="en-US" dirty="0">
              <a:solidFill>
                <a:prstClr val="black"/>
              </a:solidFill>
            </a:endParaRPr>
          </a:p>
        </p:txBody>
      </p:sp>
    </p:spTree>
    <p:extLst>
      <p:ext uri="{BB962C8B-B14F-4D97-AF65-F5344CB8AC3E}">
        <p14:creationId xmlns:p14="http://schemas.microsoft.com/office/powerpoint/2010/main" val="44899673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18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1752600" y="6434820"/>
            <a:ext cx="6934200" cy="344710"/>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txBody>
          <a:bodyPr lIns="45720" tIns="18288" rIns="45720" bIns="18288">
            <a:spAutoFit/>
          </a:bodyPr>
          <a:lstStyle>
            <a:lvl1pPr algn="r">
              <a:defRPr sz="1000">
                <a:solidFill>
                  <a:schemeClr val="tx1"/>
                </a:solidFill>
              </a:defRPr>
            </a:lvl1pPr>
          </a:lstStyle>
          <a:p>
            <a:r>
              <a:rPr lang="en-US">
                <a:solidFill>
                  <a:prstClr val="black"/>
                </a:solidFill>
              </a:rPr>
              <a:t>NOAA Air Resources Laboratory</a:t>
            </a:r>
            <a:endParaRPr lang="en-US" dirty="0">
              <a:solidFill>
                <a:prstClr val="black"/>
              </a:solidFill>
            </a:endParaRPr>
          </a:p>
        </p:txBody>
      </p:sp>
    </p:spTree>
    <p:extLst>
      <p:ext uri="{BB962C8B-B14F-4D97-AF65-F5344CB8AC3E}">
        <p14:creationId xmlns:p14="http://schemas.microsoft.com/office/powerpoint/2010/main" val="38239950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932688"/>
            <a:ext cx="8305800" cy="667512"/>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3600" b="0">
                <a:ln>
                  <a:noFill/>
                </a:ln>
                <a:solidFill>
                  <a:schemeClr val="tx2"/>
                </a:solidFill>
                <a:effectLst/>
                <a:latin typeface="+mj-lt"/>
                <a:ea typeface="+mj-ea"/>
                <a:cs typeface="+mj-cs"/>
              </a:defRPr>
            </a:lvl1pPr>
          </a:lstStyle>
          <a:p>
            <a:r>
              <a:rPr kumimoji="0" lang="en-US"/>
              <a:t>Click to edit Master title style</a:t>
            </a:r>
            <a:endParaRPr kumimoji="0" lang="en-US" dirty="0"/>
          </a:p>
        </p:txBody>
      </p:sp>
      <p:sp>
        <p:nvSpPr>
          <p:cNvPr id="4" name="Footer Placeholder 3"/>
          <p:cNvSpPr>
            <a:spLocks noGrp="1"/>
          </p:cNvSpPr>
          <p:nvPr>
            <p:ph type="ftr" sz="quarter" idx="11"/>
          </p:nvPr>
        </p:nvSpPr>
        <p:spPr>
          <a:xfrm>
            <a:off x="3657600" y="6356350"/>
            <a:ext cx="1828800" cy="365125"/>
          </a:xfrm>
        </p:spPr>
        <p:txBody>
          <a:bodyPr/>
          <a:lstStyle/>
          <a:p>
            <a:endParaRPr lang="en-US"/>
          </a:p>
        </p:txBody>
      </p:sp>
      <p:sp>
        <p:nvSpPr>
          <p:cNvPr id="5" name="Slide Number Placeholder 4"/>
          <p:cNvSpPr>
            <a:spLocks noGrp="1"/>
          </p:cNvSpPr>
          <p:nvPr>
            <p:ph type="sldNum" sz="quarter" idx="12"/>
          </p:nvPr>
        </p:nvSpPr>
        <p:spPr/>
        <p:txBody>
          <a:bodyPr/>
          <a:lstStyle/>
          <a:p>
            <a:fld id="{4E8DBFF9-7723-4E32-B4D1-61E93AF5D5D3}"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23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1752600" y="6434820"/>
            <a:ext cx="6934200" cy="344710"/>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txBody>
          <a:bodyPr lIns="45720" tIns="18288" rIns="45720" bIns="18288">
            <a:spAutoFit/>
          </a:bodyPr>
          <a:lstStyle>
            <a:lvl1pPr algn="r">
              <a:defRPr sz="1000">
                <a:solidFill>
                  <a:schemeClr val="tx1"/>
                </a:solidFill>
              </a:defRPr>
            </a:lvl1pPr>
          </a:lstStyle>
          <a:p>
            <a:r>
              <a:rPr lang="en-US">
                <a:solidFill>
                  <a:prstClr val="black"/>
                </a:solidFill>
              </a:rPr>
              <a:t>NOAA Air Resources Laboratory</a:t>
            </a:r>
            <a:endParaRPr lang="en-US" dirty="0">
              <a:solidFill>
                <a:prstClr val="black"/>
              </a:solidFill>
            </a:endParaRPr>
          </a:p>
        </p:txBody>
      </p:sp>
    </p:spTree>
    <p:extLst>
      <p:ext uri="{BB962C8B-B14F-4D97-AF65-F5344CB8AC3E}">
        <p14:creationId xmlns:p14="http://schemas.microsoft.com/office/powerpoint/2010/main" val="8322046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25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1752600" y="6434820"/>
            <a:ext cx="6934200" cy="344710"/>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txBody>
          <a:bodyPr lIns="45720" tIns="18288" rIns="45720" bIns="18288">
            <a:spAutoFit/>
          </a:bodyPr>
          <a:lstStyle>
            <a:lvl1pPr algn="r">
              <a:defRPr sz="1000">
                <a:solidFill>
                  <a:schemeClr val="tx1"/>
                </a:solidFill>
              </a:defRPr>
            </a:lvl1pPr>
          </a:lstStyle>
          <a:p>
            <a:r>
              <a:rPr lang="en-US">
                <a:solidFill>
                  <a:prstClr val="black"/>
                </a:solidFill>
              </a:rPr>
              <a:t>NOAA Air Resources Laboratory</a:t>
            </a:r>
            <a:endParaRPr lang="en-US" dirty="0">
              <a:solidFill>
                <a:prstClr val="black"/>
              </a:solidFill>
            </a:endParaRPr>
          </a:p>
        </p:txBody>
      </p:sp>
    </p:spTree>
    <p:extLst>
      <p:ext uri="{BB962C8B-B14F-4D97-AF65-F5344CB8AC3E}">
        <p14:creationId xmlns:p14="http://schemas.microsoft.com/office/powerpoint/2010/main" val="46665462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30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1752600" y="6434820"/>
            <a:ext cx="6934200" cy="344710"/>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txBody>
          <a:bodyPr lIns="45720" tIns="18288" rIns="45720" bIns="18288">
            <a:spAutoFit/>
          </a:bodyPr>
          <a:lstStyle>
            <a:lvl1pPr algn="r">
              <a:defRPr sz="1000">
                <a:solidFill>
                  <a:schemeClr val="tx1"/>
                </a:solidFill>
              </a:defRPr>
            </a:lvl1pPr>
          </a:lstStyle>
          <a:p>
            <a:r>
              <a:rPr lang="en-US">
                <a:solidFill>
                  <a:prstClr val="black"/>
                </a:solidFill>
              </a:rPr>
              <a:t>NOAA Air Resources Laboratory</a:t>
            </a:r>
            <a:endParaRPr lang="en-US" dirty="0">
              <a:solidFill>
                <a:prstClr val="black"/>
              </a:solidFill>
            </a:endParaRPr>
          </a:p>
        </p:txBody>
      </p:sp>
    </p:spTree>
    <p:extLst>
      <p:ext uri="{BB962C8B-B14F-4D97-AF65-F5344CB8AC3E}">
        <p14:creationId xmlns:p14="http://schemas.microsoft.com/office/powerpoint/2010/main" val="9542148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31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1752600" y="6434820"/>
            <a:ext cx="6934200" cy="344710"/>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txBody>
          <a:bodyPr lIns="45720" tIns="18288" rIns="45720" bIns="18288">
            <a:spAutoFit/>
          </a:bodyPr>
          <a:lstStyle>
            <a:lvl1pPr algn="r">
              <a:defRPr sz="1000">
                <a:solidFill>
                  <a:schemeClr val="tx1"/>
                </a:solidFill>
              </a:defRPr>
            </a:lvl1pPr>
          </a:lstStyle>
          <a:p>
            <a:r>
              <a:rPr lang="en-US">
                <a:solidFill>
                  <a:prstClr val="black"/>
                </a:solidFill>
              </a:rPr>
              <a:t>NOAA Air Resources Laboratory</a:t>
            </a:r>
            <a:endParaRPr lang="en-US" dirty="0">
              <a:solidFill>
                <a:prstClr val="black"/>
              </a:solidFill>
            </a:endParaRPr>
          </a:p>
        </p:txBody>
      </p:sp>
    </p:spTree>
    <p:extLst>
      <p:ext uri="{BB962C8B-B14F-4D97-AF65-F5344CB8AC3E}">
        <p14:creationId xmlns:p14="http://schemas.microsoft.com/office/powerpoint/2010/main" val="64464767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16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1752600" y="6434820"/>
            <a:ext cx="6934200" cy="344710"/>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txBody>
          <a:bodyPr lIns="45720" tIns="18288" rIns="45720" bIns="18288">
            <a:spAutoFit/>
          </a:bodyPr>
          <a:lstStyle>
            <a:lvl1pPr algn="r">
              <a:defRPr sz="1000">
                <a:solidFill>
                  <a:schemeClr val="tx1"/>
                </a:solidFill>
              </a:defRPr>
            </a:lvl1pPr>
          </a:lstStyle>
          <a:p>
            <a:r>
              <a:rPr lang="en-US">
                <a:solidFill>
                  <a:prstClr val="black"/>
                </a:solidFill>
              </a:rPr>
              <a:t>NOAA Air Resources Laboratory</a:t>
            </a:r>
            <a:endParaRPr lang="en-US" dirty="0">
              <a:solidFill>
                <a:prstClr val="black"/>
              </a:solidFill>
            </a:endParaRPr>
          </a:p>
        </p:txBody>
      </p:sp>
    </p:spTree>
    <p:extLst>
      <p:ext uri="{BB962C8B-B14F-4D97-AF65-F5344CB8AC3E}">
        <p14:creationId xmlns:p14="http://schemas.microsoft.com/office/powerpoint/2010/main" val="283780205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17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1752600" y="6434820"/>
            <a:ext cx="6934200" cy="344710"/>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txBody>
          <a:bodyPr lIns="45720" tIns="18288" rIns="45720" bIns="18288">
            <a:spAutoFit/>
          </a:bodyPr>
          <a:lstStyle>
            <a:lvl1pPr algn="r">
              <a:defRPr sz="1000">
                <a:solidFill>
                  <a:schemeClr val="tx1"/>
                </a:solidFill>
              </a:defRPr>
            </a:lvl1pPr>
          </a:lstStyle>
          <a:p>
            <a:r>
              <a:rPr lang="en-US">
                <a:solidFill>
                  <a:prstClr val="black"/>
                </a:solidFill>
              </a:rPr>
              <a:t>NOAA Air Resources Laboratory</a:t>
            </a:r>
            <a:endParaRPr lang="en-US" dirty="0">
              <a:solidFill>
                <a:prstClr val="black"/>
              </a:solidFill>
            </a:endParaRPr>
          </a:p>
        </p:txBody>
      </p:sp>
    </p:spTree>
    <p:extLst>
      <p:ext uri="{BB962C8B-B14F-4D97-AF65-F5344CB8AC3E}">
        <p14:creationId xmlns:p14="http://schemas.microsoft.com/office/powerpoint/2010/main" val="273723511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1752600" y="6434820"/>
            <a:ext cx="6934200" cy="344710"/>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txBody>
          <a:bodyPr lIns="45720" tIns="18288" rIns="45720" bIns="18288">
            <a:spAutoFit/>
          </a:bodyPr>
          <a:lstStyle>
            <a:lvl1pPr algn="r">
              <a:defRPr sz="1000">
                <a:solidFill>
                  <a:schemeClr val="tx1"/>
                </a:solidFill>
              </a:defRPr>
            </a:lvl1pPr>
          </a:lstStyle>
          <a:p>
            <a:r>
              <a:rPr lang="en-US">
                <a:solidFill>
                  <a:prstClr val="black"/>
                </a:solidFill>
              </a:rPr>
              <a:t>NOAA Air Resources Laboratory</a:t>
            </a:r>
            <a:endParaRPr lang="en-US" dirty="0">
              <a:solidFill>
                <a:prstClr val="black"/>
              </a:solidFill>
            </a:endParaRPr>
          </a:p>
        </p:txBody>
      </p:sp>
    </p:spTree>
    <p:extLst>
      <p:ext uri="{BB962C8B-B14F-4D97-AF65-F5344CB8AC3E}">
        <p14:creationId xmlns:p14="http://schemas.microsoft.com/office/powerpoint/2010/main" val="101868678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1752600" y="6434820"/>
            <a:ext cx="6934200" cy="344710"/>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txBody>
          <a:bodyPr lIns="45720" tIns="18288" rIns="45720" bIns="18288">
            <a:spAutoFit/>
          </a:bodyPr>
          <a:lstStyle>
            <a:lvl1pPr algn="r">
              <a:defRPr sz="1000">
                <a:solidFill>
                  <a:schemeClr val="tx1"/>
                </a:solidFill>
              </a:defRPr>
            </a:lvl1pPr>
          </a:lstStyle>
          <a:p>
            <a:r>
              <a:rPr lang="en-US">
                <a:solidFill>
                  <a:prstClr val="black"/>
                </a:solidFill>
              </a:rPr>
              <a:t>NOAA Air Resources Laboratory</a:t>
            </a:r>
            <a:endParaRPr lang="en-US" dirty="0">
              <a:solidFill>
                <a:prstClr val="black"/>
              </a:solidFill>
            </a:endParaRPr>
          </a:p>
        </p:txBody>
      </p:sp>
    </p:spTree>
    <p:extLst>
      <p:ext uri="{BB962C8B-B14F-4D97-AF65-F5344CB8AC3E}">
        <p14:creationId xmlns:p14="http://schemas.microsoft.com/office/powerpoint/2010/main" val="310953778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1752600" y="6434820"/>
            <a:ext cx="6934200" cy="344710"/>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txBody>
          <a:bodyPr lIns="45720" tIns="18288" rIns="45720" bIns="18288">
            <a:spAutoFit/>
          </a:bodyPr>
          <a:lstStyle>
            <a:lvl1pPr algn="r">
              <a:defRPr sz="1000">
                <a:solidFill>
                  <a:schemeClr val="tx1"/>
                </a:solidFill>
              </a:defRPr>
            </a:lvl1pPr>
          </a:lstStyle>
          <a:p>
            <a:r>
              <a:rPr lang="en-US">
                <a:solidFill>
                  <a:prstClr val="black"/>
                </a:solidFill>
              </a:rPr>
              <a:t>NOAA Air Resources Laboratory</a:t>
            </a:r>
            <a:endParaRPr lang="en-US" dirty="0">
              <a:solidFill>
                <a:prstClr val="black"/>
              </a:solidFill>
            </a:endParaRPr>
          </a:p>
        </p:txBody>
      </p:sp>
    </p:spTree>
    <p:extLst>
      <p:ext uri="{BB962C8B-B14F-4D97-AF65-F5344CB8AC3E}">
        <p14:creationId xmlns:p14="http://schemas.microsoft.com/office/powerpoint/2010/main" val="341724316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8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1752600" y="6434820"/>
            <a:ext cx="6934200" cy="344710"/>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txBody>
          <a:bodyPr lIns="45720" tIns="18288" rIns="45720" bIns="18288">
            <a:spAutoFit/>
          </a:bodyPr>
          <a:lstStyle>
            <a:lvl1pPr algn="r">
              <a:defRPr sz="1000">
                <a:solidFill>
                  <a:schemeClr val="tx1"/>
                </a:solidFill>
              </a:defRPr>
            </a:lvl1pPr>
          </a:lstStyle>
          <a:p>
            <a:r>
              <a:rPr lang="en-US">
                <a:solidFill>
                  <a:prstClr val="black"/>
                </a:solidFill>
              </a:rPr>
              <a:t>NOAA Air Resources Laboratory</a:t>
            </a:r>
            <a:endParaRPr lang="en-US" dirty="0">
              <a:solidFill>
                <a:prstClr val="black"/>
              </a:solidFill>
            </a:endParaRPr>
          </a:p>
        </p:txBody>
      </p:sp>
    </p:spTree>
    <p:extLst>
      <p:ext uri="{BB962C8B-B14F-4D97-AF65-F5344CB8AC3E}">
        <p14:creationId xmlns:p14="http://schemas.microsoft.com/office/powerpoint/2010/main" val="6704323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E8DBFF9-7723-4E32-B4D1-61E93AF5D5D3}"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9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1752600" y="6434820"/>
            <a:ext cx="6934200" cy="344710"/>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txBody>
          <a:bodyPr lIns="45720" tIns="18288" rIns="45720" bIns="18288">
            <a:spAutoFit/>
          </a:bodyPr>
          <a:lstStyle>
            <a:lvl1pPr algn="r">
              <a:defRPr sz="1000">
                <a:solidFill>
                  <a:schemeClr val="tx1"/>
                </a:solidFill>
              </a:defRPr>
            </a:lvl1pPr>
          </a:lstStyle>
          <a:p>
            <a:r>
              <a:rPr lang="en-US">
                <a:solidFill>
                  <a:prstClr val="black"/>
                </a:solidFill>
              </a:rPr>
              <a:t>NOAA Air Resources Laboratory</a:t>
            </a:r>
            <a:endParaRPr lang="en-US" dirty="0">
              <a:solidFill>
                <a:prstClr val="black"/>
              </a:solidFill>
            </a:endParaRPr>
          </a:p>
        </p:txBody>
      </p:sp>
    </p:spTree>
    <p:extLst>
      <p:ext uri="{BB962C8B-B14F-4D97-AF65-F5344CB8AC3E}">
        <p14:creationId xmlns:p14="http://schemas.microsoft.com/office/powerpoint/2010/main" val="382854654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10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1752600" y="6434820"/>
            <a:ext cx="6934200" cy="344710"/>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txBody>
          <a:bodyPr lIns="45720" tIns="18288" rIns="45720" bIns="18288">
            <a:spAutoFit/>
          </a:bodyPr>
          <a:lstStyle>
            <a:lvl1pPr algn="r">
              <a:defRPr sz="1000">
                <a:solidFill>
                  <a:schemeClr val="tx1"/>
                </a:solidFill>
              </a:defRPr>
            </a:lvl1pPr>
          </a:lstStyle>
          <a:p>
            <a:r>
              <a:rPr lang="en-US">
                <a:solidFill>
                  <a:prstClr val="black"/>
                </a:solidFill>
              </a:rPr>
              <a:t>NOAA Air Resources Laboratory</a:t>
            </a:r>
            <a:endParaRPr lang="en-US" dirty="0">
              <a:solidFill>
                <a:prstClr val="black"/>
              </a:solidFill>
            </a:endParaRPr>
          </a:p>
        </p:txBody>
      </p:sp>
    </p:spTree>
    <p:extLst>
      <p:ext uri="{BB962C8B-B14F-4D97-AF65-F5344CB8AC3E}">
        <p14:creationId xmlns:p14="http://schemas.microsoft.com/office/powerpoint/2010/main" val="65056843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12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1752600" y="6434820"/>
            <a:ext cx="6934200" cy="344710"/>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txBody>
          <a:bodyPr lIns="45720" tIns="18288" rIns="45720" bIns="18288">
            <a:spAutoFit/>
          </a:bodyPr>
          <a:lstStyle>
            <a:lvl1pPr algn="r">
              <a:defRPr sz="1000">
                <a:solidFill>
                  <a:schemeClr val="tx1"/>
                </a:solidFill>
              </a:defRPr>
            </a:lvl1pPr>
          </a:lstStyle>
          <a:p>
            <a:r>
              <a:rPr lang="en-US">
                <a:solidFill>
                  <a:prstClr val="black"/>
                </a:solidFill>
              </a:rPr>
              <a:t>NOAA Air Resources Laboratory</a:t>
            </a:r>
            <a:endParaRPr lang="en-US" dirty="0">
              <a:solidFill>
                <a:prstClr val="black"/>
              </a:solidFill>
            </a:endParaRPr>
          </a:p>
        </p:txBody>
      </p:sp>
    </p:spTree>
    <p:extLst>
      <p:ext uri="{BB962C8B-B14F-4D97-AF65-F5344CB8AC3E}">
        <p14:creationId xmlns:p14="http://schemas.microsoft.com/office/powerpoint/2010/main" val="69432705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13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1752600" y="6434820"/>
            <a:ext cx="6934200" cy="344710"/>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txBody>
          <a:bodyPr lIns="45720" tIns="18288" rIns="45720" bIns="18288">
            <a:spAutoFit/>
          </a:bodyPr>
          <a:lstStyle>
            <a:lvl1pPr algn="r">
              <a:defRPr sz="1000">
                <a:solidFill>
                  <a:schemeClr val="tx1"/>
                </a:solidFill>
              </a:defRPr>
            </a:lvl1pPr>
          </a:lstStyle>
          <a:p>
            <a:r>
              <a:rPr lang="en-US">
                <a:solidFill>
                  <a:prstClr val="black"/>
                </a:solidFill>
              </a:rPr>
              <a:t>NOAA Air Resources Laboratory</a:t>
            </a:r>
            <a:endParaRPr lang="en-US" dirty="0">
              <a:solidFill>
                <a:prstClr val="black"/>
              </a:solidFill>
            </a:endParaRPr>
          </a:p>
        </p:txBody>
      </p:sp>
    </p:spTree>
    <p:extLst>
      <p:ext uri="{BB962C8B-B14F-4D97-AF65-F5344CB8AC3E}">
        <p14:creationId xmlns:p14="http://schemas.microsoft.com/office/powerpoint/2010/main" val="48518198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19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1752600" y="6434820"/>
            <a:ext cx="6934200" cy="344710"/>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txBody>
          <a:bodyPr lIns="45720" tIns="18288" rIns="45720" bIns="18288">
            <a:spAutoFit/>
          </a:bodyPr>
          <a:lstStyle>
            <a:lvl1pPr algn="r">
              <a:defRPr sz="1000">
                <a:solidFill>
                  <a:schemeClr val="tx1"/>
                </a:solidFill>
              </a:defRPr>
            </a:lvl1pPr>
          </a:lstStyle>
          <a:p>
            <a:r>
              <a:rPr lang="en-US">
                <a:solidFill>
                  <a:prstClr val="black"/>
                </a:solidFill>
              </a:rPr>
              <a:t>NOAA Air Resources Laboratory</a:t>
            </a:r>
            <a:endParaRPr lang="en-US" dirty="0">
              <a:solidFill>
                <a:prstClr val="black"/>
              </a:solidFill>
            </a:endParaRPr>
          </a:p>
        </p:txBody>
      </p:sp>
    </p:spTree>
    <p:extLst>
      <p:ext uri="{BB962C8B-B14F-4D97-AF65-F5344CB8AC3E}">
        <p14:creationId xmlns:p14="http://schemas.microsoft.com/office/powerpoint/2010/main" val="137699206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20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1752600" y="6434820"/>
            <a:ext cx="6934200" cy="344710"/>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txBody>
          <a:bodyPr lIns="45720" tIns="18288" rIns="45720" bIns="18288">
            <a:spAutoFit/>
          </a:bodyPr>
          <a:lstStyle>
            <a:lvl1pPr algn="r">
              <a:defRPr sz="1000">
                <a:solidFill>
                  <a:schemeClr val="tx1"/>
                </a:solidFill>
              </a:defRPr>
            </a:lvl1pPr>
          </a:lstStyle>
          <a:p>
            <a:r>
              <a:rPr lang="en-US">
                <a:solidFill>
                  <a:prstClr val="black"/>
                </a:solidFill>
              </a:rPr>
              <a:t>NOAA Air Resources Laboratory</a:t>
            </a:r>
            <a:endParaRPr lang="en-US" dirty="0">
              <a:solidFill>
                <a:prstClr val="black"/>
              </a:solidFill>
            </a:endParaRPr>
          </a:p>
        </p:txBody>
      </p:sp>
    </p:spTree>
    <p:extLst>
      <p:ext uri="{BB962C8B-B14F-4D97-AF65-F5344CB8AC3E}">
        <p14:creationId xmlns:p14="http://schemas.microsoft.com/office/powerpoint/2010/main" val="140890906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21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1752600" y="6434820"/>
            <a:ext cx="6934200" cy="344710"/>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txBody>
          <a:bodyPr lIns="45720" tIns="18288" rIns="45720" bIns="18288">
            <a:spAutoFit/>
          </a:bodyPr>
          <a:lstStyle>
            <a:lvl1pPr algn="r">
              <a:defRPr sz="1000">
                <a:solidFill>
                  <a:schemeClr val="tx1"/>
                </a:solidFill>
              </a:defRPr>
            </a:lvl1pPr>
          </a:lstStyle>
          <a:p>
            <a:r>
              <a:rPr lang="en-US">
                <a:solidFill>
                  <a:prstClr val="black"/>
                </a:solidFill>
              </a:rPr>
              <a:t>NOAA Air Resources Laboratory</a:t>
            </a:r>
            <a:endParaRPr lang="en-US" dirty="0">
              <a:solidFill>
                <a:prstClr val="black"/>
              </a:solidFill>
            </a:endParaRPr>
          </a:p>
        </p:txBody>
      </p:sp>
    </p:spTree>
    <p:extLst>
      <p:ext uri="{BB962C8B-B14F-4D97-AF65-F5344CB8AC3E}">
        <p14:creationId xmlns:p14="http://schemas.microsoft.com/office/powerpoint/2010/main" val="49826837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22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1752600" y="6434820"/>
            <a:ext cx="6934200" cy="344710"/>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txBody>
          <a:bodyPr lIns="45720" tIns="18288" rIns="45720" bIns="18288">
            <a:spAutoFit/>
          </a:bodyPr>
          <a:lstStyle>
            <a:lvl1pPr algn="r">
              <a:defRPr sz="1000">
                <a:solidFill>
                  <a:schemeClr val="tx1"/>
                </a:solidFill>
              </a:defRPr>
            </a:lvl1pPr>
          </a:lstStyle>
          <a:p>
            <a:r>
              <a:rPr lang="en-US">
                <a:solidFill>
                  <a:prstClr val="black"/>
                </a:solidFill>
              </a:rPr>
              <a:t>NOAA Air Resources Laboratory</a:t>
            </a:r>
            <a:endParaRPr lang="en-US" dirty="0">
              <a:solidFill>
                <a:prstClr val="black"/>
              </a:solidFill>
            </a:endParaRPr>
          </a:p>
        </p:txBody>
      </p:sp>
    </p:spTree>
    <p:extLst>
      <p:ext uri="{BB962C8B-B14F-4D97-AF65-F5344CB8AC3E}">
        <p14:creationId xmlns:p14="http://schemas.microsoft.com/office/powerpoint/2010/main" val="165251981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24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1752600" y="6434820"/>
            <a:ext cx="6934200" cy="344710"/>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txBody>
          <a:bodyPr lIns="45720" tIns="18288" rIns="45720" bIns="18288">
            <a:spAutoFit/>
          </a:bodyPr>
          <a:lstStyle>
            <a:lvl1pPr algn="r">
              <a:defRPr sz="1000">
                <a:solidFill>
                  <a:schemeClr val="tx1"/>
                </a:solidFill>
              </a:defRPr>
            </a:lvl1pPr>
          </a:lstStyle>
          <a:p>
            <a:r>
              <a:rPr lang="en-US">
                <a:solidFill>
                  <a:prstClr val="black"/>
                </a:solidFill>
              </a:rPr>
              <a:t>NOAA Air Resources Laboratory</a:t>
            </a:r>
            <a:endParaRPr lang="en-US" dirty="0">
              <a:solidFill>
                <a:prstClr val="black"/>
              </a:solidFill>
            </a:endParaRPr>
          </a:p>
        </p:txBody>
      </p:sp>
    </p:spTree>
    <p:extLst>
      <p:ext uri="{BB962C8B-B14F-4D97-AF65-F5344CB8AC3E}">
        <p14:creationId xmlns:p14="http://schemas.microsoft.com/office/powerpoint/2010/main" val="350846174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26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1752600" y="6434820"/>
            <a:ext cx="6934200" cy="344710"/>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txBody>
          <a:bodyPr lIns="45720" tIns="18288" rIns="45720" bIns="18288">
            <a:spAutoFit/>
          </a:bodyPr>
          <a:lstStyle>
            <a:lvl1pPr algn="r">
              <a:defRPr sz="1000">
                <a:solidFill>
                  <a:schemeClr val="tx1"/>
                </a:solidFill>
              </a:defRPr>
            </a:lvl1pPr>
          </a:lstStyle>
          <a:p>
            <a:r>
              <a:rPr lang="en-US">
                <a:solidFill>
                  <a:prstClr val="black"/>
                </a:solidFill>
              </a:rPr>
              <a:t>NOAA Air Resources Laboratory</a:t>
            </a:r>
            <a:endParaRPr lang="en-US" dirty="0">
              <a:solidFill>
                <a:prstClr val="black"/>
              </a:solidFill>
            </a:endParaRPr>
          </a:p>
        </p:txBody>
      </p:sp>
    </p:spTree>
    <p:extLst>
      <p:ext uri="{BB962C8B-B14F-4D97-AF65-F5344CB8AC3E}">
        <p14:creationId xmlns:p14="http://schemas.microsoft.com/office/powerpoint/2010/main" val="32856035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a:t>Click to edit Master title style</a:t>
            </a:r>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E8DBFF9-7723-4E32-B4D1-61E93AF5D5D3}" type="slidenum">
              <a:rPr lang="en-US" smtClean="0"/>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27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1752600" y="6434820"/>
            <a:ext cx="6934200" cy="344710"/>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txBody>
          <a:bodyPr lIns="45720" tIns="18288" rIns="45720" bIns="18288">
            <a:spAutoFit/>
          </a:bodyPr>
          <a:lstStyle>
            <a:lvl1pPr algn="r">
              <a:defRPr sz="1000">
                <a:solidFill>
                  <a:schemeClr val="tx1"/>
                </a:solidFill>
              </a:defRPr>
            </a:lvl1pPr>
          </a:lstStyle>
          <a:p>
            <a:r>
              <a:rPr lang="en-US">
                <a:solidFill>
                  <a:prstClr val="black"/>
                </a:solidFill>
              </a:rPr>
              <a:t>NOAA Air Resources Laboratory</a:t>
            </a:r>
            <a:endParaRPr lang="en-US" dirty="0">
              <a:solidFill>
                <a:prstClr val="black"/>
              </a:solidFill>
            </a:endParaRPr>
          </a:p>
        </p:txBody>
      </p:sp>
    </p:spTree>
    <p:extLst>
      <p:ext uri="{BB962C8B-B14F-4D97-AF65-F5344CB8AC3E}">
        <p14:creationId xmlns:p14="http://schemas.microsoft.com/office/powerpoint/2010/main" val="212351954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28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1752600" y="6434820"/>
            <a:ext cx="6934200" cy="344710"/>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txBody>
          <a:bodyPr lIns="45720" tIns="18288" rIns="45720" bIns="18288">
            <a:spAutoFit/>
          </a:bodyPr>
          <a:lstStyle>
            <a:lvl1pPr algn="r">
              <a:defRPr sz="1000">
                <a:solidFill>
                  <a:schemeClr val="tx1"/>
                </a:solidFill>
              </a:defRPr>
            </a:lvl1pPr>
          </a:lstStyle>
          <a:p>
            <a:r>
              <a:rPr lang="en-US">
                <a:solidFill>
                  <a:prstClr val="black"/>
                </a:solidFill>
              </a:rPr>
              <a:t>NOAA Air Resources Laboratory</a:t>
            </a:r>
            <a:endParaRPr lang="en-US" dirty="0">
              <a:solidFill>
                <a:prstClr val="black"/>
              </a:solidFill>
            </a:endParaRPr>
          </a:p>
        </p:txBody>
      </p:sp>
    </p:spTree>
    <p:extLst>
      <p:ext uri="{BB962C8B-B14F-4D97-AF65-F5344CB8AC3E}">
        <p14:creationId xmlns:p14="http://schemas.microsoft.com/office/powerpoint/2010/main" val="144284892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29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1752600" y="6434820"/>
            <a:ext cx="6934200" cy="344710"/>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txBody>
          <a:bodyPr lIns="45720" tIns="18288" rIns="45720" bIns="18288">
            <a:spAutoFit/>
          </a:bodyPr>
          <a:lstStyle>
            <a:lvl1pPr algn="r">
              <a:defRPr sz="1000">
                <a:solidFill>
                  <a:schemeClr val="tx1"/>
                </a:solidFill>
              </a:defRPr>
            </a:lvl1pPr>
          </a:lstStyle>
          <a:p>
            <a:r>
              <a:rPr lang="en-US">
                <a:solidFill>
                  <a:prstClr val="black"/>
                </a:solidFill>
              </a:rPr>
              <a:t>NOAA Air Resources Laboratory</a:t>
            </a:r>
            <a:endParaRPr lang="en-US" dirty="0">
              <a:solidFill>
                <a:prstClr val="black"/>
              </a:solidFill>
            </a:endParaRPr>
          </a:p>
        </p:txBody>
      </p:sp>
    </p:spTree>
    <p:extLst>
      <p:ext uri="{BB962C8B-B14F-4D97-AF65-F5344CB8AC3E}">
        <p14:creationId xmlns:p14="http://schemas.microsoft.com/office/powerpoint/2010/main" val="152048593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1752600" y="6434820"/>
            <a:ext cx="6934200" cy="344710"/>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txBody>
          <a:bodyPr lIns="45720" tIns="18288" rIns="45720" bIns="18288">
            <a:spAutoFit/>
          </a:bodyPr>
          <a:lstStyle>
            <a:lvl1pPr algn="r">
              <a:defRPr sz="1000">
                <a:solidFill>
                  <a:schemeClr val="tx1"/>
                </a:solidFill>
              </a:defRPr>
            </a:lvl1pPr>
          </a:lstStyle>
          <a:p>
            <a:r>
              <a:rPr lang="en-US">
                <a:solidFill>
                  <a:prstClr val="black"/>
                </a:solidFill>
              </a:rPr>
              <a:t>NOAA Air Resources Laboratory</a:t>
            </a:r>
            <a:endParaRPr lang="en-US" dirty="0">
              <a:solidFill>
                <a:prstClr val="black"/>
              </a:solidFill>
            </a:endParaRPr>
          </a:p>
        </p:txBody>
      </p:sp>
    </p:spTree>
    <p:extLst>
      <p:ext uri="{BB962C8B-B14F-4D97-AF65-F5344CB8AC3E}">
        <p14:creationId xmlns:p14="http://schemas.microsoft.com/office/powerpoint/2010/main" val="303505196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1752600" y="6434820"/>
            <a:ext cx="6934200" cy="344710"/>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txBody>
          <a:bodyPr lIns="45720" tIns="18288" rIns="45720" bIns="18288">
            <a:spAutoFit/>
          </a:bodyPr>
          <a:lstStyle>
            <a:lvl1pPr algn="r">
              <a:defRPr sz="1000">
                <a:solidFill>
                  <a:schemeClr val="tx1"/>
                </a:solidFill>
              </a:defRPr>
            </a:lvl1pPr>
          </a:lstStyle>
          <a:p>
            <a:r>
              <a:rPr lang="en-US">
                <a:solidFill>
                  <a:prstClr val="black"/>
                </a:solidFill>
              </a:rPr>
              <a:t>NOAA Air Resources Laboratory</a:t>
            </a:r>
            <a:endParaRPr lang="en-US" dirty="0">
              <a:solidFill>
                <a:prstClr val="black"/>
              </a:solidFill>
            </a:endParaRPr>
          </a:p>
        </p:txBody>
      </p:sp>
    </p:spTree>
    <p:extLst>
      <p:ext uri="{BB962C8B-B14F-4D97-AF65-F5344CB8AC3E}">
        <p14:creationId xmlns:p14="http://schemas.microsoft.com/office/powerpoint/2010/main" val="316038197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B438D66-6146-4E4D-B3C8-AB4A37DD9659}" type="datetimeFigureOut">
              <a:rPr lang="en-US" smtClean="0">
                <a:solidFill>
                  <a:srgbClr val="04617B">
                    <a:shade val="90000"/>
                  </a:srgbClr>
                </a:solidFill>
              </a:rPr>
              <a:pPr/>
              <a:t>4/5/2018</a:t>
            </a:fld>
            <a:endParaRPr lang="en-US">
              <a:solidFill>
                <a:srgbClr val="04617B">
                  <a:shade val="90000"/>
                </a:srgbClr>
              </a:solidFill>
            </a:endParaRPr>
          </a:p>
        </p:txBody>
      </p:sp>
      <p:sp>
        <p:nvSpPr>
          <p:cNvPr id="5" name="Footer Placeholder 4"/>
          <p:cNvSpPr>
            <a:spLocks noGrp="1"/>
          </p:cNvSpPr>
          <p:nvPr>
            <p:ph type="ftr" sz="quarter" idx="11"/>
          </p:nvPr>
        </p:nvSpPr>
        <p:spPr/>
        <p:txBody>
          <a:bodyPr/>
          <a:lstStyle/>
          <a:p>
            <a:endParaRPr lang="en-US">
              <a:solidFill>
                <a:srgbClr val="04617B">
                  <a:shade val="90000"/>
                </a:srgbClr>
              </a:solidFill>
            </a:endParaRPr>
          </a:p>
        </p:txBody>
      </p:sp>
      <p:sp>
        <p:nvSpPr>
          <p:cNvPr id="6" name="Slide Number Placeholder 5"/>
          <p:cNvSpPr>
            <a:spLocks noGrp="1"/>
          </p:cNvSpPr>
          <p:nvPr>
            <p:ph type="sldNum" sz="quarter" idx="12"/>
          </p:nvPr>
        </p:nvSpPr>
        <p:spPr/>
        <p:txBody>
          <a:bodyPr/>
          <a:lstStyle/>
          <a:p>
            <a:fld id="{6DA08B39-E92B-4B7D-AC96-052753260A1C}"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434015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dirty="0"/>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dirty="0"/>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n-US"/>
              <a:t>Click to edit Master title style</a:t>
            </a:r>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077200" y="6356350"/>
            <a:ext cx="609600" cy="365125"/>
          </a:xfrm>
        </p:spPr>
        <p:txBody>
          <a:bodyPr/>
          <a:lstStyle/>
          <a:p>
            <a:fld id="{4E8DBFF9-7723-4E32-B4D1-61E93AF5D5D3}" type="slidenum">
              <a:rPr lang="en-US" smtClean="0"/>
              <a:pPr/>
              <a:t>‹#›</a:t>
            </a:fld>
            <a:endParaRPr lang="en-US"/>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a:t>Click icon to add picture</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dirty="0">
              <a:solidFill>
                <a:schemeClr val="tx1"/>
              </a:solidFill>
              <a:latin typeface="+mn-lt"/>
              <a:ea typeface="+mn-ea"/>
              <a:cs typeface="+mn-cs"/>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dirty="0">
              <a:solidFill>
                <a:schemeClr val="tx1"/>
              </a:solidFill>
              <a:latin typeface="+mn-lt"/>
              <a:ea typeface="+mn-ea"/>
              <a:cs typeface="+mn-cs"/>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endParaRPr kumimoji="0" lang="en-US" dirty="0"/>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E8DBFF9-7723-4E32-B4D1-61E93AF5D5D3}"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en-US"/>
              <a:t>Click to edit Master title style</a:t>
            </a:r>
            <a:endParaRPr kumimoji="0" lang="en-US" dirty="0"/>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E8DBFF9-7723-4E32-B4D1-61E93AF5D5D3}"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image" Target="../media/image2.png"/><Relationship Id="rId5" Type="http://schemas.openxmlformats.org/officeDocument/2006/relationships/slideLayout" Target="../slideLayouts/slideLayout17.xml"/><Relationship Id="rId10" Type="http://schemas.openxmlformats.org/officeDocument/2006/relationships/theme" Target="../theme/theme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23.xml"/><Relationship Id="rId1" Type="http://schemas.openxmlformats.org/officeDocument/2006/relationships/slideLayout" Target="../slideLayouts/slideLayout22.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36.xml"/><Relationship Id="rId18" Type="http://schemas.openxmlformats.org/officeDocument/2006/relationships/slideLayout" Target="../slideLayouts/slideLayout41.xml"/><Relationship Id="rId26" Type="http://schemas.openxmlformats.org/officeDocument/2006/relationships/slideLayout" Target="../slideLayouts/slideLayout49.xml"/><Relationship Id="rId39" Type="http://schemas.openxmlformats.org/officeDocument/2006/relationships/slideLayout" Target="../slideLayouts/slideLayout62.xml"/><Relationship Id="rId21" Type="http://schemas.openxmlformats.org/officeDocument/2006/relationships/slideLayout" Target="../slideLayouts/slideLayout44.xml"/><Relationship Id="rId34" Type="http://schemas.openxmlformats.org/officeDocument/2006/relationships/slideLayout" Target="../slideLayouts/slideLayout57.xml"/><Relationship Id="rId42" Type="http://schemas.openxmlformats.org/officeDocument/2006/relationships/slideLayout" Target="../slideLayouts/slideLayout65.xml"/><Relationship Id="rId7" Type="http://schemas.openxmlformats.org/officeDocument/2006/relationships/slideLayout" Target="../slideLayouts/slideLayout30.xml"/><Relationship Id="rId2" Type="http://schemas.openxmlformats.org/officeDocument/2006/relationships/slideLayout" Target="../slideLayouts/slideLayout25.xml"/><Relationship Id="rId16" Type="http://schemas.openxmlformats.org/officeDocument/2006/relationships/slideLayout" Target="../slideLayouts/slideLayout39.xml"/><Relationship Id="rId20" Type="http://schemas.openxmlformats.org/officeDocument/2006/relationships/slideLayout" Target="../slideLayouts/slideLayout43.xml"/><Relationship Id="rId29" Type="http://schemas.openxmlformats.org/officeDocument/2006/relationships/slideLayout" Target="../slideLayouts/slideLayout52.xml"/><Relationship Id="rId41" Type="http://schemas.openxmlformats.org/officeDocument/2006/relationships/slideLayout" Target="../slideLayouts/slideLayout64.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24" Type="http://schemas.openxmlformats.org/officeDocument/2006/relationships/slideLayout" Target="../slideLayouts/slideLayout47.xml"/><Relationship Id="rId32" Type="http://schemas.openxmlformats.org/officeDocument/2006/relationships/slideLayout" Target="../slideLayouts/slideLayout55.xml"/><Relationship Id="rId37" Type="http://schemas.openxmlformats.org/officeDocument/2006/relationships/slideLayout" Target="../slideLayouts/slideLayout60.xml"/><Relationship Id="rId40" Type="http://schemas.openxmlformats.org/officeDocument/2006/relationships/slideLayout" Target="../slideLayouts/slideLayout63.xml"/><Relationship Id="rId5" Type="http://schemas.openxmlformats.org/officeDocument/2006/relationships/slideLayout" Target="../slideLayouts/slideLayout28.xml"/><Relationship Id="rId15" Type="http://schemas.openxmlformats.org/officeDocument/2006/relationships/slideLayout" Target="../slideLayouts/slideLayout38.xml"/><Relationship Id="rId23" Type="http://schemas.openxmlformats.org/officeDocument/2006/relationships/slideLayout" Target="../slideLayouts/slideLayout46.xml"/><Relationship Id="rId28" Type="http://schemas.openxmlformats.org/officeDocument/2006/relationships/slideLayout" Target="../slideLayouts/slideLayout51.xml"/><Relationship Id="rId36" Type="http://schemas.openxmlformats.org/officeDocument/2006/relationships/slideLayout" Target="../slideLayouts/slideLayout59.xml"/><Relationship Id="rId10" Type="http://schemas.openxmlformats.org/officeDocument/2006/relationships/slideLayout" Target="../slideLayouts/slideLayout33.xml"/><Relationship Id="rId19" Type="http://schemas.openxmlformats.org/officeDocument/2006/relationships/slideLayout" Target="../slideLayouts/slideLayout42.xml"/><Relationship Id="rId31" Type="http://schemas.openxmlformats.org/officeDocument/2006/relationships/slideLayout" Target="../slideLayouts/slideLayout54.xml"/><Relationship Id="rId44" Type="http://schemas.openxmlformats.org/officeDocument/2006/relationships/image" Target="../media/image2.png"/><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 Id="rId22" Type="http://schemas.openxmlformats.org/officeDocument/2006/relationships/slideLayout" Target="../slideLayouts/slideLayout45.xml"/><Relationship Id="rId27" Type="http://schemas.openxmlformats.org/officeDocument/2006/relationships/slideLayout" Target="../slideLayouts/slideLayout50.xml"/><Relationship Id="rId30" Type="http://schemas.openxmlformats.org/officeDocument/2006/relationships/slideLayout" Target="../slideLayouts/slideLayout53.xml"/><Relationship Id="rId35" Type="http://schemas.openxmlformats.org/officeDocument/2006/relationships/slideLayout" Target="../slideLayouts/slideLayout58.xml"/><Relationship Id="rId43" Type="http://schemas.openxmlformats.org/officeDocument/2006/relationships/theme" Target="../theme/theme4.xml"/><Relationship Id="rId8" Type="http://schemas.openxmlformats.org/officeDocument/2006/relationships/slideLayout" Target="../slideLayouts/slideLayout31.xml"/><Relationship Id="rId3" Type="http://schemas.openxmlformats.org/officeDocument/2006/relationships/slideLayout" Target="../slideLayouts/slideLayout26.xml"/><Relationship Id="rId12" Type="http://schemas.openxmlformats.org/officeDocument/2006/relationships/slideLayout" Target="../slideLayouts/slideLayout35.xml"/><Relationship Id="rId17" Type="http://schemas.openxmlformats.org/officeDocument/2006/relationships/slideLayout" Target="../slideLayouts/slideLayout40.xml"/><Relationship Id="rId25" Type="http://schemas.openxmlformats.org/officeDocument/2006/relationships/slideLayout" Target="../slideLayouts/slideLayout48.xml"/><Relationship Id="rId33" Type="http://schemas.openxmlformats.org/officeDocument/2006/relationships/slideLayout" Target="../slideLayouts/slideLayout56.xml"/><Relationship Id="rId38" Type="http://schemas.openxmlformats.org/officeDocument/2006/relationships/slideLayout" Target="../slideLayouts/slideLayout6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2">
        <a:schemeClr val="bg2"/>
      </p:bgRef>
    </p:bg>
    <p:spTree>
      <p:nvGrpSpPr>
        <p:cNvPr id="1" name=""/>
        <p:cNvGrpSpPr/>
        <p:nvPr/>
      </p:nvGrpSpPr>
      <p:grpSpPr>
        <a:xfrm>
          <a:off x="0" y="0"/>
          <a:ext cx="0" cy="0"/>
          <a:chOff x="0" y="0"/>
          <a:chExt cx="0" cy="0"/>
        </a:xfrm>
      </p:grpSpPr>
      <p:sp>
        <p:nvSpPr>
          <p:cNvPr id="9" name="Title Placeholder 8"/>
          <p:cNvSpPr>
            <a:spLocks noGrp="1"/>
          </p:cNvSpPr>
          <p:nvPr>
            <p:ph type="title"/>
          </p:nvPr>
        </p:nvSpPr>
        <p:spPr>
          <a:xfrm>
            <a:off x="457200" y="228600"/>
            <a:ext cx="8229600" cy="1143000"/>
          </a:xfrm>
          <a:prstGeom prst="rect">
            <a:avLst/>
          </a:prstGeom>
        </p:spPr>
        <p:txBody>
          <a:bodyPr vert="horz" lIns="0" rIns="0" bIns="0" anchor="b">
            <a:normAutofit/>
          </a:bodyPr>
          <a:lstStyle/>
          <a:p>
            <a:r>
              <a:rPr kumimoji="0" lang="en-US" dirty="0"/>
              <a:t>Click to edit Master title style</a:t>
            </a:r>
          </a:p>
        </p:txBody>
      </p:sp>
      <p:sp>
        <p:nvSpPr>
          <p:cNvPr id="30" name="Text Placeholder 29"/>
          <p:cNvSpPr>
            <a:spLocks noGrp="1"/>
          </p:cNvSpPr>
          <p:nvPr>
            <p:ph type="body" idx="1"/>
          </p:nvPr>
        </p:nvSpPr>
        <p:spPr>
          <a:xfrm>
            <a:off x="457200" y="1459992"/>
            <a:ext cx="8229600" cy="4389120"/>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endParaRPr kumimoji="0" lang="en-US" dirty="0"/>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ctr" eaLnBrk="1" latinLnBrk="0" hangingPunct="1">
              <a:defRPr kumimoji="0" sz="1200">
                <a:solidFill>
                  <a:schemeClr val="tx2">
                    <a:shade val="90000"/>
                  </a:schemeClr>
                </a:solidFill>
              </a:defRPr>
            </a:lvl1pPr>
          </a:lstStyle>
          <a:p>
            <a:endParaRPr lang="en-US"/>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4E8DBFF9-7723-4E32-B4D1-61E93AF5D5D3}" type="slidenum">
              <a:rPr lang="en-US" smtClean="0"/>
              <a:pPr/>
              <a:t>‹#›</a:t>
            </a:fld>
            <a:endParaRPr lang="en-US"/>
          </a:p>
        </p:txBody>
      </p:sp>
      <p:pic>
        <p:nvPicPr>
          <p:cNvPr id="14" name="Picture 7" descr="NOAA"/>
          <p:cNvPicPr>
            <a:picLocks noChangeAspect="1"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76200" y="34060"/>
            <a:ext cx="762000" cy="762000"/>
          </a:xfrm>
          <a:prstGeom prst="rect">
            <a:avLst/>
          </a:prstGeom>
          <a:noFill/>
          <a:effectLst>
            <a:outerShdw dist="45791" dir="2021404" algn="ctr" rotWithShape="0">
              <a:srgbClr val="000066">
                <a:alpha val="50000"/>
              </a:srgbClr>
            </a:outerShdw>
          </a:effectLst>
        </p:spPr>
      </p:pic>
    </p:spTree>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86" r:id="rId12"/>
  </p:sldLayoutIdLst>
  <p:hf hdr="0" ftr="0" dt="0"/>
  <p:txStyles>
    <p:titleStyle>
      <a:lvl1pPr algn="l" rtl="0" eaLnBrk="1" latinLnBrk="0" hangingPunct="1">
        <a:spcBef>
          <a:spcPct val="0"/>
        </a:spcBef>
        <a:buNone/>
        <a:defRPr kumimoji="0" sz="36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dirty="0">
              <a:solidFill>
                <a:schemeClr val="tx1"/>
              </a:solidFill>
              <a:latin typeface="+mn-lt"/>
              <a:ea typeface="+mn-ea"/>
              <a:cs typeface="+mn-cs"/>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dirty="0">
              <a:solidFill>
                <a:schemeClr val="tx1"/>
              </a:solidFill>
              <a:latin typeface="+mn-lt"/>
              <a:ea typeface="+mn-ea"/>
              <a:cs typeface="+mn-cs"/>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a:t>Click to edit Master title style</a:t>
            </a:r>
            <a:endParaRPr kumimoji="0" lang="en-US" dirty="0"/>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endParaRPr kumimoji="0" lang="en-US" dirty="0"/>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en-US" dirty="0"/>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ctr" eaLnBrk="1" latinLnBrk="0" hangingPunct="1">
              <a:defRPr kumimoji="0" sz="1200">
                <a:solidFill>
                  <a:schemeClr val="tx2">
                    <a:shade val="90000"/>
                  </a:schemeClr>
                </a:solidFill>
              </a:defRPr>
            </a:lvl1pPr>
          </a:lstStyle>
          <a:p>
            <a:endParaRPr lang="en-US" dirty="0"/>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3E7EE49B-C32B-495C-9640-ABBF50F57D80}" type="slidenum">
              <a:rPr lang="en-US" smtClean="0"/>
              <a:pPr/>
              <a:t>‹#›</a:t>
            </a:fld>
            <a:endParaRPr lang="en-US" dirty="0"/>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dirty="0"/>
            </a:p>
          </p:txBody>
        </p:sp>
      </p:grpSp>
      <p:pic>
        <p:nvPicPr>
          <p:cNvPr id="14" name="Picture 7" descr="NOAA"/>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76200" y="76200"/>
            <a:ext cx="762000" cy="762000"/>
          </a:xfrm>
          <a:prstGeom prst="rect">
            <a:avLst/>
          </a:prstGeom>
          <a:noFill/>
          <a:effectLst>
            <a:outerShdw dist="45791" dir="2021404" algn="ctr" rotWithShape="0">
              <a:srgbClr val="000066">
                <a:alpha val="50000"/>
              </a:srgbClr>
            </a:outerShdw>
          </a:effectLst>
        </p:spPr>
      </p:pic>
    </p:spTree>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Lst>
  <p:hf hdr="0" ftr="0" dt="0"/>
  <p:txStyles>
    <p:titleStyle>
      <a:lvl1pPr algn="l" rtl="0" eaLnBrk="1" latinLnBrk="0" hangingPunct="1">
        <a:spcBef>
          <a:spcPct val="0"/>
        </a:spcBef>
        <a:buNone/>
        <a:defRPr kumimoji="0" sz="36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FFFFCC"/>
        </a:solidFill>
        <a:effectLst/>
      </p:bgPr>
    </p:bg>
    <p:spTree>
      <p:nvGrpSpPr>
        <p:cNvPr id="1" name=""/>
        <p:cNvGrpSpPr/>
        <p:nvPr/>
      </p:nvGrpSpPr>
      <p:grpSpPr>
        <a:xfrm>
          <a:off x="0" y="0"/>
          <a:ext cx="0" cy="0"/>
          <a:chOff x="0" y="0"/>
          <a:chExt cx="0" cy="0"/>
        </a:xfrm>
      </p:grpSpPr>
      <p:sp>
        <p:nvSpPr>
          <p:cNvPr id="7" name="Rectangle 5"/>
          <p:cNvSpPr>
            <a:spLocks noGrp="1" noChangeArrowheads="1"/>
          </p:cNvSpPr>
          <p:nvPr>
            <p:ph type="ftr" sz="quarter" idx="3"/>
          </p:nvPr>
        </p:nvSpPr>
        <p:spPr>
          <a:xfrm>
            <a:off x="3124200" y="6583680"/>
            <a:ext cx="2895600" cy="276999"/>
          </a:xfrm>
          <a:prstGeom prst="rect">
            <a:avLst/>
          </a:prstGeom>
          <a:ln/>
        </p:spPr>
        <p:txBody>
          <a:bodyPr>
            <a:spAutoFit/>
          </a:bodyPr>
          <a:lstStyle>
            <a:lvl1pPr>
              <a:defRPr sz="1200">
                <a:solidFill>
                  <a:schemeClr val="bg1">
                    <a:lumMod val="65000"/>
                  </a:schemeClr>
                </a:solidFill>
              </a:defRPr>
            </a:lvl1pPr>
          </a:lstStyle>
          <a:p>
            <a:pPr>
              <a:defRPr/>
            </a:pPr>
            <a:r>
              <a:rPr lang="en-US"/>
              <a:t>ICMGP 2015 Back Trajectory Workshop</a:t>
            </a:r>
          </a:p>
        </p:txBody>
      </p:sp>
      <p:sp>
        <p:nvSpPr>
          <p:cNvPr id="8" name="Rectangle 6"/>
          <p:cNvSpPr>
            <a:spLocks noGrp="1" noChangeArrowheads="1"/>
          </p:cNvSpPr>
          <p:nvPr>
            <p:ph type="sldNum" sz="quarter" idx="4"/>
          </p:nvPr>
        </p:nvSpPr>
        <p:spPr>
          <a:xfrm>
            <a:off x="7005936" y="6542912"/>
            <a:ext cx="2133600" cy="307777"/>
          </a:xfrm>
          <a:prstGeom prst="rect">
            <a:avLst/>
          </a:prstGeom>
          <a:ln/>
        </p:spPr>
        <p:txBody>
          <a:bodyPr>
            <a:spAutoFit/>
          </a:bodyPr>
          <a:lstStyle>
            <a:lvl1pPr algn="r">
              <a:defRPr sz="1400"/>
            </a:lvl1pPr>
          </a:lstStyle>
          <a:p>
            <a:pPr>
              <a:defRPr/>
            </a:pPr>
            <a:fld id="{C2C33978-A2E3-4FDC-9DA4-6A08D8ED0F0B}"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64153457"/>
      </p:ext>
    </p:extLst>
  </p:cSld>
  <p:clrMap bg1="lt1" tx1="dk1" bg2="lt2" tx2="dk2" accent1="accent1" accent2="accent2" accent3="accent3" accent4="accent4" accent5="accent5" accent6="accent6" hlink="hlink" folHlink="folHlink"/>
  <p:sldLayoutIdLst>
    <p:sldLayoutId id="2147483684" r:id="rId1"/>
    <p:sldLayoutId id="2147483685" r:id="rId2"/>
  </p:sldLayoutIdLs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7" name="TextBox 16"/>
          <p:cNvSpPr txBox="1"/>
          <p:nvPr/>
        </p:nvSpPr>
        <p:spPr>
          <a:xfrm>
            <a:off x="0" y="6488668"/>
            <a:ext cx="9144000" cy="369332"/>
          </a:xfrm>
          <a:prstGeom prst="rect">
            <a:avLst/>
          </a:prstGeom>
          <a:gradFill flip="none" rotWithShape="1">
            <a:gsLst>
              <a:gs pos="25000">
                <a:srgbClr val="33CCCC">
                  <a:tint val="66000"/>
                  <a:satMod val="160000"/>
                </a:srgbClr>
              </a:gs>
              <a:gs pos="50000">
                <a:srgbClr val="33CCCC">
                  <a:tint val="44500"/>
                  <a:satMod val="160000"/>
                </a:srgbClr>
              </a:gs>
              <a:gs pos="100000">
                <a:srgbClr val="33CCCC">
                  <a:tint val="23500"/>
                  <a:satMod val="160000"/>
                </a:srgbClr>
              </a:gs>
            </a:gsLst>
            <a:lin ang="16200000" scaled="1"/>
            <a:tileRect/>
          </a:gradFill>
        </p:spPr>
        <p:txBody>
          <a:bodyPr wrap="square" rtlCol="0">
            <a:spAutoFit/>
          </a:bodyPr>
          <a:lstStyle/>
          <a:p>
            <a:pPr fontAlgn="auto">
              <a:spcBef>
                <a:spcPts val="0"/>
              </a:spcBef>
              <a:spcAft>
                <a:spcPts val="0"/>
              </a:spcAft>
            </a:pPr>
            <a:endParaRPr lang="en-US" dirty="0">
              <a:solidFill>
                <a:prstClr val="black"/>
              </a:solidFill>
              <a:latin typeface="Calibri"/>
              <a:cs typeface="+mn-cs"/>
            </a:endParaRPr>
          </a:p>
        </p:txBody>
      </p:sp>
      <p:sp>
        <p:nvSpPr>
          <p:cNvPr id="7" name="Freeform 6"/>
          <p:cNvSpPr>
            <a:spLocks/>
          </p:cNvSpPr>
          <p:nvPr/>
        </p:nvSpPr>
        <p:spPr bwMode="auto">
          <a:xfrm>
            <a:off x="-9525" y="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a:solidFill>
                <a:prstClr val="black"/>
              </a:solidFill>
              <a:latin typeface="Calibri"/>
              <a:cs typeface="+mn-cs"/>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a:solidFill>
                <a:prstClr val="black"/>
              </a:solidFill>
              <a:latin typeface="Calibri"/>
              <a:cs typeface="+mn-cs"/>
            </a:endParaRPr>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400" b="1">
                <a:solidFill>
                  <a:schemeClr val="tx2">
                    <a:shade val="90000"/>
                  </a:schemeClr>
                </a:solidFill>
              </a:defRPr>
            </a:lvl1pPr>
          </a:lstStyle>
          <a:p>
            <a:pPr fontAlgn="auto">
              <a:spcBef>
                <a:spcPts val="0"/>
              </a:spcBef>
              <a:spcAft>
                <a:spcPts val="0"/>
              </a:spcAft>
            </a:pPr>
            <a:r>
              <a:rPr lang="en-US">
                <a:solidFill>
                  <a:srgbClr val="04617B">
                    <a:shade val="90000"/>
                  </a:srgbClr>
                </a:solidFill>
                <a:latin typeface="Calibri"/>
                <a:cs typeface="+mn-cs"/>
              </a:rPr>
              <a:t>January 9, 2013</a:t>
            </a:r>
            <a:endParaRPr lang="en-US" dirty="0">
              <a:solidFill>
                <a:srgbClr val="04617B">
                  <a:shade val="90000"/>
                </a:srgbClr>
              </a:solidFill>
              <a:latin typeface="Calibri"/>
              <a:cs typeface="+mn-cs"/>
            </a:endParaRPr>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ctr" eaLnBrk="1" latinLnBrk="0" hangingPunct="1">
              <a:defRPr kumimoji="0" sz="1400" b="1">
                <a:solidFill>
                  <a:schemeClr val="tx2">
                    <a:shade val="90000"/>
                  </a:schemeClr>
                </a:solidFill>
              </a:defRPr>
            </a:lvl1pPr>
          </a:lstStyle>
          <a:p>
            <a:pPr fontAlgn="auto">
              <a:spcBef>
                <a:spcPts val="0"/>
              </a:spcBef>
              <a:spcAft>
                <a:spcPts val="0"/>
              </a:spcAft>
            </a:pPr>
            <a:r>
              <a:rPr lang="en-US">
                <a:solidFill>
                  <a:srgbClr val="04617B">
                    <a:shade val="90000"/>
                  </a:srgbClr>
                </a:solidFill>
                <a:latin typeface="Calibri"/>
                <a:cs typeface="+mn-cs"/>
              </a:rPr>
              <a:t>NOAA Air Resources Laboratory</a:t>
            </a:r>
            <a:endParaRPr lang="en-US" dirty="0">
              <a:solidFill>
                <a:srgbClr val="04617B">
                  <a:shade val="90000"/>
                </a:srgbClr>
              </a:solidFill>
              <a:latin typeface="Calibri"/>
              <a:cs typeface="+mn-cs"/>
            </a:endParaRPr>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400" b="1">
                <a:solidFill>
                  <a:schemeClr val="tx2">
                    <a:shade val="90000"/>
                  </a:schemeClr>
                </a:solidFill>
              </a:defRPr>
            </a:lvl1pPr>
          </a:lstStyle>
          <a:p>
            <a:pPr fontAlgn="auto">
              <a:spcBef>
                <a:spcPts val="0"/>
              </a:spcBef>
              <a:spcAft>
                <a:spcPts val="0"/>
              </a:spcAft>
            </a:pPr>
            <a:fld id="{3E7EE49B-C32B-495C-9640-ABBF50F57D80}" type="slidenum">
              <a:rPr lang="en-US" smtClean="0">
                <a:solidFill>
                  <a:srgbClr val="04617B">
                    <a:shade val="90000"/>
                  </a:srgbClr>
                </a:solidFill>
                <a:latin typeface="Calibri"/>
                <a:cs typeface="+mn-cs"/>
              </a:rPr>
              <a:pPr fontAlgn="auto">
                <a:spcBef>
                  <a:spcPts val="0"/>
                </a:spcBef>
                <a:spcAft>
                  <a:spcPts val="0"/>
                </a:spcAft>
              </a:pPr>
              <a:t>‹#›</a:t>
            </a:fld>
            <a:endParaRPr lang="en-US" dirty="0">
              <a:solidFill>
                <a:srgbClr val="04617B">
                  <a:shade val="90000"/>
                </a:srgbClr>
              </a:solidFill>
              <a:latin typeface="Calibri"/>
              <a:cs typeface="+mn-cs"/>
            </a:endParaRPr>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a:solidFill>
                  <a:prstClr val="black"/>
                </a:solidFill>
                <a:latin typeface="Calibri"/>
                <a:cs typeface="+mn-cs"/>
              </a:endParaRPr>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a:solidFill>
                  <a:prstClr val="black"/>
                </a:solidFill>
                <a:latin typeface="Calibri"/>
                <a:cs typeface="+mn-cs"/>
              </a:endParaRPr>
            </a:p>
          </p:txBody>
        </p:sp>
      </p:grpSp>
      <p:pic>
        <p:nvPicPr>
          <p:cNvPr id="14" name="Picture 7" descr="NOAA"/>
          <p:cNvPicPr>
            <a:picLocks noChangeAspect="1" noChangeArrowheads="1"/>
          </p:cNvPicPr>
          <p:nvPr/>
        </p:nvPicPr>
        <p:blipFill>
          <a:blip r:embed="rId44" cstate="screen">
            <a:extLst>
              <a:ext uri="{28A0092B-C50C-407E-A947-70E740481C1C}">
                <a14:useLocalDpi xmlns:a14="http://schemas.microsoft.com/office/drawing/2010/main"/>
              </a:ext>
            </a:extLst>
          </a:blip>
          <a:srcRect/>
          <a:stretch>
            <a:fillRect/>
          </a:stretch>
        </p:blipFill>
        <p:spPr bwMode="auto">
          <a:xfrm>
            <a:off x="76200" y="76200"/>
            <a:ext cx="762000" cy="762000"/>
          </a:xfrm>
          <a:prstGeom prst="rect">
            <a:avLst/>
          </a:prstGeom>
          <a:noFill/>
          <a:effectLst>
            <a:outerShdw dist="45791" dir="2021404" algn="ctr" rotWithShape="0">
              <a:srgbClr val="000066">
                <a:alpha val="50000"/>
              </a:srgbClr>
            </a:outerShdw>
          </a:effectLst>
        </p:spPr>
      </p:pic>
      <p:sp>
        <p:nvSpPr>
          <p:cNvPr id="16" name="Title Placeholder 8"/>
          <p:cNvSpPr>
            <a:spLocks noGrp="1"/>
          </p:cNvSpPr>
          <p:nvPr>
            <p:ph type="title"/>
          </p:nvPr>
        </p:nvSpPr>
        <p:spPr>
          <a:xfrm>
            <a:off x="1447800" y="2514600"/>
            <a:ext cx="6019800" cy="838200"/>
          </a:xfrm>
          <a:prstGeom prst="rect">
            <a:avLst/>
          </a:prstGeom>
        </p:spPr>
        <p:txBody>
          <a:bodyPr vert="horz" lIns="0" rIns="0" bIns="0" anchor="b">
            <a:noAutofit/>
          </a:bodyPr>
          <a:lstStyle/>
          <a:p>
            <a:r>
              <a:rPr kumimoji="0" lang="en-US" dirty="0"/>
              <a:t>Click to edit Master title style</a:t>
            </a:r>
          </a:p>
        </p:txBody>
      </p:sp>
    </p:spTree>
    <p:extLst>
      <p:ext uri="{BB962C8B-B14F-4D97-AF65-F5344CB8AC3E}">
        <p14:creationId xmlns:p14="http://schemas.microsoft.com/office/powerpoint/2010/main" val="2444536361"/>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 id="2147483700" r:id="rId13"/>
    <p:sldLayoutId id="2147483701" r:id="rId14"/>
    <p:sldLayoutId id="2147483702" r:id="rId15"/>
    <p:sldLayoutId id="2147483703" r:id="rId16"/>
    <p:sldLayoutId id="2147483704" r:id="rId17"/>
    <p:sldLayoutId id="2147483705" r:id="rId18"/>
    <p:sldLayoutId id="2147483706" r:id="rId19"/>
    <p:sldLayoutId id="2147483707" r:id="rId20"/>
    <p:sldLayoutId id="2147483708" r:id="rId21"/>
    <p:sldLayoutId id="2147483709" r:id="rId22"/>
    <p:sldLayoutId id="2147483710" r:id="rId23"/>
    <p:sldLayoutId id="2147483711" r:id="rId24"/>
    <p:sldLayoutId id="2147483712" r:id="rId25"/>
    <p:sldLayoutId id="2147483713" r:id="rId26"/>
    <p:sldLayoutId id="2147483714" r:id="rId27"/>
    <p:sldLayoutId id="2147483715" r:id="rId28"/>
    <p:sldLayoutId id="2147483716" r:id="rId29"/>
    <p:sldLayoutId id="2147483717" r:id="rId30"/>
    <p:sldLayoutId id="2147483718" r:id="rId31"/>
    <p:sldLayoutId id="2147483719" r:id="rId32"/>
    <p:sldLayoutId id="2147483720" r:id="rId33"/>
    <p:sldLayoutId id="2147483721" r:id="rId34"/>
    <p:sldLayoutId id="2147483722" r:id="rId35"/>
    <p:sldLayoutId id="2147483723" r:id="rId36"/>
    <p:sldLayoutId id="2147483724" r:id="rId37"/>
    <p:sldLayoutId id="2147483725" r:id="rId38"/>
    <p:sldLayoutId id="2147483726" r:id="rId39"/>
    <p:sldLayoutId id="2147483727" r:id="rId40"/>
    <p:sldLayoutId id="2147483728" r:id="rId41"/>
    <p:sldLayoutId id="2147483729" r:id="rId42"/>
  </p:sldLayoutIdLst>
  <p:hf hdr="0"/>
  <p:txStyles>
    <p:titleStyle>
      <a:lvl1pPr algn="l" rtl="0" eaLnBrk="1" latinLnBrk="0" hangingPunct="1">
        <a:spcBef>
          <a:spcPct val="0"/>
        </a:spcBef>
        <a:buNone/>
        <a:defRPr kumimoji="0" sz="36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6.wmf"/><Relationship Id="rId2" Type="http://schemas.openxmlformats.org/officeDocument/2006/relationships/notesSlide" Target="../notesSlides/notesSlide8.xml"/><Relationship Id="rId1" Type="http://schemas.openxmlformats.org/officeDocument/2006/relationships/slideLayout" Target="../slideLayouts/slideLayout33.xml"/><Relationship Id="rId5" Type="http://schemas.openxmlformats.org/officeDocument/2006/relationships/image" Target="../media/image18.png"/><Relationship Id="rId4" Type="http://schemas.openxmlformats.org/officeDocument/2006/relationships/image" Target="../media/image17.jpeg"/></Relationships>
</file>

<file path=ppt/slides/_rels/slide10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hyperlink" Target="https://ready.arl.noaa.gov/hysplitusersguide/S363.htm" TargetMode="External"/></Relationships>
</file>

<file path=ppt/slides/_rels/slide103.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image" Target="../media/image163.png"/><Relationship Id="rId1" Type="http://schemas.openxmlformats.org/officeDocument/2006/relationships/slideLayout" Target="../slideLayouts/slideLayout5.xml"/></Relationships>
</file>

<file path=ppt/slides/_rels/slide104.xml.rels><?xml version="1.0" encoding="UTF-8" standalone="yes"?>
<Relationships xmlns="http://schemas.openxmlformats.org/package/2006/relationships"><Relationship Id="rId3" Type="http://schemas.openxmlformats.org/officeDocument/2006/relationships/image" Target="../media/image165.jpg"/><Relationship Id="rId2" Type="http://schemas.openxmlformats.org/officeDocument/2006/relationships/notesSlide" Target="../notesSlides/notesSlide27.xml"/><Relationship Id="rId1" Type="http://schemas.openxmlformats.org/officeDocument/2006/relationships/slideLayout" Target="../slideLayouts/slideLayout5.xml"/><Relationship Id="rId4" Type="http://schemas.openxmlformats.org/officeDocument/2006/relationships/image" Target="../media/image4.png"/></Relationships>
</file>

<file path=ppt/slides/_rels/slide105.xml.rels><?xml version="1.0" encoding="UTF-8" standalone="yes"?>
<Relationships xmlns="http://schemas.openxmlformats.org/package/2006/relationships"><Relationship Id="rId2" Type="http://schemas.openxmlformats.org/officeDocument/2006/relationships/image" Target="../media/image166.png"/><Relationship Id="rId1" Type="http://schemas.openxmlformats.org/officeDocument/2006/relationships/slideLayout" Target="../slideLayouts/slideLayout5.xml"/></Relationships>
</file>

<file path=ppt/slides/_rels/slide106.xml.rels><?xml version="1.0" encoding="UTF-8" standalone="yes"?>
<Relationships xmlns="http://schemas.openxmlformats.org/package/2006/relationships"><Relationship Id="rId3" Type="http://schemas.openxmlformats.org/officeDocument/2006/relationships/image" Target="../media/image167.gif"/><Relationship Id="rId2" Type="http://schemas.openxmlformats.org/officeDocument/2006/relationships/notesSlide" Target="../notesSlides/notesSlide28.xml"/><Relationship Id="rId1" Type="http://schemas.openxmlformats.org/officeDocument/2006/relationships/slideLayout" Target="../slideLayouts/slideLayout5.xml"/><Relationship Id="rId4" Type="http://schemas.openxmlformats.org/officeDocument/2006/relationships/image" Target="../media/image168.gif"/></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8.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109.xml.rels><?xml version="1.0" encoding="UTF-8" standalone="yes"?>
<Relationships xmlns="http://schemas.openxmlformats.org/package/2006/relationships"><Relationship Id="rId3" Type="http://schemas.openxmlformats.org/officeDocument/2006/relationships/hyperlink" Target="https://ready.arl.noaa.gov/hysplitusersguide/S417.htm" TargetMode="External"/><Relationship Id="rId2" Type="http://schemas.openxmlformats.org/officeDocument/2006/relationships/image" Target="../media/image169.jp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8" Type="http://schemas.openxmlformats.org/officeDocument/2006/relationships/image" Target="../media/image23.jpeg"/><Relationship Id="rId13" Type="http://schemas.openxmlformats.org/officeDocument/2006/relationships/image" Target="../media/image28.jpeg"/><Relationship Id="rId3" Type="http://schemas.openxmlformats.org/officeDocument/2006/relationships/image" Target="../media/image19.jpeg"/><Relationship Id="rId7" Type="http://schemas.openxmlformats.org/officeDocument/2006/relationships/image" Target="../media/image22.jpeg"/><Relationship Id="rId12" Type="http://schemas.openxmlformats.org/officeDocument/2006/relationships/image" Target="../media/image27.jpeg"/><Relationship Id="rId2" Type="http://schemas.openxmlformats.org/officeDocument/2006/relationships/notesSlide" Target="../notesSlides/notesSlide9.xml"/><Relationship Id="rId1" Type="http://schemas.openxmlformats.org/officeDocument/2006/relationships/slideLayout" Target="../slideLayouts/slideLayout28.xml"/><Relationship Id="rId6" Type="http://schemas.openxmlformats.org/officeDocument/2006/relationships/image" Target="../media/image21.jpeg"/><Relationship Id="rId11" Type="http://schemas.openxmlformats.org/officeDocument/2006/relationships/image" Target="../media/image26.jpeg"/><Relationship Id="rId5" Type="http://schemas.openxmlformats.org/officeDocument/2006/relationships/image" Target="../media/image20.jpeg"/><Relationship Id="rId10" Type="http://schemas.openxmlformats.org/officeDocument/2006/relationships/image" Target="../media/image25.jpeg"/><Relationship Id="rId4" Type="http://schemas.openxmlformats.org/officeDocument/2006/relationships/image" Target="../media/image16.wmf"/><Relationship Id="rId9" Type="http://schemas.openxmlformats.org/officeDocument/2006/relationships/image" Target="../media/image24.jpeg"/><Relationship Id="rId14" Type="http://schemas.openxmlformats.org/officeDocument/2006/relationships/image" Target="../media/image18.png"/></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112.xml.rels><?xml version="1.0" encoding="UTF-8" standalone="yes"?>
<Relationships xmlns="http://schemas.openxmlformats.org/package/2006/relationships"><Relationship Id="rId2" Type="http://schemas.openxmlformats.org/officeDocument/2006/relationships/image" Target="../media/image170.jpeg"/><Relationship Id="rId1" Type="http://schemas.openxmlformats.org/officeDocument/2006/relationships/slideLayout" Target="../slideLayouts/slideLayout5.xml"/></Relationships>
</file>

<file path=ppt/slides/_rels/slide113.xml.rels><?xml version="1.0" encoding="UTF-8" standalone="yes"?>
<Relationships xmlns="http://schemas.openxmlformats.org/package/2006/relationships"><Relationship Id="rId3" Type="http://schemas.openxmlformats.org/officeDocument/2006/relationships/image" Target="../media/image171.jpeg"/><Relationship Id="rId7" Type="http://schemas.openxmlformats.org/officeDocument/2006/relationships/image" Target="../media/image174.gif"/><Relationship Id="rId2" Type="http://schemas.openxmlformats.org/officeDocument/2006/relationships/notesSlide" Target="../notesSlides/notesSlide31.xml"/><Relationship Id="rId1" Type="http://schemas.openxmlformats.org/officeDocument/2006/relationships/slideLayout" Target="../slideLayouts/slideLayout5.xml"/><Relationship Id="rId6" Type="http://schemas.openxmlformats.org/officeDocument/2006/relationships/hyperlink" Target="http://dx.doi.org/10.1175/JAMC-D-14-0247.1" TargetMode="External"/><Relationship Id="rId5" Type="http://schemas.openxmlformats.org/officeDocument/2006/relationships/image" Target="../media/image173.jpg"/><Relationship Id="rId4" Type="http://schemas.openxmlformats.org/officeDocument/2006/relationships/image" Target="../media/image172.jpeg"/></Relationships>
</file>

<file path=ppt/slides/_rels/slide114.xml.rels><?xml version="1.0" encoding="UTF-8" standalone="yes"?>
<Relationships xmlns="http://schemas.openxmlformats.org/package/2006/relationships"><Relationship Id="rId3" Type="http://schemas.openxmlformats.org/officeDocument/2006/relationships/image" Target="../media/image175.jpeg"/><Relationship Id="rId2" Type="http://schemas.openxmlformats.org/officeDocument/2006/relationships/notesSlide" Target="../notesSlides/notesSlide32.xml"/><Relationship Id="rId1" Type="http://schemas.openxmlformats.org/officeDocument/2006/relationships/slideLayout" Target="../slideLayouts/slideLayout5.xml"/><Relationship Id="rId6" Type="http://schemas.openxmlformats.org/officeDocument/2006/relationships/image" Target="../media/image178.jpg"/><Relationship Id="rId5" Type="http://schemas.openxmlformats.org/officeDocument/2006/relationships/image" Target="../media/image177.jpeg"/><Relationship Id="rId4" Type="http://schemas.openxmlformats.org/officeDocument/2006/relationships/image" Target="../media/image176.png"/></Relationships>
</file>

<file path=ppt/slides/_rels/slide115.xml.rels><?xml version="1.0" encoding="UTF-8" standalone="yes"?>
<Relationships xmlns="http://schemas.openxmlformats.org/package/2006/relationships"><Relationship Id="rId2" Type="http://schemas.openxmlformats.org/officeDocument/2006/relationships/image" Target="../media/image179.png"/><Relationship Id="rId1" Type="http://schemas.openxmlformats.org/officeDocument/2006/relationships/slideLayout" Target="../slideLayouts/slideLayout5.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8.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image" Target="../media/image180.png"/><Relationship Id="rId1" Type="http://schemas.openxmlformats.org/officeDocument/2006/relationships/slideLayout" Target="../slideLayouts/slideLayout5.xml"/><Relationship Id="rId6" Type="http://schemas.openxmlformats.org/officeDocument/2006/relationships/image" Target="../media/image184.tiff"/><Relationship Id="rId5" Type="http://schemas.openxmlformats.org/officeDocument/2006/relationships/image" Target="../media/image183.tiff"/><Relationship Id="rId4" Type="http://schemas.openxmlformats.org/officeDocument/2006/relationships/image" Target="../media/image182.png"/></Relationships>
</file>

<file path=ppt/slides/_rels/slide119.xml.rels><?xml version="1.0" encoding="UTF-8" standalone="yes"?>
<Relationships xmlns="http://schemas.openxmlformats.org/package/2006/relationships"><Relationship Id="rId3" Type="http://schemas.openxmlformats.org/officeDocument/2006/relationships/image" Target="../media/image186.png"/><Relationship Id="rId2" Type="http://schemas.openxmlformats.org/officeDocument/2006/relationships/image" Target="../media/image185.tiff"/><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5.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1.xml.rels><?xml version="1.0" encoding="UTF-8" standalone="yes"?>
<Relationships xmlns="http://schemas.openxmlformats.org/package/2006/relationships"><Relationship Id="rId2" Type="http://schemas.openxmlformats.org/officeDocument/2006/relationships/image" Target="../media/image187.png"/><Relationship Id="rId1" Type="http://schemas.openxmlformats.org/officeDocument/2006/relationships/slideLayout" Target="../slideLayouts/slideLayout5.xml"/></Relationships>
</file>

<file path=ppt/slides/_rels/slide122.xml.rels><?xml version="1.0" encoding="UTF-8" standalone="yes"?>
<Relationships xmlns="http://schemas.openxmlformats.org/package/2006/relationships"><Relationship Id="rId2" Type="http://schemas.openxmlformats.org/officeDocument/2006/relationships/image" Target="../media/image188.tiff"/><Relationship Id="rId1" Type="http://schemas.openxmlformats.org/officeDocument/2006/relationships/slideLayout" Target="../slideLayouts/slideLayout5.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4.xml.rels><?xml version="1.0" encoding="UTF-8" standalone="yes"?>
<Relationships xmlns="http://schemas.openxmlformats.org/package/2006/relationships"><Relationship Id="rId3" Type="http://schemas.openxmlformats.org/officeDocument/2006/relationships/image" Target="../media/image190.tiff"/><Relationship Id="rId2" Type="http://schemas.openxmlformats.org/officeDocument/2006/relationships/image" Target="../media/image189.png"/><Relationship Id="rId1" Type="http://schemas.openxmlformats.org/officeDocument/2006/relationships/slideLayout" Target="../slideLayouts/slideLayout5.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6.xml.rels><?xml version="1.0" encoding="UTF-8" standalone="yes"?>
<Relationships xmlns="http://schemas.openxmlformats.org/package/2006/relationships"><Relationship Id="rId2" Type="http://schemas.openxmlformats.org/officeDocument/2006/relationships/image" Target="../media/image191.png"/><Relationship Id="rId1" Type="http://schemas.openxmlformats.org/officeDocument/2006/relationships/slideLayout" Target="../slideLayouts/slideLayout5.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8.xml.rels><?xml version="1.0" encoding="UTF-8" standalone="yes"?>
<Relationships xmlns="http://schemas.openxmlformats.org/package/2006/relationships"><Relationship Id="rId3" Type="http://schemas.openxmlformats.org/officeDocument/2006/relationships/image" Target="../media/image193.png"/><Relationship Id="rId2" Type="http://schemas.openxmlformats.org/officeDocument/2006/relationships/image" Target="../media/image192.png"/><Relationship Id="rId1" Type="http://schemas.openxmlformats.org/officeDocument/2006/relationships/slideLayout" Target="../slideLayouts/slideLayout5.xml"/><Relationship Id="rId4" Type="http://schemas.openxmlformats.org/officeDocument/2006/relationships/image" Target="../media/image194.png"/></Relationships>
</file>

<file path=ppt/slides/_rels/slide129.xml.rels><?xml version="1.0" encoding="UTF-8" standalone="yes"?>
<Relationships xmlns="http://schemas.openxmlformats.org/package/2006/relationships"><Relationship Id="rId2" Type="http://schemas.openxmlformats.org/officeDocument/2006/relationships/image" Target="../media/image195.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5.xml"/></Relationships>
</file>

<file path=ppt/slides/_rels/slide130.xml.rels><?xml version="1.0" encoding="UTF-8" standalone="yes"?>
<Relationships xmlns="http://schemas.openxmlformats.org/package/2006/relationships"><Relationship Id="rId2" Type="http://schemas.openxmlformats.org/officeDocument/2006/relationships/image" Target="../media/image196.png"/><Relationship Id="rId1" Type="http://schemas.openxmlformats.org/officeDocument/2006/relationships/slideLayout" Target="../slideLayouts/slideLayout5.xml"/></Relationships>
</file>

<file path=ppt/slides/_rels/slide131.xml.rels><?xml version="1.0" encoding="UTF-8" standalone="yes"?>
<Relationships xmlns="http://schemas.openxmlformats.org/package/2006/relationships"><Relationship Id="rId2" Type="http://schemas.openxmlformats.org/officeDocument/2006/relationships/image" Target="../media/image197.png"/><Relationship Id="rId1" Type="http://schemas.openxmlformats.org/officeDocument/2006/relationships/slideLayout" Target="../slideLayouts/slideLayout5.xml"/></Relationships>
</file>

<file path=ppt/slides/_rels/slide132.xml.rels><?xml version="1.0" encoding="UTF-8" standalone="yes"?>
<Relationships xmlns="http://schemas.openxmlformats.org/package/2006/relationships"><Relationship Id="rId3" Type="http://schemas.openxmlformats.org/officeDocument/2006/relationships/image" Target="../media/image199.png"/><Relationship Id="rId2" Type="http://schemas.openxmlformats.org/officeDocument/2006/relationships/image" Target="../media/image198.png"/><Relationship Id="rId1" Type="http://schemas.openxmlformats.org/officeDocument/2006/relationships/slideLayout" Target="../slideLayouts/slideLayout5.xml"/></Relationships>
</file>

<file path=ppt/slides/_rels/slide133.xml.rels><?xml version="1.0" encoding="UTF-8" standalone="yes"?>
<Relationships xmlns="http://schemas.openxmlformats.org/package/2006/relationships"><Relationship Id="rId2" Type="http://schemas.openxmlformats.org/officeDocument/2006/relationships/image" Target="../media/image200.png"/><Relationship Id="rId1" Type="http://schemas.openxmlformats.org/officeDocument/2006/relationships/slideLayout" Target="../slideLayouts/slideLayout5.xml"/></Relationships>
</file>

<file path=ppt/slides/_rels/slide134.xml.rels><?xml version="1.0" encoding="UTF-8" standalone="yes"?>
<Relationships xmlns="http://schemas.openxmlformats.org/package/2006/relationships"><Relationship Id="rId2" Type="http://schemas.openxmlformats.org/officeDocument/2006/relationships/image" Target="../media/image201.png"/><Relationship Id="rId1" Type="http://schemas.openxmlformats.org/officeDocument/2006/relationships/slideLayout" Target="../slideLayouts/slideLayout5.xml"/></Relationships>
</file>

<file path=ppt/slides/_rels/slide135.xml.rels><?xml version="1.0" encoding="UTF-8" standalone="yes"?>
<Relationships xmlns="http://schemas.openxmlformats.org/package/2006/relationships"><Relationship Id="rId2" Type="http://schemas.openxmlformats.org/officeDocument/2006/relationships/image" Target="../media/image195.png"/><Relationship Id="rId1" Type="http://schemas.openxmlformats.org/officeDocument/2006/relationships/slideLayout" Target="../slideLayouts/slideLayout5.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8.xml.rels><?xml version="1.0" encoding="UTF-8" standalone="yes"?>
<Relationships xmlns="http://schemas.openxmlformats.org/package/2006/relationships"><Relationship Id="rId3" Type="http://schemas.openxmlformats.org/officeDocument/2006/relationships/image" Target="../media/image196.png"/><Relationship Id="rId2" Type="http://schemas.openxmlformats.org/officeDocument/2006/relationships/image" Target="../media/image202.png"/><Relationship Id="rId1" Type="http://schemas.openxmlformats.org/officeDocument/2006/relationships/slideLayout" Target="../slideLayouts/slideLayout5.xml"/></Relationships>
</file>

<file path=ppt/slides/_rels/slide139.xml.rels><?xml version="1.0" encoding="UTF-8" standalone="yes"?>
<Relationships xmlns="http://schemas.openxmlformats.org/package/2006/relationships"><Relationship Id="rId2" Type="http://schemas.openxmlformats.org/officeDocument/2006/relationships/image" Target="../media/image203.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5.xml"/></Relationships>
</file>

<file path=ppt/slides/_rels/slide140.xml.rels><?xml version="1.0" encoding="UTF-8" standalone="yes"?>
<Relationships xmlns="http://schemas.openxmlformats.org/package/2006/relationships"><Relationship Id="rId2" Type="http://schemas.openxmlformats.org/officeDocument/2006/relationships/image" Target="../media/image204.png"/><Relationship Id="rId1" Type="http://schemas.openxmlformats.org/officeDocument/2006/relationships/slideLayout" Target="../slideLayouts/slideLayout5.xml"/></Relationships>
</file>

<file path=ppt/slides/_rels/slide141.xml.rels><?xml version="1.0" encoding="UTF-8" standalone="yes"?>
<Relationships xmlns="http://schemas.openxmlformats.org/package/2006/relationships"><Relationship Id="rId2" Type="http://schemas.openxmlformats.org/officeDocument/2006/relationships/image" Target="../media/image205.png"/><Relationship Id="rId1" Type="http://schemas.openxmlformats.org/officeDocument/2006/relationships/slideLayout" Target="../slideLayouts/slideLayout5.xml"/></Relationships>
</file>

<file path=ppt/slides/_rels/slide142.xml.rels><?xml version="1.0" encoding="UTF-8" standalone="yes"?>
<Relationships xmlns="http://schemas.openxmlformats.org/package/2006/relationships"><Relationship Id="rId2" Type="http://schemas.openxmlformats.org/officeDocument/2006/relationships/image" Target="../media/image206.png"/><Relationship Id="rId1" Type="http://schemas.openxmlformats.org/officeDocument/2006/relationships/slideLayout" Target="../slideLayouts/slideLayout5.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7.xml.rels><?xml version="1.0" encoding="UTF-8" standalone="yes"?>
<Relationships xmlns="http://schemas.openxmlformats.org/package/2006/relationships"><Relationship Id="rId2" Type="http://schemas.openxmlformats.org/officeDocument/2006/relationships/image" Target="../media/image207.png"/><Relationship Id="rId1" Type="http://schemas.openxmlformats.org/officeDocument/2006/relationships/slideLayout" Target="../slideLayouts/slideLayout5.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2.xml.rels><?xml version="1.0" encoding="UTF-8" standalone="yes"?>
<Relationships xmlns="http://schemas.openxmlformats.org/package/2006/relationships"><Relationship Id="rId2" Type="http://schemas.openxmlformats.org/officeDocument/2006/relationships/hyperlink" Target="ftp://1397guest:2018arl@ftp.arl.noaa.gov/.Workshops/.Howard_2018/script_examples.zip" TargetMode="External"/><Relationship Id="rId1" Type="http://schemas.openxmlformats.org/officeDocument/2006/relationships/slideLayout" Target="../slideLayouts/slideLayout5.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5.xml.rels><?xml version="1.0" encoding="UTF-8" standalone="yes"?>
<Relationships xmlns="http://schemas.openxmlformats.org/package/2006/relationships"><Relationship Id="rId2" Type="http://schemas.openxmlformats.org/officeDocument/2006/relationships/image" Target="../media/image208.png"/><Relationship Id="rId1" Type="http://schemas.openxmlformats.org/officeDocument/2006/relationships/slideLayout" Target="../slideLayouts/slideLayout5.xml"/></Relationships>
</file>

<file path=ppt/slides/_rels/slide156.xml.rels><?xml version="1.0" encoding="UTF-8" standalone="yes"?>
<Relationships xmlns="http://schemas.openxmlformats.org/package/2006/relationships"><Relationship Id="rId2" Type="http://schemas.openxmlformats.org/officeDocument/2006/relationships/image" Target="../media/image209.png"/><Relationship Id="rId1" Type="http://schemas.openxmlformats.org/officeDocument/2006/relationships/slideLayout" Target="../slideLayouts/slideLayout5.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8.xml.rels><?xml version="1.0" encoding="UTF-8" standalone="yes"?>
<Relationships xmlns="http://schemas.openxmlformats.org/package/2006/relationships"><Relationship Id="rId2" Type="http://schemas.openxmlformats.org/officeDocument/2006/relationships/image" Target="../media/image207.png"/><Relationship Id="rId1" Type="http://schemas.openxmlformats.org/officeDocument/2006/relationships/slideLayout" Target="../slideLayouts/slideLayout5.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5.xml"/><Relationship Id="rId5" Type="http://schemas.openxmlformats.org/officeDocument/2006/relationships/image" Target="../media/image36.png"/><Relationship Id="rId4" Type="http://schemas.openxmlformats.org/officeDocument/2006/relationships/image" Target="../media/image35.png"/></Relationships>
</file>

<file path=ppt/slides/_rels/slide160.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5.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2.xml.rels><?xml version="1.0" encoding="UTF-8" standalone="yes"?>
<Relationships xmlns="http://schemas.openxmlformats.org/package/2006/relationships"><Relationship Id="rId2" Type="http://schemas.openxmlformats.org/officeDocument/2006/relationships/image" Target="../media/image210.jpeg"/><Relationship Id="rId1" Type="http://schemas.openxmlformats.org/officeDocument/2006/relationships/slideLayout" Target="../slideLayouts/slideLayout5.xml"/></Relationships>
</file>

<file path=ppt/slides/_rels/slide163.xml.rels><?xml version="1.0" encoding="UTF-8" standalone="yes"?>
<Relationships xmlns="http://schemas.openxmlformats.org/package/2006/relationships"><Relationship Id="rId3" Type="http://schemas.openxmlformats.org/officeDocument/2006/relationships/image" Target="../media/image211.png"/><Relationship Id="rId2" Type="http://schemas.openxmlformats.org/officeDocument/2006/relationships/notesSlide" Target="../notesSlides/notesSlide34.xml"/><Relationship Id="rId1" Type="http://schemas.openxmlformats.org/officeDocument/2006/relationships/slideLayout" Target="../slideLayouts/slideLayout5.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41.png"/><Relationship Id="rId2" Type="http://schemas.openxmlformats.org/officeDocument/2006/relationships/image" Target="../media/image37.png"/><Relationship Id="rId1" Type="http://schemas.openxmlformats.org/officeDocument/2006/relationships/slideLayout" Target="../slideLayouts/slideLayout5.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2.png"/></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1.xml.rels><?xml version="1.0" encoding="UTF-8" standalone="yes"?>
<Relationships xmlns="http://schemas.openxmlformats.org/package/2006/relationships"><Relationship Id="rId2" Type="http://schemas.openxmlformats.org/officeDocument/2006/relationships/image" Target="../media/image207.png"/><Relationship Id="rId1" Type="http://schemas.openxmlformats.org/officeDocument/2006/relationships/slideLayout" Target="../slideLayouts/slideLayout5.xml"/></Relationships>
</file>

<file path=ppt/slides/_rels/slide172.xml.rels><?xml version="1.0" encoding="UTF-8" standalone="yes"?>
<Relationships xmlns="http://schemas.openxmlformats.org/package/2006/relationships"><Relationship Id="rId3" Type="http://schemas.openxmlformats.org/officeDocument/2006/relationships/hyperlink" Target="https://ready.arl.noaa.gov/index.php" TargetMode="External"/><Relationship Id="rId2" Type="http://schemas.openxmlformats.org/officeDocument/2006/relationships/image" Target="../media/image212.jpg"/><Relationship Id="rId1" Type="http://schemas.openxmlformats.org/officeDocument/2006/relationships/slideLayout" Target="../slideLayouts/slideLayout5.xml"/></Relationships>
</file>

<file path=ppt/slides/_rels/slide173.xml.rels><?xml version="1.0" encoding="UTF-8" standalone="yes"?>
<Relationships xmlns="http://schemas.openxmlformats.org/package/2006/relationships"><Relationship Id="rId2" Type="http://schemas.openxmlformats.org/officeDocument/2006/relationships/image" Target="../media/image212.jpg"/><Relationship Id="rId1" Type="http://schemas.openxmlformats.org/officeDocument/2006/relationships/slideLayout" Target="../slideLayouts/slideLayout5.xml"/></Relationships>
</file>

<file path=ppt/slides/_rels/slide174.xml.rels><?xml version="1.0" encoding="UTF-8" standalone="yes"?>
<Relationships xmlns="http://schemas.openxmlformats.org/package/2006/relationships"><Relationship Id="rId3" Type="http://schemas.openxmlformats.org/officeDocument/2006/relationships/image" Target="../media/image213.png"/><Relationship Id="rId2" Type="http://schemas.openxmlformats.org/officeDocument/2006/relationships/notesSlide" Target="../notesSlides/notesSlide35.xml"/><Relationship Id="rId1" Type="http://schemas.openxmlformats.org/officeDocument/2006/relationships/slideLayout" Target="../slideLayouts/slideLayout5.xml"/><Relationship Id="rId6" Type="http://schemas.openxmlformats.org/officeDocument/2006/relationships/hyperlink" Target="https://hysplitbbs.arl.noaa.gov/index.php?sid=f9d12d0af65c216d21926f70b3c6252e" TargetMode="External"/><Relationship Id="rId5" Type="http://schemas.openxmlformats.org/officeDocument/2006/relationships/hyperlink" Target="https://ready.arl.noaa.gov/HYSPLIT.php" TargetMode="External"/><Relationship Id="rId4" Type="http://schemas.openxmlformats.org/officeDocument/2006/relationships/image" Target="../media/image212.jpg"/></Relationships>
</file>

<file path=ppt/slides/_rels/slide1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5.xml"/><Relationship Id="rId4" Type="http://schemas.openxmlformats.org/officeDocument/2006/relationships/image" Target="../media/image4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5.xml"/><Relationship Id="rId4" Type="http://schemas.openxmlformats.org/officeDocument/2006/relationships/image" Target="../media/image52.png"/></Relationships>
</file>

<file path=ppt/slides/_rels/slide2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5.xml"/><Relationship Id="rId5" Type="http://schemas.openxmlformats.org/officeDocument/2006/relationships/image" Target="../media/image58.png"/><Relationship Id="rId4" Type="http://schemas.openxmlformats.org/officeDocument/2006/relationships/image" Target="../media/image57.png"/></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59.emf"/><Relationship Id="rId7" Type="http://schemas.openxmlformats.org/officeDocument/2006/relationships/image" Target="../media/image63.jpeg"/><Relationship Id="rId2" Type="http://schemas.openxmlformats.org/officeDocument/2006/relationships/notesSlide" Target="../notesSlides/notesSlide11.xml"/><Relationship Id="rId1" Type="http://schemas.openxmlformats.org/officeDocument/2006/relationships/slideLayout" Target="../slideLayouts/slideLayout22.xml"/><Relationship Id="rId6" Type="http://schemas.openxmlformats.org/officeDocument/2006/relationships/image" Target="../media/image62.wmf"/><Relationship Id="rId5" Type="http://schemas.openxmlformats.org/officeDocument/2006/relationships/image" Target="../media/image61.emf"/><Relationship Id="rId4" Type="http://schemas.openxmlformats.org/officeDocument/2006/relationships/image" Target="../media/image60.emf"/></Relationships>
</file>

<file path=ppt/slides/_rels/slide32.xml.rels><?xml version="1.0" encoding="UTF-8" standalone="yes"?>
<Relationships xmlns="http://schemas.openxmlformats.org/package/2006/relationships"><Relationship Id="rId3" Type="http://schemas.openxmlformats.org/officeDocument/2006/relationships/image" Target="../media/image59.emf"/><Relationship Id="rId7" Type="http://schemas.openxmlformats.org/officeDocument/2006/relationships/image" Target="../media/image64.jpeg"/><Relationship Id="rId2" Type="http://schemas.openxmlformats.org/officeDocument/2006/relationships/notesSlide" Target="../notesSlides/notesSlide12.xml"/><Relationship Id="rId1" Type="http://schemas.openxmlformats.org/officeDocument/2006/relationships/slideLayout" Target="../slideLayouts/slideLayout22.xml"/><Relationship Id="rId6" Type="http://schemas.openxmlformats.org/officeDocument/2006/relationships/image" Target="../media/image62.wmf"/><Relationship Id="rId5" Type="http://schemas.openxmlformats.org/officeDocument/2006/relationships/image" Target="../media/image61.emf"/><Relationship Id="rId4" Type="http://schemas.openxmlformats.org/officeDocument/2006/relationships/image" Target="../media/image60.emf"/></Relationships>
</file>

<file path=ppt/slides/_rels/slide33.xml.rels><?xml version="1.0" encoding="UTF-8" standalone="yes"?>
<Relationships xmlns="http://schemas.openxmlformats.org/package/2006/relationships"><Relationship Id="rId3" Type="http://schemas.openxmlformats.org/officeDocument/2006/relationships/image" Target="../media/image59.emf"/><Relationship Id="rId7" Type="http://schemas.openxmlformats.org/officeDocument/2006/relationships/image" Target="../media/image62.wmf"/><Relationship Id="rId2" Type="http://schemas.openxmlformats.org/officeDocument/2006/relationships/notesSlide" Target="../notesSlides/notesSlide13.xml"/><Relationship Id="rId1" Type="http://schemas.openxmlformats.org/officeDocument/2006/relationships/slideLayout" Target="../slideLayouts/slideLayout22.xml"/><Relationship Id="rId6" Type="http://schemas.openxmlformats.org/officeDocument/2006/relationships/image" Target="../media/image64.jpeg"/><Relationship Id="rId5" Type="http://schemas.openxmlformats.org/officeDocument/2006/relationships/image" Target="../media/image61.emf"/><Relationship Id="rId4" Type="http://schemas.openxmlformats.org/officeDocument/2006/relationships/image" Target="../media/image60.emf"/></Relationships>
</file>

<file path=ppt/slides/_rels/slide34.xml.rels><?xml version="1.0" encoding="UTF-8" standalone="yes"?>
<Relationships xmlns="http://schemas.openxmlformats.org/package/2006/relationships"><Relationship Id="rId3" Type="http://schemas.openxmlformats.org/officeDocument/2006/relationships/image" Target="../media/image59.emf"/><Relationship Id="rId7" Type="http://schemas.openxmlformats.org/officeDocument/2006/relationships/image" Target="../media/image62.wmf"/><Relationship Id="rId2" Type="http://schemas.openxmlformats.org/officeDocument/2006/relationships/notesSlide" Target="../notesSlides/notesSlide14.xml"/><Relationship Id="rId1" Type="http://schemas.openxmlformats.org/officeDocument/2006/relationships/slideLayout" Target="../slideLayouts/slideLayout22.xml"/><Relationship Id="rId6" Type="http://schemas.openxmlformats.org/officeDocument/2006/relationships/image" Target="../media/image64.jpeg"/><Relationship Id="rId5" Type="http://schemas.openxmlformats.org/officeDocument/2006/relationships/image" Target="../media/image61.emf"/><Relationship Id="rId4" Type="http://schemas.openxmlformats.org/officeDocument/2006/relationships/image" Target="../media/image60.emf"/></Relationships>
</file>

<file path=ppt/slides/_rels/slide35.xml.rels><?xml version="1.0" encoding="UTF-8" standalone="yes"?>
<Relationships xmlns="http://schemas.openxmlformats.org/package/2006/relationships"><Relationship Id="rId3" Type="http://schemas.openxmlformats.org/officeDocument/2006/relationships/image" Target="../media/image59.emf"/><Relationship Id="rId7" Type="http://schemas.openxmlformats.org/officeDocument/2006/relationships/image" Target="../media/image64.jpeg"/><Relationship Id="rId2" Type="http://schemas.openxmlformats.org/officeDocument/2006/relationships/notesSlide" Target="../notesSlides/notesSlide15.xml"/><Relationship Id="rId1" Type="http://schemas.openxmlformats.org/officeDocument/2006/relationships/slideLayout" Target="../slideLayouts/slideLayout22.xml"/><Relationship Id="rId6" Type="http://schemas.openxmlformats.org/officeDocument/2006/relationships/image" Target="../media/image62.wmf"/><Relationship Id="rId5" Type="http://schemas.openxmlformats.org/officeDocument/2006/relationships/image" Target="../media/image61.emf"/><Relationship Id="rId4" Type="http://schemas.openxmlformats.org/officeDocument/2006/relationships/image" Target="../media/image60.emf"/></Relationships>
</file>

<file path=ppt/slides/_rels/slide36.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16.xml"/><Relationship Id="rId1" Type="http://schemas.openxmlformats.org/officeDocument/2006/relationships/slideLayout" Target="../slideLayouts/slideLayout23.xml"/><Relationship Id="rId6" Type="http://schemas.openxmlformats.org/officeDocument/2006/relationships/image" Target="../media/image68.emf"/><Relationship Id="rId5" Type="http://schemas.openxmlformats.org/officeDocument/2006/relationships/image" Target="../media/image67.emf"/><Relationship Id="rId4" Type="http://schemas.openxmlformats.org/officeDocument/2006/relationships/image" Target="../media/image66.emf"/></Relationships>
</file>

<file path=ppt/slides/_rels/slide37.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17.xml"/><Relationship Id="rId1" Type="http://schemas.openxmlformats.org/officeDocument/2006/relationships/slideLayout" Target="../slideLayouts/slideLayout23.xml"/><Relationship Id="rId4" Type="http://schemas.openxmlformats.org/officeDocument/2006/relationships/image" Target="../media/image70.png"/></Relationships>
</file>

<file path=ppt/slides/_rels/slide38.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3.xml"/></Relationships>
</file>

<file path=ppt/slides/_rels/slide39.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hyperlink" Target="http://www.youtube.com/watch?feature=player_detailpage&amp;v=hOX1Mr0LHhc" TargetMode="External"/><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8.jpeg"/><Relationship Id="rId4" Type="http://schemas.openxmlformats.org/officeDocument/2006/relationships/image" Target="../media/image7.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5.xml"/><Relationship Id="rId4" Type="http://schemas.openxmlformats.org/officeDocument/2006/relationships/image" Target="../media/image75.png"/></Relationships>
</file>

<file path=ppt/slides/_rels/slide4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5.xml"/><Relationship Id="rId4" Type="http://schemas.openxmlformats.org/officeDocument/2006/relationships/image" Target="../media/image78.png"/></Relationships>
</file>

<file path=ppt/slides/_rels/slide43.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5.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81.png"/></Relationships>
</file>

<file path=ppt/slides/_rels/slide44.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5.xml"/><Relationship Id="rId4" Type="http://schemas.openxmlformats.org/officeDocument/2006/relationships/image" Target="../media/image86.png"/></Relationships>
</file>

<file path=ppt/slides/_rels/slide45.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18.xml"/><Relationship Id="rId1" Type="http://schemas.openxmlformats.org/officeDocument/2006/relationships/slideLayout" Target="../slideLayouts/slideLayout5.xml"/><Relationship Id="rId4" Type="http://schemas.openxmlformats.org/officeDocument/2006/relationships/image" Target="../media/image97.jpe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8.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19.xml"/><Relationship Id="rId1" Type="http://schemas.openxmlformats.org/officeDocument/2006/relationships/slideLayout" Target="../slideLayouts/slideLayout5.xml"/><Relationship Id="rId5" Type="http://schemas.openxmlformats.org/officeDocument/2006/relationships/image" Target="../media/image102.png"/><Relationship Id="rId4" Type="http://schemas.openxmlformats.org/officeDocument/2006/relationships/image" Target="../media/image101.png"/></Relationships>
</file>

<file path=ppt/slides/_rels/slide61.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5.xml"/></Relationships>
</file>

<file path=ppt/slides/_rels/slide62.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5.xml"/></Relationships>
</file>

<file path=ppt/slides/_rels/slide63.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20.xml"/><Relationship Id="rId1" Type="http://schemas.openxmlformats.org/officeDocument/2006/relationships/slideLayout" Target="../slideLayouts/slideLayout5.xml"/><Relationship Id="rId6" Type="http://schemas.openxmlformats.org/officeDocument/2006/relationships/image" Target="../media/image109.png"/><Relationship Id="rId5" Type="http://schemas.openxmlformats.org/officeDocument/2006/relationships/image" Target="../media/image108.png"/><Relationship Id="rId4" Type="http://schemas.openxmlformats.org/officeDocument/2006/relationships/image" Target="../media/image107.png"/></Relationships>
</file>

<file path=ppt/slides/_rels/slide64.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png"/><Relationship Id="rId1" Type="http://schemas.openxmlformats.org/officeDocument/2006/relationships/slideLayout" Target="../slideLayouts/slideLayout5.xml"/></Relationships>
</file>

<file path=ppt/slides/_rels/slide65.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5.xml"/></Relationships>
</file>

<file path=ppt/slides/_rels/slide66.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5.xml"/></Relationships>
</file>

<file path=ppt/slides/_rels/slide67.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5.xml"/></Relationships>
</file>

<file path=ppt/slides/_rels/slide68.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Layout" Target="../slideLayouts/slideLayout5.xml"/></Relationships>
</file>

<file path=ppt/slides/_rels/slide69.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0.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5.xml"/></Relationships>
</file>

<file path=ppt/slides/_rels/slide71.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21.xml"/><Relationship Id="rId1" Type="http://schemas.openxmlformats.org/officeDocument/2006/relationships/slideLayout" Target="../slideLayouts/slideLayout5.xml"/><Relationship Id="rId6" Type="http://schemas.openxmlformats.org/officeDocument/2006/relationships/image" Target="../media/image121.jpeg"/><Relationship Id="rId5" Type="http://schemas.openxmlformats.org/officeDocument/2006/relationships/image" Target="../media/image120.jpeg"/><Relationship Id="rId4" Type="http://schemas.openxmlformats.org/officeDocument/2006/relationships/image" Target="../media/image119.jpeg"/></Relationships>
</file>

<file path=ppt/slides/_rels/slide72.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notesSlide" Target="../notesSlides/notesSlide22.xml"/><Relationship Id="rId1" Type="http://schemas.openxmlformats.org/officeDocument/2006/relationships/slideLayout" Target="../slideLayouts/slideLayout5.xml"/><Relationship Id="rId5" Type="http://schemas.openxmlformats.org/officeDocument/2006/relationships/image" Target="../media/image124.jpeg"/><Relationship Id="rId4" Type="http://schemas.openxmlformats.org/officeDocument/2006/relationships/image" Target="../media/image123.jpeg"/></Relationships>
</file>

<file path=ppt/slides/_rels/slide73.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5.xml"/></Relationships>
</file>

<file path=ppt/slides/_rels/slide74.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23.xml"/><Relationship Id="rId1" Type="http://schemas.openxmlformats.org/officeDocument/2006/relationships/slideLayout" Target="../slideLayouts/slideLayout12.xml"/><Relationship Id="rId4" Type="http://schemas.openxmlformats.org/officeDocument/2006/relationships/hyperlink" Target="https://dx.doi.org/10.1016/j.atmosenv.2016.08.028" TargetMode="External"/></Relationships>
</file>

<file path=ppt/slides/_rels/slide75.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5.xml"/></Relationships>
</file>

<file path=ppt/slides/_rels/slide76.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127.png"/><Relationship Id="rId1" Type="http://schemas.openxmlformats.org/officeDocument/2006/relationships/slideLayout" Target="../slideLayouts/slideLayout5.xml"/><Relationship Id="rId5" Type="http://schemas.openxmlformats.org/officeDocument/2006/relationships/image" Target="../media/image130.png"/><Relationship Id="rId4" Type="http://schemas.openxmlformats.org/officeDocument/2006/relationships/image" Target="../media/image129.png"/></Relationships>
</file>

<file path=ppt/slides/_rels/slide77.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31.png"/><Relationship Id="rId1" Type="http://schemas.openxmlformats.org/officeDocument/2006/relationships/slideLayout" Target="../slideLayouts/slideLayout5.xml"/></Relationships>
</file>

<file path=ppt/slides/_rels/slide78.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image" Target="../media/image133.png"/><Relationship Id="rId1" Type="http://schemas.openxmlformats.org/officeDocument/2006/relationships/slideLayout" Target="../slideLayouts/slideLayout5.xml"/></Relationships>
</file>

<file path=ppt/slides/_rels/slide79.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135.png"/><Relationship Id="rId1" Type="http://schemas.openxmlformats.org/officeDocument/2006/relationships/slideLayout" Target="../slideLayouts/slideLayout5.xml"/><Relationship Id="rId4" Type="http://schemas.openxmlformats.org/officeDocument/2006/relationships/image" Target="../media/image137.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14.jpeg"/><Relationship Id="rId4" Type="http://schemas.openxmlformats.org/officeDocument/2006/relationships/image" Target="../media/image13.png"/></Relationships>
</file>

<file path=ppt/slides/_rels/slide80.xml.rels><?xml version="1.0" encoding="UTF-8" standalone="yes"?>
<Relationships xmlns="http://schemas.openxmlformats.org/package/2006/relationships"><Relationship Id="rId3" Type="http://schemas.openxmlformats.org/officeDocument/2006/relationships/image" Target="../media/image138.png"/><Relationship Id="rId7" Type="http://schemas.openxmlformats.org/officeDocument/2006/relationships/image" Target="../media/image142.png"/><Relationship Id="rId2" Type="http://schemas.openxmlformats.org/officeDocument/2006/relationships/image" Target="../media/image137.png"/><Relationship Id="rId1" Type="http://schemas.openxmlformats.org/officeDocument/2006/relationships/slideLayout" Target="../slideLayouts/slideLayout5.xml"/><Relationship Id="rId6" Type="http://schemas.openxmlformats.org/officeDocument/2006/relationships/image" Target="../media/image141.png"/><Relationship Id="rId5" Type="http://schemas.openxmlformats.org/officeDocument/2006/relationships/image" Target="../media/image140.png"/><Relationship Id="rId4" Type="http://schemas.openxmlformats.org/officeDocument/2006/relationships/image" Target="../media/image139.png"/></Relationships>
</file>

<file path=ppt/slides/_rels/slide81.xml.rels><?xml version="1.0" encoding="UTF-8" standalone="yes"?>
<Relationships xmlns="http://schemas.openxmlformats.org/package/2006/relationships"><Relationship Id="rId2" Type="http://schemas.openxmlformats.org/officeDocument/2006/relationships/image" Target="../media/image143.png"/><Relationship Id="rId1" Type="http://schemas.openxmlformats.org/officeDocument/2006/relationships/slideLayout" Target="../slideLayouts/slideLayout5.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5.xml"/></Relationships>
</file>

<file path=ppt/slides/_rels/slide84.xml.rels><?xml version="1.0" encoding="UTF-8" standalone="yes"?>
<Relationships xmlns="http://schemas.openxmlformats.org/package/2006/relationships"><Relationship Id="rId2" Type="http://schemas.openxmlformats.org/officeDocument/2006/relationships/image" Target="../media/image144.gif"/><Relationship Id="rId1" Type="http://schemas.openxmlformats.org/officeDocument/2006/relationships/slideLayout" Target="../slideLayouts/slideLayout5.xml"/></Relationships>
</file>

<file path=ppt/slides/_rels/slide85.xml.rels><?xml version="1.0" encoding="UTF-8" standalone="yes"?>
<Relationships xmlns="http://schemas.openxmlformats.org/package/2006/relationships"><Relationship Id="rId3" Type="http://schemas.openxmlformats.org/officeDocument/2006/relationships/image" Target="../media/image146.gif"/><Relationship Id="rId2" Type="http://schemas.openxmlformats.org/officeDocument/2006/relationships/image" Target="../media/image145.gif"/><Relationship Id="rId1" Type="http://schemas.openxmlformats.org/officeDocument/2006/relationships/slideLayout" Target="../slideLayouts/slideLayout5.xml"/><Relationship Id="rId4" Type="http://schemas.openxmlformats.org/officeDocument/2006/relationships/image" Target="../media/image147.gif"/></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88.xml.rels><?xml version="1.0" encoding="UTF-8" standalone="yes"?>
<Relationships xmlns="http://schemas.openxmlformats.org/package/2006/relationships"><Relationship Id="rId3" Type="http://schemas.openxmlformats.org/officeDocument/2006/relationships/image" Target="../media/image149.png"/><Relationship Id="rId7" Type="http://schemas.openxmlformats.org/officeDocument/2006/relationships/image" Target="../media/image153.png"/><Relationship Id="rId2" Type="http://schemas.openxmlformats.org/officeDocument/2006/relationships/image" Target="../media/image148.png"/><Relationship Id="rId1" Type="http://schemas.openxmlformats.org/officeDocument/2006/relationships/slideLayout" Target="../slideLayouts/slideLayout12.xml"/><Relationship Id="rId6" Type="http://schemas.openxmlformats.org/officeDocument/2006/relationships/image" Target="../media/image152.png"/><Relationship Id="rId5" Type="http://schemas.openxmlformats.org/officeDocument/2006/relationships/image" Target="../media/image151.png"/><Relationship Id="rId4" Type="http://schemas.openxmlformats.org/officeDocument/2006/relationships/image" Target="../media/image150.png"/></Relationships>
</file>

<file path=ppt/slides/_rels/slide89.xml.rels><?xml version="1.0" encoding="UTF-8" standalone="yes"?>
<Relationships xmlns="http://schemas.openxmlformats.org/package/2006/relationships"><Relationship Id="rId2" Type="http://schemas.openxmlformats.org/officeDocument/2006/relationships/image" Target="../media/image154.jp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5.xml"/></Relationships>
</file>

<file path=ppt/slides/_rels/slide90.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image" Target="../media/image154.jpg"/><Relationship Id="rId1" Type="http://schemas.openxmlformats.org/officeDocument/2006/relationships/slideLayout" Target="../slideLayouts/slideLayout5.xml"/></Relationships>
</file>

<file path=ppt/slides/_rels/slide91.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image" Target="../media/image154.jpg"/><Relationship Id="rId1" Type="http://schemas.openxmlformats.org/officeDocument/2006/relationships/slideLayout" Target="../slideLayouts/slideLayout5.xml"/><Relationship Id="rId4" Type="http://schemas.openxmlformats.org/officeDocument/2006/relationships/image" Target="../media/image153.png"/></Relationships>
</file>

<file path=ppt/slides/_rels/slide92.xml.rels><?xml version="1.0" encoding="UTF-8" standalone="yes"?>
<Relationships xmlns="http://schemas.openxmlformats.org/package/2006/relationships"><Relationship Id="rId3" Type="http://schemas.openxmlformats.org/officeDocument/2006/relationships/image" Target="../media/image154.jpg"/><Relationship Id="rId2" Type="http://schemas.openxmlformats.org/officeDocument/2006/relationships/image" Target="../media/image152.png"/><Relationship Id="rId1" Type="http://schemas.openxmlformats.org/officeDocument/2006/relationships/slideLayout" Target="../slideLayouts/slideLayout5.xml"/></Relationships>
</file>

<file path=ppt/slides/_rels/slide93.xml.rels><?xml version="1.0" encoding="UTF-8" standalone="yes"?>
<Relationships xmlns="http://schemas.openxmlformats.org/package/2006/relationships"><Relationship Id="rId2" Type="http://schemas.openxmlformats.org/officeDocument/2006/relationships/image" Target="../media/image155.gif"/><Relationship Id="rId1" Type="http://schemas.openxmlformats.org/officeDocument/2006/relationships/slideLayout" Target="../slideLayouts/slideLayout5.xml"/></Relationships>
</file>

<file path=ppt/slides/_rels/slide94.xml.rels><?xml version="1.0" encoding="UTF-8" standalone="yes"?>
<Relationships xmlns="http://schemas.openxmlformats.org/package/2006/relationships"><Relationship Id="rId2" Type="http://schemas.openxmlformats.org/officeDocument/2006/relationships/image" Target="../media/image156.jpeg"/><Relationship Id="rId1" Type="http://schemas.openxmlformats.org/officeDocument/2006/relationships/slideLayout" Target="../slideLayouts/slideLayout5.xml"/></Relationships>
</file>

<file path=ppt/slides/_rels/slide95.xml.rels><?xml version="1.0" encoding="UTF-8" standalone="yes"?>
<Relationships xmlns="http://schemas.openxmlformats.org/package/2006/relationships"><Relationship Id="rId2" Type="http://schemas.openxmlformats.org/officeDocument/2006/relationships/image" Target="../media/image152.png"/><Relationship Id="rId1" Type="http://schemas.openxmlformats.org/officeDocument/2006/relationships/slideLayout" Target="../slideLayouts/slideLayout5.xml"/></Relationships>
</file>

<file path=ppt/slides/_rels/slide96.xml.rels><?xml version="1.0" encoding="UTF-8" standalone="yes"?>
<Relationships xmlns="http://schemas.openxmlformats.org/package/2006/relationships"><Relationship Id="rId2" Type="http://schemas.openxmlformats.org/officeDocument/2006/relationships/hyperlink" Target="https://www.ready.noaa.gov/hysplitusersguide/S410.htm" TargetMode="External"/><Relationship Id="rId1" Type="http://schemas.openxmlformats.org/officeDocument/2006/relationships/slideLayout" Target="../slideLayouts/slideLayout5.xml"/></Relationships>
</file>

<file path=ppt/slides/_rels/slide97.xml.rels><?xml version="1.0" encoding="UTF-8" standalone="yes"?>
<Relationships xmlns="http://schemas.openxmlformats.org/package/2006/relationships"><Relationship Id="rId3" Type="http://schemas.openxmlformats.org/officeDocument/2006/relationships/image" Target="../media/image158.gif"/><Relationship Id="rId2" Type="http://schemas.openxmlformats.org/officeDocument/2006/relationships/image" Target="../media/image157.jpg"/><Relationship Id="rId1" Type="http://schemas.openxmlformats.org/officeDocument/2006/relationships/slideLayout" Target="../slideLayouts/slideLayout5.xml"/><Relationship Id="rId4" Type="http://schemas.openxmlformats.org/officeDocument/2006/relationships/image" Target="../media/image159.jpg"/></Relationships>
</file>

<file path=ppt/slides/_rels/slide98.xml.rels><?xml version="1.0" encoding="UTF-8" standalone="yes"?>
<Relationships xmlns="http://schemas.openxmlformats.org/package/2006/relationships"><Relationship Id="rId3" Type="http://schemas.openxmlformats.org/officeDocument/2006/relationships/image" Target="../media/image158.gif"/><Relationship Id="rId2" Type="http://schemas.openxmlformats.org/officeDocument/2006/relationships/hyperlink" Target="https://www.ready.noaa.gov/hysplitusersguide/S410.htm" TargetMode="External"/><Relationship Id="rId1" Type="http://schemas.openxmlformats.org/officeDocument/2006/relationships/slideLayout" Target="../slideLayouts/slideLayout5.xml"/></Relationships>
</file>

<file path=ppt/slides/_rels/slide99.xml.rels><?xml version="1.0" encoding="UTF-8" standalone="yes"?>
<Relationships xmlns="http://schemas.openxmlformats.org/package/2006/relationships"><Relationship Id="rId3" Type="http://schemas.openxmlformats.org/officeDocument/2006/relationships/image" Target="../media/image161.jpg"/><Relationship Id="rId2" Type="http://schemas.openxmlformats.org/officeDocument/2006/relationships/image" Target="../media/image160.jpg"/><Relationship Id="rId1" Type="http://schemas.openxmlformats.org/officeDocument/2006/relationships/slideLayout" Target="../slideLayouts/slideLayout5.xml"/><Relationship Id="rId4" Type="http://schemas.openxmlformats.org/officeDocument/2006/relationships/image" Target="../media/image162.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19"/>
          <p:cNvSpPr txBox="1">
            <a:spLocks/>
          </p:cNvSpPr>
          <p:nvPr/>
        </p:nvSpPr>
        <p:spPr bwMode="auto">
          <a:xfrm>
            <a:off x="224450" y="1524000"/>
            <a:ext cx="8690950" cy="2590800"/>
          </a:xfrm>
          <a:prstGeom prst="rect">
            <a:avLst/>
          </a:prstGeom>
          <a:noFill/>
          <a:ln>
            <a:miter lim="800000"/>
            <a:headEnd/>
            <a:tailEnd/>
          </a:ln>
        </p:spPr>
        <p:txBody>
          <a:bodyPr vert="horz" wrap="square" lIns="18288" tIns="9144" rIns="18288" bIns="9144" numCol="1" anchor="ctr" anchorCtr="0" compatLnSpc="1">
            <a:prstTxWarp prst="textNoShape">
              <a:avLst/>
            </a:prstTxWarp>
          </a:bodyPr>
          <a:lstStyle>
            <a:defPPr>
              <a:defRPr lang="en-US"/>
            </a:defPPr>
            <a:lvl1pPr marL="0" algn="r" defTabSz="914400" rtl="0" eaLnBrk="1" latinLnBrk="0" hangingPunct="1">
              <a:defRPr kumimoji="0" sz="1200" kern="1200">
                <a:solidFill>
                  <a:schemeClr val="tx2">
                    <a:shade val="9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b="1" dirty="0">
                <a:solidFill>
                  <a:schemeClr val="tx1"/>
                </a:solidFill>
              </a:rPr>
              <a:t>Modeling the transport and dispersion of atmospheric tracers</a:t>
            </a:r>
          </a:p>
          <a:p>
            <a:pPr algn="ctr"/>
            <a:endParaRPr lang="en-US" sz="2400" b="1" dirty="0">
              <a:solidFill>
                <a:schemeClr val="tx1">
                  <a:lumMod val="85000"/>
                </a:schemeClr>
              </a:solidFill>
            </a:endParaRPr>
          </a:p>
          <a:p>
            <a:pPr algn="ctr"/>
            <a:r>
              <a:rPr lang="en-US" sz="2000" dirty="0">
                <a:solidFill>
                  <a:srgbClr val="FFFF00"/>
                </a:solidFill>
              </a:rPr>
              <a:t>Mark Cohen</a:t>
            </a:r>
            <a:r>
              <a:rPr lang="en-US" sz="2000" baseline="30000" dirty="0">
                <a:solidFill>
                  <a:srgbClr val="FFFF00"/>
                </a:solidFill>
              </a:rPr>
              <a:t>1</a:t>
            </a:r>
            <a:r>
              <a:rPr lang="en-US" sz="2000" dirty="0">
                <a:solidFill>
                  <a:srgbClr val="FFFF00"/>
                </a:solidFill>
              </a:rPr>
              <a:t> and Alice Crawford</a:t>
            </a:r>
            <a:r>
              <a:rPr lang="en-US" sz="2000" baseline="30000" dirty="0">
                <a:solidFill>
                  <a:srgbClr val="FFFF00"/>
                </a:solidFill>
              </a:rPr>
              <a:t>1,2</a:t>
            </a:r>
            <a:r>
              <a:rPr lang="en-US" sz="2000" dirty="0">
                <a:solidFill>
                  <a:srgbClr val="FFFF00"/>
                </a:solidFill>
              </a:rPr>
              <a:t>,</a:t>
            </a:r>
          </a:p>
          <a:p>
            <a:pPr algn="ctr"/>
            <a:endParaRPr lang="en-US" sz="2000" dirty="0">
              <a:solidFill>
                <a:srgbClr val="FFFF00"/>
              </a:solidFill>
            </a:endParaRPr>
          </a:p>
          <a:p>
            <a:pPr algn="ctr"/>
            <a:r>
              <a:rPr lang="en-US" sz="1800" dirty="0">
                <a:solidFill>
                  <a:srgbClr val="FFFF00"/>
                </a:solidFill>
              </a:rPr>
              <a:t>and the rest of the NOAA Air Resources Laboratory HYSPLIT GROUP:</a:t>
            </a:r>
          </a:p>
          <a:p>
            <a:pPr algn="ctr"/>
            <a:r>
              <a:rPr lang="en-US" sz="1800" dirty="0">
                <a:solidFill>
                  <a:srgbClr val="FFFF00"/>
                </a:solidFill>
              </a:rPr>
              <a:t>Christopher Loughner</a:t>
            </a:r>
            <a:r>
              <a:rPr lang="en-US" sz="1800" baseline="30000" dirty="0">
                <a:solidFill>
                  <a:srgbClr val="FFFF00"/>
                </a:solidFill>
              </a:rPr>
              <a:t>1,2</a:t>
            </a:r>
            <a:r>
              <a:rPr lang="en-US" sz="1800" dirty="0">
                <a:solidFill>
                  <a:srgbClr val="FFFF00"/>
                </a:solidFill>
              </a:rPr>
              <a:t>,  </a:t>
            </a:r>
            <a:r>
              <a:rPr lang="en-US" sz="1800" dirty="0" err="1">
                <a:solidFill>
                  <a:srgbClr val="FFFF00"/>
                </a:solidFill>
              </a:rPr>
              <a:t>Tianfeng</a:t>
            </a:r>
            <a:r>
              <a:rPr lang="en-US" sz="1800" dirty="0">
                <a:solidFill>
                  <a:srgbClr val="FFFF00"/>
                </a:solidFill>
              </a:rPr>
              <a:t> Chai</a:t>
            </a:r>
            <a:r>
              <a:rPr lang="en-US" sz="1800" baseline="30000" dirty="0">
                <a:solidFill>
                  <a:srgbClr val="FFFF00"/>
                </a:solidFill>
              </a:rPr>
              <a:t>1,2</a:t>
            </a:r>
            <a:r>
              <a:rPr lang="en-US" sz="1800" dirty="0">
                <a:solidFill>
                  <a:srgbClr val="FFFF00"/>
                </a:solidFill>
              </a:rPr>
              <a:t>, </a:t>
            </a:r>
            <a:r>
              <a:rPr lang="en-US" sz="1800" dirty="0" err="1">
                <a:solidFill>
                  <a:srgbClr val="FFFF00"/>
                </a:solidFill>
              </a:rPr>
              <a:t>Fantine</a:t>
            </a:r>
            <a:r>
              <a:rPr lang="en-US" sz="1800" dirty="0">
                <a:solidFill>
                  <a:srgbClr val="FFFF00"/>
                </a:solidFill>
              </a:rPr>
              <a:t> Ngan</a:t>
            </a:r>
            <a:r>
              <a:rPr lang="en-US" sz="1800" baseline="30000" dirty="0">
                <a:solidFill>
                  <a:srgbClr val="FFFF00"/>
                </a:solidFill>
              </a:rPr>
              <a:t>1,2</a:t>
            </a:r>
            <a:r>
              <a:rPr lang="en-US" sz="1800" dirty="0">
                <a:solidFill>
                  <a:srgbClr val="FFFF00"/>
                </a:solidFill>
              </a:rPr>
              <a:t>,  Hyun Cheol Kim</a:t>
            </a:r>
            <a:r>
              <a:rPr lang="en-US" sz="1800" baseline="30000" dirty="0">
                <a:solidFill>
                  <a:srgbClr val="FFFF00"/>
                </a:solidFill>
              </a:rPr>
              <a:t>1,2</a:t>
            </a:r>
            <a:r>
              <a:rPr lang="en-US" sz="1800" dirty="0">
                <a:solidFill>
                  <a:srgbClr val="FFFF00"/>
                </a:solidFill>
              </a:rPr>
              <a:t>, Barbara Stunder</a:t>
            </a:r>
            <a:r>
              <a:rPr lang="en-US" sz="1800" baseline="30000" dirty="0">
                <a:solidFill>
                  <a:srgbClr val="FFFF00"/>
                </a:solidFill>
              </a:rPr>
              <a:t>1</a:t>
            </a:r>
            <a:r>
              <a:rPr lang="en-US" sz="1800" dirty="0">
                <a:solidFill>
                  <a:srgbClr val="FFFF00"/>
                </a:solidFill>
              </a:rPr>
              <a:t>, Glenn Rolph</a:t>
            </a:r>
            <a:r>
              <a:rPr lang="en-US" sz="1800" baseline="30000" dirty="0">
                <a:solidFill>
                  <a:srgbClr val="FFFF00"/>
                </a:solidFill>
              </a:rPr>
              <a:t>1</a:t>
            </a:r>
            <a:r>
              <a:rPr lang="en-US" sz="1800" dirty="0">
                <a:solidFill>
                  <a:srgbClr val="FFFF00"/>
                </a:solidFill>
              </a:rPr>
              <a:t>, Ariel Stein</a:t>
            </a:r>
            <a:r>
              <a:rPr lang="en-US" sz="1800" baseline="30000" dirty="0">
                <a:solidFill>
                  <a:srgbClr val="FFFF00"/>
                </a:solidFill>
              </a:rPr>
              <a:t>1</a:t>
            </a:r>
            <a:r>
              <a:rPr lang="en-US" sz="1800" dirty="0">
                <a:solidFill>
                  <a:srgbClr val="FFFF00"/>
                </a:solidFill>
              </a:rPr>
              <a:t>,  Roland </a:t>
            </a:r>
            <a:r>
              <a:rPr lang="en-US" sz="1800" dirty="0" err="1">
                <a:solidFill>
                  <a:srgbClr val="FFFF00"/>
                </a:solidFill>
              </a:rPr>
              <a:t>Draxler</a:t>
            </a:r>
            <a:r>
              <a:rPr lang="en-US" sz="1800" dirty="0">
                <a:solidFill>
                  <a:srgbClr val="FFFF00"/>
                </a:solidFill>
              </a:rPr>
              <a:t>, </a:t>
            </a:r>
            <a:r>
              <a:rPr lang="en-US" sz="1800">
                <a:solidFill>
                  <a:srgbClr val="FFFF00"/>
                </a:solidFill>
              </a:rPr>
              <a:t>Albion </a:t>
            </a:r>
            <a:r>
              <a:rPr lang="en-US" sz="1800" smtClean="0">
                <a:solidFill>
                  <a:srgbClr val="FFFF00"/>
                </a:solidFill>
              </a:rPr>
              <a:t>Taylor</a:t>
            </a:r>
            <a:r>
              <a:rPr lang="en-US" sz="1800" dirty="0">
                <a:solidFill>
                  <a:srgbClr val="FFFF00"/>
                </a:solidFill>
              </a:rPr>
              <a:t>, Jerome </a:t>
            </a:r>
            <a:r>
              <a:rPr lang="en-US" sz="1800" dirty="0" err="1">
                <a:solidFill>
                  <a:srgbClr val="FFFF00"/>
                </a:solidFill>
              </a:rPr>
              <a:t>Heffter</a:t>
            </a:r>
            <a:endParaRPr lang="en-US" sz="1800" b="1" dirty="0">
              <a:solidFill>
                <a:srgbClr val="FFFF00"/>
              </a:solidFill>
            </a:endParaRPr>
          </a:p>
        </p:txBody>
      </p:sp>
      <p:sp>
        <p:nvSpPr>
          <p:cNvPr id="15" name="Text Placeholder 19"/>
          <p:cNvSpPr txBox="1">
            <a:spLocks/>
          </p:cNvSpPr>
          <p:nvPr/>
        </p:nvSpPr>
        <p:spPr bwMode="auto">
          <a:xfrm>
            <a:off x="-156550" y="5792197"/>
            <a:ext cx="9452950" cy="1101363"/>
          </a:xfrm>
          <a:prstGeom prst="rect">
            <a:avLst/>
          </a:prstGeom>
          <a:noFill/>
          <a:ln>
            <a:miter lim="800000"/>
            <a:headEnd/>
            <a:tailEnd/>
          </a:ln>
        </p:spPr>
        <p:txBody>
          <a:bodyPr vert="horz" wrap="square" lIns="18288" tIns="9144" rIns="18288" bIns="9144" numCol="1" anchor="ctr" anchorCtr="0" compatLnSpc="1">
            <a:prstTxWarp prst="textNoShape">
              <a:avLst/>
            </a:prstTxWarp>
          </a:bodyPr>
          <a:lstStyle>
            <a:defPPr>
              <a:defRPr lang="en-US"/>
            </a:defPPr>
            <a:lvl1pPr marL="0" algn="r" defTabSz="914400" rtl="0" eaLnBrk="1" latinLnBrk="0" hangingPunct="1">
              <a:defRPr kumimoji="0" sz="1200" kern="1200">
                <a:solidFill>
                  <a:schemeClr val="tx2">
                    <a:shade val="9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aseline="30000" dirty="0">
                <a:solidFill>
                  <a:srgbClr val="FFFF00"/>
                </a:solidFill>
              </a:rPr>
              <a:t>1</a:t>
            </a:r>
            <a:r>
              <a:rPr lang="en-US" sz="1600" dirty="0">
                <a:solidFill>
                  <a:srgbClr val="FFFF00"/>
                </a:solidFill>
              </a:rPr>
              <a:t>NOAA Air Resources Laboratory, College Park, MD </a:t>
            </a:r>
          </a:p>
          <a:p>
            <a:pPr algn="ctr"/>
            <a:r>
              <a:rPr lang="en-US" sz="1600" baseline="30000" dirty="0">
                <a:solidFill>
                  <a:srgbClr val="FFFF00"/>
                </a:solidFill>
              </a:rPr>
              <a:t>2</a:t>
            </a:r>
            <a:r>
              <a:rPr lang="en-US" sz="1600" dirty="0">
                <a:solidFill>
                  <a:srgbClr val="FFFF00"/>
                </a:solidFill>
              </a:rPr>
              <a:t>CICS-MD, College Park, MD</a:t>
            </a:r>
          </a:p>
        </p:txBody>
      </p:sp>
      <p:pic>
        <p:nvPicPr>
          <p:cNvPr id="18" name="Picture 1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543800" y="5822677"/>
            <a:ext cx="1456669" cy="833811"/>
          </a:xfrm>
          <a:prstGeom prst="rect">
            <a:avLst/>
          </a:prstGeom>
        </p:spPr>
      </p:pic>
      <p:grpSp>
        <p:nvGrpSpPr>
          <p:cNvPr id="6" name="Group 5"/>
          <p:cNvGrpSpPr/>
          <p:nvPr/>
        </p:nvGrpSpPr>
        <p:grpSpPr>
          <a:xfrm>
            <a:off x="3131090" y="533400"/>
            <a:ext cx="2877670" cy="961026"/>
            <a:chOff x="2286000" y="152400"/>
            <a:chExt cx="3733800" cy="1447800"/>
          </a:xfrm>
        </p:grpSpPr>
        <p:sp>
          <p:nvSpPr>
            <p:cNvPr id="5" name="Rounded Rectangle 4"/>
            <p:cNvSpPr/>
            <p:nvPr/>
          </p:nvSpPr>
          <p:spPr>
            <a:xfrm>
              <a:off x="2286000" y="152400"/>
              <a:ext cx="3733800" cy="1447800"/>
            </a:xfrm>
            <a:prstGeom prst="roundRect">
              <a:avLst/>
            </a:prstGeom>
            <a:solidFill>
              <a:schemeClr val="tx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2"/>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2464785" y="292802"/>
              <a:ext cx="3376230" cy="12057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2" name="TextBox 1">
            <a:extLst>
              <a:ext uri="{FF2B5EF4-FFF2-40B4-BE49-F238E27FC236}">
                <a16:creationId xmlns="" xmlns:a16="http://schemas.microsoft.com/office/drawing/2014/main" id="{6F0FC6EC-2FA0-4DA8-B82D-BDC4845E2EF5}"/>
              </a:ext>
            </a:extLst>
          </p:cNvPr>
          <p:cNvSpPr txBox="1"/>
          <p:nvPr/>
        </p:nvSpPr>
        <p:spPr>
          <a:xfrm>
            <a:off x="222091" y="4237672"/>
            <a:ext cx="8695669" cy="1477328"/>
          </a:xfrm>
          <a:prstGeom prst="rect">
            <a:avLst/>
          </a:prstGeom>
          <a:solidFill>
            <a:srgbClr val="8FFF8F"/>
          </a:solidFill>
          <a:ln w="76200">
            <a:solidFill>
              <a:schemeClr val="tx1"/>
            </a:solidFill>
          </a:ln>
        </p:spPr>
        <p:txBody>
          <a:bodyPr wrap="square" rtlCol="0">
            <a:spAutoFit/>
          </a:bodyPr>
          <a:lstStyle/>
          <a:p>
            <a:pPr algn="ctr"/>
            <a:r>
              <a:rPr lang="en-US" dirty="0">
                <a:solidFill>
                  <a:schemeClr val="bg1"/>
                </a:solidFill>
              </a:rPr>
              <a:t>A HYSPLIT Workshop presented at Howard University, Washington D.C., March 20, 2018</a:t>
            </a:r>
          </a:p>
          <a:p>
            <a:pPr algn="ctr"/>
            <a:r>
              <a:rPr lang="en-US" dirty="0">
                <a:solidFill>
                  <a:schemeClr val="bg1"/>
                </a:solidFill>
              </a:rPr>
              <a:t>in conjunction with the </a:t>
            </a:r>
            <a:r>
              <a:rPr lang="en-US" u="sng" dirty="0">
                <a:solidFill>
                  <a:schemeClr val="bg1"/>
                </a:solidFill>
              </a:rPr>
              <a:t>9</a:t>
            </a:r>
            <a:r>
              <a:rPr lang="en-US" u="sng" baseline="30000" dirty="0">
                <a:solidFill>
                  <a:schemeClr val="bg1"/>
                </a:solidFill>
              </a:rPr>
              <a:t>th</a:t>
            </a:r>
            <a:r>
              <a:rPr lang="en-US" u="sng" dirty="0">
                <a:solidFill>
                  <a:schemeClr val="bg1"/>
                </a:solidFill>
              </a:rPr>
              <a:t> Biennial Education and Science Forum</a:t>
            </a:r>
            <a:r>
              <a:rPr lang="en-US" dirty="0">
                <a:solidFill>
                  <a:schemeClr val="bg1"/>
                </a:solidFill>
              </a:rPr>
              <a:t>, of the</a:t>
            </a:r>
          </a:p>
          <a:p>
            <a:pPr algn="ctr"/>
            <a:r>
              <a:rPr lang="en-US" dirty="0">
                <a:solidFill>
                  <a:schemeClr val="bg1"/>
                </a:solidFill>
              </a:rPr>
              <a:t>NOAA Educational Partnership Program with Minority Serving Institutions. </a:t>
            </a:r>
          </a:p>
          <a:p>
            <a:pPr algn="ctr"/>
            <a:r>
              <a:rPr lang="en-US" dirty="0">
                <a:solidFill>
                  <a:schemeClr val="bg1"/>
                </a:solidFill>
              </a:rPr>
              <a:t>Hosted by </a:t>
            </a:r>
            <a:r>
              <a:rPr lang="en-US" b="1" i="1" dirty="0">
                <a:solidFill>
                  <a:schemeClr val="bg1"/>
                </a:solidFill>
              </a:rPr>
              <a:t>Howard University</a:t>
            </a:r>
            <a:r>
              <a:rPr lang="en-US" b="1" dirty="0">
                <a:solidFill>
                  <a:schemeClr val="bg1"/>
                </a:solidFill>
              </a:rPr>
              <a:t> </a:t>
            </a:r>
            <a:r>
              <a:rPr lang="en-US" dirty="0">
                <a:solidFill>
                  <a:schemeClr val="bg1"/>
                </a:solidFill>
              </a:rPr>
              <a:t>and the </a:t>
            </a:r>
            <a:r>
              <a:rPr lang="en-US" b="1" i="1" dirty="0">
                <a:solidFill>
                  <a:schemeClr val="bg1"/>
                </a:solidFill>
              </a:rPr>
              <a:t>NOAA Cooperative Science</a:t>
            </a:r>
          </a:p>
          <a:p>
            <a:pPr algn="ctr"/>
            <a:r>
              <a:rPr lang="en-US" b="1" i="1" dirty="0">
                <a:solidFill>
                  <a:schemeClr val="bg1"/>
                </a:solidFill>
              </a:rPr>
              <a:t>Center in Atmospheric Sciences and Meteorology</a:t>
            </a:r>
            <a:r>
              <a:rPr lang="en-US" b="1" dirty="0">
                <a:solidFill>
                  <a:schemeClr val="bg1"/>
                </a:solidFill>
              </a:rPr>
              <a:t> </a:t>
            </a:r>
            <a:r>
              <a:rPr lang="en-US" dirty="0">
                <a:solidFill>
                  <a:schemeClr val="bg1"/>
                </a:solidFill>
              </a:rPr>
              <a:t>(NCAS-M)</a:t>
            </a:r>
          </a:p>
        </p:txBody>
      </p:sp>
    </p:spTree>
    <p:extLst>
      <p:ext uri="{BB962C8B-B14F-4D97-AF65-F5344CB8AC3E}">
        <p14:creationId xmlns:p14="http://schemas.microsoft.com/office/powerpoint/2010/main" val="29994720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5" name="Title 21"/>
          <p:cNvSpPr>
            <a:spLocks noGrp="1"/>
          </p:cNvSpPr>
          <p:nvPr>
            <p:ph type="title" idx="4294967295"/>
          </p:nvPr>
        </p:nvSpPr>
        <p:spPr>
          <a:xfrm>
            <a:off x="0" y="609600"/>
            <a:ext cx="8686800" cy="457200"/>
          </a:xfrm>
        </p:spPr>
        <p:txBody>
          <a:bodyPr/>
          <a:lstStyle/>
          <a:p>
            <a:pPr algn="ctr" eaLnBrk="1" hangingPunct="1"/>
            <a:r>
              <a:rPr lang="en-US" altLang="en-US" sz="2400" b="1">
                <a:solidFill>
                  <a:srgbClr val="04617B"/>
                </a:solidFill>
              </a:rPr>
              <a:t>Back Trajectory Analysis – Episodes</a:t>
            </a:r>
          </a:p>
        </p:txBody>
      </p:sp>
      <p:pic>
        <p:nvPicPr>
          <p:cNvPr id="15366"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953000" y="1371600"/>
            <a:ext cx="3609975" cy="4479925"/>
          </a:xfrm>
          <a:prstGeom prst="rect">
            <a:avLst/>
          </a:prstGeom>
          <a:noFill/>
          <a:ln w="9525">
            <a:solidFill>
              <a:srgbClr val="0F6FC6"/>
            </a:solidFill>
            <a:miter lim="800000"/>
            <a:headEnd/>
            <a:tailEnd/>
          </a:ln>
          <a:extLst>
            <a:ext uri="{909E8E84-426E-40DD-AFC4-6F175D3DCCD1}">
              <a14:hiddenFill xmlns:a14="http://schemas.microsoft.com/office/drawing/2010/main">
                <a:solidFill>
                  <a:srgbClr val="FFFFFF"/>
                </a:solidFill>
              </a14:hiddenFill>
            </a:ext>
          </a:extLst>
        </p:spPr>
      </p:pic>
      <p:pic>
        <p:nvPicPr>
          <p:cNvPr id="15367" name="Picture 5" descr="beltsville_towe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112838" y="1662113"/>
            <a:ext cx="2925762" cy="3900487"/>
          </a:xfrm>
          <a:prstGeom prst="rect">
            <a:avLst/>
          </a:prstGeom>
          <a:noFill/>
          <a:ln w="19050">
            <a:solidFill>
              <a:srgbClr val="0F6FC6"/>
            </a:solidFill>
            <a:miter lim="800000"/>
            <a:headEnd/>
            <a:tailEnd/>
          </a:ln>
          <a:extLst>
            <a:ext uri="{909E8E84-426E-40DD-AFC4-6F175D3DCCD1}">
              <a14:hiddenFill xmlns:a14="http://schemas.microsoft.com/office/drawing/2010/main">
                <a:solidFill>
                  <a:srgbClr val="FFFFFF"/>
                </a:solidFill>
              </a14:hiddenFill>
            </a:ext>
          </a:extLst>
        </p:spPr>
      </p:pic>
      <p:sp>
        <p:nvSpPr>
          <p:cNvPr id="15368" name="TextBox 6"/>
          <p:cNvSpPr txBox="1">
            <a:spLocks noChangeArrowheads="1"/>
          </p:cNvSpPr>
          <p:nvPr/>
        </p:nvSpPr>
        <p:spPr bwMode="auto">
          <a:xfrm>
            <a:off x="4800600" y="5922963"/>
            <a:ext cx="3962400" cy="44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000" b="0" i="0" u="none" strike="noStrike" kern="1200" cap="none" spc="0" normalizeH="0" baseline="0" noProof="0">
                <a:ln>
                  <a:noFill/>
                </a:ln>
                <a:solidFill>
                  <a:srgbClr val="0F6FC6"/>
                </a:solidFill>
                <a:effectLst/>
                <a:uLnTx/>
                <a:uFillTx/>
                <a:latin typeface="Calibri" pitchFamily="34" charset="0"/>
                <a:ea typeface="+mn-ea"/>
                <a:cs typeface="Arial" charset="0"/>
              </a:rPr>
              <a:t>Reactive Gaseous Mercury episode</a:t>
            </a:r>
          </a:p>
        </p:txBody>
      </p:sp>
      <p:sp>
        <p:nvSpPr>
          <p:cNvPr id="15369" name="TextBox 7"/>
          <p:cNvSpPr txBox="1">
            <a:spLocks noChangeArrowheads="1"/>
          </p:cNvSpPr>
          <p:nvPr/>
        </p:nvSpPr>
        <p:spPr bwMode="auto">
          <a:xfrm>
            <a:off x="1122363" y="5638800"/>
            <a:ext cx="284003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000" b="0" i="0" u="none" strike="noStrike" kern="1200" cap="none" spc="0" normalizeH="0" baseline="0" noProof="0">
                <a:ln>
                  <a:noFill/>
                </a:ln>
                <a:solidFill>
                  <a:srgbClr val="0F6FC6"/>
                </a:solidFill>
                <a:effectLst/>
                <a:uLnTx/>
                <a:uFillTx/>
                <a:latin typeface="Calibri" pitchFamily="34" charset="0"/>
                <a:ea typeface="+mn-ea"/>
                <a:cs typeface="Arial" charset="0"/>
              </a:rPr>
              <a:t>Beltsville, Maryland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000" b="0" i="0" u="none" strike="noStrike" kern="1200" cap="none" spc="0" normalizeH="0" baseline="0" noProof="0">
                <a:ln>
                  <a:noFill/>
                </a:ln>
                <a:solidFill>
                  <a:srgbClr val="0F6FC6"/>
                </a:solidFill>
                <a:effectLst/>
                <a:uLnTx/>
                <a:uFillTx/>
                <a:latin typeface="Calibri" pitchFamily="34" charset="0"/>
                <a:ea typeface="+mn-ea"/>
                <a:cs typeface="Arial" charset="0"/>
              </a:rPr>
              <a:t>mercury site</a:t>
            </a:r>
          </a:p>
        </p:txBody>
      </p:sp>
      <p:pic>
        <p:nvPicPr>
          <p:cNvPr id="3" name="Picture 2"/>
          <p:cNvPicPr>
            <a:picLocks noChangeAspect="1"/>
          </p:cNvPicPr>
          <p:nvPr/>
        </p:nvPicPr>
        <p:blipFill>
          <a:blip r:embed="rId5"/>
          <a:stretch>
            <a:fillRect/>
          </a:stretch>
        </p:blipFill>
        <p:spPr>
          <a:xfrm>
            <a:off x="1" y="6492240"/>
            <a:ext cx="1527207" cy="365760"/>
          </a:xfrm>
          <a:prstGeom prst="rect">
            <a:avLst/>
          </a:prstGeom>
        </p:spPr>
      </p:pic>
    </p:spTree>
    <p:extLst>
      <p:ext uri="{BB962C8B-B14F-4D97-AF65-F5344CB8AC3E}">
        <p14:creationId xmlns:p14="http://schemas.microsoft.com/office/powerpoint/2010/main" val="3869014270"/>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cstate="screen">
            <a:extLst>
              <a:ext uri="{28A0092B-C50C-407E-A947-70E740481C1C}">
                <a14:useLocalDpi xmlns:a14="http://schemas.microsoft.com/office/drawing/2010/main"/>
              </a:ext>
            </a:extLst>
          </a:blip>
          <a:srcRect t="-1643" b="-53288"/>
          <a:stretch/>
        </p:blipFill>
        <p:spPr>
          <a:xfrm>
            <a:off x="0" y="-152400"/>
            <a:ext cx="9144000" cy="13533120"/>
          </a:xfrm>
          <a:prstGeom prst="rect">
            <a:avLst/>
          </a:prstGeom>
        </p:spPr>
      </p:pic>
      <p:sp>
        <p:nvSpPr>
          <p:cNvPr id="2" name="Title 1"/>
          <p:cNvSpPr>
            <a:spLocks noGrp="1"/>
          </p:cNvSpPr>
          <p:nvPr>
            <p:ph type="title"/>
          </p:nvPr>
        </p:nvSpPr>
        <p:spPr>
          <a:xfrm>
            <a:off x="762000" y="304800"/>
            <a:ext cx="4343400" cy="533400"/>
          </a:xfrm>
        </p:spPr>
        <p:txBody>
          <a:bodyPr>
            <a:noAutofit/>
          </a:bodyPr>
          <a:lstStyle/>
          <a:p>
            <a:r>
              <a:rPr lang="en-US" sz="4000" b="1" dirty="0">
                <a:solidFill>
                  <a:schemeClr val="bg2">
                    <a:lumMod val="50000"/>
                  </a:schemeClr>
                </a:solidFill>
              </a:rPr>
              <a:t>SETUP.CFG</a:t>
            </a:r>
          </a:p>
        </p:txBody>
      </p:sp>
      <p:sp>
        <p:nvSpPr>
          <p:cNvPr id="3" name="Content Placeholder 2"/>
          <p:cNvSpPr>
            <a:spLocks noGrp="1"/>
          </p:cNvSpPr>
          <p:nvPr>
            <p:ph sz="half" idx="1"/>
          </p:nvPr>
        </p:nvSpPr>
        <p:spPr>
          <a:xfrm>
            <a:off x="457200" y="990600"/>
            <a:ext cx="9601200" cy="6400800"/>
          </a:xfrm>
        </p:spPr>
        <p:txBody>
          <a:bodyPr>
            <a:normAutofit/>
          </a:bodyPr>
          <a:lstStyle/>
          <a:p>
            <a:pPr marL="0" indent="0">
              <a:spcBef>
                <a:spcPts val="1200"/>
              </a:spcBef>
              <a:buNone/>
            </a:pPr>
            <a:r>
              <a:rPr lang="en-US" dirty="0">
                <a:solidFill>
                  <a:schemeClr val="tx2">
                    <a:lumMod val="10000"/>
                  </a:schemeClr>
                </a:solidFill>
              </a:rPr>
              <a:t>Just a few of the other things you can do:</a:t>
            </a:r>
          </a:p>
          <a:p>
            <a:pPr marL="708660" lvl="1" indent="-342900">
              <a:spcBef>
                <a:spcPts val="1800"/>
              </a:spcBef>
              <a:buFont typeface="Wingdings" panose="05000000000000000000" pitchFamily="2" charset="2"/>
              <a:buChar char="Ø"/>
            </a:pPr>
            <a:r>
              <a:rPr lang="en-US" dirty="0">
                <a:solidFill>
                  <a:schemeClr val="tx2">
                    <a:lumMod val="10000"/>
                  </a:schemeClr>
                </a:solidFill>
              </a:rPr>
              <a:t>Specify whether optional input files are used.</a:t>
            </a:r>
          </a:p>
          <a:p>
            <a:pPr marL="708660" lvl="1" indent="-342900">
              <a:spcBef>
                <a:spcPts val="1800"/>
              </a:spcBef>
              <a:buFont typeface="Wingdings" panose="05000000000000000000" pitchFamily="2" charset="2"/>
              <a:buChar char="Ø"/>
            </a:pPr>
            <a:r>
              <a:rPr lang="en-US" dirty="0">
                <a:solidFill>
                  <a:schemeClr val="tx2">
                    <a:lumMod val="10000"/>
                  </a:schemeClr>
                </a:solidFill>
              </a:rPr>
              <a:t>Run with puffs rather than particles.</a:t>
            </a:r>
          </a:p>
          <a:p>
            <a:pPr marL="708660" lvl="1" indent="-342900">
              <a:spcBef>
                <a:spcPts val="1800"/>
              </a:spcBef>
              <a:buFont typeface="Wingdings" panose="05000000000000000000" pitchFamily="2" charset="2"/>
              <a:buChar char="Ø"/>
            </a:pPr>
            <a:r>
              <a:rPr lang="en-US" dirty="0">
                <a:solidFill>
                  <a:schemeClr val="tx2">
                    <a:lumMod val="10000"/>
                  </a:schemeClr>
                </a:solidFill>
              </a:rPr>
              <a:t>Choose methods to compute dispersion.</a:t>
            </a:r>
          </a:p>
          <a:p>
            <a:endParaRPr lang="en-US" dirty="0">
              <a:solidFill>
                <a:schemeClr val="tx2">
                  <a:lumMod val="10000"/>
                </a:schemeClr>
              </a:solidFill>
            </a:endParaRPr>
          </a:p>
          <a:p>
            <a:pPr marL="0" indent="0">
              <a:buNone/>
            </a:pPr>
            <a:endParaRPr lang="en-US" dirty="0">
              <a:solidFill>
                <a:schemeClr val="tx2">
                  <a:lumMod val="10000"/>
                </a:schemeClr>
              </a:solidFill>
            </a:endParaRPr>
          </a:p>
          <a:p>
            <a:endParaRPr lang="en-US" dirty="0">
              <a:solidFill>
                <a:schemeClr val="tx2">
                  <a:lumMod val="10000"/>
                </a:schemeClr>
              </a:solidFill>
            </a:endParaRPr>
          </a:p>
          <a:p>
            <a:pPr marL="393192" lvl="1" indent="0">
              <a:buNone/>
            </a:pPr>
            <a:r>
              <a:rPr lang="en-US" dirty="0"/>
              <a:t/>
            </a:r>
            <a:br>
              <a:rPr lang="en-US" dirty="0"/>
            </a:br>
            <a:endParaRPr lang="en-US" dirty="0"/>
          </a:p>
        </p:txBody>
      </p:sp>
      <p:sp>
        <p:nvSpPr>
          <p:cNvPr id="5" name="Slide Number Placeholder 4"/>
          <p:cNvSpPr>
            <a:spLocks noGrp="1"/>
          </p:cNvSpPr>
          <p:nvPr>
            <p:ph type="sldNum" sz="quarter" idx="12"/>
          </p:nvPr>
        </p:nvSpPr>
        <p:spPr/>
        <p:txBody>
          <a:bodyPr/>
          <a:lstStyle/>
          <a:p>
            <a:fld id="{4E8DBFF9-7723-4E32-B4D1-61E93AF5D5D3}" type="slidenum">
              <a:rPr lang="en-US" smtClean="0"/>
              <a:pPr/>
              <a:t>100</a:t>
            </a:fld>
            <a:endParaRPr lang="en-US"/>
          </a:p>
        </p:txBody>
      </p:sp>
    </p:spTree>
    <p:extLst>
      <p:ext uri="{BB962C8B-B14F-4D97-AF65-F5344CB8AC3E}">
        <p14:creationId xmlns:p14="http://schemas.microsoft.com/office/powerpoint/2010/main" val="2481553971"/>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4E8DBFF9-7723-4E32-B4D1-61E93AF5D5D3}" type="slidenum">
              <a:rPr lang="en-US" smtClean="0"/>
              <a:pPr/>
              <a:t>101</a:t>
            </a:fld>
            <a:endParaRPr lang="en-US"/>
          </a:p>
        </p:txBody>
      </p:sp>
      <p:sp>
        <p:nvSpPr>
          <p:cNvPr id="3" name="TextBox 2"/>
          <p:cNvSpPr txBox="1"/>
          <p:nvPr/>
        </p:nvSpPr>
        <p:spPr>
          <a:xfrm>
            <a:off x="457200" y="457200"/>
            <a:ext cx="6102953" cy="2954655"/>
          </a:xfrm>
          <a:prstGeom prst="rect">
            <a:avLst/>
          </a:prstGeom>
          <a:noFill/>
        </p:spPr>
        <p:txBody>
          <a:bodyPr wrap="none" rtlCol="0">
            <a:spAutoFit/>
          </a:bodyPr>
          <a:lstStyle/>
          <a:p>
            <a:pPr>
              <a:spcBef>
                <a:spcPts val="1200"/>
              </a:spcBef>
            </a:pPr>
            <a:r>
              <a:rPr lang="en-US" b="1" dirty="0"/>
              <a:t>We will briefly go through the following sections: </a:t>
            </a:r>
          </a:p>
          <a:p>
            <a:pPr>
              <a:spcBef>
                <a:spcPts val="1200"/>
              </a:spcBef>
            </a:pPr>
            <a:r>
              <a:rPr lang="en-US" b="1" dirty="0">
                <a:solidFill>
                  <a:schemeClr val="tx1">
                    <a:lumMod val="65000"/>
                  </a:schemeClr>
                </a:solidFill>
              </a:rPr>
              <a:t>Dispersion / Air concentration equations  (tutorial section 7.2)</a:t>
            </a:r>
          </a:p>
          <a:p>
            <a:pPr>
              <a:spcBef>
                <a:spcPts val="1200"/>
              </a:spcBef>
            </a:pPr>
            <a:r>
              <a:rPr lang="en-US" b="1" dirty="0">
                <a:solidFill>
                  <a:schemeClr val="tx1">
                    <a:lumMod val="65000"/>
                  </a:schemeClr>
                </a:solidFill>
              </a:rPr>
              <a:t>CONTROL file</a:t>
            </a:r>
          </a:p>
          <a:p>
            <a:pPr>
              <a:spcBef>
                <a:spcPts val="1200"/>
              </a:spcBef>
            </a:pPr>
            <a:r>
              <a:rPr lang="en-US" b="1" dirty="0">
                <a:solidFill>
                  <a:schemeClr val="tx1">
                    <a:lumMod val="65000"/>
                  </a:schemeClr>
                </a:solidFill>
              </a:rPr>
              <a:t>SETUP.CFG file</a:t>
            </a:r>
          </a:p>
          <a:p>
            <a:pPr>
              <a:spcBef>
                <a:spcPts val="1200"/>
              </a:spcBef>
            </a:pPr>
            <a:r>
              <a:rPr lang="en-US" b="1" dirty="0">
                <a:solidFill>
                  <a:srgbClr val="FFFF00"/>
                </a:solidFill>
              </a:rPr>
              <a:t>Outputs</a:t>
            </a:r>
          </a:p>
          <a:p>
            <a:pPr>
              <a:spcBef>
                <a:spcPts val="1200"/>
              </a:spcBef>
            </a:pPr>
            <a:r>
              <a:rPr lang="en-US" dirty="0">
                <a:solidFill>
                  <a:schemeClr val="tx1">
                    <a:lumMod val="65000"/>
                  </a:schemeClr>
                </a:solidFill>
              </a:rPr>
              <a:t>Additional input files</a:t>
            </a:r>
          </a:p>
          <a:p>
            <a:pPr>
              <a:spcBef>
                <a:spcPts val="1200"/>
              </a:spcBef>
            </a:pPr>
            <a:r>
              <a:rPr lang="en-US" dirty="0">
                <a:solidFill>
                  <a:schemeClr val="tx1">
                    <a:lumMod val="65000"/>
                  </a:schemeClr>
                </a:solidFill>
              </a:rPr>
              <a:t>Interpreting results</a:t>
            </a:r>
          </a:p>
        </p:txBody>
      </p:sp>
      <p:sp>
        <p:nvSpPr>
          <p:cNvPr id="4" name="TextBox 3"/>
          <p:cNvSpPr txBox="1"/>
          <p:nvPr/>
        </p:nvSpPr>
        <p:spPr>
          <a:xfrm>
            <a:off x="4343400" y="1371600"/>
            <a:ext cx="4114800" cy="2769989"/>
          </a:xfrm>
          <a:prstGeom prst="rect">
            <a:avLst/>
          </a:prstGeom>
          <a:solidFill>
            <a:srgbClr val="8FFF8F"/>
          </a:solidFill>
          <a:ln w="57150">
            <a:solidFill>
              <a:schemeClr val="tx1"/>
            </a:solidFill>
          </a:ln>
        </p:spPr>
        <p:txBody>
          <a:bodyPr wrap="square" rtlCol="0">
            <a:spAutoFit/>
          </a:bodyPr>
          <a:lstStyle/>
          <a:p>
            <a:r>
              <a:rPr lang="en-US" sz="2400" b="1" dirty="0">
                <a:solidFill>
                  <a:schemeClr val="bg1"/>
                </a:solidFill>
              </a:rPr>
              <a:t>Key Things to Learn:</a:t>
            </a:r>
          </a:p>
          <a:p>
            <a:endParaRPr lang="en-US" sz="2400" b="1" dirty="0">
              <a:solidFill>
                <a:schemeClr val="bg1"/>
              </a:solidFill>
            </a:endParaRPr>
          </a:p>
          <a:p>
            <a:pPr marL="285750" indent="-285750">
              <a:buFont typeface="Wingdings" panose="05000000000000000000" pitchFamily="2" charset="2"/>
              <a:buChar char="Ø"/>
            </a:pPr>
            <a:r>
              <a:rPr lang="en-US" b="1" dirty="0">
                <a:solidFill>
                  <a:schemeClr val="bg1"/>
                </a:solidFill>
              </a:rPr>
              <a:t>The </a:t>
            </a:r>
            <a:r>
              <a:rPr lang="en-US" b="1" dirty="0" err="1">
                <a:solidFill>
                  <a:schemeClr val="bg1"/>
                </a:solidFill>
              </a:rPr>
              <a:t>cdump</a:t>
            </a:r>
            <a:r>
              <a:rPr lang="en-US" b="1" dirty="0">
                <a:solidFill>
                  <a:schemeClr val="bg1"/>
                </a:solidFill>
              </a:rPr>
              <a:t> file is the main output.</a:t>
            </a:r>
          </a:p>
          <a:p>
            <a:pPr marL="285750" indent="-285750">
              <a:buFont typeface="Wingdings" panose="05000000000000000000" pitchFamily="2" charset="2"/>
              <a:buChar char="Ø"/>
            </a:pPr>
            <a:endParaRPr lang="en-US" b="1" dirty="0">
              <a:solidFill>
                <a:schemeClr val="bg1"/>
              </a:solidFill>
            </a:endParaRPr>
          </a:p>
          <a:p>
            <a:pPr marL="285750" indent="-285750">
              <a:buFont typeface="Wingdings" panose="05000000000000000000" pitchFamily="2" charset="2"/>
              <a:buChar char="Ø"/>
            </a:pPr>
            <a:r>
              <a:rPr lang="en-US" b="1" dirty="0">
                <a:solidFill>
                  <a:schemeClr val="bg1"/>
                </a:solidFill>
              </a:rPr>
              <a:t>Additional output/ input file is the </a:t>
            </a:r>
            <a:r>
              <a:rPr lang="en-US" b="1" dirty="0" err="1">
                <a:solidFill>
                  <a:schemeClr val="bg1"/>
                </a:solidFill>
              </a:rPr>
              <a:t>pardump</a:t>
            </a:r>
            <a:r>
              <a:rPr lang="en-US" b="1" dirty="0">
                <a:solidFill>
                  <a:schemeClr val="bg1"/>
                </a:solidFill>
              </a:rPr>
              <a:t> / </a:t>
            </a:r>
            <a:r>
              <a:rPr lang="en-US" b="1" dirty="0" err="1">
                <a:solidFill>
                  <a:schemeClr val="bg1"/>
                </a:solidFill>
              </a:rPr>
              <a:t>parinit</a:t>
            </a:r>
            <a:r>
              <a:rPr lang="en-US" b="1" dirty="0">
                <a:solidFill>
                  <a:schemeClr val="bg1"/>
                </a:solidFill>
              </a:rPr>
              <a:t> file.</a:t>
            </a:r>
          </a:p>
          <a:p>
            <a:pPr marL="285750" indent="-285750">
              <a:buFont typeface="Wingdings" panose="05000000000000000000" pitchFamily="2" charset="2"/>
              <a:buChar char="Ø"/>
            </a:pPr>
            <a:endParaRPr lang="en-US" b="1" dirty="0">
              <a:solidFill>
                <a:schemeClr val="bg1"/>
              </a:solidFill>
            </a:endParaRPr>
          </a:p>
          <a:p>
            <a:pPr marL="285750" indent="-285750">
              <a:buFont typeface="Wingdings" panose="05000000000000000000" pitchFamily="2" charset="2"/>
              <a:buChar char="Ø"/>
            </a:pPr>
            <a:r>
              <a:rPr lang="en-US" b="1" dirty="0">
                <a:solidFill>
                  <a:schemeClr val="bg1"/>
                </a:solidFill>
              </a:rPr>
              <a:t>MESSAGE and WARNING file may be useful for trouble shooting.</a:t>
            </a:r>
          </a:p>
        </p:txBody>
      </p:sp>
      <p:cxnSp>
        <p:nvCxnSpPr>
          <p:cNvPr id="5" name="Straight Connector 4"/>
          <p:cNvCxnSpPr>
            <a:cxnSpLocks/>
          </p:cNvCxnSpPr>
          <p:nvPr/>
        </p:nvCxnSpPr>
        <p:spPr>
          <a:xfrm>
            <a:off x="1828800" y="2362200"/>
            <a:ext cx="2286000" cy="0"/>
          </a:xfrm>
          <a:prstGeom prst="line">
            <a:avLst/>
          </a:prstGeom>
          <a:ln w="57150">
            <a:solidFill>
              <a:srgbClr val="FFFF00"/>
            </a:solidFill>
            <a:prstDash val="sysDot"/>
            <a:headEnd type="none" w="med" len="med"/>
            <a:tailEnd type="arrow"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3201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cstate="screen">
            <a:extLst>
              <a:ext uri="{28A0092B-C50C-407E-A947-70E740481C1C}">
                <a14:useLocalDpi xmlns:a14="http://schemas.microsoft.com/office/drawing/2010/main"/>
              </a:ext>
            </a:extLst>
          </a:blip>
          <a:srcRect t="-1643" b="-53288"/>
          <a:stretch/>
        </p:blipFill>
        <p:spPr>
          <a:xfrm>
            <a:off x="0" y="-152400"/>
            <a:ext cx="9144000" cy="13533120"/>
          </a:xfrm>
          <a:prstGeom prst="rect">
            <a:avLst/>
          </a:prstGeom>
        </p:spPr>
      </p:pic>
      <p:sp>
        <p:nvSpPr>
          <p:cNvPr id="15" name="Rectangle 14">
            <a:extLst>
              <a:ext uri="{FF2B5EF4-FFF2-40B4-BE49-F238E27FC236}">
                <a16:creationId xmlns="" xmlns:a16="http://schemas.microsoft.com/office/drawing/2014/main" id="{1E9AB92A-1F11-44A0-85D9-913E2EFC6F9D}"/>
              </a:ext>
            </a:extLst>
          </p:cNvPr>
          <p:cNvSpPr/>
          <p:nvPr/>
        </p:nvSpPr>
        <p:spPr>
          <a:xfrm>
            <a:off x="152400" y="2057400"/>
            <a:ext cx="7772400" cy="5334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76200" y="76200"/>
            <a:ext cx="8839200" cy="533400"/>
          </a:xfrm>
        </p:spPr>
        <p:txBody>
          <a:bodyPr>
            <a:noAutofit/>
          </a:bodyPr>
          <a:lstStyle/>
          <a:p>
            <a:r>
              <a:rPr lang="en-US" sz="4000" b="1" dirty="0">
                <a:solidFill>
                  <a:schemeClr val="bg2">
                    <a:lumMod val="50000"/>
                  </a:schemeClr>
                </a:solidFill>
              </a:rPr>
              <a:t>CDUMP  file – what is in it?</a:t>
            </a:r>
          </a:p>
        </p:txBody>
      </p:sp>
      <p:sp>
        <p:nvSpPr>
          <p:cNvPr id="3" name="Content Placeholder 2"/>
          <p:cNvSpPr>
            <a:spLocks noGrp="1"/>
          </p:cNvSpPr>
          <p:nvPr>
            <p:ph sz="half" idx="1"/>
          </p:nvPr>
        </p:nvSpPr>
        <p:spPr>
          <a:xfrm>
            <a:off x="266700" y="609600"/>
            <a:ext cx="9601200" cy="6400800"/>
          </a:xfrm>
        </p:spPr>
        <p:txBody>
          <a:bodyPr>
            <a:normAutofit/>
          </a:bodyPr>
          <a:lstStyle/>
          <a:p>
            <a:pPr marL="0" indent="0">
              <a:buNone/>
            </a:pPr>
            <a:r>
              <a:rPr lang="en-US" dirty="0">
                <a:solidFill>
                  <a:schemeClr val="tx2">
                    <a:lumMod val="10000"/>
                  </a:schemeClr>
                </a:solidFill>
              </a:rPr>
              <a:t>con2asc utility will convert a binary </a:t>
            </a:r>
            <a:r>
              <a:rPr lang="en-US" dirty="0" err="1">
                <a:solidFill>
                  <a:schemeClr val="tx2">
                    <a:lumMod val="10000"/>
                  </a:schemeClr>
                </a:solidFill>
              </a:rPr>
              <a:t>cdump</a:t>
            </a:r>
            <a:r>
              <a:rPr lang="en-US" dirty="0">
                <a:solidFill>
                  <a:schemeClr val="tx2">
                    <a:lumMod val="10000"/>
                  </a:schemeClr>
                </a:solidFill>
              </a:rPr>
              <a:t> file to ascii format.</a:t>
            </a:r>
          </a:p>
          <a:p>
            <a:pPr marL="0" indent="0">
              <a:buNone/>
            </a:pPr>
            <a:endParaRPr lang="en-US" dirty="0">
              <a:solidFill>
                <a:schemeClr val="tx2">
                  <a:lumMod val="10000"/>
                </a:schemeClr>
              </a:solidFill>
            </a:endParaRPr>
          </a:p>
          <a:p>
            <a:pPr marL="0" indent="0">
              <a:buNone/>
            </a:pPr>
            <a:r>
              <a:rPr lang="en-US" dirty="0">
                <a:solidFill>
                  <a:schemeClr val="tx2">
                    <a:lumMod val="10000"/>
                  </a:schemeClr>
                </a:solidFill>
              </a:rPr>
              <a:t>File format described at:</a:t>
            </a:r>
          </a:p>
          <a:p>
            <a:pPr marL="0" indent="0">
              <a:buNone/>
            </a:pPr>
            <a:r>
              <a:rPr lang="en-US" dirty="0">
                <a:solidFill>
                  <a:schemeClr val="tx2">
                    <a:lumMod val="10000"/>
                  </a:schemeClr>
                </a:solidFill>
                <a:hlinkClick r:id="rId4"/>
              </a:rPr>
              <a:t>https://ready.arl.noaa.gov/hysplitusersguide/S363.htm</a:t>
            </a:r>
            <a:endParaRPr lang="en-US" dirty="0">
              <a:solidFill>
                <a:schemeClr val="tx2">
                  <a:lumMod val="10000"/>
                </a:schemeClr>
              </a:solidFill>
            </a:endParaRPr>
          </a:p>
          <a:p>
            <a:pPr marL="0" indent="0">
              <a:buNone/>
            </a:pPr>
            <a:endParaRPr lang="en-US" dirty="0">
              <a:solidFill>
                <a:schemeClr val="tx2">
                  <a:lumMod val="10000"/>
                </a:schemeClr>
              </a:solidFill>
            </a:endParaRPr>
          </a:p>
          <a:p>
            <a:pPr marL="0" indent="0">
              <a:buNone/>
            </a:pPr>
            <a:r>
              <a:rPr lang="en-US" dirty="0">
                <a:solidFill>
                  <a:schemeClr val="tx2">
                    <a:lumMod val="10000"/>
                  </a:schemeClr>
                </a:solidFill>
              </a:rPr>
              <a:t>Concentration in each grid box for each level for each pollutant</a:t>
            </a:r>
          </a:p>
          <a:p>
            <a:pPr marL="0" indent="0">
              <a:buNone/>
            </a:pPr>
            <a:r>
              <a:rPr lang="en-US" dirty="0">
                <a:solidFill>
                  <a:schemeClr val="tx2">
                    <a:lumMod val="10000"/>
                  </a:schemeClr>
                </a:solidFill>
              </a:rPr>
              <a:t> for each time period.</a:t>
            </a:r>
          </a:p>
          <a:p>
            <a:endParaRPr lang="en-US" dirty="0">
              <a:solidFill>
                <a:schemeClr val="tx2">
                  <a:lumMod val="10000"/>
                </a:schemeClr>
              </a:solidFill>
            </a:endParaRPr>
          </a:p>
          <a:p>
            <a:pPr marL="393192" lvl="1" indent="0">
              <a:buNone/>
            </a:pPr>
            <a:r>
              <a:rPr lang="en-US" dirty="0"/>
              <a:t/>
            </a:r>
            <a:br>
              <a:rPr lang="en-US" dirty="0"/>
            </a:br>
            <a:endParaRPr lang="en-US" dirty="0"/>
          </a:p>
        </p:txBody>
      </p:sp>
      <p:sp>
        <p:nvSpPr>
          <p:cNvPr id="5" name="Slide Number Placeholder 4"/>
          <p:cNvSpPr>
            <a:spLocks noGrp="1"/>
          </p:cNvSpPr>
          <p:nvPr>
            <p:ph type="sldNum" sz="quarter" idx="12"/>
          </p:nvPr>
        </p:nvSpPr>
        <p:spPr/>
        <p:txBody>
          <a:bodyPr/>
          <a:lstStyle/>
          <a:p>
            <a:fld id="{4E8DBFF9-7723-4E32-B4D1-61E93AF5D5D3}" type="slidenum">
              <a:rPr lang="en-US" smtClean="0"/>
              <a:pPr/>
              <a:t>102</a:t>
            </a:fld>
            <a:endParaRPr lang="en-US"/>
          </a:p>
        </p:txBody>
      </p:sp>
      <p:grpSp>
        <p:nvGrpSpPr>
          <p:cNvPr id="7" name="Group 6">
            <a:extLst>
              <a:ext uri="{FF2B5EF4-FFF2-40B4-BE49-F238E27FC236}">
                <a16:creationId xmlns="" xmlns:a16="http://schemas.microsoft.com/office/drawing/2014/main" id="{74DCA420-A957-4193-BD03-8118A9D8170B}"/>
              </a:ext>
            </a:extLst>
          </p:cNvPr>
          <p:cNvGrpSpPr/>
          <p:nvPr/>
        </p:nvGrpSpPr>
        <p:grpSpPr>
          <a:xfrm>
            <a:off x="0" y="4204335"/>
            <a:ext cx="9144000" cy="3558540"/>
            <a:chOff x="0" y="3169622"/>
            <a:chExt cx="9144000" cy="3558540"/>
          </a:xfrm>
        </p:grpSpPr>
        <p:grpSp>
          <p:nvGrpSpPr>
            <p:cNvPr id="8" name="Group 7">
              <a:extLst>
                <a:ext uri="{FF2B5EF4-FFF2-40B4-BE49-F238E27FC236}">
                  <a16:creationId xmlns="" xmlns:a16="http://schemas.microsoft.com/office/drawing/2014/main" id="{0BC8BC1B-4388-4587-BBE5-5A5F338D75B1}"/>
                </a:ext>
              </a:extLst>
            </p:cNvPr>
            <p:cNvGrpSpPr/>
            <p:nvPr/>
          </p:nvGrpSpPr>
          <p:grpSpPr>
            <a:xfrm>
              <a:off x="0" y="3169622"/>
              <a:ext cx="9144000" cy="3558540"/>
              <a:chOff x="0" y="990600"/>
              <a:chExt cx="9144000" cy="3558540"/>
            </a:xfrm>
          </p:grpSpPr>
          <p:pic>
            <p:nvPicPr>
              <p:cNvPr id="10" name="Picture 9">
                <a:extLst>
                  <a:ext uri="{FF2B5EF4-FFF2-40B4-BE49-F238E27FC236}">
                    <a16:creationId xmlns="" xmlns:a16="http://schemas.microsoft.com/office/drawing/2014/main" id="{E7D8E61A-8E8E-440C-9636-F92B04C14C1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0" y="1066800"/>
                <a:ext cx="9144000" cy="3429000"/>
              </a:xfrm>
              <a:prstGeom prst="rect">
                <a:avLst/>
              </a:prstGeom>
            </p:spPr>
          </p:pic>
          <p:sp>
            <p:nvSpPr>
              <p:cNvPr id="11" name="TextBox 10">
                <a:extLst>
                  <a:ext uri="{FF2B5EF4-FFF2-40B4-BE49-F238E27FC236}">
                    <a16:creationId xmlns="" xmlns:a16="http://schemas.microsoft.com/office/drawing/2014/main" id="{B97D54C5-EC76-48EE-841C-E075AE0BEEC6}"/>
                  </a:ext>
                </a:extLst>
              </p:cNvPr>
              <p:cNvSpPr txBox="1"/>
              <p:nvPr/>
            </p:nvSpPr>
            <p:spPr>
              <a:xfrm>
                <a:off x="76200" y="990600"/>
                <a:ext cx="6455678" cy="461665"/>
              </a:xfrm>
              <a:prstGeom prst="rect">
                <a:avLst/>
              </a:prstGeom>
              <a:noFill/>
            </p:spPr>
            <p:txBody>
              <a:bodyPr wrap="none" rtlCol="0">
                <a:spAutoFit/>
              </a:bodyPr>
              <a:lstStyle/>
              <a:p>
                <a:r>
                  <a:rPr lang="en-US" sz="2400" dirty="0">
                    <a:solidFill>
                      <a:schemeClr val="tx2">
                        <a:lumMod val="10000"/>
                      </a:schemeClr>
                    </a:solidFill>
                  </a:rPr>
                  <a:t>Eruption of </a:t>
                </a:r>
                <a:r>
                  <a:rPr lang="en-US" sz="2400" dirty="0" err="1">
                    <a:solidFill>
                      <a:schemeClr val="tx2">
                        <a:lumMod val="10000"/>
                      </a:schemeClr>
                    </a:solidFill>
                  </a:rPr>
                  <a:t>Agung</a:t>
                </a:r>
                <a:r>
                  <a:rPr lang="en-US" sz="2400" dirty="0">
                    <a:solidFill>
                      <a:schemeClr val="tx2">
                        <a:lumMod val="10000"/>
                      </a:schemeClr>
                    </a:solidFill>
                  </a:rPr>
                  <a:t> volcano in Bali  November 2017</a:t>
                </a:r>
              </a:p>
            </p:txBody>
          </p:sp>
          <p:sp>
            <p:nvSpPr>
              <p:cNvPr id="12" name="TextBox 11">
                <a:extLst>
                  <a:ext uri="{FF2B5EF4-FFF2-40B4-BE49-F238E27FC236}">
                    <a16:creationId xmlns="" xmlns:a16="http://schemas.microsoft.com/office/drawing/2014/main" id="{55F4F244-01A0-4823-BA72-4F4F2FBC0CDF}"/>
                  </a:ext>
                </a:extLst>
              </p:cNvPr>
              <p:cNvSpPr txBox="1"/>
              <p:nvPr/>
            </p:nvSpPr>
            <p:spPr>
              <a:xfrm>
                <a:off x="533400" y="4025920"/>
                <a:ext cx="2971967" cy="523220"/>
              </a:xfrm>
              <a:prstGeom prst="rect">
                <a:avLst/>
              </a:prstGeom>
              <a:noFill/>
            </p:spPr>
            <p:txBody>
              <a:bodyPr wrap="none" rtlCol="0">
                <a:spAutoFit/>
              </a:bodyPr>
              <a:lstStyle/>
              <a:p>
                <a:r>
                  <a:rPr lang="en-US" sz="2800" dirty="0">
                    <a:solidFill>
                      <a:schemeClr val="bg2">
                        <a:lumMod val="50000"/>
                      </a:schemeClr>
                    </a:solidFill>
                  </a:rPr>
                  <a:t>20,000 to 35,000 </a:t>
                </a:r>
                <a:r>
                  <a:rPr lang="en-US" sz="2800" dirty="0" err="1">
                    <a:solidFill>
                      <a:schemeClr val="bg2">
                        <a:lumMod val="50000"/>
                      </a:schemeClr>
                    </a:solidFill>
                  </a:rPr>
                  <a:t>ft</a:t>
                </a:r>
                <a:endParaRPr lang="en-US" sz="2800" dirty="0">
                  <a:solidFill>
                    <a:schemeClr val="bg2">
                      <a:lumMod val="50000"/>
                    </a:schemeClr>
                  </a:solidFill>
                </a:endParaRPr>
              </a:p>
            </p:txBody>
          </p:sp>
          <p:sp>
            <p:nvSpPr>
              <p:cNvPr id="13" name="TextBox 12">
                <a:extLst>
                  <a:ext uri="{FF2B5EF4-FFF2-40B4-BE49-F238E27FC236}">
                    <a16:creationId xmlns="" xmlns:a16="http://schemas.microsoft.com/office/drawing/2014/main" id="{15D98A7D-0C08-4752-87E9-42FF3A1A85C0}"/>
                  </a:ext>
                </a:extLst>
              </p:cNvPr>
              <p:cNvSpPr txBox="1"/>
              <p:nvPr/>
            </p:nvSpPr>
            <p:spPr>
              <a:xfrm>
                <a:off x="5257800" y="4025920"/>
                <a:ext cx="2486322" cy="523220"/>
              </a:xfrm>
              <a:prstGeom prst="rect">
                <a:avLst/>
              </a:prstGeom>
              <a:noFill/>
            </p:spPr>
            <p:txBody>
              <a:bodyPr wrap="none" rtlCol="0">
                <a:spAutoFit/>
              </a:bodyPr>
              <a:lstStyle/>
              <a:p>
                <a:r>
                  <a:rPr lang="en-US" sz="2800" dirty="0">
                    <a:solidFill>
                      <a:schemeClr val="bg2">
                        <a:lumMod val="50000"/>
                      </a:schemeClr>
                    </a:solidFill>
                  </a:rPr>
                  <a:t>SFC to 20,000 </a:t>
                </a:r>
                <a:r>
                  <a:rPr lang="en-US" sz="2800" dirty="0" err="1">
                    <a:solidFill>
                      <a:schemeClr val="bg2">
                        <a:lumMod val="50000"/>
                      </a:schemeClr>
                    </a:solidFill>
                  </a:rPr>
                  <a:t>ft</a:t>
                </a:r>
                <a:endParaRPr lang="en-US" sz="2800" dirty="0">
                  <a:solidFill>
                    <a:schemeClr val="bg2">
                      <a:lumMod val="50000"/>
                    </a:schemeClr>
                  </a:solidFill>
                </a:endParaRPr>
              </a:p>
            </p:txBody>
          </p:sp>
        </p:grpSp>
        <p:sp>
          <p:nvSpPr>
            <p:cNvPr id="9" name="TextBox 8">
              <a:extLst>
                <a:ext uri="{FF2B5EF4-FFF2-40B4-BE49-F238E27FC236}">
                  <a16:creationId xmlns="" xmlns:a16="http://schemas.microsoft.com/office/drawing/2014/main" id="{E259B75F-936F-4479-B6F3-C44F9A7A06E6}"/>
                </a:ext>
              </a:extLst>
            </p:cNvPr>
            <p:cNvSpPr txBox="1"/>
            <p:nvPr/>
          </p:nvSpPr>
          <p:spPr>
            <a:xfrm>
              <a:off x="3124200" y="4179450"/>
              <a:ext cx="990601" cy="1477328"/>
            </a:xfrm>
            <a:prstGeom prst="rect">
              <a:avLst/>
            </a:prstGeom>
            <a:solidFill>
              <a:schemeClr val="tx1">
                <a:alpha val="27843"/>
              </a:schemeClr>
            </a:solidFill>
          </p:spPr>
          <p:txBody>
            <a:bodyPr wrap="square" rtlCol="0">
              <a:spAutoFit/>
            </a:bodyPr>
            <a:lstStyle/>
            <a:p>
              <a:pPr algn="r"/>
              <a:r>
                <a:rPr lang="en-US" dirty="0">
                  <a:solidFill>
                    <a:schemeClr val="bg1"/>
                  </a:solidFill>
                </a:rPr>
                <a:t>High</a:t>
              </a:r>
            </a:p>
            <a:p>
              <a:pPr algn="r"/>
              <a:endParaRPr lang="en-US" dirty="0">
                <a:solidFill>
                  <a:schemeClr val="bg1"/>
                </a:solidFill>
              </a:endParaRPr>
            </a:p>
            <a:p>
              <a:pPr algn="r"/>
              <a:r>
                <a:rPr lang="en-US" dirty="0">
                  <a:solidFill>
                    <a:schemeClr val="bg1"/>
                  </a:solidFill>
                </a:rPr>
                <a:t>Medium</a:t>
              </a:r>
            </a:p>
            <a:p>
              <a:pPr algn="r"/>
              <a:endParaRPr lang="en-US" dirty="0">
                <a:solidFill>
                  <a:schemeClr val="bg1"/>
                </a:solidFill>
              </a:endParaRPr>
            </a:p>
            <a:p>
              <a:pPr algn="r"/>
              <a:r>
                <a:rPr lang="en-US" dirty="0">
                  <a:solidFill>
                    <a:schemeClr val="bg1"/>
                  </a:solidFill>
                </a:rPr>
                <a:t>Low</a:t>
              </a:r>
            </a:p>
          </p:txBody>
        </p:sp>
      </p:grpSp>
    </p:spTree>
    <p:extLst>
      <p:ext uri="{BB962C8B-B14F-4D97-AF65-F5344CB8AC3E}">
        <p14:creationId xmlns:p14="http://schemas.microsoft.com/office/powerpoint/2010/main" val="1633635148"/>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 xmlns:a16="http://schemas.microsoft.com/office/drawing/2014/main" id="{1E789841-4E72-4FD6-90AB-1245A5160DA1}"/>
              </a:ext>
            </a:extLst>
          </p:cNvPr>
          <p:cNvSpPr>
            <a:spLocks noGrp="1"/>
          </p:cNvSpPr>
          <p:nvPr>
            <p:ph type="sldNum" sz="quarter" idx="12"/>
          </p:nvPr>
        </p:nvSpPr>
        <p:spPr/>
        <p:txBody>
          <a:bodyPr/>
          <a:lstStyle/>
          <a:p>
            <a:fld id="{4E8DBFF9-7723-4E32-B4D1-61E93AF5D5D3}" type="slidenum">
              <a:rPr lang="en-US" smtClean="0"/>
              <a:pPr/>
              <a:t>103</a:t>
            </a:fld>
            <a:endParaRPr lang="en-US"/>
          </a:p>
        </p:txBody>
      </p:sp>
      <p:sp>
        <p:nvSpPr>
          <p:cNvPr id="3" name="Rectangle 2">
            <a:extLst>
              <a:ext uri="{FF2B5EF4-FFF2-40B4-BE49-F238E27FC236}">
                <a16:creationId xmlns="" xmlns:a16="http://schemas.microsoft.com/office/drawing/2014/main" id="{39D1A8D2-A8A9-4EDE-AF8C-8534CA6E9861}"/>
              </a:ext>
            </a:extLst>
          </p:cNvPr>
          <p:cNvSpPr/>
          <p:nvPr/>
        </p:nvSpPr>
        <p:spPr>
          <a:xfrm>
            <a:off x="4872103" y="39289"/>
            <a:ext cx="4271897" cy="1200329"/>
          </a:xfrm>
          <a:prstGeom prst="rect">
            <a:avLst/>
          </a:prstGeom>
        </p:spPr>
        <p:txBody>
          <a:bodyPr wrap="square">
            <a:spAutoFit/>
          </a:bodyPr>
          <a:lstStyle/>
          <a:p>
            <a:r>
              <a:rPr lang="en-US" sz="3600" b="1" dirty="0">
                <a:solidFill>
                  <a:srgbClr val="FFC000"/>
                </a:solidFill>
              </a:rPr>
              <a:t>Plotting a </a:t>
            </a:r>
            <a:r>
              <a:rPr lang="en-US" sz="3600" b="1" dirty="0" err="1">
                <a:solidFill>
                  <a:srgbClr val="FFC000"/>
                </a:solidFill>
              </a:rPr>
              <a:t>cdump</a:t>
            </a:r>
            <a:r>
              <a:rPr lang="en-US" sz="3600" b="1" dirty="0">
                <a:solidFill>
                  <a:srgbClr val="FFC000"/>
                </a:solidFill>
              </a:rPr>
              <a:t> file with </a:t>
            </a:r>
            <a:r>
              <a:rPr lang="en-US" sz="3600" b="1" dirty="0" err="1">
                <a:solidFill>
                  <a:srgbClr val="FFC000"/>
                </a:solidFill>
              </a:rPr>
              <a:t>concplot</a:t>
            </a:r>
            <a:endParaRPr lang="en-US" sz="3600" b="1" dirty="0">
              <a:solidFill>
                <a:srgbClr val="FFC000"/>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5240" y="135724"/>
            <a:ext cx="4825356" cy="6476136"/>
          </a:xfrm>
          <a:prstGeom prst="rect">
            <a:avLst/>
          </a:prstGeom>
        </p:spPr>
      </p:pic>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643304" y="1215654"/>
            <a:ext cx="4352993" cy="3981899"/>
          </a:xfrm>
          <a:prstGeom prst="rect">
            <a:avLst/>
          </a:prstGeom>
        </p:spPr>
      </p:pic>
      <p:sp>
        <p:nvSpPr>
          <p:cNvPr id="7" name="TextBox 6"/>
          <p:cNvSpPr txBox="1"/>
          <p:nvPr/>
        </p:nvSpPr>
        <p:spPr>
          <a:xfrm>
            <a:off x="4676232" y="5405516"/>
            <a:ext cx="4114800" cy="1107996"/>
          </a:xfrm>
          <a:prstGeom prst="rect">
            <a:avLst/>
          </a:prstGeom>
          <a:solidFill>
            <a:srgbClr val="8FFF8F"/>
          </a:solidFill>
          <a:ln w="57150">
            <a:solidFill>
              <a:schemeClr val="tx1"/>
            </a:solidFill>
          </a:ln>
        </p:spPr>
        <p:txBody>
          <a:bodyPr wrap="square" rtlCol="0">
            <a:spAutoFit/>
          </a:bodyPr>
          <a:lstStyle/>
          <a:p>
            <a:pPr algn="ctr"/>
            <a:r>
              <a:rPr lang="en-US" sz="2400" b="1" dirty="0">
                <a:solidFill>
                  <a:schemeClr val="bg1"/>
                </a:solidFill>
              </a:rPr>
              <a:t>More options available from</a:t>
            </a:r>
          </a:p>
          <a:p>
            <a:pPr algn="ctr"/>
            <a:r>
              <a:rPr lang="en-US" sz="2400" b="1" dirty="0">
                <a:solidFill>
                  <a:schemeClr val="bg1"/>
                </a:solidFill>
              </a:rPr>
              <a:t>the command line.</a:t>
            </a:r>
          </a:p>
          <a:p>
            <a:pPr algn="ctr"/>
            <a:r>
              <a:rPr lang="en-US" b="1" dirty="0">
                <a:solidFill>
                  <a:schemeClr val="bg1"/>
                </a:solidFill>
              </a:rPr>
              <a:t>Tutorial section 8.2</a:t>
            </a:r>
          </a:p>
        </p:txBody>
      </p:sp>
    </p:spTree>
    <p:extLst>
      <p:ext uri="{BB962C8B-B14F-4D97-AF65-F5344CB8AC3E}">
        <p14:creationId xmlns:p14="http://schemas.microsoft.com/office/powerpoint/2010/main" val="2945631619"/>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6200" y="20753"/>
            <a:ext cx="7414209" cy="523220"/>
          </a:xfrm>
          <a:prstGeom prst="rect">
            <a:avLst/>
          </a:prstGeom>
          <a:noFill/>
        </p:spPr>
        <p:txBody>
          <a:bodyPr wrap="none" rtlCol="0">
            <a:spAutoFit/>
          </a:bodyPr>
          <a:lstStyle/>
          <a:p>
            <a:r>
              <a:rPr lang="en-US" sz="2800" dirty="0"/>
              <a:t>2008 Eruption of </a:t>
            </a:r>
            <a:r>
              <a:rPr lang="en-US" sz="2800" dirty="0" err="1"/>
              <a:t>Kasatochi</a:t>
            </a:r>
            <a:r>
              <a:rPr lang="en-US" sz="2800" dirty="0"/>
              <a:t> in the Aleutian Islands</a:t>
            </a:r>
          </a:p>
        </p:txBody>
      </p:sp>
      <p:grpSp>
        <p:nvGrpSpPr>
          <p:cNvPr id="7" name="Group 6"/>
          <p:cNvGrpSpPr/>
          <p:nvPr/>
        </p:nvGrpSpPr>
        <p:grpSpPr>
          <a:xfrm>
            <a:off x="325678" y="668932"/>
            <a:ext cx="4703522" cy="4665068"/>
            <a:chOff x="280568" y="570356"/>
            <a:chExt cx="3632200" cy="3952151"/>
          </a:xfrm>
        </p:grpSpPr>
        <p:pic>
          <p:nvPicPr>
            <p:cNvPr id="15" name="Picture 14">
              <a:hlinkClick r:id="" action="ppaction://noaction"/>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80568" y="651364"/>
              <a:ext cx="3632200" cy="3871143"/>
            </a:xfrm>
            <a:prstGeom prst="rect">
              <a:avLst/>
            </a:prstGeom>
          </p:spPr>
        </p:pic>
        <p:pic>
          <p:nvPicPr>
            <p:cNvPr id="43" name="Picture 2"/>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762000" y="570356"/>
              <a:ext cx="1676400" cy="5987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44" name="Rectangle 43"/>
          <p:cNvSpPr/>
          <p:nvPr/>
        </p:nvSpPr>
        <p:spPr>
          <a:xfrm>
            <a:off x="324107" y="5433523"/>
            <a:ext cx="4060037" cy="1249573"/>
          </a:xfrm>
          <a:prstGeom prst="rect">
            <a:avLst/>
          </a:prstGeom>
        </p:spPr>
        <p:txBody>
          <a:bodyPr wrap="square" lIns="18288" tIns="9144" rIns="18288" bIns="9144">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spcBef>
                <a:spcPct val="0"/>
              </a:spcBef>
              <a:spcAft>
                <a:spcPct val="0"/>
              </a:spcAft>
            </a:pPr>
            <a:r>
              <a:rPr lang="en-US" sz="1600" dirty="0"/>
              <a:t>Crawford,  et al.,  (2016)  Initializing HYSPLIT with satellite observations of volcanic ash: A case study of the 2008 </a:t>
            </a:r>
            <a:r>
              <a:rPr lang="en-US" sz="1600" dirty="0" err="1"/>
              <a:t>Kasatochi</a:t>
            </a:r>
            <a:r>
              <a:rPr lang="en-US" sz="1600" dirty="0"/>
              <a:t> eruption </a:t>
            </a:r>
            <a:r>
              <a:rPr lang="en-US" sz="1600" i="1" dirty="0"/>
              <a:t>J. of Geophysical Research: Atmospheres,  </a:t>
            </a:r>
            <a:r>
              <a:rPr lang="en-US" sz="1600" dirty="0"/>
              <a:t>121,  p 10,786,  doi:10.1002/2016D024779</a:t>
            </a:r>
          </a:p>
        </p:txBody>
      </p:sp>
      <p:sp>
        <p:nvSpPr>
          <p:cNvPr id="2" name="TextBox 1">
            <a:extLst>
              <a:ext uri="{FF2B5EF4-FFF2-40B4-BE49-F238E27FC236}">
                <a16:creationId xmlns="" xmlns:a16="http://schemas.microsoft.com/office/drawing/2014/main" id="{1FAD3DB4-C4AB-4805-9598-6E713F72FF92}"/>
              </a:ext>
            </a:extLst>
          </p:cNvPr>
          <p:cNvSpPr txBox="1"/>
          <p:nvPr/>
        </p:nvSpPr>
        <p:spPr>
          <a:xfrm>
            <a:off x="4260409" y="3049276"/>
            <a:ext cx="4570482" cy="1323439"/>
          </a:xfrm>
          <a:prstGeom prst="rect">
            <a:avLst/>
          </a:prstGeom>
          <a:solidFill>
            <a:schemeClr val="bg2"/>
          </a:solidFill>
        </p:spPr>
        <p:txBody>
          <a:bodyPr wrap="none" rtlCol="0">
            <a:spAutoFit/>
          </a:bodyPr>
          <a:lstStyle/>
          <a:p>
            <a:r>
              <a:rPr lang="en-US" sz="2000" dirty="0"/>
              <a:t>Mass Loading plot for volcanic ash</a:t>
            </a:r>
          </a:p>
          <a:p>
            <a:r>
              <a:rPr lang="en-US" sz="2000" dirty="0"/>
              <a:t>was constructed by adding concentrations</a:t>
            </a:r>
          </a:p>
          <a:p>
            <a:r>
              <a:rPr lang="en-US" sz="2000" dirty="0"/>
              <a:t>For 6 different particle sizes  and several</a:t>
            </a:r>
          </a:p>
          <a:p>
            <a:r>
              <a:rPr lang="en-US" sz="2000" dirty="0"/>
              <a:t>different levels.</a:t>
            </a:r>
          </a:p>
        </p:txBody>
      </p:sp>
    </p:spTree>
    <p:extLst>
      <p:ext uri="{BB962C8B-B14F-4D97-AF65-F5344CB8AC3E}">
        <p14:creationId xmlns:p14="http://schemas.microsoft.com/office/powerpoint/2010/main" val="2564531544"/>
      </p:ext>
    </p:extLst>
  </p:cSld>
  <p:clrMapOvr>
    <a:masterClrMapping/>
  </p:clrMapOvr>
  <p:transition spd="med">
    <p:fade/>
  </p:transition>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 xmlns:a16="http://schemas.microsoft.com/office/drawing/2014/main" id="{1E789841-4E72-4FD6-90AB-1245A5160DA1}"/>
              </a:ext>
            </a:extLst>
          </p:cNvPr>
          <p:cNvSpPr>
            <a:spLocks noGrp="1"/>
          </p:cNvSpPr>
          <p:nvPr>
            <p:ph type="sldNum" sz="quarter" idx="12"/>
          </p:nvPr>
        </p:nvSpPr>
        <p:spPr/>
        <p:txBody>
          <a:bodyPr/>
          <a:lstStyle/>
          <a:p>
            <a:fld id="{4E8DBFF9-7723-4E32-B4D1-61E93AF5D5D3}" type="slidenum">
              <a:rPr lang="en-US" smtClean="0"/>
              <a:pPr/>
              <a:t>105</a:t>
            </a:fld>
            <a:endParaRPr lang="en-US"/>
          </a:p>
        </p:txBody>
      </p:sp>
      <p:sp>
        <p:nvSpPr>
          <p:cNvPr id="3" name="Rectangle 2">
            <a:extLst>
              <a:ext uri="{FF2B5EF4-FFF2-40B4-BE49-F238E27FC236}">
                <a16:creationId xmlns="" xmlns:a16="http://schemas.microsoft.com/office/drawing/2014/main" id="{39D1A8D2-A8A9-4EDE-AF8C-8534CA6E9861}"/>
              </a:ext>
            </a:extLst>
          </p:cNvPr>
          <p:cNvSpPr/>
          <p:nvPr/>
        </p:nvSpPr>
        <p:spPr>
          <a:xfrm>
            <a:off x="76200" y="135724"/>
            <a:ext cx="7287764" cy="646331"/>
          </a:xfrm>
          <a:prstGeom prst="rect">
            <a:avLst/>
          </a:prstGeom>
        </p:spPr>
        <p:txBody>
          <a:bodyPr wrap="none">
            <a:spAutoFit/>
          </a:bodyPr>
          <a:lstStyle/>
          <a:p>
            <a:r>
              <a:rPr lang="en-US" sz="3600" b="1" dirty="0">
                <a:solidFill>
                  <a:srgbClr val="FFC000"/>
                </a:solidFill>
              </a:rPr>
              <a:t>Plotting a </a:t>
            </a:r>
            <a:r>
              <a:rPr lang="en-US" sz="3600" b="1" dirty="0" err="1">
                <a:solidFill>
                  <a:srgbClr val="FFC000"/>
                </a:solidFill>
              </a:rPr>
              <a:t>pardump</a:t>
            </a:r>
            <a:r>
              <a:rPr lang="en-US" sz="3600" b="1" dirty="0">
                <a:solidFill>
                  <a:srgbClr val="FFC000"/>
                </a:solidFill>
              </a:rPr>
              <a:t> file with </a:t>
            </a:r>
            <a:r>
              <a:rPr lang="en-US" sz="3600" b="1" dirty="0" err="1">
                <a:solidFill>
                  <a:srgbClr val="FFC000"/>
                </a:solidFill>
              </a:rPr>
              <a:t>parxplot</a:t>
            </a:r>
            <a:endParaRPr lang="en-US" sz="3600" b="1" dirty="0">
              <a:solidFill>
                <a:srgbClr val="FFC000"/>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28600" y="914400"/>
            <a:ext cx="5420481" cy="5363323"/>
          </a:xfrm>
          <a:prstGeom prst="rect">
            <a:avLst/>
          </a:prstGeom>
        </p:spPr>
      </p:pic>
    </p:spTree>
    <p:extLst>
      <p:ext uri="{BB962C8B-B14F-4D97-AF65-F5344CB8AC3E}">
        <p14:creationId xmlns:p14="http://schemas.microsoft.com/office/powerpoint/2010/main" val="537963888"/>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 xmlns:a16="http://schemas.microsoft.com/office/drawing/2014/main" id="{AC152A15-BE4F-42D6-8343-EB1F35FD7C1A}"/>
              </a:ext>
            </a:extLst>
          </p:cNvPr>
          <p:cNvSpPr/>
          <p:nvPr/>
        </p:nvSpPr>
        <p:spPr>
          <a:xfrm>
            <a:off x="0" y="746476"/>
            <a:ext cx="9144000" cy="618772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003535" y="1143000"/>
            <a:ext cx="4851738" cy="4851738"/>
          </a:xfrm>
          <a:prstGeom prst="rect">
            <a:avLst/>
          </a:prstGeom>
        </p:spPr>
      </p:pic>
      <p:pic>
        <p:nvPicPr>
          <p:cNvPr id="20" name="Picture 19"/>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1234995"/>
            <a:ext cx="4816105" cy="6232605"/>
          </a:xfrm>
          <a:prstGeom prst="rect">
            <a:avLst/>
          </a:prstGeom>
        </p:spPr>
      </p:pic>
      <p:sp>
        <p:nvSpPr>
          <p:cNvPr id="2" name="Slide Number Placeholder 1"/>
          <p:cNvSpPr>
            <a:spLocks noGrp="1"/>
          </p:cNvSpPr>
          <p:nvPr>
            <p:ph type="sldNum" sz="quarter" idx="12"/>
          </p:nvPr>
        </p:nvSpPr>
        <p:spPr/>
        <p:txBody>
          <a:bodyPr/>
          <a:lstStyle/>
          <a:p>
            <a:fld id="{4E8DBFF9-7723-4E32-B4D1-61E93AF5D5D3}" type="slidenum">
              <a:rPr lang="en-US" smtClean="0"/>
              <a:pPr/>
              <a:t>106</a:t>
            </a:fld>
            <a:endParaRPr lang="en-US"/>
          </a:p>
        </p:txBody>
      </p:sp>
      <p:sp>
        <p:nvSpPr>
          <p:cNvPr id="9" name="TextBox 8"/>
          <p:cNvSpPr txBox="1"/>
          <p:nvPr/>
        </p:nvSpPr>
        <p:spPr>
          <a:xfrm>
            <a:off x="0" y="0"/>
            <a:ext cx="9108689" cy="584775"/>
          </a:xfrm>
          <a:prstGeom prst="rect">
            <a:avLst/>
          </a:prstGeom>
          <a:noFill/>
        </p:spPr>
        <p:txBody>
          <a:bodyPr wrap="square" rtlCol="0">
            <a:spAutoFit/>
          </a:bodyPr>
          <a:lstStyle/>
          <a:p>
            <a:r>
              <a:rPr lang="en-US" sz="3200" b="1" dirty="0">
                <a:solidFill>
                  <a:schemeClr val="tx1">
                    <a:lumMod val="85000"/>
                  </a:schemeClr>
                </a:solidFill>
              </a:rPr>
              <a:t>Animations from a PARINIT (PARDUMP) file.</a:t>
            </a:r>
          </a:p>
        </p:txBody>
      </p:sp>
      <p:sp>
        <p:nvSpPr>
          <p:cNvPr id="22" name="TextBox 21"/>
          <p:cNvSpPr txBox="1"/>
          <p:nvPr/>
        </p:nvSpPr>
        <p:spPr>
          <a:xfrm>
            <a:off x="123225" y="921645"/>
            <a:ext cx="4191000" cy="830997"/>
          </a:xfrm>
          <a:prstGeom prst="rect">
            <a:avLst/>
          </a:prstGeom>
          <a:noFill/>
        </p:spPr>
        <p:txBody>
          <a:bodyPr wrap="square" rtlCol="0">
            <a:spAutoFit/>
          </a:bodyPr>
          <a:lstStyle/>
          <a:p>
            <a:r>
              <a:rPr lang="en-US" sz="2400" dirty="0">
                <a:solidFill>
                  <a:schemeClr val="bg2"/>
                </a:solidFill>
              </a:rPr>
              <a:t>Eruption of </a:t>
            </a:r>
            <a:r>
              <a:rPr lang="en-US" sz="2400" dirty="0" err="1">
                <a:solidFill>
                  <a:schemeClr val="bg2"/>
                </a:solidFill>
              </a:rPr>
              <a:t>Kasatochi</a:t>
            </a:r>
            <a:r>
              <a:rPr lang="en-US" sz="2400" dirty="0">
                <a:solidFill>
                  <a:schemeClr val="bg2"/>
                </a:solidFill>
              </a:rPr>
              <a:t> Volcano </a:t>
            </a:r>
          </a:p>
          <a:p>
            <a:r>
              <a:rPr lang="en-US" sz="2400" dirty="0">
                <a:solidFill>
                  <a:schemeClr val="bg2"/>
                </a:solidFill>
              </a:rPr>
              <a:t>in August 2008</a:t>
            </a:r>
          </a:p>
        </p:txBody>
      </p:sp>
      <p:sp>
        <p:nvSpPr>
          <p:cNvPr id="23" name="TextBox 22"/>
          <p:cNvSpPr txBox="1"/>
          <p:nvPr/>
        </p:nvSpPr>
        <p:spPr>
          <a:xfrm flipH="1">
            <a:off x="4917688" y="921645"/>
            <a:ext cx="4191001" cy="1200329"/>
          </a:xfrm>
          <a:prstGeom prst="rect">
            <a:avLst/>
          </a:prstGeom>
          <a:noFill/>
        </p:spPr>
        <p:txBody>
          <a:bodyPr wrap="square" rtlCol="0">
            <a:spAutoFit/>
          </a:bodyPr>
          <a:lstStyle/>
          <a:p>
            <a:r>
              <a:rPr lang="en-US" sz="2400" dirty="0">
                <a:solidFill>
                  <a:schemeClr val="bg2"/>
                </a:solidFill>
              </a:rPr>
              <a:t>Transport of Xe-133 from a radiopharmaceutical  facility in Australia</a:t>
            </a:r>
            <a:r>
              <a:rPr lang="en-US" dirty="0"/>
              <a:t>)</a:t>
            </a:r>
          </a:p>
        </p:txBody>
      </p:sp>
      <p:cxnSp>
        <p:nvCxnSpPr>
          <p:cNvPr id="24" name="Straight Connector 23"/>
          <p:cNvCxnSpPr>
            <a:cxnSpLocks/>
          </p:cNvCxnSpPr>
          <p:nvPr/>
        </p:nvCxnSpPr>
        <p:spPr>
          <a:xfrm>
            <a:off x="4627103" y="921645"/>
            <a:ext cx="0" cy="5073093"/>
          </a:xfrm>
          <a:prstGeom prst="line">
            <a:avLst/>
          </a:prstGeom>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 xmlns:a16="http://schemas.microsoft.com/office/drawing/2014/main" id="{1092B41B-6790-4FDD-81D7-004ECA59D63D}"/>
              </a:ext>
            </a:extLst>
          </p:cNvPr>
          <p:cNvSpPr txBox="1"/>
          <p:nvPr/>
        </p:nvSpPr>
        <p:spPr>
          <a:xfrm>
            <a:off x="184837" y="5900501"/>
            <a:ext cx="6520763" cy="523220"/>
          </a:xfrm>
          <a:prstGeom prst="rect">
            <a:avLst/>
          </a:prstGeom>
          <a:noFill/>
        </p:spPr>
        <p:txBody>
          <a:bodyPr wrap="square" rtlCol="0">
            <a:spAutoFit/>
          </a:bodyPr>
          <a:lstStyle/>
          <a:p>
            <a:r>
              <a:rPr lang="en-US" sz="2800" dirty="0">
                <a:solidFill>
                  <a:schemeClr val="bg2">
                    <a:lumMod val="50000"/>
                  </a:schemeClr>
                </a:solidFill>
              </a:rPr>
              <a:t>Colors represent different altitude ranges</a:t>
            </a:r>
          </a:p>
        </p:txBody>
      </p:sp>
    </p:spTree>
    <p:extLst>
      <p:ext uri="{BB962C8B-B14F-4D97-AF65-F5344CB8AC3E}">
        <p14:creationId xmlns:p14="http://schemas.microsoft.com/office/powerpoint/2010/main" val="2308255631"/>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4E8DBFF9-7723-4E32-B4D1-61E93AF5D5D3}" type="slidenum">
              <a:rPr lang="en-US" smtClean="0"/>
              <a:pPr/>
              <a:t>107</a:t>
            </a:fld>
            <a:endParaRPr lang="en-US"/>
          </a:p>
        </p:txBody>
      </p:sp>
      <p:sp>
        <p:nvSpPr>
          <p:cNvPr id="3" name="TextBox 2"/>
          <p:cNvSpPr txBox="1"/>
          <p:nvPr/>
        </p:nvSpPr>
        <p:spPr>
          <a:xfrm>
            <a:off x="457200" y="457200"/>
            <a:ext cx="6102953" cy="2954655"/>
          </a:xfrm>
          <a:prstGeom prst="rect">
            <a:avLst/>
          </a:prstGeom>
          <a:noFill/>
        </p:spPr>
        <p:txBody>
          <a:bodyPr wrap="none" rtlCol="0">
            <a:spAutoFit/>
          </a:bodyPr>
          <a:lstStyle/>
          <a:p>
            <a:pPr>
              <a:spcBef>
                <a:spcPts val="1200"/>
              </a:spcBef>
            </a:pPr>
            <a:r>
              <a:rPr lang="en-US" b="1" dirty="0"/>
              <a:t>We will briefly go through the following sections: </a:t>
            </a:r>
          </a:p>
          <a:p>
            <a:pPr>
              <a:spcBef>
                <a:spcPts val="1200"/>
              </a:spcBef>
            </a:pPr>
            <a:r>
              <a:rPr lang="en-US" b="1" dirty="0">
                <a:solidFill>
                  <a:schemeClr val="tx1">
                    <a:lumMod val="65000"/>
                  </a:schemeClr>
                </a:solidFill>
              </a:rPr>
              <a:t>Dispersion / Air concentration equations  (tutorial section 7.2)</a:t>
            </a:r>
          </a:p>
          <a:p>
            <a:pPr>
              <a:spcBef>
                <a:spcPts val="1200"/>
              </a:spcBef>
            </a:pPr>
            <a:r>
              <a:rPr lang="en-US" b="1" dirty="0">
                <a:solidFill>
                  <a:schemeClr val="tx1">
                    <a:lumMod val="65000"/>
                  </a:schemeClr>
                </a:solidFill>
              </a:rPr>
              <a:t>CONTROL file</a:t>
            </a:r>
          </a:p>
          <a:p>
            <a:pPr>
              <a:spcBef>
                <a:spcPts val="1200"/>
              </a:spcBef>
            </a:pPr>
            <a:r>
              <a:rPr lang="en-US" b="1" dirty="0">
                <a:solidFill>
                  <a:schemeClr val="tx1">
                    <a:lumMod val="65000"/>
                  </a:schemeClr>
                </a:solidFill>
              </a:rPr>
              <a:t>SETUP.CFG file</a:t>
            </a:r>
          </a:p>
          <a:p>
            <a:pPr>
              <a:spcBef>
                <a:spcPts val="1200"/>
              </a:spcBef>
            </a:pPr>
            <a:r>
              <a:rPr lang="en-US" b="1" dirty="0">
                <a:solidFill>
                  <a:schemeClr val="tx1">
                    <a:lumMod val="75000"/>
                  </a:schemeClr>
                </a:solidFill>
              </a:rPr>
              <a:t>Outputs</a:t>
            </a:r>
          </a:p>
          <a:p>
            <a:pPr>
              <a:spcBef>
                <a:spcPts val="1200"/>
              </a:spcBef>
            </a:pPr>
            <a:r>
              <a:rPr lang="en-US" dirty="0">
                <a:solidFill>
                  <a:srgbClr val="FFFF00"/>
                </a:solidFill>
              </a:rPr>
              <a:t>Additional input files</a:t>
            </a:r>
          </a:p>
          <a:p>
            <a:pPr>
              <a:spcBef>
                <a:spcPts val="1200"/>
              </a:spcBef>
            </a:pPr>
            <a:r>
              <a:rPr lang="en-US" dirty="0">
                <a:solidFill>
                  <a:schemeClr val="tx1">
                    <a:lumMod val="65000"/>
                  </a:schemeClr>
                </a:solidFill>
              </a:rPr>
              <a:t>Interpreting results</a:t>
            </a:r>
          </a:p>
        </p:txBody>
      </p:sp>
      <p:sp>
        <p:nvSpPr>
          <p:cNvPr id="4" name="TextBox 3"/>
          <p:cNvSpPr txBox="1"/>
          <p:nvPr/>
        </p:nvSpPr>
        <p:spPr>
          <a:xfrm>
            <a:off x="4191000" y="1752600"/>
            <a:ext cx="4114800" cy="2985433"/>
          </a:xfrm>
          <a:prstGeom prst="rect">
            <a:avLst/>
          </a:prstGeom>
          <a:solidFill>
            <a:srgbClr val="8FFF8F"/>
          </a:solidFill>
          <a:ln w="57150">
            <a:solidFill>
              <a:schemeClr val="tx1"/>
            </a:solidFill>
          </a:ln>
        </p:spPr>
        <p:txBody>
          <a:bodyPr wrap="square" rtlCol="0">
            <a:spAutoFit/>
          </a:bodyPr>
          <a:lstStyle/>
          <a:p>
            <a:r>
              <a:rPr lang="en-US" sz="2400" b="1" dirty="0">
                <a:solidFill>
                  <a:schemeClr val="bg1"/>
                </a:solidFill>
              </a:rPr>
              <a:t>Key Things to Learn:</a:t>
            </a:r>
          </a:p>
          <a:p>
            <a:endParaRPr lang="en-US" sz="2400" b="1" dirty="0">
              <a:solidFill>
                <a:schemeClr val="bg1"/>
              </a:solidFill>
            </a:endParaRPr>
          </a:p>
          <a:p>
            <a:pPr marL="342900" indent="-342900">
              <a:buFont typeface="Wingdings" panose="05000000000000000000" pitchFamily="2" charset="2"/>
              <a:buChar char="Ø"/>
            </a:pPr>
            <a:r>
              <a:rPr lang="en-US" sz="2000" b="1" dirty="0">
                <a:solidFill>
                  <a:schemeClr val="bg1"/>
                </a:solidFill>
              </a:rPr>
              <a:t>An EMITTIMES file can be created and input into HYSPLIT if more complex emissions are needed.</a:t>
            </a:r>
          </a:p>
          <a:p>
            <a:pPr marL="342900" indent="-342900">
              <a:buFont typeface="Wingdings" panose="05000000000000000000" pitchFamily="2" charset="2"/>
              <a:buChar char="Ø"/>
            </a:pPr>
            <a:endParaRPr lang="en-US" sz="2000" b="1" dirty="0">
              <a:solidFill>
                <a:schemeClr val="bg1"/>
              </a:solidFill>
            </a:endParaRPr>
          </a:p>
          <a:p>
            <a:pPr marL="342900" indent="-342900">
              <a:buFont typeface="Wingdings" panose="05000000000000000000" pitchFamily="2" charset="2"/>
              <a:buChar char="Ø"/>
            </a:pPr>
            <a:r>
              <a:rPr lang="en-US" sz="2000" b="1" dirty="0">
                <a:solidFill>
                  <a:schemeClr val="bg1"/>
                </a:solidFill>
              </a:rPr>
              <a:t>The particle position (PARDUMP) file can also be used as input into HYSPLIT.</a:t>
            </a:r>
          </a:p>
        </p:txBody>
      </p:sp>
      <p:cxnSp>
        <p:nvCxnSpPr>
          <p:cNvPr id="5" name="Straight Connector 4"/>
          <p:cNvCxnSpPr>
            <a:cxnSpLocks/>
          </p:cNvCxnSpPr>
          <p:nvPr/>
        </p:nvCxnSpPr>
        <p:spPr>
          <a:xfrm>
            <a:off x="2667000" y="2743200"/>
            <a:ext cx="1524000" cy="0"/>
          </a:xfrm>
          <a:prstGeom prst="line">
            <a:avLst/>
          </a:prstGeom>
          <a:ln w="57150">
            <a:solidFill>
              <a:srgbClr val="FFFF00"/>
            </a:solidFill>
            <a:prstDash val="sysDot"/>
            <a:headEnd type="none" w="med" len="med"/>
            <a:tailEnd type="arrow"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62353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 xmlns:a16="http://schemas.microsoft.com/office/drawing/2014/main" id="{78A3CC45-8B27-4C3D-B846-CAB969620ADA}"/>
              </a:ext>
            </a:extLst>
          </p:cNvPr>
          <p:cNvSpPr txBox="1"/>
          <p:nvPr/>
        </p:nvSpPr>
        <p:spPr>
          <a:xfrm>
            <a:off x="4572000" y="4907091"/>
            <a:ext cx="4216340" cy="1661993"/>
          </a:xfrm>
          <a:prstGeom prst="rect">
            <a:avLst/>
          </a:prstGeom>
          <a:noFill/>
          <a:ln>
            <a:solidFill>
              <a:schemeClr val="tx1"/>
            </a:solidFill>
          </a:ln>
        </p:spPr>
        <p:txBody>
          <a:bodyPr wrap="square" lIns="182880" tIns="91440" rIns="182880" bIns="91440" rtlCol="0" anchor="ctr" anchorCtr="0">
            <a:spAutoFit/>
          </a:bodyPr>
          <a:lstStyle/>
          <a:p>
            <a:r>
              <a:rPr lang="en-US" sz="2400" dirty="0" err="1"/>
              <a:t>cdump</a:t>
            </a:r>
            <a:r>
              <a:rPr lang="en-US" sz="2400" dirty="0"/>
              <a:t>  (binary file)</a:t>
            </a:r>
          </a:p>
          <a:p>
            <a:r>
              <a:rPr lang="en-US" sz="2400" dirty="0"/>
              <a:t>PARDUMP (binary file)</a:t>
            </a:r>
          </a:p>
          <a:p>
            <a:r>
              <a:rPr lang="en-US" sz="2400" dirty="0"/>
              <a:t>MESSAGE (text file)</a:t>
            </a:r>
          </a:p>
          <a:p>
            <a:r>
              <a:rPr lang="en-US" sz="2400" dirty="0"/>
              <a:t>WARNING (text file if failed)</a:t>
            </a:r>
          </a:p>
        </p:txBody>
      </p:sp>
      <p:sp>
        <p:nvSpPr>
          <p:cNvPr id="4" name="TextBox 3">
            <a:extLst>
              <a:ext uri="{FF2B5EF4-FFF2-40B4-BE49-F238E27FC236}">
                <a16:creationId xmlns="" xmlns:a16="http://schemas.microsoft.com/office/drawing/2014/main" id="{78A3CC45-8B27-4C3D-B846-CAB969620ADA}"/>
              </a:ext>
            </a:extLst>
          </p:cNvPr>
          <p:cNvSpPr txBox="1"/>
          <p:nvPr/>
        </p:nvSpPr>
        <p:spPr>
          <a:xfrm>
            <a:off x="2209800" y="120406"/>
            <a:ext cx="3792271" cy="2769989"/>
          </a:xfrm>
          <a:prstGeom prst="rect">
            <a:avLst/>
          </a:prstGeom>
          <a:noFill/>
          <a:ln>
            <a:solidFill>
              <a:schemeClr val="tx1"/>
            </a:solidFill>
          </a:ln>
        </p:spPr>
        <p:txBody>
          <a:bodyPr wrap="square" lIns="182880" tIns="91440" rIns="182880" bIns="91440" rtlCol="0" anchor="ctr" anchorCtr="0">
            <a:spAutoFit/>
          </a:bodyPr>
          <a:lstStyle/>
          <a:p>
            <a:r>
              <a:rPr lang="en-US" sz="2400" dirty="0"/>
              <a:t>CONTROL  File</a:t>
            </a:r>
          </a:p>
          <a:p>
            <a:endParaRPr lang="en-US" sz="2400" dirty="0"/>
          </a:p>
          <a:p>
            <a:r>
              <a:rPr lang="en-US" sz="2400" dirty="0"/>
              <a:t>SETUP.CFG</a:t>
            </a:r>
          </a:p>
          <a:p>
            <a:endParaRPr lang="en-US" sz="2400" dirty="0"/>
          </a:p>
          <a:p>
            <a:r>
              <a:rPr lang="en-US" sz="2400" dirty="0">
                <a:solidFill>
                  <a:srgbClr val="FFC000"/>
                </a:solidFill>
              </a:rPr>
              <a:t>EMITTIMES (text file)</a:t>
            </a:r>
          </a:p>
          <a:p>
            <a:endParaRPr lang="en-US" sz="2400" dirty="0">
              <a:solidFill>
                <a:srgbClr val="FFC000"/>
              </a:solidFill>
            </a:endParaRPr>
          </a:p>
          <a:p>
            <a:r>
              <a:rPr lang="en-US" sz="2400" dirty="0">
                <a:solidFill>
                  <a:srgbClr val="FFC000"/>
                </a:solidFill>
              </a:rPr>
              <a:t>PARINIT (binary file)</a:t>
            </a:r>
          </a:p>
        </p:txBody>
      </p:sp>
      <p:grpSp>
        <p:nvGrpSpPr>
          <p:cNvPr id="2" name="Group 1"/>
          <p:cNvGrpSpPr/>
          <p:nvPr/>
        </p:nvGrpSpPr>
        <p:grpSpPr>
          <a:xfrm>
            <a:off x="5241225" y="1310781"/>
            <a:ext cx="3250106" cy="3463174"/>
            <a:chOff x="1825318" y="1098465"/>
            <a:chExt cx="3250106" cy="3463174"/>
          </a:xfrm>
        </p:grpSpPr>
        <p:grpSp>
          <p:nvGrpSpPr>
            <p:cNvPr id="17" name="Group 16"/>
            <p:cNvGrpSpPr/>
            <p:nvPr/>
          </p:nvGrpSpPr>
          <p:grpSpPr>
            <a:xfrm>
              <a:off x="1825318" y="2669188"/>
              <a:ext cx="1991921" cy="1892451"/>
              <a:chOff x="3308517" y="2877472"/>
              <a:chExt cx="1991921" cy="1892451"/>
            </a:xfrm>
          </p:grpSpPr>
          <p:sp>
            <p:nvSpPr>
              <p:cNvPr id="35" name="Right Arrow 34"/>
              <p:cNvSpPr/>
              <p:nvPr/>
            </p:nvSpPr>
            <p:spPr>
              <a:xfrm rot="5400000">
                <a:off x="4311987" y="4300973"/>
                <a:ext cx="453269" cy="484632"/>
              </a:xfrm>
              <a:prstGeom prst="rightArrow">
                <a:avLst/>
              </a:prstGeom>
              <a:solidFill>
                <a:schemeClr val="tx1">
                  <a:lumMod val="75000"/>
                </a:schemeClr>
              </a:solidFill>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8" name="Rounded Rectangle 7"/>
              <p:cNvSpPr/>
              <p:nvPr/>
            </p:nvSpPr>
            <p:spPr>
              <a:xfrm>
                <a:off x="3751029" y="3690991"/>
                <a:ext cx="1549409" cy="696310"/>
              </a:xfrm>
              <a:prstGeom prst="roundRect">
                <a:avLst/>
              </a:prstGeom>
              <a:solidFill>
                <a:schemeClr val="tx1">
                  <a:lumMod val="85000"/>
                </a:schemeClr>
              </a:solidFill>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2800" b="1" dirty="0">
                    <a:solidFill>
                      <a:srgbClr val="FFFF00"/>
                    </a:solidFill>
                  </a:rPr>
                  <a:t>HYSPLIT</a:t>
                </a:r>
              </a:p>
            </p:txBody>
          </p:sp>
          <p:sp>
            <p:nvSpPr>
              <p:cNvPr id="10" name="Right Arrow 9"/>
              <p:cNvSpPr/>
              <p:nvPr/>
            </p:nvSpPr>
            <p:spPr>
              <a:xfrm rot="3588446">
                <a:off x="3033881" y="3152108"/>
                <a:ext cx="1033903" cy="484632"/>
              </a:xfrm>
              <a:prstGeom prst="rightArrow">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grpSp>
        <p:pic>
          <p:nvPicPr>
            <p:cNvPr id="25"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331582" y="3600767"/>
              <a:ext cx="1447682" cy="5170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4" name="Down Arrow 33"/>
            <p:cNvSpPr/>
            <p:nvPr/>
          </p:nvSpPr>
          <p:spPr>
            <a:xfrm rot="776448">
              <a:off x="3536948" y="2060771"/>
              <a:ext cx="484632" cy="1603949"/>
            </a:xfrm>
            <a:prstGeom prst="downArrow">
              <a:avLst/>
            </a:prstGeom>
            <a:ln/>
          </p:spPr>
          <p:style>
            <a:lnRef idx="1">
              <a:schemeClr val="dk1"/>
            </a:lnRef>
            <a:fillRef idx="2">
              <a:schemeClr val="dk1"/>
            </a:fillRef>
            <a:effectRef idx="1">
              <a:schemeClr val="dk1"/>
            </a:effectRef>
            <a:fontRef idx="minor">
              <a:schemeClr val="dk1"/>
            </a:fontRef>
          </p:style>
          <p:txBody>
            <a:bodyPr rtlCol="0" anchor="ctr"/>
            <a:lstStyle/>
            <a:p>
              <a:pPr algn="ctr"/>
              <a:endParaRPr lang="en-US" dirty="0">
                <a:solidFill>
                  <a:schemeClr val="bg1">
                    <a:lumMod val="65000"/>
                  </a:schemeClr>
                </a:solidFill>
              </a:endParaRPr>
            </a:p>
          </p:txBody>
        </p:sp>
        <p:sp>
          <p:nvSpPr>
            <p:cNvPr id="31" name="Rounded Rectangle 6">
              <a:extLst>
                <a:ext uri="{FF2B5EF4-FFF2-40B4-BE49-F238E27FC236}">
                  <a16:creationId xmlns="" xmlns:a16="http://schemas.microsoft.com/office/drawing/2014/main" id="{66431356-6F98-4E83-A5BE-376500F6AB36}"/>
                </a:ext>
              </a:extLst>
            </p:cNvPr>
            <p:cNvSpPr/>
            <p:nvPr/>
          </p:nvSpPr>
          <p:spPr>
            <a:xfrm>
              <a:off x="2785527" y="1098465"/>
              <a:ext cx="2289897" cy="1070626"/>
            </a:xfrm>
            <a:prstGeom prst="roundRect">
              <a:avLst/>
            </a:prstGeom>
            <a:solidFill>
              <a:schemeClr val="tx1">
                <a:lumMod val="85000"/>
              </a:schemeClr>
            </a:solidFill>
          </p:spPr>
          <p:style>
            <a:lnRef idx="1">
              <a:schemeClr val="dk1"/>
            </a:lnRef>
            <a:fillRef idx="2">
              <a:schemeClr val="dk1"/>
            </a:fillRef>
            <a:effectRef idx="1">
              <a:schemeClr val="dk1"/>
            </a:effectRef>
            <a:fontRef idx="minor">
              <a:schemeClr val="dk1"/>
            </a:fontRef>
          </p:style>
          <p:txBody>
            <a:bodyPr rtlCol="0" anchor="ctr"/>
            <a:lstStyle/>
            <a:p>
              <a:pPr algn="ctr"/>
              <a:r>
                <a:rPr lang="en-US" sz="2000" dirty="0"/>
                <a:t>ARL formatted file</a:t>
              </a:r>
            </a:p>
            <a:p>
              <a:pPr algn="ctr"/>
              <a:r>
                <a:rPr lang="en-US" sz="2000" dirty="0"/>
                <a:t>Meteorological data</a:t>
              </a:r>
            </a:p>
          </p:txBody>
        </p:sp>
      </p:grpSp>
      <p:sp>
        <p:nvSpPr>
          <p:cNvPr id="16" name="Rectangle 15"/>
          <p:cNvSpPr/>
          <p:nvPr/>
        </p:nvSpPr>
        <p:spPr>
          <a:xfrm>
            <a:off x="110136" y="2946516"/>
            <a:ext cx="3723640" cy="3785652"/>
          </a:xfrm>
          <a:prstGeom prst="rect">
            <a:avLst/>
          </a:prstGeom>
          <a:solidFill>
            <a:schemeClr val="tx1"/>
          </a:solidFill>
          <a:ln w="76200">
            <a:solidFill>
              <a:schemeClr val="bg2">
                <a:lumMod val="60000"/>
                <a:lumOff val="40000"/>
              </a:schemeClr>
            </a:solidFill>
          </a:ln>
        </p:spPr>
        <p:txBody>
          <a:bodyPr wrap="square">
            <a:spAutoFit/>
          </a:bodyPr>
          <a:lstStyle/>
          <a:p>
            <a:r>
              <a:rPr lang="en-US" sz="2400" dirty="0">
                <a:solidFill>
                  <a:srgbClr val="000000"/>
                </a:solidFill>
                <a:latin typeface="Consolas" panose="020B0609020204030204" pitchFamily="49" charset="0"/>
              </a:rPr>
              <a:t>&amp;SETUP </a:t>
            </a:r>
            <a:r>
              <a:rPr lang="en-US" sz="2400" dirty="0" err="1">
                <a:solidFill>
                  <a:srgbClr val="000000"/>
                </a:solidFill>
                <a:latin typeface="Consolas" panose="020B0609020204030204" pitchFamily="49" charset="0"/>
              </a:rPr>
              <a:t>initd</a:t>
            </a:r>
            <a:r>
              <a:rPr lang="en-US" sz="2400" dirty="0">
                <a:solidFill>
                  <a:srgbClr val="000000"/>
                </a:solidFill>
                <a:latin typeface="Consolas" panose="020B0609020204030204" pitchFamily="49" charset="0"/>
              </a:rPr>
              <a:t> = 0, </a:t>
            </a:r>
          </a:p>
          <a:p>
            <a:r>
              <a:rPr lang="en-US" sz="2400" dirty="0" err="1">
                <a:solidFill>
                  <a:srgbClr val="000000"/>
                </a:solidFill>
                <a:latin typeface="Consolas" panose="020B0609020204030204" pitchFamily="49" charset="0"/>
              </a:rPr>
              <a:t>numpar</a:t>
            </a:r>
            <a:r>
              <a:rPr lang="en-US" sz="2400" dirty="0">
                <a:solidFill>
                  <a:srgbClr val="000000"/>
                </a:solidFill>
                <a:latin typeface="Consolas" panose="020B0609020204030204" pitchFamily="49" charset="0"/>
              </a:rPr>
              <a:t> = 2500, </a:t>
            </a:r>
          </a:p>
          <a:p>
            <a:r>
              <a:rPr lang="en-US" sz="2400" dirty="0" err="1">
                <a:solidFill>
                  <a:srgbClr val="000000"/>
                </a:solidFill>
                <a:latin typeface="Consolas" panose="020B0609020204030204" pitchFamily="49" charset="0"/>
              </a:rPr>
              <a:t>ninit</a:t>
            </a:r>
            <a:r>
              <a:rPr lang="en-US" sz="2400" dirty="0">
                <a:solidFill>
                  <a:srgbClr val="000000"/>
                </a:solidFill>
                <a:latin typeface="Consolas" panose="020B0609020204030204" pitchFamily="49" charset="0"/>
              </a:rPr>
              <a:t> = 1, </a:t>
            </a:r>
          </a:p>
          <a:p>
            <a:r>
              <a:rPr lang="en-US" sz="2400" dirty="0" err="1">
                <a:solidFill>
                  <a:srgbClr val="000000"/>
                </a:solidFill>
                <a:latin typeface="Consolas" panose="020B0609020204030204" pitchFamily="49" charset="0"/>
              </a:rPr>
              <a:t>ndump</a:t>
            </a:r>
            <a:r>
              <a:rPr lang="en-US" sz="2400" dirty="0">
                <a:solidFill>
                  <a:srgbClr val="000000"/>
                </a:solidFill>
                <a:latin typeface="Consolas" panose="020B0609020204030204" pitchFamily="49" charset="0"/>
              </a:rPr>
              <a:t> = 12, </a:t>
            </a:r>
          </a:p>
          <a:p>
            <a:r>
              <a:rPr lang="en-US" sz="2400" dirty="0" err="1">
                <a:solidFill>
                  <a:srgbClr val="000000"/>
                </a:solidFill>
                <a:latin typeface="Consolas" panose="020B0609020204030204" pitchFamily="49" charset="0"/>
              </a:rPr>
              <a:t>ncycl</a:t>
            </a:r>
            <a:r>
              <a:rPr lang="en-US" sz="2400" dirty="0">
                <a:solidFill>
                  <a:srgbClr val="000000"/>
                </a:solidFill>
                <a:latin typeface="Consolas" panose="020B0609020204030204" pitchFamily="49" charset="0"/>
              </a:rPr>
              <a:t> = 12, </a:t>
            </a:r>
          </a:p>
          <a:p>
            <a:r>
              <a:rPr lang="en-US" sz="2400" dirty="0" err="1">
                <a:solidFill>
                  <a:srgbClr val="000000"/>
                </a:solidFill>
                <a:latin typeface="Consolas" panose="020B0609020204030204" pitchFamily="49" charset="0"/>
              </a:rPr>
              <a:t>pinpf</a:t>
            </a:r>
            <a:r>
              <a:rPr lang="en-US" sz="2400" dirty="0">
                <a:solidFill>
                  <a:srgbClr val="000000"/>
                </a:solidFill>
                <a:latin typeface="Consolas" panose="020B0609020204030204" pitchFamily="49" charset="0"/>
              </a:rPr>
              <a:t> ='PARINIT', </a:t>
            </a:r>
          </a:p>
          <a:p>
            <a:r>
              <a:rPr lang="en-US" sz="2400" dirty="0" err="1">
                <a:solidFill>
                  <a:srgbClr val="000000"/>
                </a:solidFill>
                <a:latin typeface="Consolas" panose="020B0609020204030204" pitchFamily="49" charset="0"/>
              </a:rPr>
              <a:t>poutf</a:t>
            </a:r>
            <a:r>
              <a:rPr lang="en-US" sz="2400" dirty="0">
                <a:solidFill>
                  <a:srgbClr val="000000"/>
                </a:solidFill>
                <a:latin typeface="Consolas" panose="020B0609020204030204" pitchFamily="49" charset="0"/>
              </a:rPr>
              <a:t> = 'PARDUMP', </a:t>
            </a:r>
          </a:p>
          <a:p>
            <a:r>
              <a:rPr lang="en-US" sz="2400" dirty="0" err="1">
                <a:solidFill>
                  <a:srgbClr val="000000"/>
                </a:solidFill>
                <a:latin typeface="Consolas" panose="020B0609020204030204" pitchFamily="49" charset="0"/>
              </a:rPr>
              <a:t>maxpar</a:t>
            </a:r>
            <a:r>
              <a:rPr lang="en-US" sz="2400" dirty="0">
                <a:solidFill>
                  <a:srgbClr val="000000"/>
                </a:solidFill>
                <a:latin typeface="Consolas" panose="020B0609020204030204" pitchFamily="49" charset="0"/>
              </a:rPr>
              <a:t> = 10000,</a:t>
            </a:r>
          </a:p>
          <a:p>
            <a:r>
              <a:rPr lang="en-US" sz="2400" dirty="0" err="1">
                <a:solidFill>
                  <a:srgbClr val="000000"/>
                </a:solidFill>
                <a:latin typeface="Consolas" panose="020B0609020204030204" pitchFamily="49" charset="0"/>
              </a:rPr>
              <a:t>efile</a:t>
            </a:r>
            <a:r>
              <a:rPr lang="en-US" sz="2400" dirty="0">
                <a:solidFill>
                  <a:srgbClr val="000000"/>
                </a:solidFill>
                <a:latin typeface="Consolas" panose="020B0609020204030204" pitchFamily="49" charset="0"/>
              </a:rPr>
              <a:t>= EMITTIMES.txt, /</a:t>
            </a:r>
            <a:endParaRPr lang="en-US" sz="2400" dirty="0"/>
          </a:p>
        </p:txBody>
      </p:sp>
      <p:sp>
        <p:nvSpPr>
          <p:cNvPr id="18" name="TextBox 17"/>
          <p:cNvSpPr txBox="1"/>
          <p:nvPr/>
        </p:nvSpPr>
        <p:spPr>
          <a:xfrm>
            <a:off x="165493" y="136449"/>
            <a:ext cx="1999265" cy="1569660"/>
          </a:xfrm>
          <a:prstGeom prst="rect">
            <a:avLst/>
          </a:prstGeom>
          <a:noFill/>
        </p:spPr>
        <p:txBody>
          <a:bodyPr wrap="none" rtlCol="0">
            <a:spAutoFit/>
          </a:bodyPr>
          <a:lstStyle/>
          <a:p>
            <a:r>
              <a:rPr lang="en-US" sz="3200" dirty="0"/>
              <a:t>Additional </a:t>
            </a:r>
          </a:p>
          <a:p>
            <a:r>
              <a:rPr lang="en-US" sz="3200" dirty="0"/>
              <a:t>Inputs and</a:t>
            </a:r>
          </a:p>
          <a:p>
            <a:r>
              <a:rPr lang="en-US" sz="3200" dirty="0"/>
              <a:t>outputs</a:t>
            </a:r>
          </a:p>
        </p:txBody>
      </p:sp>
    </p:spTree>
    <p:extLst>
      <p:ext uri="{BB962C8B-B14F-4D97-AF65-F5344CB8AC3E}">
        <p14:creationId xmlns:p14="http://schemas.microsoft.com/office/powerpoint/2010/main" val="720385098"/>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4E8DBFF9-7723-4E32-B4D1-61E93AF5D5D3}" type="slidenum">
              <a:rPr lang="en-US" smtClean="0"/>
              <a:pPr/>
              <a:t>109</a:t>
            </a:fld>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048000" y="304800"/>
            <a:ext cx="5867400" cy="6362700"/>
          </a:xfrm>
          <a:prstGeom prst="rect">
            <a:avLst/>
          </a:prstGeom>
        </p:spPr>
      </p:pic>
      <p:sp>
        <p:nvSpPr>
          <p:cNvPr id="5" name="TextBox 4"/>
          <p:cNvSpPr txBox="1"/>
          <p:nvPr/>
        </p:nvSpPr>
        <p:spPr>
          <a:xfrm>
            <a:off x="10160" y="76200"/>
            <a:ext cx="2938240" cy="646331"/>
          </a:xfrm>
          <a:prstGeom prst="rect">
            <a:avLst/>
          </a:prstGeom>
          <a:noFill/>
        </p:spPr>
        <p:txBody>
          <a:bodyPr wrap="none" rtlCol="0">
            <a:spAutoFit/>
          </a:bodyPr>
          <a:lstStyle/>
          <a:p>
            <a:r>
              <a:rPr lang="en-US" sz="3600" dirty="0"/>
              <a:t>EMITTIMES.txt</a:t>
            </a:r>
          </a:p>
        </p:txBody>
      </p:sp>
      <p:sp>
        <p:nvSpPr>
          <p:cNvPr id="6" name="TextBox 5"/>
          <p:cNvSpPr txBox="1"/>
          <p:nvPr/>
        </p:nvSpPr>
        <p:spPr>
          <a:xfrm>
            <a:off x="270599" y="1004322"/>
            <a:ext cx="2612761" cy="2677656"/>
          </a:xfrm>
          <a:prstGeom prst="rect">
            <a:avLst/>
          </a:prstGeom>
          <a:noFill/>
        </p:spPr>
        <p:txBody>
          <a:bodyPr wrap="square" rtlCol="0">
            <a:spAutoFit/>
          </a:bodyPr>
          <a:lstStyle/>
          <a:p>
            <a:r>
              <a:rPr lang="en-US" sz="2800" dirty="0"/>
              <a:t>Allows user to specify more</a:t>
            </a:r>
          </a:p>
          <a:p>
            <a:r>
              <a:rPr lang="en-US" sz="2800" dirty="0"/>
              <a:t>complex source terms which </a:t>
            </a:r>
          </a:p>
          <a:p>
            <a:r>
              <a:rPr lang="en-US" sz="2800" dirty="0"/>
              <a:t>vary in space and time. </a:t>
            </a:r>
          </a:p>
        </p:txBody>
      </p:sp>
      <p:sp>
        <p:nvSpPr>
          <p:cNvPr id="3" name="Rectangle 2">
            <a:extLst>
              <a:ext uri="{FF2B5EF4-FFF2-40B4-BE49-F238E27FC236}">
                <a16:creationId xmlns="" xmlns:a16="http://schemas.microsoft.com/office/drawing/2014/main" id="{334D6A25-F4B7-4939-9819-7E5485775D03}"/>
              </a:ext>
            </a:extLst>
          </p:cNvPr>
          <p:cNvSpPr/>
          <p:nvPr/>
        </p:nvSpPr>
        <p:spPr>
          <a:xfrm>
            <a:off x="76200" y="6203478"/>
            <a:ext cx="8382000" cy="461665"/>
          </a:xfrm>
          <a:prstGeom prst="rect">
            <a:avLst/>
          </a:prstGeom>
          <a:solidFill>
            <a:schemeClr val="tx2">
              <a:lumMod val="25000"/>
            </a:schemeClr>
          </a:solidFill>
        </p:spPr>
        <p:txBody>
          <a:bodyPr wrap="square">
            <a:spAutoFit/>
          </a:bodyPr>
          <a:lstStyle/>
          <a:p>
            <a:r>
              <a:rPr lang="en-US" sz="2400" dirty="0">
                <a:hlinkClick r:id="rId3"/>
              </a:rPr>
              <a:t>https://ready.arl.noaa.gov/hysplitusersguide/S417.htm</a:t>
            </a:r>
            <a:endParaRPr lang="en-US" sz="2400" dirty="0"/>
          </a:p>
        </p:txBody>
      </p:sp>
    </p:spTree>
    <p:extLst>
      <p:ext uri="{BB962C8B-B14F-4D97-AF65-F5344CB8AC3E}">
        <p14:creationId xmlns:p14="http://schemas.microsoft.com/office/powerpoint/2010/main" val="33563051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8"/>
          <p:cNvGrpSpPr>
            <a:grpSpLocks/>
          </p:cNvGrpSpPr>
          <p:nvPr/>
        </p:nvGrpSpPr>
        <p:grpSpPr bwMode="auto">
          <a:xfrm>
            <a:off x="533400" y="1028700"/>
            <a:ext cx="8450263" cy="5600700"/>
            <a:chOff x="192" y="403"/>
            <a:chExt cx="5323" cy="3528"/>
          </a:xfrm>
        </p:grpSpPr>
        <p:pic>
          <p:nvPicPr>
            <p:cNvPr id="16457" name="Picture 2" descr="bv03_local_1600"/>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978" y="403"/>
              <a:ext cx="4537" cy="3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58" name="Picture 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92" y="1231"/>
              <a:ext cx="1290" cy="1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6459" name="Group 4"/>
            <p:cNvGrpSpPr>
              <a:grpSpLocks/>
            </p:cNvGrpSpPr>
            <p:nvPr/>
          </p:nvGrpSpPr>
          <p:grpSpPr bwMode="auto">
            <a:xfrm>
              <a:off x="1328" y="950"/>
              <a:ext cx="1" cy="2170"/>
              <a:chOff x="1255" y="672"/>
              <a:chExt cx="1" cy="2170"/>
            </a:xfrm>
          </p:grpSpPr>
          <p:sp>
            <p:nvSpPr>
              <p:cNvPr id="16460" name="Line 5"/>
              <p:cNvSpPr>
                <a:spLocks noChangeShapeType="1"/>
              </p:cNvSpPr>
              <p:nvPr/>
            </p:nvSpPr>
            <p:spPr bwMode="auto">
              <a:xfrm>
                <a:off x="1256" y="720"/>
                <a:ext cx="0" cy="2112"/>
              </a:xfrm>
              <a:prstGeom prst="line">
                <a:avLst/>
              </a:prstGeom>
              <a:noFill/>
              <a:ln w="12700">
                <a:solidFill>
                  <a:schemeClr val="tx1"/>
                </a:solidFill>
                <a:prstDash val="dash"/>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Arial" charset="0"/>
                </a:endParaRPr>
              </a:p>
            </p:txBody>
          </p:sp>
          <p:sp>
            <p:nvSpPr>
              <p:cNvPr id="16461" name="Line 6"/>
              <p:cNvSpPr>
                <a:spLocks noChangeShapeType="1"/>
              </p:cNvSpPr>
              <p:nvPr/>
            </p:nvSpPr>
            <p:spPr bwMode="auto">
              <a:xfrm>
                <a:off x="1255" y="2554"/>
                <a:ext cx="0" cy="288"/>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Arial" charset="0"/>
                </a:endParaRPr>
              </a:p>
            </p:txBody>
          </p:sp>
          <p:sp>
            <p:nvSpPr>
              <p:cNvPr id="16462" name="Line 7"/>
              <p:cNvSpPr>
                <a:spLocks noChangeShapeType="1"/>
              </p:cNvSpPr>
              <p:nvPr/>
            </p:nvSpPr>
            <p:spPr bwMode="auto">
              <a:xfrm>
                <a:off x="1256" y="672"/>
                <a:ext cx="0" cy="288"/>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Arial" charset="0"/>
                </a:endParaRPr>
              </a:p>
            </p:txBody>
          </p:sp>
        </p:grpSp>
      </p:grpSp>
      <p:grpSp>
        <p:nvGrpSpPr>
          <p:cNvPr id="4" name="Group 9"/>
          <p:cNvGrpSpPr>
            <a:grpSpLocks/>
          </p:cNvGrpSpPr>
          <p:nvPr/>
        </p:nvGrpSpPr>
        <p:grpSpPr bwMode="auto">
          <a:xfrm>
            <a:off x="533400" y="1028700"/>
            <a:ext cx="8450263" cy="5600700"/>
            <a:chOff x="192" y="403"/>
            <a:chExt cx="5323" cy="3528"/>
          </a:xfrm>
        </p:grpSpPr>
        <p:pic>
          <p:nvPicPr>
            <p:cNvPr id="16451" name="Picture 10" descr="bv03_local_1500"/>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978" y="403"/>
              <a:ext cx="4537" cy="3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52" name="Picture 1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92" y="1231"/>
              <a:ext cx="1290" cy="1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6453" name="Group 12"/>
            <p:cNvGrpSpPr>
              <a:grpSpLocks/>
            </p:cNvGrpSpPr>
            <p:nvPr/>
          </p:nvGrpSpPr>
          <p:grpSpPr bwMode="auto">
            <a:xfrm>
              <a:off x="1239" y="950"/>
              <a:ext cx="1" cy="2170"/>
              <a:chOff x="1255" y="672"/>
              <a:chExt cx="1" cy="2170"/>
            </a:xfrm>
          </p:grpSpPr>
          <p:sp>
            <p:nvSpPr>
              <p:cNvPr id="16454" name="Line 13"/>
              <p:cNvSpPr>
                <a:spLocks noChangeShapeType="1"/>
              </p:cNvSpPr>
              <p:nvPr/>
            </p:nvSpPr>
            <p:spPr bwMode="auto">
              <a:xfrm>
                <a:off x="1256" y="720"/>
                <a:ext cx="0" cy="2112"/>
              </a:xfrm>
              <a:prstGeom prst="line">
                <a:avLst/>
              </a:prstGeom>
              <a:noFill/>
              <a:ln w="12700">
                <a:solidFill>
                  <a:schemeClr val="tx1"/>
                </a:solidFill>
                <a:prstDash val="dash"/>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Arial" charset="0"/>
                </a:endParaRPr>
              </a:p>
            </p:txBody>
          </p:sp>
          <p:sp>
            <p:nvSpPr>
              <p:cNvPr id="16455" name="Line 14"/>
              <p:cNvSpPr>
                <a:spLocks noChangeShapeType="1"/>
              </p:cNvSpPr>
              <p:nvPr/>
            </p:nvSpPr>
            <p:spPr bwMode="auto">
              <a:xfrm>
                <a:off x="1255" y="2554"/>
                <a:ext cx="0" cy="288"/>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Arial" charset="0"/>
                </a:endParaRPr>
              </a:p>
            </p:txBody>
          </p:sp>
          <p:sp>
            <p:nvSpPr>
              <p:cNvPr id="16456" name="Line 15"/>
              <p:cNvSpPr>
                <a:spLocks noChangeShapeType="1"/>
              </p:cNvSpPr>
              <p:nvPr/>
            </p:nvSpPr>
            <p:spPr bwMode="auto">
              <a:xfrm>
                <a:off x="1256" y="672"/>
                <a:ext cx="0" cy="288"/>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Arial" charset="0"/>
                </a:endParaRPr>
              </a:p>
            </p:txBody>
          </p:sp>
        </p:grpSp>
      </p:grpSp>
      <p:grpSp>
        <p:nvGrpSpPr>
          <p:cNvPr id="6" name="Group 16"/>
          <p:cNvGrpSpPr>
            <a:grpSpLocks/>
          </p:cNvGrpSpPr>
          <p:nvPr/>
        </p:nvGrpSpPr>
        <p:grpSpPr bwMode="auto">
          <a:xfrm>
            <a:off x="533400" y="1028700"/>
            <a:ext cx="8450263" cy="5600700"/>
            <a:chOff x="192" y="403"/>
            <a:chExt cx="5323" cy="3528"/>
          </a:xfrm>
        </p:grpSpPr>
        <p:pic>
          <p:nvPicPr>
            <p:cNvPr id="16445" name="Picture 17" descr="bv03_local_1400"/>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978" y="403"/>
              <a:ext cx="4537" cy="3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46" name="Picture 18"/>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92" y="1231"/>
              <a:ext cx="1290" cy="1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6447" name="Group 19"/>
            <p:cNvGrpSpPr>
              <a:grpSpLocks/>
            </p:cNvGrpSpPr>
            <p:nvPr/>
          </p:nvGrpSpPr>
          <p:grpSpPr bwMode="auto">
            <a:xfrm>
              <a:off x="1156" y="950"/>
              <a:ext cx="1" cy="2170"/>
              <a:chOff x="1255" y="672"/>
              <a:chExt cx="1" cy="2170"/>
            </a:xfrm>
          </p:grpSpPr>
          <p:sp>
            <p:nvSpPr>
              <p:cNvPr id="16448" name="Line 20"/>
              <p:cNvSpPr>
                <a:spLocks noChangeShapeType="1"/>
              </p:cNvSpPr>
              <p:nvPr/>
            </p:nvSpPr>
            <p:spPr bwMode="auto">
              <a:xfrm>
                <a:off x="1256" y="720"/>
                <a:ext cx="0" cy="2112"/>
              </a:xfrm>
              <a:prstGeom prst="line">
                <a:avLst/>
              </a:prstGeom>
              <a:noFill/>
              <a:ln w="12700">
                <a:solidFill>
                  <a:schemeClr val="tx1"/>
                </a:solidFill>
                <a:prstDash val="dash"/>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Arial" charset="0"/>
                </a:endParaRPr>
              </a:p>
            </p:txBody>
          </p:sp>
          <p:sp>
            <p:nvSpPr>
              <p:cNvPr id="16449" name="Line 21"/>
              <p:cNvSpPr>
                <a:spLocks noChangeShapeType="1"/>
              </p:cNvSpPr>
              <p:nvPr/>
            </p:nvSpPr>
            <p:spPr bwMode="auto">
              <a:xfrm>
                <a:off x="1255" y="2554"/>
                <a:ext cx="0" cy="288"/>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Arial" charset="0"/>
                </a:endParaRPr>
              </a:p>
            </p:txBody>
          </p:sp>
          <p:sp>
            <p:nvSpPr>
              <p:cNvPr id="16450" name="Line 22"/>
              <p:cNvSpPr>
                <a:spLocks noChangeShapeType="1"/>
              </p:cNvSpPr>
              <p:nvPr/>
            </p:nvSpPr>
            <p:spPr bwMode="auto">
              <a:xfrm>
                <a:off x="1256" y="672"/>
                <a:ext cx="0" cy="288"/>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Arial" charset="0"/>
                </a:endParaRPr>
              </a:p>
            </p:txBody>
          </p:sp>
        </p:grpSp>
      </p:grpSp>
      <p:grpSp>
        <p:nvGrpSpPr>
          <p:cNvPr id="8" name="Group 23"/>
          <p:cNvGrpSpPr>
            <a:grpSpLocks/>
          </p:cNvGrpSpPr>
          <p:nvPr/>
        </p:nvGrpSpPr>
        <p:grpSpPr bwMode="auto">
          <a:xfrm>
            <a:off x="533400" y="1028700"/>
            <a:ext cx="8450263" cy="5600700"/>
            <a:chOff x="192" y="403"/>
            <a:chExt cx="5323" cy="3528"/>
          </a:xfrm>
        </p:grpSpPr>
        <p:pic>
          <p:nvPicPr>
            <p:cNvPr id="16439" name="Picture 24" descr="bv03_local_1300"/>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978" y="403"/>
              <a:ext cx="4537" cy="3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40" name="Picture 25"/>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92" y="1231"/>
              <a:ext cx="1290" cy="1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6441" name="Group 26"/>
            <p:cNvGrpSpPr>
              <a:grpSpLocks/>
            </p:cNvGrpSpPr>
            <p:nvPr/>
          </p:nvGrpSpPr>
          <p:grpSpPr bwMode="auto">
            <a:xfrm>
              <a:off x="1060" y="950"/>
              <a:ext cx="1" cy="2170"/>
              <a:chOff x="1255" y="672"/>
              <a:chExt cx="1" cy="2170"/>
            </a:xfrm>
          </p:grpSpPr>
          <p:sp>
            <p:nvSpPr>
              <p:cNvPr id="16442" name="Line 27"/>
              <p:cNvSpPr>
                <a:spLocks noChangeShapeType="1"/>
              </p:cNvSpPr>
              <p:nvPr/>
            </p:nvSpPr>
            <p:spPr bwMode="auto">
              <a:xfrm>
                <a:off x="1256" y="720"/>
                <a:ext cx="0" cy="2112"/>
              </a:xfrm>
              <a:prstGeom prst="line">
                <a:avLst/>
              </a:prstGeom>
              <a:noFill/>
              <a:ln w="12700">
                <a:solidFill>
                  <a:schemeClr val="tx1"/>
                </a:solidFill>
                <a:prstDash val="dash"/>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Arial" charset="0"/>
                </a:endParaRPr>
              </a:p>
            </p:txBody>
          </p:sp>
          <p:sp>
            <p:nvSpPr>
              <p:cNvPr id="16443" name="Line 28"/>
              <p:cNvSpPr>
                <a:spLocks noChangeShapeType="1"/>
              </p:cNvSpPr>
              <p:nvPr/>
            </p:nvSpPr>
            <p:spPr bwMode="auto">
              <a:xfrm>
                <a:off x="1255" y="2554"/>
                <a:ext cx="0" cy="288"/>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Arial" charset="0"/>
                </a:endParaRPr>
              </a:p>
            </p:txBody>
          </p:sp>
          <p:sp>
            <p:nvSpPr>
              <p:cNvPr id="16444" name="Line 29"/>
              <p:cNvSpPr>
                <a:spLocks noChangeShapeType="1"/>
              </p:cNvSpPr>
              <p:nvPr/>
            </p:nvSpPr>
            <p:spPr bwMode="auto">
              <a:xfrm>
                <a:off x="1256" y="672"/>
                <a:ext cx="0" cy="288"/>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Arial" charset="0"/>
                </a:endParaRPr>
              </a:p>
            </p:txBody>
          </p:sp>
        </p:grpSp>
      </p:grpSp>
      <p:grpSp>
        <p:nvGrpSpPr>
          <p:cNvPr id="10" name="Group 30"/>
          <p:cNvGrpSpPr>
            <a:grpSpLocks/>
          </p:cNvGrpSpPr>
          <p:nvPr/>
        </p:nvGrpSpPr>
        <p:grpSpPr bwMode="auto">
          <a:xfrm>
            <a:off x="533400" y="1028700"/>
            <a:ext cx="8450263" cy="5600700"/>
            <a:chOff x="192" y="403"/>
            <a:chExt cx="5323" cy="3528"/>
          </a:xfrm>
        </p:grpSpPr>
        <p:pic>
          <p:nvPicPr>
            <p:cNvPr id="16433" name="Picture 31" descr="bv03_local_1200"/>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978" y="403"/>
              <a:ext cx="4537" cy="3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34" name="Picture 3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92" y="1231"/>
              <a:ext cx="1290" cy="1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6435" name="Group 33"/>
            <p:cNvGrpSpPr>
              <a:grpSpLocks/>
            </p:cNvGrpSpPr>
            <p:nvPr/>
          </p:nvGrpSpPr>
          <p:grpSpPr bwMode="auto">
            <a:xfrm>
              <a:off x="980" y="950"/>
              <a:ext cx="1" cy="2170"/>
              <a:chOff x="1255" y="672"/>
              <a:chExt cx="1" cy="2170"/>
            </a:xfrm>
          </p:grpSpPr>
          <p:sp>
            <p:nvSpPr>
              <p:cNvPr id="16436" name="Line 34"/>
              <p:cNvSpPr>
                <a:spLocks noChangeShapeType="1"/>
              </p:cNvSpPr>
              <p:nvPr/>
            </p:nvSpPr>
            <p:spPr bwMode="auto">
              <a:xfrm>
                <a:off x="1256" y="720"/>
                <a:ext cx="0" cy="2112"/>
              </a:xfrm>
              <a:prstGeom prst="line">
                <a:avLst/>
              </a:prstGeom>
              <a:noFill/>
              <a:ln w="12700">
                <a:solidFill>
                  <a:schemeClr val="tx1"/>
                </a:solidFill>
                <a:prstDash val="dash"/>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Arial" charset="0"/>
                </a:endParaRPr>
              </a:p>
            </p:txBody>
          </p:sp>
          <p:sp>
            <p:nvSpPr>
              <p:cNvPr id="16437" name="Line 35"/>
              <p:cNvSpPr>
                <a:spLocks noChangeShapeType="1"/>
              </p:cNvSpPr>
              <p:nvPr/>
            </p:nvSpPr>
            <p:spPr bwMode="auto">
              <a:xfrm>
                <a:off x="1255" y="2554"/>
                <a:ext cx="0" cy="288"/>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Arial" charset="0"/>
                </a:endParaRPr>
              </a:p>
            </p:txBody>
          </p:sp>
          <p:sp>
            <p:nvSpPr>
              <p:cNvPr id="16438" name="Line 36"/>
              <p:cNvSpPr>
                <a:spLocks noChangeShapeType="1"/>
              </p:cNvSpPr>
              <p:nvPr/>
            </p:nvSpPr>
            <p:spPr bwMode="auto">
              <a:xfrm>
                <a:off x="1256" y="672"/>
                <a:ext cx="0" cy="288"/>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Arial" charset="0"/>
                </a:endParaRPr>
              </a:p>
            </p:txBody>
          </p:sp>
        </p:grpSp>
      </p:grpSp>
      <p:grpSp>
        <p:nvGrpSpPr>
          <p:cNvPr id="12" name="Group 37"/>
          <p:cNvGrpSpPr>
            <a:grpSpLocks/>
          </p:cNvGrpSpPr>
          <p:nvPr/>
        </p:nvGrpSpPr>
        <p:grpSpPr bwMode="auto">
          <a:xfrm>
            <a:off x="533400" y="1028700"/>
            <a:ext cx="8450263" cy="5600700"/>
            <a:chOff x="192" y="403"/>
            <a:chExt cx="5323" cy="3528"/>
          </a:xfrm>
        </p:grpSpPr>
        <p:pic>
          <p:nvPicPr>
            <p:cNvPr id="16427" name="Picture 38" descr="bv03_local_1100"/>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978" y="403"/>
              <a:ext cx="4537" cy="3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28" name="Picture 39"/>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92" y="1231"/>
              <a:ext cx="1290" cy="1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6429" name="Group 40"/>
            <p:cNvGrpSpPr>
              <a:grpSpLocks/>
            </p:cNvGrpSpPr>
            <p:nvPr/>
          </p:nvGrpSpPr>
          <p:grpSpPr bwMode="auto">
            <a:xfrm>
              <a:off x="886" y="950"/>
              <a:ext cx="1" cy="2170"/>
              <a:chOff x="1255" y="672"/>
              <a:chExt cx="1" cy="2170"/>
            </a:xfrm>
          </p:grpSpPr>
          <p:sp>
            <p:nvSpPr>
              <p:cNvPr id="16430" name="Line 41"/>
              <p:cNvSpPr>
                <a:spLocks noChangeShapeType="1"/>
              </p:cNvSpPr>
              <p:nvPr/>
            </p:nvSpPr>
            <p:spPr bwMode="auto">
              <a:xfrm>
                <a:off x="1256" y="720"/>
                <a:ext cx="0" cy="2112"/>
              </a:xfrm>
              <a:prstGeom prst="line">
                <a:avLst/>
              </a:prstGeom>
              <a:noFill/>
              <a:ln w="12700">
                <a:solidFill>
                  <a:schemeClr val="tx1"/>
                </a:solidFill>
                <a:prstDash val="dash"/>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Arial" charset="0"/>
                </a:endParaRPr>
              </a:p>
            </p:txBody>
          </p:sp>
          <p:sp>
            <p:nvSpPr>
              <p:cNvPr id="16431" name="Line 42"/>
              <p:cNvSpPr>
                <a:spLocks noChangeShapeType="1"/>
              </p:cNvSpPr>
              <p:nvPr/>
            </p:nvSpPr>
            <p:spPr bwMode="auto">
              <a:xfrm>
                <a:off x="1255" y="2554"/>
                <a:ext cx="0" cy="288"/>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Arial" charset="0"/>
                </a:endParaRPr>
              </a:p>
            </p:txBody>
          </p:sp>
          <p:sp>
            <p:nvSpPr>
              <p:cNvPr id="16432" name="Line 43"/>
              <p:cNvSpPr>
                <a:spLocks noChangeShapeType="1"/>
              </p:cNvSpPr>
              <p:nvPr/>
            </p:nvSpPr>
            <p:spPr bwMode="auto">
              <a:xfrm>
                <a:off x="1256" y="672"/>
                <a:ext cx="0" cy="288"/>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Arial" charset="0"/>
                </a:endParaRPr>
              </a:p>
            </p:txBody>
          </p:sp>
        </p:grpSp>
      </p:grpSp>
      <p:grpSp>
        <p:nvGrpSpPr>
          <p:cNvPr id="14" name="Group 44"/>
          <p:cNvGrpSpPr>
            <a:grpSpLocks/>
          </p:cNvGrpSpPr>
          <p:nvPr/>
        </p:nvGrpSpPr>
        <p:grpSpPr bwMode="auto">
          <a:xfrm>
            <a:off x="533400" y="1028700"/>
            <a:ext cx="8450263" cy="5600700"/>
            <a:chOff x="192" y="403"/>
            <a:chExt cx="5323" cy="3528"/>
          </a:xfrm>
        </p:grpSpPr>
        <p:pic>
          <p:nvPicPr>
            <p:cNvPr id="16421" name="Picture 45" descr="bv03_local_1000"/>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978" y="403"/>
              <a:ext cx="4537" cy="3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22" name="Picture 46"/>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92" y="1231"/>
              <a:ext cx="1290" cy="1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6423" name="Group 47"/>
            <p:cNvGrpSpPr>
              <a:grpSpLocks/>
            </p:cNvGrpSpPr>
            <p:nvPr/>
          </p:nvGrpSpPr>
          <p:grpSpPr bwMode="auto">
            <a:xfrm>
              <a:off x="800" y="950"/>
              <a:ext cx="1" cy="2170"/>
              <a:chOff x="1255" y="672"/>
              <a:chExt cx="1" cy="2170"/>
            </a:xfrm>
          </p:grpSpPr>
          <p:sp>
            <p:nvSpPr>
              <p:cNvPr id="16424" name="Line 48"/>
              <p:cNvSpPr>
                <a:spLocks noChangeShapeType="1"/>
              </p:cNvSpPr>
              <p:nvPr/>
            </p:nvSpPr>
            <p:spPr bwMode="auto">
              <a:xfrm>
                <a:off x="1256" y="720"/>
                <a:ext cx="0" cy="2112"/>
              </a:xfrm>
              <a:prstGeom prst="line">
                <a:avLst/>
              </a:prstGeom>
              <a:noFill/>
              <a:ln w="12700">
                <a:solidFill>
                  <a:schemeClr val="tx1"/>
                </a:solidFill>
                <a:prstDash val="dash"/>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Arial" charset="0"/>
                </a:endParaRPr>
              </a:p>
            </p:txBody>
          </p:sp>
          <p:sp>
            <p:nvSpPr>
              <p:cNvPr id="16425" name="Line 49"/>
              <p:cNvSpPr>
                <a:spLocks noChangeShapeType="1"/>
              </p:cNvSpPr>
              <p:nvPr/>
            </p:nvSpPr>
            <p:spPr bwMode="auto">
              <a:xfrm>
                <a:off x="1255" y="2554"/>
                <a:ext cx="0" cy="288"/>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Arial" charset="0"/>
                </a:endParaRPr>
              </a:p>
            </p:txBody>
          </p:sp>
          <p:sp>
            <p:nvSpPr>
              <p:cNvPr id="16426" name="Line 50"/>
              <p:cNvSpPr>
                <a:spLocks noChangeShapeType="1"/>
              </p:cNvSpPr>
              <p:nvPr/>
            </p:nvSpPr>
            <p:spPr bwMode="auto">
              <a:xfrm>
                <a:off x="1256" y="672"/>
                <a:ext cx="0" cy="288"/>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Arial" charset="0"/>
                </a:endParaRPr>
              </a:p>
            </p:txBody>
          </p:sp>
        </p:grpSp>
      </p:grpSp>
      <p:grpSp>
        <p:nvGrpSpPr>
          <p:cNvPr id="16" name="Group 51"/>
          <p:cNvGrpSpPr>
            <a:grpSpLocks/>
          </p:cNvGrpSpPr>
          <p:nvPr/>
        </p:nvGrpSpPr>
        <p:grpSpPr bwMode="auto">
          <a:xfrm>
            <a:off x="533400" y="1028700"/>
            <a:ext cx="8450263" cy="5600700"/>
            <a:chOff x="192" y="403"/>
            <a:chExt cx="5323" cy="3528"/>
          </a:xfrm>
        </p:grpSpPr>
        <p:grpSp>
          <p:nvGrpSpPr>
            <p:cNvPr id="16414" name="Group 52"/>
            <p:cNvGrpSpPr>
              <a:grpSpLocks/>
            </p:cNvGrpSpPr>
            <p:nvPr/>
          </p:nvGrpSpPr>
          <p:grpSpPr bwMode="auto">
            <a:xfrm>
              <a:off x="192" y="403"/>
              <a:ext cx="5323" cy="3528"/>
              <a:chOff x="192" y="403"/>
              <a:chExt cx="5323" cy="3528"/>
            </a:xfrm>
          </p:grpSpPr>
          <p:pic>
            <p:nvPicPr>
              <p:cNvPr id="16419" name="Picture 53" descr="bv03_local_0900"/>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978" y="403"/>
                <a:ext cx="4537" cy="3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20" name="Picture 54"/>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92" y="1231"/>
                <a:ext cx="1290" cy="1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6415" name="Group 55"/>
            <p:cNvGrpSpPr>
              <a:grpSpLocks/>
            </p:cNvGrpSpPr>
            <p:nvPr/>
          </p:nvGrpSpPr>
          <p:grpSpPr bwMode="auto">
            <a:xfrm>
              <a:off x="716" y="950"/>
              <a:ext cx="1" cy="2170"/>
              <a:chOff x="1255" y="672"/>
              <a:chExt cx="1" cy="2170"/>
            </a:xfrm>
          </p:grpSpPr>
          <p:sp>
            <p:nvSpPr>
              <p:cNvPr id="16416" name="Line 56"/>
              <p:cNvSpPr>
                <a:spLocks noChangeShapeType="1"/>
              </p:cNvSpPr>
              <p:nvPr/>
            </p:nvSpPr>
            <p:spPr bwMode="auto">
              <a:xfrm>
                <a:off x="1256" y="720"/>
                <a:ext cx="0" cy="2112"/>
              </a:xfrm>
              <a:prstGeom prst="line">
                <a:avLst/>
              </a:prstGeom>
              <a:noFill/>
              <a:ln w="12700">
                <a:solidFill>
                  <a:schemeClr val="tx1"/>
                </a:solidFill>
                <a:prstDash val="dash"/>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Arial" charset="0"/>
                </a:endParaRPr>
              </a:p>
            </p:txBody>
          </p:sp>
          <p:sp>
            <p:nvSpPr>
              <p:cNvPr id="16417" name="Line 57"/>
              <p:cNvSpPr>
                <a:spLocks noChangeShapeType="1"/>
              </p:cNvSpPr>
              <p:nvPr/>
            </p:nvSpPr>
            <p:spPr bwMode="auto">
              <a:xfrm>
                <a:off x="1255" y="2554"/>
                <a:ext cx="0" cy="288"/>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Arial" charset="0"/>
                </a:endParaRPr>
              </a:p>
            </p:txBody>
          </p:sp>
          <p:sp>
            <p:nvSpPr>
              <p:cNvPr id="16418" name="Line 58"/>
              <p:cNvSpPr>
                <a:spLocks noChangeShapeType="1"/>
              </p:cNvSpPr>
              <p:nvPr/>
            </p:nvSpPr>
            <p:spPr bwMode="auto">
              <a:xfrm>
                <a:off x="1256" y="672"/>
                <a:ext cx="0" cy="288"/>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Arial" charset="0"/>
                </a:endParaRPr>
              </a:p>
            </p:txBody>
          </p:sp>
        </p:grpSp>
      </p:grpSp>
      <p:grpSp>
        <p:nvGrpSpPr>
          <p:cNvPr id="19" name="Group 59"/>
          <p:cNvGrpSpPr>
            <a:grpSpLocks/>
          </p:cNvGrpSpPr>
          <p:nvPr/>
        </p:nvGrpSpPr>
        <p:grpSpPr bwMode="auto">
          <a:xfrm>
            <a:off x="533400" y="1028700"/>
            <a:ext cx="8450263" cy="5600700"/>
            <a:chOff x="192" y="403"/>
            <a:chExt cx="5323" cy="3528"/>
          </a:xfrm>
        </p:grpSpPr>
        <p:pic>
          <p:nvPicPr>
            <p:cNvPr id="16408" name="Picture 60" descr="bv03_local_0800"/>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978" y="403"/>
              <a:ext cx="4537" cy="3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09" name="Picture 6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92" y="1231"/>
              <a:ext cx="1290" cy="1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6410" name="Group 62"/>
            <p:cNvGrpSpPr>
              <a:grpSpLocks/>
            </p:cNvGrpSpPr>
            <p:nvPr/>
          </p:nvGrpSpPr>
          <p:grpSpPr bwMode="auto">
            <a:xfrm>
              <a:off x="624" y="950"/>
              <a:ext cx="1" cy="2170"/>
              <a:chOff x="1255" y="672"/>
              <a:chExt cx="1" cy="2170"/>
            </a:xfrm>
          </p:grpSpPr>
          <p:sp>
            <p:nvSpPr>
              <p:cNvPr id="16411" name="Line 63"/>
              <p:cNvSpPr>
                <a:spLocks noChangeShapeType="1"/>
              </p:cNvSpPr>
              <p:nvPr/>
            </p:nvSpPr>
            <p:spPr bwMode="auto">
              <a:xfrm>
                <a:off x="1256" y="720"/>
                <a:ext cx="0" cy="2112"/>
              </a:xfrm>
              <a:prstGeom prst="line">
                <a:avLst/>
              </a:prstGeom>
              <a:noFill/>
              <a:ln w="12700">
                <a:solidFill>
                  <a:schemeClr val="tx1"/>
                </a:solidFill>
                <a:prstDash val="dash"/>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Arial" charset="0"/>
                </a:endParaRPr>
              </a:p>
            </p:txBody>
          </p:sp>
          <p:sp>
            <p:nvSpPr>
              <p:cNvPr id="16412" name="Line 64"/>
              <p:cNvSpPr>
                <a:spLocks noChangeShapeType="1"/>
              </p:cNvSpPr>
              <p:nvPr/>
            </p:nvSpPr>
            <p:spPr bwMode="auto">
              <a:xfrm>
                <a:off x="1255" y="2554"/>
                <a:ext cx="0" cy="288"/>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Arial" charset="0"/>
                </a:endParaRPr>
              </a:p>
            </p:txBody>
          </p:sp>
          <p:sp>
            <p:nvSpPr>
              <p:cNvPr id="16413" name="Line 65"/>
              <p:cNvSpPr>
                <a:spLocks noChangeShapeType="1"/>
              </p:cNvSpPr>
              <p:nvPr/>
            </p:nvSpPr>
            <p:spPr bwMode="auto">
              <a:xfrm>
                <a:off x="1256" y="672"/>
                <a:ext cx="0" cy="288"/>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Arial" charset="0"/>
                </a:endParaRPr>
              </a:p>
            </p:txBody>
          </p:sp>
        </p:grpSp>
      </p:grpSp>
      <p:grpSp>
        <p:nvGrpSpPr>
          <p:cNvPr id="21" name="Group 66"/>
          <p:cNvGrpSpPr>
            <a:grpSpLocks/>
          </p:cNvGrpSpPr>
          <p:nvPr/>
        </p:nvGrpSpPr>
        <p:grpSpPr bwMode="auto">
          <a:xfrm>
            <a:off x="533400" y="1028700"/>
            <a:ext cx="8450263" cy="5600700"/>
            <a:chOff x="192" y="403"/>
            <a:chExt cx="5323" cy="3528"/>
          </a:xfrm>
        </p:grpSpPr>
        <p:pic>
          <p:nvPicPr>
            <p:cNvPr id="16402" name="Picture 67" descr="bv03_local_0700"/>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978" y="403"/>
              <a:ext cx="4537" cy="3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03" name="Picture 68"/>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92" y="1231"/>
              <a:ext cx="1290" cy="1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6404" name="Group 69"/>
            <p:cNvGrpSpPr>
              <a:grpSpLocks/>
            </p:cNvGrpSpPr>
            <p:nvPr/>
          </p:nvGrpSpPr>
          <p:grpSpPr bwMode="auto">
            <a:xfrm>
              <a:off x="555" y="950"/>
              <a:ext cx="1" cy="2170"/>
              <a:chOff x="1255" y="672"/>
              <a:chExt cx="1" cy="2170"/>
            </a:xfrm>
          </p:grpSpPr>
          <p:sp>
            <p:nvSpPr>
              <p:cNvPr id="16405" name="Line 70"/>
              <p:cNvSpPr>
                <a:spLocks noChangeShapeType="1"/>
              </p:cNvSpPr>
              <p:nvPr/>
            </p:nvSpPr>
            <p:spPr bwMode="auto">
              <a:xfrm>
                <a:off x="1256" y="720"/>
                <a:ext cx="0" cy="2112"/>
              </a:xfrm>
              <a:prstGeom prst="line">
                <a:avLst/>
              </a:prstGeom>
              <a:noFill/>
              <a:ln w="12700">
                <a:solidFill>
                  <a:schemeClr val="tx1"/>
                </a:solidFill>
                <a:prstDash val="dash"/>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Arial" charset="0"/>
                </a:endParaRPr>
              </a:p>
            </p:txBody>
          </p:sp>
          <p:sp>
            <p:nvSpPr>
              <p:cNvPr id="16406" name="Line 71"/>
              <p:cNvSpPr>
                <a:spLocks noChangeShapeType="1"/>
              </p:cNvSpPr>
              <p:nvPr/>
            </p:nvSpPr>
            <p:spPr bwMode="auto">
              <a:xfrm>
                <a:off x="1255" y="2554"/>
                <a:ext cx="0" cy="288"/>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Arial" charset="0"/>
                </a:endParaRPr>
              </a:p>
            </p:txBody>
          </p:sp>
          <p:sp>
            <p:nvSpPr>
              <p:cNvPr id="16407" name="Line 72"/>
              <p:cNvSpPr>
                <a:spLocks noChangeShapeType="1"/>
              </p:cNvSpPr>
              <p:nvPr/>
            </p:nvSpPr>
            <p:spPr bwMode="auto">
              <a:xfrm>
                <a:off x="1256" y="672"/>
                <a:ext cx="0" cy="288"/>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Arial" charset="0"/>
                </a:endParaRPr>
              </a:p>
            </p:txBody>
          </p:sp>
        </p:grpSp>
      </p:grpSp>
      <p:sp>
        <p:nvSpPr>
          <p:cNvPr id="16399" name="TextBox 84"/>
          <p:cNvSpPr txBox="1">
            <a:spLocks noChangeArrowheads="1"/>
          </p:cNvSpPr>
          <p:nvPr/>
        </p:nvSpPr>
        <p:spPr bwMode="auto">
          <a:xfrm rot="-2902532">
            <a:off x="5753100" y="2697163"/>
            <a:ext cx="13620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400" b="0" i="0" u="none" strike="noStrike" kern="1200" cap="none" spc="0" normalizeH="0" baseline="0" noProof="0">
                <a:ln>
                  <a:noFill/>
                </a:ln>
                <a:solidFill>
                  <a:prstClr val="black"/>
                </a:solidFill>
                <a:effectLst/>
                <a:uLnTx/>
                <a:uFillTx/>
                <a:latin typeface="Calibri" pitchFamily="34" charset="0"/>
                <a:ea typeface="+mn-ea"/>
                <a:cs typeface="Arial" charset="0"/>
              </a:rPr>
              <a:t>Chesapeake Bay</a:t>
            </a:r>
          </a:p>
        </p:txBody>
      </p:sp>
      <p:sp>
        <p:nvSpPr>
          <p:cNvPr id="16400" name="TextBox 85"/>
          <p:cNvSpPr txBox="1">
            <a:spLocks noChangeArrowheads="1"/>
          </p:cNvSpPr>
          <p:nvPr/>
        </p:nvSpPr>
        <p:spPr bwMode="auto">
          <a:xfrm>
            <a:off x="5207000" y="2417763"/>
            <a:ext cx="90011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400" b="0" i="0" u="none" strike="noStrike" kern="1200" cap="none" spc="0" normalizeH="0" baseline="0" noProof="0" dirty="0">
                <a:ln>
                  <a:noFill/>
                </a:ln>
                <a:solidFill>
                  <a:prstClr val="black"/>
                </a:solidFill>
                <a:effectLst/>
                <a:uLnTx/>
                <a:uFillTx/>
                <a:latin typeface="Calibri" pitchFamily="34" charset="0"/>
                <a:ea typeface="+mn-ea"/>
                <a:cs typeface="Arial" charset="0"/>
              </a:rPr>
              <a:t>Baltimore</a:t>
            </a:r>
          </a:p>
        </p:txBody>
      </p:sp>
      <p:sp>
        <p:nvSpPr>
          <p:cNvPr id="16401" name="TextBox 86"/>
          <p:cNvSpPr txBox="1">
            <a:spLocks noChangeArrowheads="1"/>
          </p:cNvSpPr>
          <p:nvPr/>
        </p:nvSpPr>
        <p:spPr bwMode="auto">
          <a:xfrm>
            <a:off x="3094038" y="3789363"/>
            <a:ext cx="138588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400" b="0" i="0" u="none" strike="noStrike" kern="1200" cap="none" spc="0" normalizeH="0" baseline="0" noProof="0">
                <a:ln>
                  <a:noFill/>
                </a:ln>
                <a:solidFill>
                  <a:prstClr val="black"/>
                </a:solidFill>
                <a:effectLst/>
                <a:uLnTx/>
                <a:uFillTx/>
                <a:latin typeface="Calibri" pitchFamily="34" charset="0"/>
                <a:ea typeface="+mn-ea"/>
                <a:cs typeface="Arial" charset="0"/>
              </a:rPr>
              <a:t>Washington D.C.</a:t>
            </a:r>
          </a:p>
        </p:txBody>
      </p:sp>
      <p:pic>
        <p:nvPicPr>
          <p:cNvPr id="76" name="Picture 75"/>
          <p:cNvPicPr>
            <a:picLocks noChangeAspect="1"/>
          </p:cNvPicPr>
          <p:nvPr/>
        </p:nvPicPr>
        <p:blipFill>
          <a:blip r:embed="rId14"/>
          <a:stretch>
            <a:fillRect/>
          </a:stretch>
        </p:blipFill>
        <p:spPr>
          <a:xfrm>
            <a:off x="1" y="6492240"/>
            <a:ext cx="1527207" cy="365760"/>
          </a:xfrm>
          <a:prstGeom prst="rect">
            <a:avLst/>
          </a:prstGeom>
        </p:spPr>
      </p:pic>
    </p:spTree>
    <p:extLst>
      <p:ext uri="{BB962C8B-B14F-4D97-AF65-F5344CB8AC3E}">
        <p14:creationId xmlns:p14="http://schemas.microsoft.com/office/powerpoint/2010/main" val="213931912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subTnLst>
                                    <p:set>
                                      <p:cBhvr override="childStyle">
                                        <p:cTn dur="1" fill="hold" display="0" masterRel="nextClick" afterEffect="1"/>
                                        <p:tgtEl>
                                          <p:spTgt spid="21"/>
                                        </p:tgtEl>
                                        <p:attrNameLst>
                                          <p:attrName>style.visibility</p:attrName>
                                        </p:attrNameLst>
                                      </p:cBhvr>
                                      <p:to>
                                        <p:strVal val="hidden"/>
                                      </p:to>
                                    </p:set>
                                  </p:sub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subTnLst>
                                    <p:set>
                                      <p:cBhvr override="childStyle">
                                        <p:cTn dur="1" fill="hold" display="0" masterRel="nextClick" afterEffect="1"/>
                                        <p:tgtEl>
                                          <p:spTgt spid="19"/>
                                        </p:tgtEl>
                                        <p:attrNameLst>
                                          <p:attrName>style.visibility</p:attrName>
                                        </p:attrNameLst>
                                      </p:cBhvr>
                                      <p:to>
                                        <p:strVal val="hidden"/>
                                      </p:to>
                                    </p:set>
                                  </p:sub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subTnLst>
                                    <p:set>
                                      <p:cBhvr override="childStyle">
                                        <p:cTn dur="1" fill="hold" display="0" masterRel="nextClick" afterEffect="1"/>
                                        <p:tgtEl>
                                          <p:spTgt spid="16"/>
                                        </p:tgtEl>
                                        <p:attrNameLst>
                                          <p:attrName>style.visibility</p:attrName>
                                        </p:attrNameLst>
                                      </p:cBhvr>
                                      <p:to>
                                        <p:strVal val="hidden"/>
                                      </p:to>
                                    </p:set>
                                  </p:sub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subTnLst>
                                    <p:set>
                                      <p:cBhvr override="childStyle">
                                        <p:cTn dur="1" fill="hold" display="0" masterRel="nextClick" afterEffect="1"/>
                                        <p:tgtEl>
                                          <p:spTgt spid="14"/>
                                        </p:tgtEl>
                                        <p:attrNameLst>
                                          <p:attrName>style.visibility</p:attrName>
                                        </p:attrNameLst>
                                      </p:cBhvr>
                                      <p:to>
                                        <p:strVal val="hidden"/>
                                      </p:to>
                                    </p:set>
                                  </p:sub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subTnLst>
                                    <p:set>
                                      <p:cBhvr override="childStyle">
                                        <p:cTn dur="1" fill="hold" display="0" masterRel="nextClick" afterEffect="1"/>
                                        <p:tgtEl>
                                          <p:spTgt spid="12"/>
                                        </p:tgtEl>
                                        <p:attrNameLst>
                                          <p:attrName>style.visibility</p:attrName>
                                        </p:attrNameLst>
                                      </p:cBhvr>
                                      <p:to>
                                        <p:strVal val="hidden"/>
                                      </p:to>
                                    </p:set>
                                  </p:sub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subTnLst>
                                    <p:set>
                                      <p:cBhvr override="childStyle">
                                        <p:cTn dur="1" fill="hold" display="0" masterRel="nextClick" afterEffect="1"/>
                                        <p:tgtEl>
                                          <p:spTgt spid="10"/>
                                        </p:tgtEl>
                                        <p:attrNameLst>
                                          <p:attrName>style.visibility</p:attrName>
                                        </p:attrNameLst>
                                      </p:cBhvr>
                                      <p:to>
                                        <p:strVal val="hidden"/>
                                      </p:to>
                                    </p:set>
                                  </p:sub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childTnLst>
                                  <p:subTnLst>
                                    <p:set>
                                      <p:cBhvr override="childStyle">
                                        <p:cTn dur="1" fill="hold" display="0" masterRel="nextClick" afterEffect="1"/>
                                        <p:tgtEl>
                                          <p:spTgt spid="8"/>
                                        </p:tgtEl>
                                        <p:attrNameLst>
                                          <p:attrName>style.visibility</p:attrName>
                                        </p:attrNameLst>
                                      </p:cBhvr>
                                      <p:to>
                                        <p:strVal val="hidden"/>
                                      </p:to>
                                    </p:set>
                                  </p:sub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6"/>
                                        </p:tgtEl>
                                        <p:attrNameLst>
                                          <p:attrName>style.visibility</p:attrName>
                                        </p:attrNameLst>
                                      </p:cBhvr>
                                      <p:to>
                                        <p:strVal val="visible"/>
                                      </p:to>
                                    </p:set>
                                  </p:childTnLst>
                                  <p:subTnLst>
                                    <p:set>
                                      <p:cBhvr override="childStyle">
                                        <p:cTn dur="1" fill="hold" display="0" masterRel="nextClick" afterEffect="1"/>
                                        <p:tgtEl>
                                          <p:spTgt spid="6"/>
                                        </p:tgtEl>
                                        <p:attrNameLst>
                                          <p:attrName>style.visibility</p:attrName>
                                        </p:attrNameLst>
                                      </p:cBhvr>
                                      <p:to>
                                        <p:strVal val="hidden"/>
                                      </p:to>
                                    </p:set>
                                  </p:sub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nodeType="clickEffect">
                                  <p:stCondLst>
                                    <p:cond delay="0"/>
                                  </p:stCondLst>
                                  <p:childTnLst>
                                    <p:set>
                                      <p:cBhvr>
                                        <p:cTn id="38" dur="1" fill="hold">
                                          <p:stCondLst>
                                            <p:cond delay="0"/>
                                          </p:stCondLst>
                                        </p:cTn>
                                        <p:tgtEl>
                                          <p:spTgt spid="4"/>
                                        </p:tgtEl>
                                        <p:attrNameLst>
                                          <p:attrName>style.visibility</p:attrName>
                                        </p:attrNameLst>
                                      </p:cBhvr>
                                      <p:to>
                                        <p:strVal val="visible"/>
                                      </p:to>
                                    </p:set>
                                  </p:childTnLst>
                                  <p:subTnLst>
                                    <p:set>
                                      <p:cBhvr override="childStyle">
                                        <p:cTn dur="1" fill="hold" display="0" masterRel="nextClick" afterEffect="1"/>
                                        <p:tgtEl>
                                          <p:spTgt spid="4"/>
                                        </p:tgtEl>
                                        <p:attrNameLst>
                                          <p:attrName>style.visibility</p:attrName>
                                        </p:attrNameLst>
                                      </p:cBhvr>
                                      <p:to>
                                        <p:strVal val="hidden"/>
                                      </p:to>
                                    </p:set>
                                  </p:sub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nodeType="clickEffect">
                                  <p:stCondLst>
                                    <p:cond delay="0"/>
                                  </p:stCondLst>
                                  <p:childTnLst>
                                    <p:set>
                                      <p:cBhvr>
                                        <p:cTn id="4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4E8DBFF9-7723-4E32-B4D1-61E93AF5D5D3}" type="slidenum">
              <a:rPr lang="en-US" smtClean="0"/>
              <a:pPr/>
              <a:t>110</a:t>
            </a:fld>
            <a:endParaRPr lang="en-US"/>
          </a:p>
        </p:txBody>
      </p:sp>
      <p:sp>
        <p:nvSpPr>
          <p:cNvPr id="3" name="TextBox 2"/>
          <p:cNvSpPr txBox="1"/>
          <p:nvPr/>
        </p:nvSpPr>
        <p:spPr>
          <a:xfrm>
            <a:off x="533400" y="401565"/>
            <a:ext cx="6102953" cy="3385542"/>
          </a:xfrm>
          <a:prstGeom prst="rect">
            <a:avLst/>
          </a:prstGeom>
          <a:noFill/>
        </p:spPr>
        <p:txBody>
          <a:bodyPr wrap="none" rtlCol="0">
            <a:spAutoFit/>
          </a:bodyPr>
          <a:lstStyle/>
          <a:p>
            <a:pPr>
              <a:spcBef>
                <a:spcPts val="1200"/>
              </a:spcBef>
            </a:pPr>
            <a:r>
              <a:rPr lang="en-US" b="1" dirty="0">
                <a:solidFill>
                  <a:schemeClr val="tx1">
                    <a:lumMod val="65000"/>
                  </a:schemeClr>
                </a:solidFill>
              </a:rPr>
              <a:t>We will briefly go through the following sections: </a:t>
            </a:r>
          </a:p>
          <a:p>
            <a:pPr>
              <a:spcBef>
                <a:spcPts val="1200"/>
              </a:spcBef>
            </a:pPr>
            <a:r>
              <a:rPr lang="en-US" b="1" dirty="0">
                <a:solidFill>
                  <a:schemeClr val="tx1">
                    <a:lumMod val="65000"/>
                  </a:schemeClr>
                </a:solidFill>
              </a:rPr>
              <a:t>Dispersion / Air concentration equations  (tutorial section 7.2)</a:t>
            </a:r>
          </a:p>
          <a:p>
            <a:pPr>
              <a:spcBef>
                <a:spcPts val="1200"/>
              </a:spcBef>
            </a:pPr>
            <a:r>
              <a:rPr lang="en-US" b="1" dirty="0">
                <a:solidFill>
                  <a:schemeClr val="tx1">
                    <a:lumMod val="65000"/>
                  </a:schemeClr>
                </a:solidFill>
              </a:rPr>
              <a:t>CONTROL file</a:t>
            </a:r>
          </a:p>
          <a:p>
            <a:pPr>
              <a:spcBef>
                <a:spcPts val="1200"/>
              </a:spcBef>
            </a:pPr>
            <a:r>
              <a:rPr lang="en-US" b="1" dirty="0">
                <a:solidFill>
                  <a:schemeClr val="tx1">
                    <a:lumMod val="65000"/>
                  </a:schemeClr>
                </a:solidFill>
              </a:rPr>
              <a:t>SETUP.CFG file</a:t>
            </a:r>
          </a:p>
          <a:p>
            <a:pPr>
              <a:spcBef>
                <a:spcPts val="1200"/>
              </a:spcBef>
            </a:pPr>
            <a:r>
              <a:rPr lang="en-US" b="1" dirty="0">
                <a:solidFill>
                  <a:schemeClr val="tx1">
                    <a:lumMod val="65000"/>
                  </a:schemeClr>
                </a:solidFill>
              </a:rPr>
              <a:t>Outputs</a:t>
            </a:r>
          </a:p>
          <a:p>
            <a:pPr>
              <a:spcBef>
                <a:spcPts val="1200"/>
              </a:spcBef>
            </a:pPr>
            <a:r>
              <a:rPr lang="en-US" b="1" dirty="0">
                <a:solidFill>
                  <a:schemeClr val="tx1">
                    <a:lumMod val="65000"/>
                  </a:schemeClr>
                </a:solidFill>
              </a:rPr>
              <a:t>Air Concentration display options (tutorial section 8.2)</a:t>
            </a:r>
          </a:p>
          <a:p>
            <a:pPr>
              <a:spcBef>
                <a:spcPts val="1200"/>
              </a:spcBef>
            </a:pPr>
            <a:r>
              <a:rPr lang="en-US" b="1" dirty="0">
                <a:solidFill>
                  <a:schemeClr val="tx1">
                    <a:lumMod val="65000"/>
                  </a:schemeClr>
                </a:solidFill>
              </a:rPr>
              <a:t>Additional input files</a:t>
            </a:r>
          </a:p>
          <a:p>
            <a:pPr>
              <a:spcBef>
                <a:spcPts val="1200"/>
              </a:spcBef>
            </a:pPr>
            <a:r>
              <a:rPr lang="en-US" b="1" dirty="0">
                <a:solidFill>
                  <a:srgbClr val="FFFF00"/>
                </a:solidFill>
              </a:rPr>
              <a:t>Interpreting results</a:t>
            </a:r>
          </a:p>
        </p:txBody>
      </p:sp>
      <p:sp>
        <p:nvSpPr>
          <p:cNvPr id="4" name="TextBox 3"/>
          <p:cNvSpPr txBox="1"/>
          <p:nvPr/>
        </p:nvSpPr>
        <p:spPr>
          <a:xfrm>
            <a:off x="4114800" y="3048000"/>
            <a:ext cx="4114800" cy="2677656"/>
          </a:xfrm>
          <a:prstGeom prst="rect">
            <a:avLst/>
          </a:prstGeom>
          <a:solidFill>
            <a:srgbClr val="8FFF8F"/>
          </a:solidFill>
          <a:ln w="57150">
            <a:solidFill>
              <a:schemeClr val="tx1"/>
            </a:solidFill>
          </a:ln>
        </p:spPr>
        <p:txBody>
          <a:bodyPr wrap="square" rtlCol="0">
            <a:spAutoFit/>
          </a:bodyPr>
          <a:lstStyle/>
          <a:p>
            <a:r>
              <a:rPr lang="en-US" sz="2400" b="1" dirty="0">
                <a:solidFill>
                  <a:schemeClr val="bg2">
                    <a:lumMod val="75000"/>
                  </a:schemeClr>
                </a:solidFill>
              </a:rPr>
              <a:t>Key Things to Learn:</a:t>
            </a:r>
          </a:p>
          <a:p>
            <a:endParaRPr lang="en-US" sz="2400" b="1" dirty="0">
              <a:solidFill>
                <a:schemeClr val="bg2">
                  <a:lumMod val="75000"/>
                </a:schemeClr>
              </a:solidFill>
            </a:endParaRPr>
          </a:p>
          <a:p>
            <a:pPr marL="342900" indent="-342900">
              <a:buFont typeface="Wingdings" panose="05000000000000000000" pitchFamily="2" charset="2"/>
              <a:buChar char="Ø"/>
            </a:pPr>
            <a:r>
              <a:rPr lang="en-US" sz="2400" b="1" dirty="0">
                <a:solidFill>
                  <a:schemeClr val="bg2">
                    <a:lumMod val="75000"/>
                  </a:schemeClr>
                </a:solidFill>
              </a:rPr>
              <a:t>Where does uncertainty in model results come from?</a:t>
            </a:r>
          </a:p>
          <a:p>
            <a:pPr marL="342900" indent="-342900">
              <a:buFont typeface="Wingdings" panose="05000000000000000000" pitchFamily="2" charset="2"/>
              <a:buChar char="Ø"/>
            </a:pPr>
            <a:endParaRPr lang="en-US" sz="2400" b="1" dirty="0">
              <a:solidFill>
                <a:schemeClr val="bg2">
                  <a:lumMod val="75000"/>
                </a:schemeClr>
              </a:solidFill>
            </a:endParaRPr>
          </a:p>
          <a:p>
            <a:pPr marL="342900" indent="-342900">
              <a:buFont typeface="Wingdings" panose="05000000000000000000" pitchFamily="2" charset="2"/>
              <a:buChar char="Ø"/>
            </a:pPr>
            <a:r>
              <a:rPr lang="en-US" sz="2400" b="1" dirty="0">
                <a:solidFill>
                  <a:schemeClr val="bg2">
                    <a:lumMod val="75000"/>
                  </a:schemeClr>
                </a:solidFill>
              </a:rPr>
              <a:t>How to evaluate your results?</a:t>
            </a:r>
          </a:p>
        </p:txBody>
      </p:sp>
      <p:cxnSp>
        <p:nvCxnSpPr>
          <p:cNvPr id="5" name="Straight Connector 4"/>
          <p:cNvCxnSpPr>
            <a:cxnSpLocks/>
          </p:cNvCxnSpPr>
          <p:nvPr/>
        </p:nvCxnSpPr>
        <p:spPr>
          <a:xfrm>
            <a:off x="2514600" y="3581400"/>
            <a:ext cx="1524000" cy="0"/>
          </a:xfrm>
          <a:prstGeom prst="line">
            <a:avLst/>
          </a:prstGeom>
          <a:ln w="57150">
            <a:solidFill>
              <a:srgbClr val="FFFF00"/>
            </a:solidFill>
            <a:prstDash val="sysDot"/>
            <a:headEnd type="none" w="med" len="med"/>
            <a:tailEnd type="arrow"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90261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TextBox 37"/>
          <p:cNvSpPr txBox="1"/>
          <p:nvPr/>
        </p:nvSpPr>
        <p:spPr>
          <a:xfrm>
            <a:off x="3761332" y="6311000"/>
            <a:ext cx="3889284" cy="584775"/>
          </a:xfrm>
          <a:prstGeom prst="rect">
            <a:avLst/>
          </a:prstGeom>
          <a:noFill/>
          <a:ln w="57150">
            <a:noFill/>
          </a:ln>
        </p:spPr>
        <p:txBody>
          <a:bodyPr wrap="square" rtlCol="0">
            <a:spAutoFit/>
          </a:bodyPr>
          <a:lstStyle/>
          <a:p>
            <a:r>
              <a:rPr lang="en-US" sz="3200" b="1" dirty="0">
                <a:solidFill>
                  <a:schemeClr val="bg2"/>
                </a:solidFill>
              </a:rPr>
              <a:t>Evaluate</a:t>
            </a:r>
          </a:p>
        </p:txBody>
      </p:sp>
      <p:grpSp>
        <p:nvGrpSpPr>
          <p:cNvPr id="3" name="Group 2">
            <a:extLst>
              <a:ext uri="{FF2B5EF4-FFF2-40B4-BE49-F238E27FC236}">
                <a16:creationId xmlns="" xmlns:a16="http://schemas.microsoft.com/office/drawing/2014/main" id="{9DF793E7-4AD6-4F45-9D60-2723016FEF79}"/>
              </a:ext>
            </a:extLst>
          </p:cNvPr>
          <p:cNvGrpSpPr/>
          <p:nvPr/>
        </p:nvGrpSpPr>
        <p:grpSpPr>
          <a:xfrm>
            <a:off x="3485789" y="5914559"/>
            <a:ext cx="2172422" cy="386045"/>
            <a:chOff x="4921452" y="5870124"/>
            <a:chExt cx="2172422" cy="386045"/>
          </a:xfrm>
        </p:grpSpPr>
        <p:cxnSp>
          <p:nvCxnSpPr>
            <p:cNvPr id="15" name="Straight Arrow Connector 14"/>
            <p:cNvCxnSpPr/>
            <p:nvPr/>
          </p:nvCxnSpPr>
          <p:spPr>
            <a:xfrm flipV="1">
              <a:off x="7093874" y="5875169"/>
              <a:ext cx="0" cy="381000"/>
            </a:xfrm>
            <a:prstGeom prst="straightConnector1">
              <a:avLst/>
            </a:prstGeom>
            <a:ln w="38100">
              <a:solidFill>
                <a:schemeClr val="bg2">
                  <a:lumMod val="75000"/>
                </a:schemeClr>
              </a:solidFill>
              <a:tailEnd type="arrow"/>
            </a:ln>
          </p:spPr>
          <p:style>
            <a:lnRef idx="1">
              <a:schemeClr val="accent1"/>
            </a:lnRef>
            <a:fillRef idx="0">
              <a:schemeClr val="accent1"/>
            </a:fillRef>
            <a:effectRef idx="0">
              <a:schemeClr val="accent1"/>
            </a:effectRef>
            <a:fontRef idx="minor">
              <a:schemeClr val="tx1"/>
            </a:fontRef>
          </p:style>
        </p:cxnSp>
        <p:grpSp>
          <p:nvGrpSpPr>
            <p:cNvPr id="11" name="Group 10"/>
            <p:cNvGrpSpPr/>
            <p:nvPr/>
          </p:nvGrpSpPr>
          <p:grpSpPr>
            <a:xfrm>
              <a:off x="4921452" y="5870124"/>
              <a:ext cx="2161161" cy="381000"/>
              <a:chOff x="5289125" y="6043895"/>
              <a:chExt cx="2161161" cy="381000"/>
            </a:xfrm>
          </p:grpSpPr>
          <p:cxnSp>
            <p:nvCxnSpPr>
              <p:cNvPr id="41" name="Straight Arrow Connector 40"/>
              <p:cNvCxnSpPr/>
              <p:nvPr/>
            </p:nvCxnSpPr>
            <p:spPr>
              <a:xfrm flipV="1">
                <a:off x="5289125" y="6043895"/>
                <a:ext cx="0" cy="381000"/>
              </a:xfrm>
              <a:prstGeom prst="straightConnector1">
                <a:avLst/>
              </a:prstGeom>
              <a:ln>
                <a:solidFill>
                  <a:schemeClr val="bg2">
                    <a:lumMod val="75000"/>
                  </a:schemeClr>
                </a:solidFill>
                <a:tailEnd type="arrow"/>
              </a:ln>
            </p:spPr>
            <p:style>
              <a:lnRef idx="3">
                <a:schemeClr val="dk1"/>
              </a:lnRef>
              <a:fillRef idx="0">
                <a:schemeClr val="dk1"/>
              </a:fillRef>
              <a:effectRef idx="2">
                <a:schemeClr val="dk1"/>
              </a:effectRef>
              <a:fontRef idx="minor">
                <a:schemeClr val="tx1"/>
              </a:fontRef>
            </p:style>
          </p:cxnSp>
          <p:cxnSp>
            <p:nvCxnSpPr>
              <p:cNvPr id="24" name="Straight Connector 23"/>
              <p:cNvCxnSpPr/>
              <p:nvPr/>
            </p:nvCxnSpPr>
            <p:spPr>
              <a:xfrm>
                <a:off x="5289125" y="6424895"/>
                <a:ext cx="2161161" cy="0"/>
              </a:xfrm>
              <a:prstGeom prst="line">
                <a:avLst/>
              </a:prstGeom>
              <a:ln>
                <a:solidFill>
                  <a:schemeClr val="bg2">
                    <a:lumMod val="75000"/>
                  </a:schemeClr>
                </a:solidFill>
              </a:ln>
            </p:spPr>
            <p:style>
              <a:lnRef idx="3">
                <a:schemeClr val="dk1"/>
              </a:lnRef>
              <a:fillRef idx="0">
                <a:schemeClr val="dk1"/>
              </a:fillRef>
              <a:effectRef idx="2">
                <a:schemeClr val="dk1"/>
              </a:effectRef>
              <a:fontRef idx="minor">
                <a:schemeClr val="tx1"/>
              </a:fontRef>
            </p:style>
          </p:cxnSp>
        </p:grpSp>
      </p:grpSp>
      <p:sp>
        <p:nvSpPr>
          <p:cNvPr id="34" name="Down Arrow 33"/>
          <p:cNvSpPr/>
          <p:nvPr/>
        </p:nvSpPr>
        <p:spPr>
          <a:xfrm rot="776448">
            <a:off x="3536948" y="2060771"/>
            <a:ext cx="484632" cy="1603949"/>
          </a:xfrm>
          <a:prstGeom prst="downArrow">
            <a:avLst/>
          </a:prstGeom>
          <a:ln/>
        </p:spPr>
        <p:style>
          <a:lnRef idx="1">
            <a:schemeClr val="dk1"/>
          </a:lnRef>
          <a:fillRef idx="2">
            <a:schemeClr val="dk1"/>
          </a:fillRef>
          <a:effectRef idx="1">
            <a:schemeClr val="dk1"/>
          </a:effectRef>
          <a:fontRef idx="minor">
            <a:schemeClr val="dk1"/>
          </a:fontRef>
        </p:style>
        <p:txBody>
          <a:bodyPr rtlCol="0" anchor="ctr"/>
          <a:lstStyle/>
          <a:p>
            <a:pPr algn="ctr"/>
            <a:endParaRPr lang="en-US" dirty="0">
              <a:solidFill>
                <a:schemeClr val="bg1">
                  <a:lumMod val="65000"/>
                </a:schemeClr>
              </a:solidFill>
            </a:endParaRPr>
          </a:p>
        </p:txBody>
      </p:sp>
      <p:grpSp>
        <p:nvGrpSpPr>
          <p:cNvPr id="20" name="Group 19"/>
          <p:cNvGrpSpPr/>
          <p:nvPr/>
        </p:nvGrpSpPr>
        <p:grpSpPr>
          <a:xfrm>
            <a:off x="179874" y="854484"/>
            <a:ext cx="6702566" cy="5149032"/>
            <a:chOff x="1663073" y="1062768"/>
            <a:chExt cx="6702566" cy="5149032"/>
          </a:xfrm>
        </p:grpSpPr>
        <p:sp>
          <p:nvSpPr>
            <p:cNvPr id="37" name="Rectangle 36"/>
            <p:cNvSpPr/>
            <p:nvPr/>
          </p:nvSpPr>
          <p:spPr>
            <a:xfrm>
              <a:off x="6618653" y="5512761"/>
              <a:ext cx="1746986" cy="531134"/>
            </a:xfrm>
            <a:prstGeom prst="rect">
              <a:avLst/>
            </a:prstGeom>
            <a:solidFill>
              <a:srgbClr val="FFC000"/>
            </a:solidFill>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a:t>Data</a:t>
              </a:r>
            </a:p>
          </p:txBody>
        </p:sp>
        <p:grpSp>
          <p:nvGrpSpPr>
            <p:cNvPr id="17" name="Group 16"/>
            <p:cNvGrpSpPr/>
            <p:nvPr/>
          </p:nvGrpSpPr>
          <p:grpSpPr>
            <a:xfrm>
              <a:off x="1663073" y="1062768"/>
              <a:ext cx="4259132" cy="5149032"/>
              <a:chOff x="1663073" y="1062768"/>
              <a:chExt cx="4259132" cy="5149032"/>
            </a:xfrm>
          </p:grpSpPr>
          <p:sp>
            <p:nvSpPr>
              <p:cNvPr id="10" name="Right Arrow 9"/>
              <p:cNvSpPr/>
              <p:nvPr/>
            </p:nvSpPr>
            <p:spPr>
              <a:xfrm rot="3588446">
                <a:off x="3033881" y="3152108"/>
                <a:ext cx="1033903" cy="484632"/>
              </a:xfrm>
              <a:prstGeom prst="rightArrow">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32" name="Cloud 31"/>
              <p:cNvSpPr/>
              <p:nvPr/>
            </p:nvSpPr>
            <p:spPr>
              <a:xfrm>
                <a:off x="3204659" y="4835310"/>
                <a:ext cx="2717546" cy="1376490"/>
              </a:xfrm>
              <a:prstGeom prst="cloud">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dirty="0"/>
                  <a:t>Output</a:t>
                </a:r>
              </a:p>
            </p:txBody>
          </p:sp>
          <p:sp>
            <p:nvSpPr>
              <p:cNvPr id="35" name="Right Arrow 34"/>
              <p:cNvSpPr/>
              <p:nvPr/>
            </p:nvSpPr>
            <p:spPr>
              <a:xfrm rot="5400000">
                <a:off x="4336798" y="4476077"/>
                <a:ext cx="453269" cy="484632"/>
              </a:xfrm>
              <a:prstGeom prst="rightArrow">
                <a:avLst/>
              </a:prstGeom>
              <a:solidFill>
                <a:schemeClr val="tx1">
                  <a:lumMod val="75000"/>
                </a:schemeClr>
              </a:solidFill>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8" name="Rounded Rectangle 7"/>
              <p:cNvSpPr/>
              <p:nvPr/>
            </p:nvSpPr>
            <p:spPr>
              <a:xfrm>
                <a:off x="3788728" y="3854094"/>
                <a:ext cx="1549409" cy="696310"/>
              </a:xfrm>
              <a:prstGeom prst="roundRect">
                <a:avLst/>
              </a:prstGeom>
              <a:solidFill>
                <a:srgbClr val="FFC000"/>
              </a:solidFill>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2400" b="1" dirty="0">
                    <a:solidFill>
                      <a:schemeClr val="bg2">
                        <a:lumMod val="75000"/>
                      </a:schemeClr>
                    </a:solidFill>
                  </a:rPr>
                  <a:t>HYSPLIT</a:t>
                </a:r>
              </a:p>
            </p:txBody>
          </p:sp>
          <p:sp>
            <p:nvSpPr>
              <p:cNvPr id="30" name="Rectangle 29"/>
              <p:cNvSpPr/>
              <p:nvPr/>
            </p:nvSpPr>
            <p:spPr>
              <a:xfrm>
                <a:off x="1663073" y="1062768"/>
                <a:ext cx="1697853" cy="610625"/>
              </a:xfrm>
              <a:prstGeom prst="rect">
                <a:avLst/>
              </a:prstGeom>
              <a:solidFill>
                <a:srgbClr val="FFC000"/>
              </a:solidFill>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a:t>Emissions Data</a:t>
                </a:r>
              </a:p>
            </p:txBody>
          </p:sp>
          <p:sp>
            <p:nvSpPr>
              <p:cNvPr id="6" name="Cloud 5"/>
              <p:cNvSpPr/>
              <p:nvPr/>
            </p:nvSpPr>
            <p:spPr>
              <a:xfrm>
                <a:off x="1739273" y="1994656"/>
                <a:ext cx="2213698" cy="1061002"/>
              </a:xfrm>
              <a:prstGeom prst="cloud">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dirty="0"/>
                  <a:t>Initialization</a:t>
                </a:r>
              </a:p>
            </p:txBody>
          </p:sp>
          <p:sp>
            <p:nvSpPr>
              <p:cNvPr id="33" name="Right Arrow 32"/>
              <p:cNvSpPr/>
              <p:nvPr/>
            </p:nvSpPr>
            <p:spPr>
              <a:xfrm rot="5400000">
                <a:off x="2043048" y="1657712"/>
                <a:ext cx="453269" cy="484632"/>
              </a:xfrm>
              <a:prstGeom prst="rightArrow">
                <a:avLst/>
              </a:prstGeom>
              <a:solidFill>
                <a:schemeClr val="tx1">
                  <a:lumMod val="85000"/>
                </a:schemeClr>
              </a:solidFill>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grpSp>
      </p:grpSp>
      <p:sp>
        <p:nvSpPr>
          <p:cNvPr id="23" name="TextBox 22"/>
          <p:cNvSpPr txBox="1"/>
          <p:nvPr/>
        </p:nvSpPr>
        <p:spPr>
          <a:xfrm>
            <a:off x="108574" y="28979"/>
            <a:ext cx="5538376" cy="523220"/>
          </a:xfrm>
          <a:prstGeom prst="rect">
            <a:avLst/>
          </a:prstGeom>
          <a:noFill/>
        </p:spPr>
        <p:txBody>
          <a:bodyPr wrap="none" rtlCol="0">
            <a:spAutoFit/>
          </a:bodyPr>
          <a:lstStyle/>
          <a:p>
            <a:r>
              <a:rPr lang="en-US" sz="2800" dirty="0"/>
              <a:t>Where does uncertainty come from?</a:t>
            </a:r>
          </a:p>
        </p:txBody>
      </p:sp>
      <p:sp>
        <p:nvSpPr>
          <p:cNvPr id="31" name="Rounded Rectangle 6">
            <a:extLst>
              <a:ext uri="{FF2B5EF4-FFF2-40B4-BE49-F238E27FC236}">
                <a16:creationId xmlns="" xmlns:a16="http://schemas.microsoft.com/office/drawing/2014/main" id="{66431356-6F98-4E83-A5BE-376500F6AB36}"/>
              </a:ext>
            </a:extLst>
          </p:cNvPr>
          <p:cNvSpPr/>
          <p:nvPr/>
        </p:nvSpPr>
        <p:spPr>
          <a:xfrm>
            <a:off x="3080233" y="1580787"/>
            <a:ext cx="1995191" cy="588304"/>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sz="1600" dirty="0"/>
              <a:t>ARL formatted file</a:t>
            </a:r>
          </a:p>
        </p:txBody>
      </p:sp>
      <p:sp>
        <p:nvSpPr>
          <p:cNvPr id="36" name="Down Arrow 33">
            <a:extLst>
              <a:ext uri="{FF2B5EF4-FFF2-40B4-BE49-F238E27FC236}">
                <a16:creationId xmlns="" xmlns:a16="http://schemas.microsoft.com/office/drawing/2014/main" id="{0D16A98D-ED4C-4A6C-939D-7BD4992FF2E2}"/>
              </a:ext>
            </a:extLst>
          </p:cNvPr>
          <p:cNvSpPr/>
          <p:nvPr/>
        </p:nvSpPr>
        <p:spPr>
          <a:xfrm rot="3688092">
            <a:off x="5240140" y="38849"/>
            <a:ext cx="484632" cy="2172413"/>
          </a:xfrm>
          <a:prstGeom prst="downArrow">
            <a:avLst/>
          </a:prstGeom>
          <a:ln/>
        </p:spPr>
        <p:style>
          <a:lnRef idx="1">
            <a:schemeClr val="dk1"/>
          </a:lnRef>
          <a:fillRef idx="2">
            <a:schemeClr val="dk1"/>
          </a:fillRef>
          <a:effectRef idx="1">
            <a:schemeClr val="dk1"/>
          </a:effectRef>
          <a:fontRef idx="minor">
            <a:schemeClr val="dk1"/>
          </a:fontRef>
        </p:style>
        <p:txBody>
          <a:bodyPr rtlCol="0" anchor="ctr"/>
          <a:lstStyle/>
          <a:p>
            <a:pPr algn="ctr"/>
            <a:endParaRPr lang="en-US" dirty="0">
              <a:solidFill>
                <a:schemeClr val="bg1">
                  <a:lumMod val="65000"/>
                </a:schemeClr>
              </a:solidFill>
            </a:endParaRPr>
          </a:p>
        </p:txBody>
      </p:sp>
      <p:sp>
        <p:nvSpPr>
          <p:cNvPr id="7" name="Rounded Rectangle 6"/>
          <p:cNvSpPr/>
          <p:nvPr/>
        </p:nvSpPr>
        <p:spPr>
          <a:xfrm>
            <a:off x="6320356" y="338998"/>
            <a:ext cx="1995191" cy="1132323"/>
          </a:xfrm>
          <a:prstGeom prst="roundRect">
            <a:avLst/>
          </a:prstGeom>
          <a:solidFill>
            <a:srgbClr val="FFC000"/>
          </a:solidFill>
        </p:spPr>
        <p:style>
          <a:lnRef idx="1">
            <a:schemeClr val="dk1"/>
          </a:lnRef>
          <a:fillRef idx="2">
            <a:schemeClr val="dk1"/>
          </a:fillRef>
          <a:effectRef idx="1">
            <a:schemeClr val="dk1"/>
          </a:effectRef>
          <a:fontRef idx="minor">
            <a:schemeClr val="dk1"/>
          </a:fontRef>
        </p:style>
        <p:txBody>
          <a:bodyPr rtlCol="0" anchor="ctr"/>
          <a:lstStyle/>
          <a:p>
            <a:pPr algn="ctr"/>
            <a:r>
              <a:rPr lang="en-US" sz="1600" dirty="0"/>
              <a:t>Output from NPW Model</a:t>
            </a:r>
          </a:p>
          <a:p>
            <a:pPr algn="ctr"/>
            <a:r>
              <a:rPr lang="en-US" sz="1600" dirty="0"/>
              <a:t>(WRF, NARR, GDAS, ECMWF….)</a:t>
            </a:r>
          </a:p>
        </p:txBody>
      </p:sp>
      <p:sp>
        <p:nvSpPr>
          <p:cNvPr id="5" name="TextBox 4">
            <a:extLst>
              <a:ext uri="{FF2B5EF4-FFF2-40B4-BE49-F238E27FC236}">
                <a16:creationId xmlns="" xmlns:a16="http://schemas.microsoft.com/office/drawing/2014/main" id="{74BEBCB8-98BC-400B-9710-45E41C1040DE}"/>
              </a:ext>
            </a:extLst>
          </p:cNvPr>
          <p:cNvSpPr txBox="1"/>
          <p:nvPr/>
        </p:nvSpPr>
        <p:spPr>
          <a:xfrm rot="19873850">
            <a:off x="4520498" y="791410"/>
            <a:ext cx="2422579" cy="369332"/>
          </a:xfrm>
          <a:prstGeom prst="rect">
            <a:avLst/>
          </a:prstGeom>
          <a:noFill/>
        </p:spPr>
        <p:txBody>
          <a:bodyPr wrap="square" rtlCol="0">
            <a:spAutoFit/>
          </a:bodyPr>
          <a:lstStyle/>
          <a:p>
            <a:r>
              <a:rPr lang="en-US" dirty="0">
                <a:solidFill>
                  <a:schemeClr val="bg1"/>
                </a:solidFill>
              </a:rPr>
              <a:t>Conversion utility</a:t>
            </a:r>
          </a:p>
        </p:txBody>
      </p:sp>
      <p:sp>
        <p:nvSpPr>
          <p:cNvPr id="9" name="TextBox 8"/>
          <p:cNvSpPr txBox="1"/>
          <p:nvPr/>
        </p:nvSpPr>
        <p:spPr>
          <a:xfrm>
            <a:off x="3932411" y="3393800"/>
            <a:ext cx="5240152" cy="1200329"/>
          </a:xfrm>
          <a:prstGeom prst="rect">
            <a:avLst/>
          </a:prstGeom>
          <a:noFill/>
        </p:spPr>
        <p:txBody>
          <a:bodyPr wrap="none" rtlCol="0">
            <a:spAutoFit/>
          </a:bodyPr>
          <a:lstStyle/>
          <a:p>
            <a:r>
              <a:rPr lang="en-US" dirty="0"/>
              <a:t>For many applications, HYSPLIT model output is more </a:t>
            </a:r>
          </a:p>
          <a:p>
            <a:r>
              <a:rPr lang="en-US" dirty="0"/>
              <a:t>more sensitive to uncertainties in the initialization</a:t>
            </a:r>
          </a:p>
          <a:p>
            <a:r>
              <a:rPr lang="en-US" dirty="0"/>
              <a:t>And the NWP model inputs than to uncertainties in</a:t>
            </a:r>
          </a:p>
          <a:p>
            <a:r>
              <a:rPr lang="en-US" dirty="0"/>
              <a:t>the dispersion calculation. </a:t>
            </a:r>
          </a:p>
        </p:txBody>
      </p:sp>
      <p:sp>
        <p:nvSpPr>
          <p:cNvPr id="25" name="TextBox 24">
            <a:extLst>
              <a:ext uri="{FF2B5EF4-FFF2-40B4-BE49-F238E27FC236}">
                <a16:creationId xmlns="" xmlns:a16="http://schemas.microsoft.com/office/drawing/2014/main" id="{03C9477D-E619-40D3-AE97-C1F9979AF874}"/>
              </a:ext>
            </a:extLst>
          </p:cNvPr>
          <p:cNvSpPr txBox="1"/>
          <p:nvPr/>
        </p:nvSpPr>
        <p:spPr>
          <a:xfrm>
            <a:off x="8924" y="3204384"/>
            <a:ext cx="2095629" cy="1754326"/>
          </a:xfrm>
          <a:prstGeom prst="rect">
            <a:avLst/>
          </a:prstGeom>
          <a:noFill/>
        </p:spPr>
        <p:txBody>
          <a:bodyPr wrap="square" rtlCol="0">
            <a:spAutoFit/>
          </a:bodyPr>
          <a:lstStyle/>
          <a:p>
            <a:r>
              <a:rPr lang="en-US" dirty="0"/>
              <a:t>For verification we look for data-sets with good</a:t>
            </a:r>
          </a:p>
          <a:p>
            <a:r>
              <a:rPr lang="en-US" dirty="0"/>
              <a:t>Emissions data and good measurement data.</a:t>
            </a:r>
          </a:p>
        </p:txBody>
      </p:sp>
    </p:spTree>
    <p:extLst>
      <p:ext uri="{BB962C8B-B14F-4D97-AF65-F5344CB8AC3E}">
        <p14:creationId xmlns:p14="http://schemas.microsoft.com/office/powerpoint/2010/main" val="1507174361"/>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 xmlns:a16="http://schemas.microsoft.com/office/drawing/2014/main" id="{95A65725-FF02-4CC8-979F-E516D72BC3B6}"/>
              </a:ext>
            </a:extLst>
          </p:cNvPr>
          <p:cNvSpPr>
            <a:spLocks noGrp="1"/>
          </p:cNvSpPr>
          <p:nvPr>
            <p:ph type="sldNum" sz="quarter" idx="12"/>
          </p:nvPr>
        </p:nvSpPr>
        <p:spPr/>
        <p:txBody>
          <a:bodyPr/>
          <a:lstStyle/>
          <a:p>
            <a:fld id="{4E8DBFF9-7723-4E32-B4D1-61E93AF5D5D3}" type="slidenum">
              <a:rPr lang="en-US" smtClean="0"/>
              <a:pPr/>
              <a:t>112</a:t>
            </a:fld>
            <a:endParaRPr lang="en-US"/>
          </a:p>
        </p:txBody>
      </p:sp>
      <p:pic>
        <p:nvPicPr>
          <p:cNvPr id="3" name="Picture 2">
            <a:extLst>
              <a:ext uri="{FF2B5EF4-FFF2-40B4-BE49-F238E27FC236}">
                <a16:creationId xmlns="" xmlns:a16="http://schemas.microsoft.com/office/drawing/2014/main" id="{F0252570-0520-4F35-B4E8-88D5916F07D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1295400"/>
            <a:ext cx="9144000" cy="2670532"/>
          </a:xfrm>
          <a:prstGeom prst="rect">
            <a:avLst/>
          </a:prstGeom>
        </p:spPr>
      </p:pic>
      <p:sp>
        <p:nvSpPr>
          <p:cNvPr id="4" name="TextBox 3">
            <a:extLst>
              <a:ext uri="{FF2B5EF4-FFF2-40B4-BE49-F238E27FC236}">
                <a16:creationId xmlns="" xmlns:a16="http://schemas.microsoft.com/office/drawing/2014/main" id="{71B7412F-DD3C-49D6-97B0-CC4E437B54D9}"/>
              </a:ext>
            </a:extLst>
          </p:cNvPr>
          <p:cNvSpPr txBox="1"/>
          <p:nvPr/>
        </p:nvSpPr>
        <p:spPr>
          <a:xfrm>
            <a:off x="0" y="101720"/>
            <a:ext cx="8686800" cy="1077218"/>
          </a:xfrm>
          <a:prstGeom prst="rect">
            <a:avLst/>
          </a:prstGeom>
          <a:noFill/>
        </p:spPr>
        <p:txBody>
          <a:bodyPr wrap="square" rtlCol="0">
            <a:spAutoFit/>
          </a:bodyPr>
          <a:lstStyle/>
          <a:p>
            <a:r>
              <a:rPr lang="en-US" sz="3200" b="1" dirty="0"/>
              <a:t>Compare modeled concentrations with </a:t>
            </a:r>
          </a:p>
          <a:p>
            <a:r>
              <a:rPr lang="en-US" sz="3200" b="1" dirty="0"/>
              <a:t>station measurements</a:t>
            </a:r>
            <a:r>
              <a:rPr lang="en-US" dirty="0"/>
              <a:t>.</a:t>
            </a:r>
          </a:p>
        </p:txBody>
      </p:sp>
      <p:sp>
        <p:nvSpPr>
          <p:cNvPr id="5" name="TextBox 4">
            <a:extLst>
              <a:ext uri="{FF2B5EF4-FFF2-40B4-BE49-F238E27FC236}">
                <a16:creationId xmlns="" xmlns:a16="http://schemas.microsoft.com/office/drawing/2014/main" id="{CEE22F53-AC4E-4715-8A73-FD087F9D18E1}"/>
              </a:ext>
            </a:extLst>
          </p:cNvPr>
          <p:cNvSpPr txBox="1"/>
          <p:nvPr/>
        </p:nvSpPr>
        <p:spPr>
          <a:xfrm>
            <a:off x="152400" y="4782483"/>
            <a:ext cx="7044301" cy="1938992"/>
          </a:xfrm>
          <a:prstGeom prst="rect">
            <a:avLst/>
          </a:prstGeom>
          <a:noFill/>
        </p:spPr>
        <p:txBody>
          <a:bodyPr wrap="none" rtlCol="0">
            <a:spAutoFit/>
          </a:bodyPr>
          <a:lstStyle/>
          <a:p>
            <a:r>
              <a:rPr lang="en-US" sz="2400" dirty="0"/>
              <a:t>Blue – HYSPLIT forecasts</a:t>
            </a:r>
          </a:p>
          <a:p>
            <a:r>
              <a:rPr lang="en-US" sz="2400" dirty="0"/>
              <a:t>Red – PM10 measurements at a station</a:t>
            </a:r>
          </a:p>
          <a:p>
            <a:endParaRPr lang="en-US" sz="2400" dirty="0"/>
          </a:p>
          <a:p>
            <a:r>
              <a:rPr lang="en-US" sz="2400" dirty="0"/>
              <a:t>Utilities c2datem and </a:t>
            </a:r>
            <a:r>
              <a:rPr lang="en-US" sz="2400" dirty="0" err="1"/>
              <a:t>statmain</a:t>
            </a:r>
            <a:r>
              <a:rPr lang="en-US" sz="2400" dirty="0"/>
              <a:t>  </a:t>
            </a:r>
            <a:r>
              <a:rPr lang="en-US" sz="2400" b="1" dirty="0">
                <a:solidFill>
                  <a:srgbClr val="CCFF99"/>
                </a:solidFill>
              </a:rPr>
              <a:t>(Tutorial section 8.4)</a:t>
            </a:r>
          </a:p>
          <a:p>
            <a:r>
              <a:rPr lang="en-US" sz="2400" dirty="0"/>
              <a:t>https://www.arl.noaa.gov/research/dispersion/datem/</a:t>
            </a:r>
          </a:p>
        </p:txBody>
      </p:sp>
    </p:spTree>
    <p:extLst>
      <p:ext uri="{BB962C8B-B14F-4D97-AF65-F5344CB8AC3E}">
        <p14:creationId xmlns:p14="http://schemas.microsoft.com/office/powerpoint/2010/main" val="416145886"/>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4E8DBFF9-7723-4E32-B4D1-61E93AF5D5D3}" type="slidenum">
              <a:rPr lang="en-US" smtClean="0"/>
              <a:pPr/>
              <a:t>113</a:t>
            </a:fld>
            <a:endParaRPr lang="en-US"/>
          </a:p>
        </p:txBody>
      </p:sp>
      <p:grpSp>
        <p:nvGrpSpPr>
          <p:cNvPr id="16" name="Group 15"/>
          <p:cNvGrpSpPr/>
          <p:nvPr/>
        </p:nvGrpSpPr>
        <p:grpSpPr>
          <a:xfrm>
            <a:off x="156264" y="553854"/>
            <a:ext cx="9144000" cy="3526064"/>
            <a:chOff x="28313" y="56048"/>
            <a:chExt cx="9144000" cy="3526064"/>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8313" y="56048"/>
              <a:ext cx="9022079" cy="1737360"/>
            </a:xfrm>
            <a:prstGeom prst="rect">
              <a:avLst/>
            </a:prstGeom>
          </p:spPr>
        </p:pic>
        <p:pic>
          <p:nvPicPr>
            <p:cNvPr id="12" name="Picture 11"/>
            <p:cNvPicPr>
              <a:picLocks noChangeAspect="1"/>
            </p:cNvPicPr>
            <p:nvPr/>
          </p:nvPicPr>
          <p:blipFill rotWithShape="1">
            <a:blip r:embed="rId4" cstate="screen">
              <a:extLst>
                <a:ext uri="{28A0092B-C50C-407E-A947-70E740481C1C}">
                  <a14:useLocalDpi xmlns:a14="http://schemas.microsoft.com/office/drawing/2010/main"/>
                </a:ext>
              </a:extLst>
            </a:blip>
            <a:srcRect b="-665"/>
            <a:stretch/>
          </p:blipFill>
          <p:spPr>
            <a:xfrm>
              <a:off x="28313" y="1844752"/>
              <a:ext cx="9144000" cy="1737360"/>
            </a:xfrm>
            <a:prstGeom prst="rect">
              <a:avLst/>
            </a:prstGeom>
          </p:spPr>
        </p:pic>
        <p:sp>
          <p:nvSpPr>
            <p:cNvPr id="4" name="TextBox 3"/>
            <p:cNvSpPr txBox="1"/>
            <p:nvPr/>
          </p:nvSpPr>
          <p:spPr>
            <a:xfrm>
              <a:off x="554182" y="246094"/>
              <a:ext cx="1448602" cy="646331"/>
            </a:xfrm>
            <a:prstGeom prst="rect">
              <a:avLst/>
            </a:prstGeom>
            <a:noFill/>
          </p:spPr>
          <p:txBody>
            <a:bodyPr wrap="none" rtlCol="0">
              <a:spAutoFit/>
            </a:bodyPr>
            <a:lstStyle/>
            <a:p>
              <a:r>
                <a:rPr lang="en-US" sz="3600" dirty="0">
                  <a:solidFill>
                    <a:schemeClr val="bg2"/>
                  </a:solidFill>
                </a:rPr>
                <a:t>AUX09</a:t>
              </a:r>
            </a:p>
          </p:txBody>
        </p:sp>
        <p:pic>
          <p:nvPicPr>
            <p:cNvPr id="5" name="Picture 4"/>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7696200" y="363473"/>
              <a:ext cx="1447800" cy="1003300"/>
            </a:xfrm>
            <a:prstGeom prst="rect">
              <a:avLst/>
            </a:prstGeom>
          </p:spPr>
        </p:pic>
        <p:sp>
          <p:nvSpPr>
            <p:cNvPr id="10" name="TextBox 9"/>
            <p:cNvSpPr txBox="1"/>
            <p:nvPr/>
          </p:nvSpPr>
          <p:spPr>
            <a:xfrm>
              <a:off x="7054573" y="2054082"/>
              <a:ext cx="1848263" cy="646331"/>
            </a:xfrm>
            <a:prstGeom prst="rect">
              <a:avLst/>
            </a:prstGeom>
            <a:noFill/>
          </p:spPr>
          <p:txBody>
            <a:bodyPr wrap="none" rtlCol="0">
              <a:spAutoFit/>
            </a:bodyPr>
            <a:lstStyle/>
            <a:p>
              <a:r>
                <a:rPr lang="en-US" dirty="0">
                  <a:solidFill>
                    <a:schemeClr val="bg1"/>
                  </a:solidFill>
                </a:rPr>
                <a:t>-● measurements</a:t>
              </a:r>
            </a:p>
            <a:p>
              <a:r>
                <a:rPr lang="en-US" dirty="0">
                  <a:solidFill>
                    <a:schemeClr val="bg1"/>
                  </a:solidFill>
                </a:rPr>
                <a:t>-- mdc</a:t>
              </a:r>
            </a:p>
          </p:txBody>
        </p:sp>
        <p:sp>
          <p:nvSpPr>
            <p:cNvPr id="13" name="TextBox 12"/>
            <p:cNvSpPr txBox="1"/>
            <p:nvPr/>
          </p:nvSpPr>
          <p:spPr>
            <a:xfrm>
              <a:off x="554182" y="1983454"/>
              <a:ext cx="1448602" cy="646331"/>
            </a:xfrm>
            <a:prstGeom prst="rect">
              <a:avLst/>
            </a:prstGeom>
            <a:noFill/>
          </p:spPr>
          <p:txBody>
            <a:bodyPr wrap="none" rtlCol="0">
              <a:spAutoFit/>
            </a:bodyPr>
            <a:lstStyle/>
            <a:p>
              <a:r>
                <a:rPr lang="en-US" sz="3600" dirty="0">
                  <a:solidFill>
                    <a:schemeClr val="tx2">
                      <a:lumMod val="25000"/>
                    </a:schemeClr>
                  </a:solidFill>
                </a:rPr>
                <a:t>AUX04</a:t>
              </a:r>
            </a:p>
          </p:txBody>
        </p:sp>
      </p:grpSp>
      <p:sp>
        <p:nvSpPr>
          <p:cNvPr id="17" name="TextBox 16">
            <a:extLst>
              <a:ext uri="{FF2B5EF4-FFF2-40B4-BE49-F238E27FC236}">
                <a16:creationId xmlns="" xmlns:a16="http://schemas.microsoft.com/office/drawing/2014/main" id="{3CCA54C7-682F-4AC2-A866-222EB49F9F1F}"/>
              </a:ext>
            </a:extLst>
          </p:cNvPr>
          <p:cNvSpPr txBox="1"/>
          <p:nvPr/>
        </p:nvSpPr>
        <p:spPr>
          <a:xfrm>
            <a:off x="128555" y="4141116"/>
            <a:ext cx="8691418" cy="861774"/>
          </a:xfrm>
          <a:prstGeom prst="rect">
            <a:avLst/>
          </a:prstGeom>
          <a:noFill/>
        </p:spPr>
        <p:txBody>
          <a:bodyPr wrap="square" rtlCol="0">
            <a:spAutoFit/>
          </a:bodyPr>
          <a:lstStyle/>
          <a:p>
            <a:r>
              <a:rPr lang="en-US" sz="1600" dirty="0"/>
              <a:t>Maurer et. al.  (2017) International challenge to model the long-range transport of </a:t>
            </a:r>
            <a:r>
              <a:rPr lang="en-US" sz="1600" dirty="0" err="1"/>
              <a:t>radioxenon</a:t>
            </a:r>
            <a:r>
              <a:rPr lang="en-US" sz="1600" dirty="0"/>
              <a:t> released  from medical isotope production to six Comprehensive Nuclear Test-Ban Treaty monitoring stations.  Submitted to  </a:t>
            </a:r>
            <a:r>
              <a:rPr lang="en-US" sz="1600" i="1" dirty="0"/>
              <a:t>Journal of Environmental Radioactivity</a:t>
            </a:r>
            <a:r>
              <a:rPr lang="en-US" dirty="0"/>
              <a:t>.</a:t>
            </a:r>
          </a:p>
        </p:txBody>
      </p:sp>
      <p:sp>
        <p:nvSpPr>
          <p:cNvPr id="11" name="TextBox 10"/>
          <p:cNvSpPr txBox="1"/>
          <p:nvPr/>
        </p:nvSpPr>
        <p:spPr>
          <a:xfrm>
            <a:off x="6017246" y="901264"/>
            <a:ext cx="1806905" cy="923330"/>
          </a:xfrm>
          <a:prstGeom prst="rect">
            <a:avLst/>
          </a:prstGeom>
          <a:solidFill>
            <a:schemeClr val="bg2">
              <a:lumMod val="60000"/>
              <a:lumOff val="40000"/>
            </a:schemeClr>
          </a:solidFill>
        </p:spPr>
        <p:txBody>
          <a:bodyPr wrap="none" rtlCol="0">
            <a:spAutoFit/>
          </a:bodyPr>
          <a:lstStyle/>
          <a:p>
            <a:r>
              <a:rPr lang="en-US" dirty="0"/>
              <a:t>RP – 2.5 degree </a:t>
            </a:r>
          </a:p>
          <a:p>
            <a:r>
              <a:rPr lang="en-US" dirty="0"/>
              <a:t>GDAS – 1 degree</a:t>
            </a:r>
          </a:p>
          <a:p>
            <a:endParaRPr lang="en-US" dirty="0"/>
          </a:p>
        </p:txBody>
      </p:sp>
      <p:sp>
        <p:nvSpPr>
          <p:cNvPr id="18" name="TextBox 17">
            <a:extLst>
              <a:ext uri="{FF2B5EF4-FFF2-40B4-BE49-F238E27FC236}">
                <a16:creationId xmlns="" xmlns:a16="http://schemas.microsoft.com/office/drawing/2014/main" id="{121B461C-2446-44F8-BCF1-98E54EBFF1BF}"/>
              </a:ext>
            </a:extLst>
          </p:cNvPr>
          <p:cNvSpPr txBox="1"/>
          <p:nvPr/>
        </p:nvSpPr>
        <p:spPr>
          <a:xfrm>
            <a:off x="128555" y="31410"/>
            <a:ext cx="8686800" cy="461665"/>
          </a:xfrm>
          <a:prstGeom prst="rect">
            <a:avLst/>
          </a:prstGeom>
          <a:noFill/>
        </p:spPr>
        <p:txBody>
          <a:bodyPr wrap="square" rtlCol="0">
            <a:spAutoFit/>
          </a:bodyPr>
          <a:lstStyle/>
          <a:p>
            <a:r>
              <a:rPr lang="en-US" sz="2400" dirty="0"/>
              <a:t>See how sensitive results are to changes in the model configuration</a:t>
            </a:r>
          </a:p>
        </p:txBody>
      </p:sp>
      <p:pic>
        <p:nvPicPr>
          <p:cNvPr id="1026" name="Picture 2" descr="this link opens in a new window">
            <a:hlinkClick r:id="rId6" tooltip="This link opens a non-government website in a new window."/>
            <a:extLst>
              <a:ext uri="{FF2B5EF4-FFF2-40B4-BE49-F238E27FC236}">
                <a16:creationId xmlns="" xmlns:a16="http://schemas.microsoft.com/office/drawing/2014/main" id="{14F35E3A-FC9D-4353-9511-BC49B065BFB9}"/>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5686425" y="-14288"/>
            <a:ext cx="152400" cy="133351"/>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3">
            <a:extLst>
              <a:ext uri="{FF2B5EF4-FFF2-40B4-BE49-F238E27FC236}">
                <a16:creationId xmlns="" xmlns:a16="http://schemas.microsoft.com/office/drawing/2014/main" id="{80EF7A4F-C5F3-4BC1-8779-5C685FC332BE}"/>
              </a:ext>
            </a:extLst>
          </p:cNvPr>
          <p:cNvSpPr>
            <a:spLocks noChangeArrowheads="1"/>
          </p:cNvSpPr>
          <p:nvPr/>
        </p:nvSpPr>
        <p:spPr bwMode="auto">
          <a:xfrm>
            <a:off x="120884" y="5298878"/>
            <a:ext cx="8902232" cy="1261884"/>
          </a:xfrm>
          <a:prstGeom prst="rect">
            <a:avLst/>
          </a:prstGeom>
          <a:noFill/>
          <a:ln>
            <a:solidFill>
              <a:srgbClr val="F8F8F8"/>
            </a:solidFill>
          </a:ln>
          <a:effectLst/>
        </p:spPr>
        <p:txBody>
          <a:bodyPr vert="horz" wrap="squar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chemeClr val="tx1"/>
                </a:solidFill>
                <a:effectLst/>
                <a:latin typeface="Arial" panose="020B0604020202020204" pitchFamily="34" charset="0"/>
              </a:rPr>
              <a:t>ALSO SEE:</a:t>
            </a:r>
          </a:p>
          <a:p>
            <a:pPr marL="0" marR="0" lvl="0" indent="0" algn="l" defTabSz="914400" rtl="0" eaLnBrk="0" fontAlgn="base" latinLnBrk="0" hangingPunct="0">
              <a:lnSpc>
                <a:spcPct val="100000"/>
              </a:lnSpc>
              <a:spcBef>
                <a:spcPct val="0"/>
              </a:spcBef>
              <a:spcAft>
                <a:spcPct val="0"/>
              </a:spcAft>
              <a:buClrTx/>
              <a:buSzTx/>
              <a:tabLst/>
            </a:pPr>
            <a:r>
              <a:rPr kumimoji="0" lang="en-US" altLang="en-US" b="0" i="0" u="sng" strike="noStrike" cap="none" normalizeH="0" baseline="0" dirty="0">
                <a:ln>
                  <a:noFill/>
                </a:ln>
                <a:effectLst/>
                <a:latin typeface="Open Sans" panose="020B0606030504020204" pitchFamily="34" charset="0"/>
                <a:cs typeface="Open Sans" panose="020B0606030504020204" pitchFamily="34" charset="0"/>
              </a:rPr>
              <a:t>Inline Coupling of WRF-HYSPLIT: Model Development and Evaluation Using Tracer Experiments.</a:t>
            </a:r>
            <a:r>
              <a:rPr kumimoji="0" lang="en-US" altLang="en-US" b="0" i="0" u="none" strike="noStrike" cap="none" normalizeH="0" baseline="0" dirty="0">
                <a:ln>
                  <a:noFill/>
                </a:ln>
                <a:effectLst/>
                <a:latin typeface="Open Sans" panose="020B0606030504020204" pitchFamily="34" charset="0"/>
                <a:cs typeface="Open Sans" panose="020B0606030504020204" pitchFamily="34" charset="0"/>
              </a:rPr>
              <a:t> Fong Ngan, Ariel Stein, and Roland </a:t>
            </a:r>
            <a:r>
              <a:rPr kumimoji="0" lang="en-US" altLang="en-US" b="0" i="0" u="none" strike="noStrike" cap="none" normalizeH="0" baseline="0" dirty="0" err="1">
                <a:ln>
                  <a:noFill/>
                </a:ln>
                <a:effectLst/>
                <a:latin typeface="Open Sans" panose="020B0606030504020204" pitchFamily="34" charset="0"/>
                <a:cs typeface="Open Sans" panose="020B0606030504020204" pitchFamily="34" charset="0"/>
              </a:rPr>
              <a:t>Draxler</a:t>
            </a:r>
            <a:r>
              <a:rPr kumimoji="0" lang="en-US" altLang="en-US" b="0" i="0" u="none" strike="noStrike" cap="none" normalizeH="0" baseline="0" dirty="0">
                <a:ln>
                  <a:noFill/>
                </a:ln>
                <a:effectLst/>
                <a:latin typeface="Open Sans" panose="020B0606030504020204" pitchFamily="34" charset="0"/>
                <a:cs typeface="Open Sans" panose="020B0606030504020204" pitchFamily="34" charset="0"/>
              </a:rPr>
              <a:t>, 2015. J. Appl. Meteor. </a:t>
            </a:r>
            <a:r>
              <a:rPr kumimoji="0" lang="en-US" altLang="en-US" b="0" i="0" u="none" strike="noStrike" cap="none" normalizeH="0" baseline="0" dirty="0" err="1">
                <a:ln>
                  <a:noFill/>
                </a:ln>
                <a:effectLst/>
                <a:latin typeface="Open Sans" panose="020B0606030504020204" pitchFamily="34" charset="0"/>
                <a:cs typeface="Open Sans" panose="020B0606030504020204" pitchFamily="34" charset="0"/>
              </a:rPr>
              <a:t>Climatol</a:t>
            </a:r>
            <a:r>
              <a:rPr kumimoji="0" lang="en-US" altLang="en-US" b="0" i="0" u="none" strike="noStrike" cap="none" normalizeH="0" baseline="0" dirty="0">
                <a:ln>
                  <a:noFill/>
                </a:ln>
                <a:effectLst/>
                <a:latin typeface="Open Sans" panose="020B0606030504020204" pitchFamily="34" charset="0"/>
                <a:cs typeface="Open Sans" panose="020B0606030504020204" pitchFamily="34" charset="0"/>
              </a:rPr>
              <a:t>., 54, 1162-1176. </a:t>
            </a:r>
            <a:r>
              <a:rPr kumimoji="0" lang="en-US" altLang="en-US" b="0" i="0" u="none" strike="noStrike" cap="none" normalizeH="0" baseline="0" dirty="0" err="1">
                <a:ln>
                  <a:noFill/>
                </a:ln>
                <a:effectLst/>
                <a:latin typeface="Open Sans" panose="020B0606030504020204" pitchFamily="34" charset="0"/>
                <a:cs typeface="Open Sans" panose="020B0606030504020204" pitchFamily="34" charset="0"/>
              </a:rPr>
              <a:t>doi</a:t>
            </a:r>
            <a:r>
              <a:rPr kumimoji="0" lang="en-US" altLang="en-US" b="0" i="0" u="none" strike="noStrike" cap="none" normalizeH="0" baseline="0" dirty="0">
                <a:ln>
                  <a:noFill/>
                </a:ln>
                <a:effectLst/>
                <a:latin typeface="Open Sans" panose="020B0606030504020204" pitchFamily="34" charset="0"/>
                <a:cs typeface="Open Sans" panose="020B0606030504020204" pitchFamily="34" charset="0"/>
              </a:rPr>
              <a:t>: http://dx.doi.org/10.1175/JAMC-D-14-0247.1</a:t>
            </a:r>
            <a:endParaRPr kumimoji="0" lang="en-US" altLang="en-US" b="0" i="0" u="sng" strike="noStrike" cap="none" normalizeH="0" baseline="0" dirty="0">
              <a:ln>
                <a:noFill/>
              </a:ln>
              <a:effectLst/>
              <a:latin typeface="Open Sans" panose="020B0606030504020204" pitchFamily="34" charset="0"/>
              <a:cs typeface="Open Sans" panose="020B0606030504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000" b="0" i="0" u="sng" strike="noStrike" cap="none" normalizeH="0" baseline="0" dirty="0">
              <a:ln>
                <a:noFill/>
              </a:ln>
              <a:solidFill>
                <a:srgbClr val="0CA2E0"/>
              </a:solidFill>
              <a:effectLst/>
              <a:latin typeface="Open Sans" panose="020B0606030504020204" pitchFamily="34" charset="0"/>
              <a:cs typeface="Open Sans" panose="020B0606030504020204" pitchFamily="34" charset="0"/>
            </a:endParaRPr>
          </a:p>
        </p:txBody>
      </p:sp>
      <p:pic>
        <p:nvPicPr>
          <p:cNvPr id="1028" name="Picture 4" descr="this link opens in a new window">
            <a:hlinkClick r:id="rId6" tooltip="This link opens a non-government website in a new window."/>
            <a:extLst>
              <a:ext uri="{FF2B5EF4-FFF2-40B4-BE49-F238E27FC236}">
                <a16:creationId xmlns="" xmlns:a16="http://schemas.microsoft.com/office/drawing/2014/main" id="{3777A8BF-1D4B-4590-8D7A-30303C843E4F}"/>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5842689" y="5484356"/>
            <a:ext cx="152400" cy="1333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7300626"/>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Rectangle 41"/>
          <p:cNvSpPr/>
          <p:nvPr/>
        </p:nvSpPr>
        <p:spPr>
          <a:xfrm>
            <a:off x="4586618" y="5121763"/>
            <a:ext cx="4142984" cy="1495794"/>
          </a:xfrm>
          <a:prstGeom prst="rect">
            <a:avLst/>
          </a:prstGeom>
        </p:spPr>
        <p:txBody>
          <a:bodyPr wrap="square" lIns="18288" tIns="9144" rIns="18288" bIns="9144">
            <a:spAutoFit/>
          </a:bodyPr>
          <a:lstStyle/>
          <a:p>
            <a:pPr defTabSz="182880"/>
            <a:r>
              <a:rPr lang="en-US" sz="1600" baseline="30000" dirty="0">
                <a:solidFill>
                  <a:schemeClr val="tx1">
                    <a:lumMod val="95000"/>
                  </a:schemeClr>
                </a:solidFill>
              </a:rPr>
              <a:t>2</a:t>
            </a:r>
            <a:r>
              <a:rPr lang="en-US" sz="1600" dirty="0">
                <a:solidFill>
                  <a:schemeClr val="tx1">
                    <a:lumMod val="95000"/>
                  </a:schemeClr>
                </a:solidFill>
              </a:rPr>
              <a:t>Pavolonis, Hiedinger, Sieglaff, "Automated Retrievals of Volcanic Ash and Dust Cloud Properties From Upwelling Infrared Measurements.", </a:t>
            </a:r>
            <a:r>
              <a:rPr lang="en-US" sz="1600" i="1" dirty="0">
                <a:solidFill>
                  <a:schemeClr val="tx1">
                    <a:lumMod val="95000"/>
                  </a:schemeClr>
                </a:solidFill>
              </a:rPr>
              <a:t>J. of Geophysical Research: Atmospheres, </a:t>
            </a:r>
            <a:r>
              <a:rPr lang="en-US" sz="1600" dirty="0">
                <a:solidFill>
                  <a:schemeClr val="tx1">
                    <a:lumMod val="95000"/>
                  </a:schemeClr>
                </a:solidFill>
              </a:rPr>
              <a:t>VOL. 118, 1436-1458, doi:10.1002/jgrd.50173, 2013.</a:t>
            </a:r>
          </a:p>
        </p:txBody>
      </p:sp>
      <p:sp>
        <p:nvSpPr>
          <p:cNvPr id="4" name="TextBox 3"/>
          <p:cNvSpPr txBox="1"/>
          <p:nvPr/>
        </p:nvSpPr>
        <p:spPr>
          <a:xfrm>
            <a:off x="23900" y="4638805"/>
            <a:ext cx="7414209" cy="523220"/>
          </a:xfrm>
          <a:prstGeom prst="rect">
            <a:avLst/>
          </a:prstGeom>
          <a:noFill/>
        </p:spPr>
        <p:txBody>
          <a:bodyPr wrap="none" rtlCol="0">
            <a:spAutoFit/>
          </a:bodyPr>
          <a:lstStyle/>
          <a:p>
            <a:r>
              <a:rPr lang="en-US" sz="2800" dirty="0"/>
              <a:t>2008 Eruption of </a:t>
            </a:r>
            <a:r>
              <a:rPr lang="en-US" sz="2800" dirty="0" err="1"/>
              <a:t>Kasatochi</a:t>
            </a:r>
            <a:r>
              <a:rPr lang="en-US" sz="2800" dirty="0"/>
              <a:t> in the Aleutian Islands</a:t>
            </a:r>
          </a:p>
        </p:txBody>
      </p:sp>
      <p:grpSp>
        <p:nvGrpSpPr>
          <p:cNvPr id="7" name="Group 6"/>
          <p:cNvGrpSpPr/>
          <p:nvPr/>
        </p:nvGrpSpPr>
        <p:grpSpPr>
          <a:xfrm>
            <a:off x="325678" y="668932"/>
            <a:ext cx="3632200" cy="3952151"/>
            <a:chOff x="280568" y="570356"/>
            <a:chExt cx="3632200" cy="3952151"/>
          </a:xfrm>
        </p:grpSpPr>
        <p:pic>
          <p:nvPicPr>
            <p:cNvPr id="15" name="Picture 14">
              <a:hlinkClick r:id="" action="ppaction://noaction"/>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80568" y="651364"/>
              <a:ext cx="3632200" cy="3871143"/>
            </a:xfrm>
            <a:prstGeom prst="rect">
              <a:avLst/>
            </a:prstGeom>
          </p:spPr>
        </p:pic>
        <p:pic>
          <p:nvPicPr>
            <p:cNvPr id="43" name="Picture 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62000" y="570356"/>
              <a:ext cx="1676400" cy="5987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8" name="Group 7"/>
          <p:cNvGrpSpPr/>
          <p:nvPr/>
        </p:nvGrpSpPr>
        <p:grpSpPr>
          <a:xfrm>
            <a:off x="4064081" y="655039"/>
            <a:ext cx="4799703" cy="3892868"/>
            <a:chOff x="4132223" y="543973"/>
            <a:chExt cx="4799703" cy="3892868"/>
          </a:xfrm>
        </p:grpSpPr>
        <p:pic>
          <p:nvPicPr>
            <p:cNvPr id="16" name="Picture 15">
              <a:hlinkClick r:id="" action="ppaction://noaction"/>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132223" y="651364"/>
              <a:ext cx="3553464" cy="3785477"/>
            </a:xfrm>
            <a:prstGeom prst="rect">
              <a:avLst/>
            </a:prstGeom>
          </p:spPr>
        </p:pic>
        <p:pic>
          <p:nvPicPr>
            <p:cNvPr id="41" name="Picture 40"/>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7930542" y="869714"/>
              <a:ext cx="1001384" cy="3434441"/>
            </a:xfrm>
            <a:prstGeom prst="rect">
              <a:avLst/>
            </a:prstGeom>
          </p:spPr>
        </p:pic>
        <p:sp>
          <p:nvSpPr>
            <p:cNvPr id="5" name="TextBox 4"/>
            <p:cNvSpPr txBox="1"/>
            <p:nvPr/>
          </p:nvSpPr>
          <p:spPr>
            <a:xfrm>
              <a:off x="4654760" y="543973"/>
              <a:ext cx="2437270" cy="369332"/>
            </a:xfrm>
            <a:prstGeom prst="rect">
              <a:avLst/>
            </a:prstGeom>
          </p:spPr>
          <p:style>
            <a:lnRef idx="1">
              <a:schemeClr val="accent1"/>
            </a:lnRef>
            <a:fillRef idx="2">
              <a:schemeClr val="accent1"/>
            </a:fillRef>
            <a:effectRef idx="1">
              <a:schemeClr val="accent1"/>
            </a:effectRef>
            <a:fontRef idx="minor">
              <a:schemeClr val="dk1"/>
            </a:fontRef>
          </p:style>
          <p:txBody>
            <a:bodyPr wrap="none" rtlCol="0">
              <a:spAutoFit/>
            </a:bodyPr>
            <a:lstStyle/>
            <a:p>
              <a:r>
                <a:rPr lang="en-US" dirty="0"/>
                <a:t>MODIS Satellite product</a:t>
              </a:r>
            </a:p>
          </p:txBody>
        </p:sp>
      </p:grpSp>
      <p:sp>
        <p:nvSpPr>
          <p:cNvPr id="44" name="Rectangle 43"/>
          <p:cNvSpPr/>
          <p:nvPr/>
        </p:nvSpPr>
        <p:spPr>
          <a:xfrm>
            <a:off x="111760" y="5200532"/>
            <a:ext cx="4060037" cy="1249573"/>
          </a:xfrm>
          <a:prstGeom prst="rect">
            <a:avLst/>
          </a:prstGeom>
        </p:spPr>
        <p:txBody>
          <a:bodyPr wrap="square" lIns="18288" tIns="9144" rIns="18288" bIns="9144">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spcBef>
                <a:spcPct val="0"/>
              </a:spcBef>
              <a:spcAft>
                <a:spcPct val="0"/>
              </a:spcAft>
            </a:pPr>
            <a:r>
              <a:rPr lang="en-US" sz="1600" dirty="0"/>
              <a:t>Crawford,  et al.,  (2016)  Initializing HYSPLIT with satellite observations of volcanic ash: A case study of the 2008 </a:t>
            </a:r>
            <a:r>
              <a:rPr lang="en-US" sz="1600" dirty="0" err="1"/>
              <a:t>Kasatochi</a:t>
            </a:r>
            <a:r>
              <a:rPr lang="en-US" sz="1600" dirty="0"/>
              <a:t> eruption </a:t>
            </a:r>
            <a:r>
              <a:rPr lang="en-US" sz="1600" i="1" dirty="0"/>
              <a:t>J. of Geophysical Research: Atmospheres,  </a:t>
            </a:r>
            <a:r>
              <a:rPr lang="en-US" sz="1600" dirty="0"/>
              <a:t>121,  p 10,786,  doi:10.1002/2016D024779</a:t>
            </a:r>
          </a:p>
        </p:txBody>
      </p:sp>
      <p:sp>
        <p:nvSpPr>
          <p:cNvPr id="6" name="TextBox 5"/>
          <p:cNvSpPr txBox="1"/>
          <p:nvPr/>
        </p:nvSpPr>
        <p:spPr>
          <a:xfrm>
            <a:off x="77981" y="31757"/>
            <a:ext cx="7952177" cy="584775"/>
          </a:xfrm>
          <a:prstGeom prst="rect">
            <a:avLst/>
          </a:prstGeom>
          <a:noFill/>
        </p:spPr>
        <p:txBody>
          <a:bodyPr wrap="none" rtlCol="0">
            <a:spAutoFit/>
          </a:bodyPr>
          <a:lstStyle/>
          <a:p>
            <a:r>
              <a:rPr lang="en-US" sz="3200" b="1" dirty="0"/>
              <a:t>Compare forecast and observed mass loading</a:t>
            </a:r>
            <a:r>
              <a:rPr lang="en-US" dirty="0"/>
              <a:t>.</a:t>
            </a:r>
          </a:p>
        </p:txBody>
      </p:sp>
    </p:spTree>
    <p:extLst>
      <p:ext uri="{BB962C8B-B14F-4D97-AF65-F5344CB8AC3E}">
        <p14:creationId xmlns:p14="http://schemas.microsoft.com/office/powerpoint/2010/main" val="872563254"/>
      </p:ext>
    </p:extLst>
  </p:cSld>
  <p:clrMapOvr>
    <a:masterClrMapping/>
  </p:clrMapOvr>
  <p:transition spd="med">
    <p:fade/>
  </p:transition>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4E8DBFF9-7723-4E32-B4D1-61E93AF5D5D3}" type="slidenum">
              <a:rPr lang="en-US" smtClean="0"/>
              <a:pPr/>
              <a:t>115</a:t>
            </a:fld>
            <a:endParaRPr lang="en-US"/>
          </a:p>
        </p:txBody>
      </p:sp>
      <p:sp>
        <p:nvSpPr>
          <p:cNvPr id="3" name="TextBox 2"/>
          <p:cNvSpPr txBox="1"/>
          <p:nvPr/>
        </p:nvSpPr>
        <p:spPr>
          <a:xfrm>
            <a:off x="152400" y="27524"/>
            <a:ext cx="8227252" cy="1107996"/>
          </a:xfrm>
          <a:prstGeom prst="rect">
            <a:avLst/>
          </a:prstGeom>
          <a:noFill/>
        </p:spPr>
        <p:txBody>
          <a:bodyPr wrap="none" rtlCol="0">
            <a:spAutoFit/>
          </a:bodyPr>
          <a:lstStyle/>
          <a:p>
            <a:r>
              <a:rPr lang="en-US" sz="6600" b="1" dirty="0"/>
              <a:t>Scripting with HYSPLIT</a:t>
            </a:r>
          </a:p>
        </p:txBody>
      </p:sp>
      <p:sp>
        <p:nvSpPr>
          <p:cNvPr id="5" name="Rectangle 4">
            <a:extLst>
              <a:ext uri="{FF2B5EF4-FFF2-40B4-BE49-F238E27FC236}">
                <a16:creationId xmlns="" xmlns:a16="http://schemas.microsoft.com/office/drawing/2014/main" id="{B9E60BFA-F981-46AA-9404-9EA15B591420}"/>
              </a:ext>
            </a:extLst>
          </p:cNvPr>
          <p:cNvSpPr/>
          <p:nvPr/>
        </p:nvSpPr>
        <p:spPr>
          <a:xfrm>
            <a:off x="342900" y="1523952"/>
            <a:ext cx="7200900" cy="3323987"/>
          </a:xfrm>
          <a:prstGeom prst="rect">
            <a:avLst/>
          </a:prstGeom>
          <a:solidFill>
            <a:schemeClr val="tx1"/>
          </a:solidFill>
          <a:ln w="38100">
            <a:solidFill>
              <a:srgbClr val="25FF25"/>
            </a:solidFill>
          </a:ln>
        </p:spPr>
        <p:txBody>
          <a:bodyPr wrap="square">
            <a:spAutoFit/>
          </a:bodyPr>
          <a:lstStyle/>
          <a:p>
            <a:r>
              <a:rPr lang="en-US" sz="1400" dirty="0">
                <a:solidFill>
                  <a:schemeClr val="bg1"/>
                </a:solidFill>
                <a:latin typeface="Courier New" panose="02070309020205020404" pitchFamily="49" charset="0"/>
                <a:cs typeface="Courier New" panose="02070309020205020404" pitchFamily="49" charset="0"/>
              </a:rPr>
              <a:t>call SET_TRAJ_DOS_001 83 09 01 00 00 39.900 -84.220 750.0 0 48 FORWARD n0001_83_09_01_00_00 ..\</a:t>
            </a:r>
            <a:r>
              <a:rPr lang="en-US" sz="1400" dirty="0" err="1">
                <a:solidFill>
                  <a:schemeClr val="bg1"/>
                </a:solidFill>
                <a:latin typeface="Courier New" panose="02070309020205020404" pitchFamily="49" charset="0"/>
                <a:cs typeface="Courier New" panose="02070309020205020404" pitchFamily="49" charset="0"/>
              </a:rPr>
              <a:t>metdata</a:t>
            </a:r>
            <a:r>
              <a:rPr lang="en-US" sz="1400" dirty="0">
                <a:solidFill>
                  <a:schemeClr val="bg1"/>
                </a:solidFill>
                <a:latin typeface="Courier New" panose="02070309020205020404" pitchFamily="49" charset="0"/>
                <a:cs typeface="Courier New" panose="02070309020205020404" pitchFamily="49" charset="0"/>
              </a:rPr>
              <a:t>\</a:t>
            </a:r>
            <a:r>
              <a:rPr lang="en-US" sz="1400" dirty="0" err="1">
                <a:solidFill>
                  <a:schemeClr val="bg1"/>
                </a:solidFill>
                <a:latin typeface="Courier New" panose="02070309020205020404" pitchFamily="49" charset="0"/>
                <a:cs typeface="Courier New" panose="02070309020205020404" pitchFamily="49" charset="0"/>
              </a:rPr>
              <a:t>global_reanalysis</a:t>
            </a:r>
            <a:r>
              <a:rPr lang="en-US" sz="1400" dirty="0">
                <a:solidFill>
                  <a:schemeClr val="bg1"/>
                </a:solidFill>
                <a:latin typeface="Courier New" panose="02070309020205020404" pitchFamily="49" charset="0"/>
                <a:cs typeface="Courier New" panose="02070309020205020404" pitchFamily="49" charset="0"/>
              </a:rPr>
              <a:t>\ RP198309.gbl RP198310.gbl 60 1 FRWD_48hr_gbl2p5</a:t>
            </a:r>
          </a:p>
          <a:p>
            <a:endParaRPr lang="en-US" sz="1400" dirty="0">
              <a:solidFill>
                <a:schemeClr val="bg1"/>
              </a:solidFill>
              <a:latin typeface="Courier New" panose="02070309020205020404" pitchFamily="49" charset="0"/>
              <a:cs typeface="Courier New" panose="02070309020205020404" pitchFamily="49" charset="0"/>
            </a:endParaRPr>
          </a:p>
          <a:p>
            <a:r>
              <a:rPr lang="en-US" sz="1400" dirty="0">
                <a:solidFill>
                  <a:schemeClr val="bg1"/>
                </a:solidFill>
                <a:latin typeface="Courier New" panose="02070309020205020404" pitchFamily="49" charset="0"/>
                <a:cs typeface="Courier New" panose="02070309020205020404" pitchFamily="49" charset="0"/>
              </a:rPr>
              <a:t>call SET_TRAJ_DOS_001 83 09 01 06 00 39.900 -84.220 750.0 0 48 FORWARD n0002_83_09_01_06_00 ..\</a:t>
            </a:r>
            <a:r>
              <a:rPr lang="en-US" sz="1400" dirty="0" err="1">
                <a:solidFill>
                  <a:schemeClr val="bg1"/>
                </a:solidFill>
                <a:latin typeface="Courier New" panose="02070309020205020404" pitchFamily="49" charset="0"/>
                <a:cs typeface="Courier New" panose="02070309020205020404" pitchFamily="49" charset="0"/>
              </a:rPr>
              <a:t>metdata</a:t>
            </a:r>
            <a:r>
              <a:rPr lang="en-US" sz="1400" dirty="0">
                <a:solidFill>
                  <a:schemeClr val="bg1"/>
                </a:solidFill>
                <a:latin typeface="Courier New" panose="02070309020205020404" pitchFamily="49" charset="0"/>
                <a:cs typeface="Courier New" panose="02070309020205020404" pitchFamily="49" charset="0"/>
              </a:rPr>
              <a:t>\</a:t>
            </a:r>
            <a:r>
              <a:rPr lang="en-US" sz="1400" dirty="0" err="1">
                <a:solidFill>
                  <a:schemeClr val="bg1"/>
                </a:solidFill>
                <a:latin typeface="Courier New" panose="02070309020205020404" pitchFamily="49" charset="0"/>
                <a:cs typeface="Courier New" panose="02070309020205020404" pitchFamily="49" charset="0"/>
              </a:rPr>
              <a:t>global_reanalysis</a:t>
            </a:r>
            <a:r>
              <a:rPr lang="en-US" sz="1400" dirty="0">
                <a:solidFill>
                  <a:schemeClr val="bg1"/>
                </a:solidFill>
                <a:latin typeface="Courier New" panose="02070309020205020404" pitchFamily="49" charset="0"/>
                <a:cs typeface="Courier New" panose="02070309020205020404" pitchFamily="49" charset="0"/>
              </a:rPr>
              <a:t>\ RP198309.gbl RP198310.gbl 60 1 FRWD_48hr_gbl2p5</a:t>
            </a:r>
          </a:p>
          <a:p>
            <a:endParaRPr lang="en-US" sz="1400" dirty="0">
              <a:solidFill>
                <a:schemeClr val="bg1"/>
              </a:solidFill>
              <a:latin typeface="Courier New" panose="02070309020205020404" pitchFamily="49" charset="0"/>
              <a:cs typeface="Courier New" panose="02070309020205020404" pitchFamily="49" charset="0"/>
            </a:endParaRPr>
          </a:p>
          <a:p>
            <a:r>
              <a:rPr lang="en-US" sz="1400" dirty="0">
                <a:solidFill>
                  <a:schemeClr val="bg1"/>
                </a:solidFill>
                <a:latin typeface="Courier New" panose="02070309020205020404" pitchFamily="49" charset="0"/>
                <a:cs typeface="Courier New" panose="02070309020205020404" pitchFamily="49" charset="0"/>
              </a:rPr>
              <a:t>call SET_TRAJ_DOS_001 83 09 01 12 00 39.900 -84.220 750.0 0 48 FORWARD n0003_83_09_01_12_00 ..\</a:t>
            </a:r>
            <a:r>
              <a:rPr lang="en-US" sz="1400" dirty="0" err="1">
                <a:solidFill>
                  <a:schemeClr val="bg1"/>
                </a:solidFill>
                <a:latin typeface="Courier New" panose="02070309020205020404" pitchFamily="49" charset="0"/>
                <a:cs typeface="Courier New" panose="02070309020205020404" pitchFamily="49" charset="0"/>
              </a:rPr>
              <a:t>metdata</a:t>
            </a:r>
            <a:r>
              <a:rPr lang="en-US" sz="1400" dirty="0">
                <a:solidFill>
                  <a:schemeClr val="bg1"/>
                </a:solidFill>
                <a:latin typeface="Courier New" panose="02070309020205020404" pitchFamily="49" charset="0"/>
                <a:cs typeface="Courier New" panose="02070309020205020404" pitchFamily="49" charset="0"/>
              </a:rPr>
              <a:t>\</a:t>
            </a:r>
            <a:r>
              <a:rPr lang="en-US" sz="1400" dirty="0" err="1">
                <a:solidFill>
                  <a:schemeClr val="bg1"/>
                </a:solidFill>
                <a:latin typeface="Courier New" panose="02070309020205020404" pitchFamily="49" charset="0"/>
                <a:cs typeface="Courier New" panose="02070309020205020404" pitchFamily="49" charset="0"/>
              </a:rPr>
              <a:t>global_reanalysis</a:t>
            </a:r>
            <a:r>
              <a:rPr lang="en-US" sz="1400" dirty="0">
                <a:solidFill>
                  <a:schemeClr val="bg1"/>
                </a:solidFill>
                <a:latin typeface="Courier New" panose="02070309020205020404" pitchFamily="49" charset="0"/>
                <a:cs typeface="Courier New" panose="02070309020205020404" pitchFamily="49" charset="0"/>
              </a:rPr>
              <a:t>\ RP198309.gbl RP198310.gbl 60 1 FRWD_48hr_gbl2p5</a:t>
            </a:r>
          </a:p>
          <a:p>
            <a:endParaRPr lang="en-US" sz="1400" dirty="0">
              <a:solidFill>
                <a:schemeClr val="bg1"/>
              </a:solidFill>
              <a:latin typeface="Courier New" panose="02070309020205020404" pitchFamily="49" charset="0"/>
              <a:cs typeface="Courier New" panose="02070309020205020404" pitchFamily="49" charset="0"/>
            </a:endParaRPr>
          </a:p>
          <a:p>
            <a:r>
              <a:rPr lang="en-US" sz="1400" dirty="0">
                <a:solidFill>
                  <a:schemeClr val="bg1"/>
                </a:solidFill>
                <a:latin typeface="Courier New" panose="02070309020205020404" pitchFamily="49" charset="0"/>
                <a:cs typeface="Courier New" panose="02070309020205020404" pitchFamily="49" charset="0"/>
              </a:rPr>
              <a:t>call SET_TRAJ_DOS_001 83 09 01 18 00 39.900 -84.220 750.0 0 48 FORWARD n0004_83_09_01_18_00 ..\</a:t>
            </a:r>
            <a:r>
              <a:rPr lang="en-US" sz="1400" dirty="0" err="1">
                <a:solidFill>
                  <a:schemeClr val="bg1"/>
                </a:solidFill>
                <a:latin typeface="Courier New" panose="02070309020205020404" pitchFamily="49" charset="0"/>
                <a:cs typeface="Courier New" panose="02070309020205020404" pitchFamily="49" charset="0"/>
              </a:rPr>
              <a:t>metdata</a:t>
            </a:r>
            <a:r>
              <a:rPr lang="en-US" sz="1400" dirty="0">
                <a:solidFill>
                  <a:schemeClr val="bg1"/>
                </a:solidFill>
                <a:latin typeface="Courier New" panose="02070309020205020404" pitchFamily="49" charset="0"/>
                <a:cs typeface="Courier New" panose="02070309020205020404" pitchFamily="49" charset="0"/>
              </a:rPr>
              <a:t>\</a:t>
            </a:r>
            <a:r>
              <a:rPr lang="en-US" sz="1400" dirty="0" err="1">
                <a:solidFill>
                  <a:schemeClr val="bg1"/>
                </a:solidFill>
                <a:latin typeface="Courier New" panose="02070309020205020404" pitchFamily="49" charset="0"/>
                <a:cs typeface="Courier New" panose="02070309020205020404" pitchFamily="49" charset="0"/>
              </a:rPr>
              <a:t>global_reanalysis</a:t>
            </a:r>
            <a:r>
              <a:rPr lang="en-US" sz="1400" dirty="0">
                <a:solidFill>
                  <a:schemeClr val="bg1"/>
                </a:solidFill>
                <a:latin typeface="Courier New" panose="02070309020205020404" pitchFamily="49" charset="0"/>
                <a:cs typeface="Courier New" panose="02070309020205020404" pitchFamily="49" charset="0"/>
              </a:rPr>
              <a:t>\ RP198309.gbl RP198310.gbl 60 1 FRWD_48hr_gbl2p5</a:t>
            </a:r>
          </a:p>
        </p:txBody>
      </p:sp>
      <p:pic>
        <p:nvPicPr>
          <p:cNvPr id="4" name="Picture 3">
            <a:extLst>
              <a:ext uri="{FF2B5EF4-FFF2-40B4-BE49-F238E27FC236}">
                <a16:creationId xmlns="" xmlns:a16="http://schemas.microsoft.com/office/drawing/2014/main" id="{7D4DE1F4-9C19-48A1-AA41-16A6B1BC0DB9}"/>
              </a:ext>
            </a:extLst>
          </p:cNvPr>
          <p:cNvPicPr>
            <a:picLocks noChangeAspect="1"/>
          </p:cNvPicPr>
          <p:nvPr/>
        </p:nvPicPr>
        <p:blipFill>
          <a:blip r:embed="rId2"/>
          <a:stretch>
            <a:fillRect/>
          </a:stretch>
        </p:blipFill>
        <p:spPr>
          <a:xfrm>
            <a:off x="2019300" y="3176904"/>
            <a:ext cx="6781800" cy="2933621"/>
          </a:xfrm>
          <a:prstGeom prst="rect">
            <a:avLst/>
          </a:prstGeom>
          <a:ln w="38100">
            <a:solidFill>
              <a:srgbClr val="25FF25"/>
            </a:solidFill>
          </a:ln>
        </p:spPr>
      </p:pic>
    </p:spTree>
    <p:extLst>
      <p:ext uri="{BB962C8B-B14F-4D97-AF65-F5344CB8AC3E}">
        <p14:creationId xmlns:p14="http://schemas.microsoft.com/office/powerpoint/2010/main" val="185985448"/>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4E8DBFF9-7723-4E32-B4D1-61E93AF5D5D3}" type="slidenum">
              <a:rPr lang="en-US" smtClean="0"/>
              <a:pPr/>
              <a:t>116</a:t>
            </a:fld>
            <a:endParaRPr lang="en-US"/>
          </a:p>
        </p:txBody>
      </p:sp>
      <p:sp>
        <p:nvSpPr>
          <p:cNvPr id="3" name="TextBox 2"/>
          <p:cNvSpPr txBox="1"/>
          <p:nvPr/>
        </p:nvSpPr>
        <p:spPr>
          <a:xfrm>
            <a:off x="381000" y="304800"/>
            <a:ext cx="6818277" cy="2077492"/>
          </a:xfrm>
          <a:prstGeom prst="rect">
            <a:avLst/>
          </a:prstGeom>
          <a:noFill/>
        </p:spPr>
        <p:txBody>
          <a:bodyPr wrap="none" rtlCol="0">
            <a:spAutoFit/>
          </a:bodyPr>
          <a:lstStyle/>
          <a:p>
            <a:pPr>
              <a:spcBef>
                <a:spcPts val="1800"/>
              </a:spcBef>
            </a:pPr>
            <a:r>
              <a:rPr lang="en-US" sz="2400" b="1" dirty="0"/>
              <a:t>Scripting with HYSPLIT</a:t>
            </a:r>
          </a:p>
          <a:p>
            <a:pPr marL="800100" lvl="1" indent="-342900">
              <a:spcBef>
                <a:spcPts val="1800"/>
              </a:spcBef>
              <a:buFont typeface="Courier New" panose="02070309020205020404" pitchFamily="49" charset="0"/>
              <a:buChar char="o"/>
            </a:pPr>
            <a:r>
              <a:rPr lang="en-US" sz="2000" b="1" dirty="0">
                <a:solidFill>
                  <a:srgbClr val="25FF25"/>
                </a:solidFill>
              </a:rPr>
              <a:t>Introduction: Running HYSPLIT from the Command Line</a:t>
            </a:r>
          </a:p>
          <a:p>
            <a:pPr marL="800100" lvl="1" indent="-342900">
              <a:spcBef>
                <a:spcPts val="1800"/>
              </a:spcBef>
              <a:buFont typeface="Courier New" panose="02070309020205020404" pitchFamily="49" charset="0"/>
              <a:buChar char="o"/>
            </a:pPr>
            <a:r>
              <a:rPr lang="en-US" sz="2000" b="1" dirty="0">
                <a:solidFill>
                  <a:srgbClr val="25FF25"/>
                </a:solidFill>
              </a:rPr>
              <a:t>Scripting Example: Running Trajectories</a:t>
            </a:r>
          </a:p>
          <a:p>
            <a:pPr marL="800100" lvl="1" indent="-342900">
              <a:spcBef>
                <a:spcPts val="1800"/>
              </a:spcBef>
              <a:buFont typeface="Courier New" panose="02070309020205020404" pitchFamily="49" charset="0"/>
              <a:buChar char="o"/>
            </a:pPr>
            <a:r>
              <a:rPr lang="en-US" sz="2000" b="1" dirty="0">
                <a:solidFill>
                  <a:srgbClr val="25FF25"/>
                </a:solidFill>
              </a:rPr>
              <a:t>Scripting Example: Frequency Analysis</a:t>
            </a:r>
          </a:p>
        </p:txBody>
      </p:sp>
    </p:spTree>
    <p:extLst>
      <p:ext uri="{BB962C8B-B14F-4D97-AF65-F5344CB8AC3E}">
        <p14:creationId xmlns:p14="http://schemas.microsoft.com/office/powerpoint/2010/main" val="3430154618"/>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4E8DBFF9-7723-4E32-B4D1-61E93AF5D5D3}" type="slidenum">
              <a:rPr lang="en-US" smtClean="0"/>
              <a:pPr/>
              <a:t>117</a:t>
            </a:fld>
            <a:endParaRPr lang="en-US"/>
          </a:p>
        </p:txBody>
      </p:sp>
      <p:sp>
        <p:nvSpPr>
          <p:cNvPr id="3" name="TextBox 2"/>
          <p:cNvSpPr txBox="1"/>
          <p:nvPr/>
        </p:nvSpPr>
        <p:spPr>
          <a:xfrm>
            <a:off x="381000" y="304800"/>
            <a:ext cx="6818277" cy="2077492"/>
          </a:xfrm>
          <a:prstGeom prst="rect">
            <a:avLst/>
          </a:prstGeom>
          <a:noFill/>
        </p:spPr>
        <p:txBody>
          <a:bodyPr wrap="none" rtlCol="0">
            <a:spAutoFit/>
          </a:bodyPr>
          <a:lstStyle/>
          <a:p>
            <a:pPr>
              <a:spcBef>
                <a:spcPts val="1800"/>
              </a:spcBef>
            </a:pPr>
            <a:r>
              <a:rPr lang="en-US" sz="2400" b="1" dirty="0"/>
              <a:t>Scripting with HYSPLIT</a:t>
            </a:r>
          </a:p>
          <a:p>
            <a:pPr marL="800100" lvl="1" indent="-342900">
              <a:spcBef>
                <a:spcPts val="1800"/>
              </a:spcBef>
              <a:buFont typeface="Courier New" panose="02070309020205020404" pitchFamily="49" charset="0"/>
              <a:buChar char="o"/>
            </a:pPr>
            <a:r>
              <a:rPr lang="en-US" sz="2000" b="1" dirty="0">
                <a:solidFill>
                  <a:srgbClr val="25FF25"/>
                </a:solidFill>
              </a:rPr>
              <a:t>Introduction: Running HYSPLIT from the Command Line</a:t>
            </a:r>
          </a:p>
          <a:p>
            <a:pPr marL="800100" lvl="1" indent="-342900">
              <a:spcBef>
                <a:spcPts val="1800"/>
              </a:spcBef>
              <a:buFont typeface="Courier New" panose="02070309020205020404" pitchFamily="49" charset="0"/>
              <a:buChar char="o"/>
            </a:pPr>
            <a:r>
              <a:rPr lang="en-US" sz="2000" b="1" dirty="0">
                <a:solidFill>
                  <a:schemeClr val="tx1">
                    <a:lumMod val="50000"/>
                  </a:schemeClr>
                </a:solidFill>
              </a:rPr>
              <a:t>Scripting Example: Running Trajectories</a:t>
            </a:r>
          </a:p>
          <a:p>
            <a:pPr marL="800100" lvl="1" indent="-342900">
              <a:spcBef>
                <a:spcPts val="1800"/>
              </a:spcBef>
              <a:buFont typeface="Courier New" panose="02070309020205020404" pitchFamily="49" charset="0"/>
              <a:buChar char="o"/>
            </a:pPr>
            <a:r>
              <a:rPr lang="en-US" sz="2000" b="1" dirty="0">
                <a:solidFill>
                  <a:schemeClr val="tx1">
                    <a:lumMod val="50000"/>
                  </a:schemeClr>
                </a:solidFill>
              </a:rPr>
              <a:t>Scripting Example: Frequency Analysis</a:t>
            </a:r>
          </a:p>
        </p:txBody>
      </p:sp>
    </p:spTree>
    <p:extLst>
      <p:ext uri="{BB962C8B-B14F-4D97-AF65-F5344CB8AC3E}">
        <p14:creationId xmlns:p14="http://schemas.microsoft.com/office/powerpoint/2010/main" val="743864398"/>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p:txBody>
          <a:bodyPr/>
          <a:lstStyle/>
          <a:p>
            <a:fld id="{1CCAE963-827D-42F8-9077-D514019C2E03}" type="slidenum">
              <a:rPr lang="en-US" smtClean="0"/>
              <a:t>118</a:t>
            </a:fld>
            <a:endParaRPr lang="en-US"/>
          </a:p>
        </p:txBody>
      </p:sp>
      <p:sp>
        <p:nvSpPr>
          <p:cNvPr id="2" name="TextBox 1"/>
          <p:cNvSpPr txBox="1"/>
          <p:nvPr/>
        </p:nvSpPr>
        <p:spPr>
          <a:xfrm>
            <a:off x="381001" y="115669"/>
            <a:ext cx="8077199" cy="646331"/>
          </a:xfrm>
          <a:prstGeom prst="rect">
            <a:avLst/>
          </a:prstGeom>
          <a:solidFill>
            <a:srgbClr val="CBFDCC"/>
          </a:solidFill>
          <a:ln>
            <a:solidFill>
              <a:schemeClr val="tx1"/>
            </a:solidFill>
          </a:ln>
        </p:spPr>
        <p:txBody>
          <a:bodyPr wrap="square" rtlCol="0">
            <a:spAutoFit/>
          </a:bodyPr>
          <a:lstStyle/>
          <a:p>
            <a:pPr algn="ctr"/>
            <a:r>
              <a:rPr lang="en-US" dirty="0">
                <a:solidFill>
                  <a:schemeClr val="bg1"/>
                </a:solidFill>
              </a:rPr>
              <a:t>To run HYSPLIT from the Command Line, you must first open up a “terminal window” on your computer – slightly different in Windows, Linux, and Mac</a:t>
            </a:r>
          </a:p>
        </p:txBody>
      </p:sp>
      <p:pic>
        <p:nvPicPr>
          <p:cNvPr id="27651" name="Picture 3"/>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95040" y="3886200"/>
            <a:ext cx="3719760" cy="228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5" name="Group 4"/>
          <p:cNvGrpSpPr/>
          <p:nvPr/>
        </p:nvGrpSpPr>
        <p:grpSpPr>
          <a:xfrm>
            <a:off x="533400" y="1880691"/>
            <a:ext cx="2971800" cy="1776909"/>
            <a:chOff x="457200" y="1143000"/>
            <a:chExt cx="2971800" cy="1776909"/>
          </a:xfrm>
        </p:grpSpPr>
        <p:pic>
          <p:nvPicPr>
            <p:cNvPr id="27650" name="Picture 2"/>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457200" y="1143000"/>
              <a:ext cx="2971800" cy="8963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2"/>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457200" y="1757971"/>
              <a:ext cx="2971800" cy="11619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cxnSp>
        <p:nvCxnSpPr>
          <p:cNvPr id="4" name="Straight Connector 3"/>
          <p:cNvCxnSpPr/>
          <p:nvPr/>
        </p:nvCxnSpPr>
        <p:spPr>
          <a:xfrm>
            <a:off x="4572000" y="874931"/>
            <a:ext cx="0" cy="5525869"/>
          </a:xfrm>
          <a:prstGeom prst="line">
            <a:avLst/>
          </a:prstGeom>
          <a:ln w="38100">
            <a:solidFill>
              <a:schemeClr val="tx1">
                <a:lumMod val="95000"/>
                <a:lumOff val="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H="1">
            <a:off x="1613" y="893176"/>
            <a:ext cx="9144000" cy="0"/>
          </a:xfrm>
          <a:prstGeom prst="line">
            <a:avLst/>
          </a:prstGeom>
          <a:ln w="38100">
            <a:solidFill>
              <a:schemeClr val="tx1">
                <a:lumMod val="95000"/>
                <a:lumOff val="5000"/>
              </a:schemeClr>
            </a:solidFill>
            <a:prstDash val="sysDot"/>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1524000" y="767834"/>
            <a:ext cx="1143000" cy="369332"/>
          </a:xfrm>
          <a:prstGeom prst="rect">
            <a:avLst/>
          </a:prstGeom>
          <a:solidFill>
            <a:schemeClr val="bg1"/>
          </a:solidFill>
          <a:ln>
            <a:solidFill>
              <a:schemeClr val="tx1"/>
            </a:solidFill>
          </a:ln>
        </p:spPr>
        <p:txBody>
          <a:bodyPr wrap="square" rtlCol="0">
            <a:spAutoFit/>
          </a:bodyPr>
          <a:lstStyle/>
          <a:p>
            <a:r>
              <a:rPr lang="en-US"/>
              <a:t>Windows</a:t>
            </a:r>
          </a:p>
        </p:txBody>
      </p:sp>
      <p:sp>
        <p:nvSpPr>
          <p:cNvPr id="15" name="TextBox 14"/>
          <p:cNvSpPr txBox="1"/>
          <p:nvPr/>
        </p:nvSpPr>
        <p:spPr>
          <a:xfrm>
            <a:off x="5867400" y="786389"/>
            <a:ext cx="1447800" cy="369332"/>
          </a:xfrm>
          <a:prstGeom prst="rect">
            <a:avLst/>
          </a:prstGeom>
          <a:solidFill>
            <a:schemeClr val="bg1"/>
          </a:solidFill>
          <a:ln>
            <a:solidFill>
              <a:schemeClr val="tx1"/>
            </a:solidFill>
          </a:ln>
        </p:spPr>
        <p:txBody>
          <a:bodyPr wrap="square" rtlCol="0">
            <a:spAutoFit/>
          </a:bodyPr>
          <a:lstStyle/>
          <a:p>
            <a:r>
              <a:rPr lang="en-US" dirty="0"/>
              <a:t>Linux &amp; Mac</a:t>
            </a:r>
          </a:p>
        </p:txBody>
      </p:sp>
      <p:sp>
        <p:nvSpPr>
          <p:cNvPr id="13" name="TextBox 12"/>
          <p:cNvSpPr txBox="1"/>
          <p:nvPr/>
        </p:nvSpPr>
        <p:spPr>
          <a:xfrm>
            <a:off x="228600" y="1295400"/>
            <a:ext cx="4185761" cy="369332"/>
          </a:xfrm>
          <a:prstGeom prst="rect">
            <a:avLst/>
          </a:prstGeom>
          <a:noFill/>
        </p:spPr>
        <p:txBody>
          <a:bodyPr wrap="none" rtlCol="0">
            <a:spAutoFit/>
          </a:bodyPr>
          <a:lstStyle/>
          <a:p>
            <a:r>
              <a:rPr lang="en-US"/>
              <a:t>Start </a:t>
            </a:r>
            <a:r>
              <a:rPr lang="en-US">
                <a:sym typeface="Wingdings" panose="05000000000000000000" pitchFamily="2" charset="2"/>
              </a:rPr>
              <a:t> Search for “Command Prompt”</a:t>
            </a:r>
            <a:endParaRPr lang="en-US"/>
          </a:p>
        </p:txBody>
      </p:sp>
      <p:pic>
        <p:nvPicPr>
          <p:cNvPr id="14" name="Picture 13"/>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115059" y="4191000"/>
            <a:ext cx="3250359" cy="1263095"/>
          </a:xfrm>
          <a:prstGeom prst="rect">
            <a:avLst/>
          </a:prstGeom>
          <a:ln>
            <a:solidFill>
              <a:schemeClr val="tx1"/>
            </a:solidFill>
          </a:ln>
        </p:spPr>
      </p:pic>
      <p:pic>
        <p:nvPicPr>
          <p:cNvPr id="16" name="Picture 15"/>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4800600" y="2060181"/>
            <a:ext cx="4172755" cy="631458"/>
          </a:xfrm>
          <a:prstGeom prst="rect">
            <a:avLst/>
          </a:prstGeom>
        </p:spPr>
      </p:pic>
      <p:sp>
        <p:nvSpPr>
          <p:cNvPr id="17" name="Right Arrow 16"/>
          <p:cNvSpPr/>
          <p:nvPr/>
        </p:nvSpPr>
        <p:spPr>
          <a:xfrm rot="17821192">
            <a:off x="6294550" y="2762209"/>
            <a:ext cx="486177" cy="304800"/>
          </a:xfrm>
          <a:prstGeom prst="rightArrow">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97531633"/>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p:txBody>
          <a:bodyPr/>
          <a:lstStyle/>
          <a:p>
            <a:fld id="{1CCAE963-827D-42F8-9077-D514019C2E03}" type="slidenum">
              <a:rPr lang="en-US" smtClean="0"/>
              <a:t>119</a:t>
            </a:fld>
            <a:endParaRPr lang="en-US"/>
          </a:p>
        </p:txBody>
      </p:sp>
      <p:sp>
        <p:nvSpPr>
          <p:cNvPr id="2" name="TextBox 1"/>
          <p:cNvSpPr txBox="1"/>
          <p:nvPr/>
        </p:nvSpPr>
        <p:spPr>
          <a:xfrm>
            <a:off x="381001" y="115669"/>
            <a:ext cx="8077199" cy="369332"/>
          </a:xfrm>
          <a:prstGeom prst="rect">
            <a:avLst/>
          </a:prstGeom>
          <a:solidFill>
            <a:srgbClr val="CDFBBD"/>
          </a:solidFill>
          <a:ln>
            <a:solidFill>
              <a:schemeClr val="tx1"/>
            </a:solidFill>
          </a:ln>
        </p:spPr>
        <p:txBody>
          <a:bodyPr wrap="square" rtlCol="0">
            <a:spAutoFit/>
          </a:bodyPr>
          <a:lstStyle/>
          <a:p>
            <a:pPr algn="ctr"/>
            <a:r>
              <a:rPr lang="en-US" b="1">
                <a:solidFill>
                  <a:schemeClr val="bg1"/>
                </a:solidFill>
              </a:rPr>
              <a:t>Basic Navigation within Terminal Windows</a:t>
            </a:r>
          </a:p>
        </p:txBody>
      </p:sp>
      <p:cxnSp>
        <p:nvCxnSpPr>
          <p:cNvPr id="4" name="Straight Connector 3"/>
          <p:cNvCxnSpPr/>
          <p:nvPr/>
        </p:nvCxnSpPr>
        <p:spPr>
          <a:xfrm>
            <a:off x="4572000" y="874931"/>
            <a:ext cx="0" cy="5525869"/>
          </a:xfrm>
          <a:prstGeom prst="line">
            <a:avLst/>
          </a:prstGeom>
          <a:ln w="38100">
            <a:solidFill>
              <a:schemeClr val="tx1">
                <a:lumMod val="95000"/>
                <a:lumOff val="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H="1">
            <a:off x="1613" y="893176"/>
            <a:ext cx="9144000" cy="0"/>
          </a:xfrm>
          <a:prstGeom prst="line">
            <a:avLst/>
          </a:prstGeom>
          <a:ln w="38100">
            <a:solidFill>
              <a:schemeClr val="tx1">
                <a:lumMod val="95000"/>
                <a:lumOff val="5000"/>
              </a:schemeClr>
            </a:solidFill>
            <a:prstDash val="sysDot"/>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1524000" y="767834"/>
            <a:ext cx="1143000" cy="369332"/>
          </a:xfrm>
          <a:prstGeom prst="rect">
            <a:avLst/>
          </a:prstGeom>
          <a:solidFill>
            <a:schemeClr val="bg1"/>
          </a:solidFill>
          <a:ln>
            <a:solidFill>
              <a:schemeClr val="tx1"/>
            </a:solidFill>
          </a:ln>
        </p:spPr>
        <p:txBody>
          <a:bodyPr wrap="square" rtlCol="0">
            <a:spAutoFit/>
          </a:bodyPr>
          <a:lstStyle/>
          <a:p>
            <a:r>
              <a:rPr lang="en-US"/>
              <a:t>Windows</a:t>
            </a:r>
          </a:p>
        </p:txBody>
      </p:sp>
      <p:sp>
        <p:nvSpPr>
          <p:cNvPr id="15" name="TextBox 14"/>
          <p:cNvSpPr txBox="1"/>
          <p:nvPr/>
        </p:nvSpPr>
        <p:spPr>
          <a:xfrm>
            <a:off x="5603254" y="734750"/>
            <a:ext cx="1981200" cy="369332"/>
          </a:xfrm>
          <a:prstGeom prst="rect">
            <a:avLst/>
          </a:prstGeom>
          <a:solidFill>
            <a:schemeClr val="bg1"/>
          </a:solidFill>
          <a:ln>
            <a:solidFill>
              <a:schemeClr val="tx1"/>
            </a:solidFill>
          </a:ln>
        </p:spPr>
        <p:txBody>
          <a:bodyPr wrap="square" rtlCol="0">
            <a:spAutoFit/>
          </a:bodyPr>
          <a:lstStyle/>
          <a:p>
            <a:pPr algn="ctr"/>
            <a:r>
              <a:rPr lang="en-US" dirty="0"/>
              <a:t>Linux and Mac</a:t>
            </a:r>
          </a:p>
        </p:txBody>
      </p:sp>
      <p:pic>
        <p:nvPicPr>
          <p:cNvPr id="3" name="Picture 2"/>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724400" y="3002280"/>
            <a:ext cx="4343400" cy="2788920"/>
          </a:xfrm>
          <a:prstGeom prst="rect">
            <a:avLst/>
          </a:prstGeom>
        </p:spPr>
      </p:pic>
      <p:pic>
        <p:nvPicPr>
          <p:cNvPr id="28674" name="Picture 2"/>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56505" y="3002280"/>
            <a:ext cx="4129825" cy="35509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8" name="Straight Connector 17"/>
          <p:cNvCxnSpPr/>
          <p:nvPr/>
        </p:nvCxnSpPr>
        <p:spPr>
          <a:xfrm>
            <a:off x="1879244" y="4454943"/>
            <a:ext cx="1143000" cy="84862"/>
          </a:xfrm>
          <a:prstGeom prst="line">
            <a:avLst/>
          </a:prstGeom>
          <a:ln w="19050">
            <a:solidFill>
              <a:schemeClr val="bg1"/>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2991120" y="4419600"/>
            <a:ext cx="1199880" cy="215444"/>
          </a:xfrm>
          <a:prstGeom prst="rect">
            <a:avLst/>
          </a:prstGeom>
          <a:solidFill>
            <a:schemeClr val="bg1"/>
          </a:solidFill>
        </p:spPr>
        <p:txBody>
          <a:bodyPr wrap="none" lIns="9144" tIns="0" rIns="9144" bIns="0" rtlCol="0">
            <a:spAutoFit/>
          </a:bodyPr>
          <a:lstStyle>
            <a:defPPr>
              <a:defRPr lang="en-US"/>
            </a:defPPr>
            <a:lvl1pPr>
              <a:defRPr sz="1400" b="1">
                <a:latin typeface="Courier New" panose="02070309020205020404" pitchFamily="49" charset="0"/>
                <a:cs typeface="Courier New" panose="02070309020205020404" pitchFamily="49" charset="0"/>
              </a:defRPr>
            </a:lvl1pPr>
          </a:lstStyle>
          <a:p>
            <a:r>
              <a:rPr lang="en-US" dirty="0" err="1">
                <a:solidFill>
                  <a:srgbClr val="25FF25"/>
                </a:solidFill>
              </a:rPr>
              <a:t>dir</a:t>
            </a:r>
            <a:r>
              <a:rPr lang="en-US" dirty="0">
                <a:solidFill>
                  <a:srgbClr val="25FF25"/>
                </a:solidFill>
              </a:rPr>
              <a:t> [enter]</a:t>
            </a:r>
          </a:p>
        </p:txBody>
      </p:sp>
      <p:cxnSp>
        <p:nvCxnSpPr>
          <p:cNvPr id="26" name="Straight Connector 25"/>
          <p:cNvCxnSpPr/>
          <p:nvPr/>
        </p:nvCxnSpPr>
        <p:spPr>
          <a:xfrm>
            <a:off x="1796605" y="4203878"/>
            <a:ext cx="1143000" cy="0"/>
          </a:xfrm>
          <a:prstGeom prst="line">
            <a:avLst/>
          </a:prstGeom>
          <a:ln w="19050">
            <a:solidFill>
              <a:schemeClr val="bg1"/>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2220845" y="4109490"/>
            <a:ext cx="1970155" cy="215444"/>
          </a:xfrm>
          <a:prstGeom prst="rect">
            <a:avLst/>
          </a:prstGeom>
          <a:solidFill>
            <a:schemeClr val="bg1"/>
          </a:solidFill>
        </p:spPr>
        <p:txBody>
          <a:bodyPr wrap="none" lIns="9144" tIns="0" rIns="9144" bIns="0" rtlCol="0">
            <a:spAutoFit/>
          </a:bodyPr>
          <a:lstStyle>
            <a:defPPr>
              <a:defRPr lang="en-US"/>
            </a:defPPr>
            <a:lvl1pPr>
              <a:defRPr sz="1400" b="1">
                <a:latin typeface="Courier New" panose="02070309020205020404" pitchFamily="49" charset="0"/>
                <a:cs typeface="Courier New" panose="02070309020205020404" pitchFamily="49" charset="0"/>
              </a:defRPr>
            </a:lvl1pPr>
          </a:lstStyle>
          <a:p>
            <a:r>
              <a:rPr lang="en-US" dirty="0">
                <a:solidFill>
                  <a:srgbClr val="25FF25"/>
                </a:solidFill>
              </a:rPr>
              <a:t>cd working [enter]</a:t>
            </a:r>
          </a:p>
        </p:txBody>
      </p:sp>
      <p:cxnSp>
        <p:nvCxnSpPr>
          <p:cNvPr id="29" name="Straight Connector 28"/>
          <p:cNvCxnSpPr/>
          <p:nvPr/>
        </p:nvCxnSpPr>
        <p:spPr>
          <a:xfrm>
            <a:off x="1384478" y="3943083"/>
            <a:ext cx="1143000" cy="0"/>
          </a:xfrm>
          <a:prstGeom prst="line">
            <a:avLst/>
          </a:prstGeom>
          <a:ln w="19050">
            <a:solidFill>
              <a:schemeClr val="bg1"/>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2113444" y="3810911"/>
            <a:ext cx="2077556" cy="215444"/>
          </a:xfrm>
          <a:prstGeom prst="rect">
            <a:avLst/>
          </a:prstGeom>
          <a:solidFill>
            <a:schemeClr val="bg1"/>
          </a:solidFill>
        </p:spPr>
        <p:txBody>
          <a:bodyPr wrap="none" lIns="9144" tIns="0" rIns="9144" bIns="0" rtlCol="0">
            <a:spAutoFit/>
          </a:bodyPr>
          <a:lstStyle>
            <a:defPPr>
              <a:defRPr lang="en-US"/>
            </a:defPPr>
            <a:lvl1pPr>
              <a:defRPr sz="1400" b="1">
                <a:latin typeface="Courier New" panose="02070309020205020404" pitchFamily="49" charset="0"/>
                <a:cs typeface="Courier New" panose="02070309020205020404" pitchFamily="49" charset="0"/>
              </a:defRPr>
            </a:lvl1pPr>
          </a:lstStyle>
          <a:p>
            <a:r>
              <a:rPr lang="en-US" dirty="0">
                <a:solidFill>
                  <a:srgbClr val="25FF25"/>
                </a:solidFill>
              </a:rPr>
              <a:t>cd hysplit4 [enter]</a:t>
            </a:r>
          </a:p>
        </p:txBody>
      </p:sp>
      <p:cxnSp>
        <p:nvCxnSpPr>
          <p:cNvPr id="30" name="Straight Connector 29"/>
          <p:cNvCxnSpPr/>
          <p:nvPr/>
        </p:nvCxnSpPr>
        <p:spPr>
          <a:xfrm>
            <a:off x="1905000" y="3676917"/>
            <a:ext cx="1143000" cy="0"/>
          </a:xfrm>
          <a:prstGeom prst="line">
            <a:avLst/>
          </a:prstGeom>
          <a:ln w="19050">
            <a:solidFill>
              <a:schemeClr val="bg1"/>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2972653" y="3550273"/>
            <a:ext cx="1218347" cy="215444"/>
          </a:xfrm>
          <a:prstGeom prst="rect">
            <a:avLst/>
          </a:prstGeom>
          <a:solidFill>
            <a:schemeClr val="bg1"/>
          </a:solidFill>
        </p:spPr>
        <p:txBody>
          <a:bodyPr wrap="none" lIns="9144" tIns="0" rIns="9144" bIns="0" rtlCol="0">
            <a:spAutoFit/>
          </a:bodyPr>
          <a:lstStyle/>
          <a:p>
            <a:r>
              <a:rPr lang="en-US" sz="1400" b="1" dirty="0">
                <a:solidFill>
                  <a:srgbClr val="25FF25"/>
                </a:solidFill>
                <a:latin typeface="Courier New" panose="02070309020205020404" pitchFamily="49" charset="0"/>
                <a:cs typeface="Courier New" panose="02070309020205020404" pitchFamily="49" charset="0"/>
              </a:rPr>
              <a:t>cd\ [enter]</a:t>
            </a:r>
          </a:p>
        </p:txBody>
      </p:sp>
      <p:sp>
        <p:nvSpPr>
          <p:cNvPr id="25" name="TextBox 24"/>
          <p:cNvSpPr txBox="1"/>
          <p:nvPr/>
        </p:nvSpPr>
        <p:spPr>
          <a:xfrm>
            <a:off x="213743" y="1181100"/>
            <a:ext cx="3894656" cy="1754326"/>
          </a:xfrm>
          <a:prstGeom prst="rect">
            <a:avLst/>
          </a:prstGeom>
          <a:noFill/>
        </p:spPr>
        <p:txBody>
          <a:bodyPr wrap="none" rtlCol="0">
            <a:spAutoFit/>
          </a:bodyPr>
          <a:lstStyle/>
          <a:p>
            <a:r>
              <a:rPr lang="en-US" dirty="0"/>
              <a:t>Often starts in users directory</a:t>
            </a:r>
          </a:p>
          <a:p>
            <a:r>
              <a:rPr lang="en-US" b="1" dirty="0">
                <a:solidFill>
                  <a:srgbClr val="25FF25"/>
                </a:solidFill>
              </a:rPr>
              <a:t>c:   </a:t>
            </a:r>
            <a:r>
              <a:rPr lang="en-US" b="1" dirty="0">
                <a:solidFill>
                  <a:srgbClr val="FF0000"/>
                </a:solidFill>
              </a:rPr>
              <a:t> </a:t>
            </a:r>
            <a:r>
              <a:rPr lang="en-US" dirty="0">
                <a:sym typeface="Wingdings" panose="05000000000000000000" pitchFamily="2" charset="2"/>
              </a:rPr>
              <a:t> changes to c: drive</a:t>
            </a:r>
            <a:endParaRPr lang="en-US" dirty="0"/>
          </a:p>
          <a:p>
            <a:r>
              <a:rPr lang="en-US" b="1" dirty="0">
                <a:solidFill>
                  <a:srgbClr val="25FF25"/>
                </a:solidFill>
              </a:rPr>
              <a:t>cd\</a:t>
            </a:r>
            <a:r>
              <a:rPr lang="en-US" dirty="0"/>
              <a:t>  </a:t>
            </a:r>
            <a:r>
              <a:rPr lang="en-US" dirty="0">
                <a:sym typeface="Wingdings" panose="05000000000000000000" pitchFamily="2" charset="2"/>
              </a:rPr>
              <a:t> changes directory to c:\]</a:t>
            </a:r>
          </a:p>
          <a:p>
            <a:r>
              <a:rPr lang="en-US" b="1" dirty="0">
                <a:solidFill>
                  <a:srgbClr val="25FF25"/>
                </a:solidFill>
                <a:sym typeface="Wingdings" panose="05000000000000000000" pitchFamily="2" charset="2"/>
              </a:rPr>
              <a:t>cd hysplit4</a:t>
            </a:r>
            <a:r>
              <a:rPr lang="en-US" dirty="0">
                <a:sym typeface="Wingdings" panose="05000000000000000000" pitchFamily="2" charset="2"/>
              </a:rPr>
              <a:t>  change </a:t>
            </a:r>
            <a:r>
              <a:rPr lang="en-US" dirty="0" err="1">
                <a:sym typeface="Wingdings" panose="05000000000000000000" pitchFamily="2" charset="2"/>
              </a:rPr>
              <a:t>dir</a:t>
            </a:r>
            <a:r>
              <a:rPr lang="en-US" dirty="0">
                <a:sym typeface="Wingdings" panose="05000000000000000000" pitchFamily="2" charset="2"/>
              </a:rPr>
              <a:t> to hysplit4</a:t>
            </a:r>
          </a:p>
          <a:p>
            <a:r>
              <a:rPr lang="en-US" b="1" dirty="0">
                <a:solidFill>
                  <a:srgbClr val="25FF25"/>
                </a:solidFill>
                <a:sym typeface="Wingdings" panose="05000000000000000000" pitchFamily="2" charset="2"/>
              </a:rPr>
              <a:t>cd working</a:t>
            </a:r>
            <a:r>
              <a:rPr lang="en-US" dirty="0">
                <a:sym typeface="Wingdings" panose="05000000000000000000" pitchFamily="2" charset="2"/>
              </a:rPr>
              <a:t>  change </a:t>
            </a:r>
            <a:r>
              <a:rPr lang="en-US" dirty="0" err="1">
                <a:sym typeface="Wingdings" panose="05000000000000000000" pitchFamily="2" charset="2"/>
              </a:rPr>
              <a:t>dir</a:t>
            </a:r>
            <a:r>
              <a:rPr lang="en-US" dirty="0">
                <a:sym typeface="Wingdings" panose="05000000000000000000" pitchFamily="2" charset="2"/>
              </a:rPr>
              <a:t> to working</a:t>
            </a:r>
          </a:p>
          <a:p>
            <a:r>
              <a:rPr lang="en-US" b="1" dirty="0" err="1">
                <a:solidFill>
                  <a:srgbClr val="25FF25"/>
                </a:solidFill>
                <a:sym typeface="Wingdings" panose="05000000000000000000" pitchFamily="2" charset="2"/>
              </a:rPr>
              <a:t>dir</a:t>
            </a:r>
            <a:r>
              <a:rPr lang="en-US" dirty="0">
                <a:sym typeface="Wingdings" panose="05000000000000000000" pitchFamily="2" charset="2"/>
              </a:rPr>
              <a:t>  lists contents of directory (folder)</a:t>
            </a:r>
            <a:endParaRPr lang="en-US" dirty="0"/>
          </a:p>
        </p:txBody>
      </p:sp>
      <p:sp>
        <p:nvSpPr>
          <p:cNvPr id="32" name="TextBox 31"/>
          <p:cNvSpPr txBox="1"/>
          <p:nvPr/>
        </p:nvSpPr>
        <p:spPr>
          <a:xfrm>
            <a:off x="4800600" y="1181100"/>
            <a:ext cx="3782446" cy="1754326"/>
          </a:xfrm>
          <a:prstGeom prst="rect">
            <a:avLst/>
          </a:prstGeom>
          <a:noFill/>
        </p:spPr>
        <p:txBody>
          <a:bodyPr wrap="none" rtlCol="0">
            <a:spAutoFit/>
          </a:bodyPr>
          <a:lstStyle/>
          <a:p>
            <a:r>
              <a:rPr lang="en-US" dirty="0"/>
              <a:t>Starts in users Home directory</a:t>
            </a:r>
          </a:p>
          <a:p>
            <a:endParaRPr lang="en-US" dirty="0">
              <a:sym typeface="Wingdings" panose="05000000000000000000" pitchFamily="2" charset="2"/>
            </a:endParaRPr>
          </a:p>
          <a:p>
            <a:endParaRPr lang="en-US" dirty="0">
              <a:sym typeface="Wingdings" panose="05000000000000000000" pitchFamily="2" charset="2"/>
            </a:endParaRPr>
          </a:p>
          <a:p>
            <a:r>
              <a:rPr lang="en-US" b="1" dirty="0">
                <a:solidFill>
                  <a:srgbClr val="25FF25"/>
                </a:solidFill>
                <a:sym typeface="Wingdings" panose="05000000000000000000" pitchFamily="2" charset="2"/>
              </a:rPr>
              <a:t>cd hysplit4</a:t>
            </a:r>
            <a:r>
              <a:rPr lang="en-US" dirty="0">
                <a:sym typeface="Wingdings" panose="05000000000000000000" pitchFamily="2" charset="2"/>
              </a:rPr>
              <a:t>  change </a:t>
            </a:r>
            <a:r>
              <a:rPr lang="en-US" dirty="0" err="1">
                <a:sym typeface="Wingdings" panose="05000000000000000000" pitchFamily="2" charset="2"/>
              </a:rPr>
              <a:t>dir</a:t>
            </a:r>
            <a:r>
              <a:rPr lang="en-US" dirty="0">
                <a:sym typeface="Wingdings" panose="05000000000000000000" pitchFamily="2" charset="2"/>
              </a:rPr>
              <a:t> to hysplit4</a:t>
            </a:r>
          </a:p>
          <a:p>
            <a:r>
              <a:rPr lang="en-US" b="1" dirty="0">
                <a:solidFill>
                  <a:srgbClr val="25FF25"/>
                </a:solidFill>
                <a:sym typeface="Wingdings" panose="05000000000000000000" pitchFamily="2" charset="2"/>
              </a:rPr>
              <a:t>cd working</a:t>
            </a:r>
            <a:r>
              <a:rPr lang="en-US" dirty="0">
                <a:sym typeface="Wingdings" panose="05000000000000000000" pitchFamily="2" charset="2"/>
              </a:rPr>
              <a:t>  change </a:t>
            </a:r>
            <a:r>
              <a:rPr lang="en-US" dirty="0" err="1">
                <a:sym typeface="Wingdings" panose="05000000000000000000" pitchFamily="2" charset="2"/>
              </a:rPr>
              <a:t>dir</a:t>
            </a:r>
            <a:r>
              <a:rPr lang="en-US" dirty="0">
                <a:sym typeface="Wingdings" panose="05000000000000000000" pitchFamily="2" charset="2"/>
              </a:rPr>
              <a:t> to working</a:t>
            </a:r>
          </a:p>
          <a:p>
            <a:r>
              <a:rPr lang="en-US" b="1" dirty="0">
                <a:solidFill>
                  <a:srgbClr val="25FF25"/>
                </a:solidFill>
                <a:sym typeface="Wingdings" panose="05000000000000000000" pitchFamily="2" charset="2"/>
              </a:rPr>
              <a:t>ls</a:t>
            </a:r>
            <a:r>
              <a:rPr lang="en-US" dirty="0">
                <a:sym typeface="Wingdings" panose="05000000000000000000" pitchFamily="2" charset="2"/>
              </a:rPr>
              <a:t>  lists contents of directory (folder)</a:t>
            </a:r>
            <a:endParaRPr lang="en-US" dirty="0"/>
          </a:p>
        </p:txBody>
      </p:sp>
      <p:sp>
        <p:nvSpPr>
          <p:cNvPr id="27" name="Rectangle 26"/>
          <p:cNvSpPr/>
          <p:nvPr/>
        </p:nvSpPr>
        <p:spPr>
          <a:xfrm>
            <a:off x="6597204" y="3263722"/>
            <a:ext cx="182880" cy="1524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p:cNvSpPr/>
          <p:nvPr/>
        </p:nvSpPr>
        <p:spPr>
          <a:xfrm>
            <a:off x="6610083" y="3614928"/>
            <a:ext cx="822960" cy="11887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p:cNvSpPr/>
          <p:nvPr/>
        </p:nvSpPr>
        <p:spPr>
          <a:xfrm>
            <a:off x="6979920" y="3715551"/>
            <a:ext cx="182880" cy="11887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p:cNvSpPr/>
          <p:nvPr/>
        </p:nvSpPr>
        <p:spPr>
          <a:xfrm>
            <a:off x="6958888" y="4148328"/>
            <a:ext cx="640080" cy="11887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p:cNvSpPr/>
          <p:nvPr/>
        </p:nvSpPr>
        <p:spPr>
          <a:xfrm>
            <a:off x="6934200" y="4254322"/>
            <a:ext cx="182880" cy="11887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271978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4E8DBFF9-7723-4E32-B4D1-61E93AF5D5D3}" type="slidenum">
              <a:rPr lang="en-US" smtClean="0"/>
              <a:pPr/>
              <a:t>12</a:t>
            </a:fld>
            <a:endParaRPr lang="en-US"/>
          </a:p>
        </p:txBody>
      </p:sp>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406696" y="1323988"/>
            <a:ext cx="5029200" cy="5229212"/>
          </a:xfrm>
          <a:prstGeom prst="rect">
            <a:avLst/>
          </a:prstGeom>
        </p:spPr>
      </p:pic>
      <p:sp>
        <p:nvSpPr>
          <p:cNvPr id="5" name="TextBox 4"/>
          <p:cNvSpPr txBox="1"/>
          <p:nvPr/>
        </p:nvSpPr>
        <p:spPr>
          <a:xfrm>
            <a:off x="304800" y="225015"/>
            <a:ext cx="2197006" cy="1200329"/>
          </a:xfrm>
          <a:prstGeom prst="rect">
            <a:avLst/>
          </a:prstGeom>
          <a:noFill/>
        </p:spPr>
        <p:txBody>
          <a:bodyPr wrap="square" rtlCol="0">
            <a:spAutoFit/>
          </a:bodyPr>
          <a:lstStyle/>
          <a:p>
            <a:r>
              <a:rPr lang="en-US" b="1" dirty="0"/>
              <a:t>We are going to use parts of the Tutorial today, so you can see how it works</a:t>
            </a:r>
          </a:p>
        </p:txBody>
      </p:sp>
      <p:sp>
        <p:nvSpPr>
          <p:cNvPr id="7" name="TextBox 6"/>
          <p:cNvSpPr txBox="1"/>
          <p:nvPr/>
        </p:nvSpPr>
        <p:spPr>
          <a:xfrm>
            <a:off x="6902497" y="1969635"/>
            <a:ext cx="2174428" cy="646331"/>
          </a:xfrm>
          <a:prstGeom prst="rect">
            <a:avLst/>
          </a:prstGeom>
          <a:solidFill>
            <a:srgbClr val="C5FFC5"/>
          </a:solidFill>
          <a:ln>
            <a:solidFill>
              <a:srgbClr val="FF0000"/>
            </a:solidFill>
          </a:ln>
        </p:spPr>
        <p:txBody>
          <a:bodyPr wrap="square" rtlCol="0">
            <a:spAutoFit/>
          </a:bodyPr>
          <a:lstStyle/>
          <a:p>
            <a:pPr algn="ctr"/>
            <a:r>
              <a:rPr lang="en-US" dirty="0">
                <a:solidFill>
                  <a:schemeClr val="bg1"/>
                </a:solidFill>
              </a:rPr>
              <a:t>Takes you to the </a:t>
            </a:r>
            <a:r>
              <a:rPr lang="en-US" b="1" dirty="0">
                <a:solidFill>
                  <a:schemeClr val="bg1"/>
                </a:solidFill>
              </a:rPr>
              <a:t>next page</a:t>
            </a:r>
            <a:r>
              <a:rPr lang="en-US" dirty="0">
                <a:solidFill>
                  <a:schemeClr val="bg1"/>
                </a:solidFill>
              </a:rPr>
              <a:t> of the Tutorial</a:t>
            </a:r>
          </a:p>
        </p:txBody>
      </p:sp>
      <p:sp>
        <p:nvSpPr>
          <p:cNvPr id="8" name="TextBox 7"/>
          <p:cNvSpPr txBox="1"/>
          <p:nvPr/>
        </p:nvSpPr>
        <p:spPr>
          <a:xfrm>
            <a:off x="152400" y="1958744"/>
            <a:ext cx="2603593" cy="646331"/>
          </a:xfrm>
          <a:prstGeom prst="rect">
            <a:avLst/>
          </a:prstGeom>
          <a:solidFill>
            <a:srgbClr val="C5FFC5"/>
          </a:solidFill>
          <a:ln>
            <a:solidFill>
              <a:srgbClr val="FF0000"/>
            </a:solidFill>
          </a:ln>
        </p:spPr>
        <p:txBody>
          <a:bodyPr wrap="square" rtlCol="0">
            <a:spAutoFit/>
          </a:bodyPr>
          <a:lstStyle/>
          <a:p>
            <a:pPr algn="ctr"/>
            <a:r>
              <a:rPr lang="en-US" dirty="0">
                <a:solidFill>
                  <a:schemeClr val="bg1"/>
                </a:solidFill>
              </a:rPr>
              <a:t>Takes you to the </a:t>
            </a:r>
            <a:r>
              <a:rPr lang="en-US" b="1" dirty="0">
                <a:solidFill>
                  <a:schemeClr val="bg1"/>
                </a:solidFill>
              </a:rPr>
              <a:t>previous page</a:t>
            </a:r>
            <a:r>
              <a:rPr lang="en-US" dirty="0">
                <a:solidFill>
                  <a:schemeClr val="bg1"/>
                </a:solidFill>
              </a:rPr>
              <a:t> of the Tutorial</a:t>
            </a:r>
          </a:p>
        </p:txBody>
      </p:sp>
      <p:grpSp>
        <p:nvGrpSpPr>
          <p:cNvPr id="39" name="Group 38"/>
          <p:cNvGrpSpPr/>
          <p:nvPr/>
        </p:nvGrpSpPr>
        <p:grpSpPr>
          <a:xfrm>
            <a:off x="457200" y="2390788"/>
            <a:ext cx="3168696" cy="1864632"/>
            <a:chOff x="457200" y="2390788"/>
            <a:chExt cx="3168696" cy="1864632"/>
          </a:xfrm>
          <a:solidFill>
            <a:srgbClr val="C5FFC5"/>
          </a:solidFill>
        </p:grpSpPr>
        <p:cxnSp>
          <p:nvCxnSpPr>
            <p:cNvPr id="11" name="Straight Connector 10"/>
            <p:cNvCxnSpPr/>
            <p:nvPr/>
          </p:nvCxnSpPr>
          <p:spPr>
            <a:xfrm flipV="1">
              <a:off x="2101896" y="2390788"/>
              <a:ext cx="1524000" cy="1219200"/>
            </a:xfrm>
            <a:prstGeom prst="line">
              <a:avLst/>
            </a:prstGeom>
            <a:grpFill/>
            <a:ln w="28575">
              <a:solidFill>
                <a:srgbClr val="FF0000"/>
              </a:solidFill>
              <a:prstDash val="solid"/>
              <a:headEnd type="none" w="med" len="med"/>
              <a:tailEnd type="triangle" w="lg" len="lg"/>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457200" y="3055091"/>
              <a:ext cx="2131153" cy="1200329"/>
            </a:xfrm>
            <a:prstGeom prst="rect">
              <a:avLst/>
            </a:prstGeom>
            <a:grpFill/>
            <a:ln>
              <a:solidFill>
                <a:srgbClr val="FF0000"/>
              </a:solidFill>
            </a:ln>
          </p:spPr>
          <p:txBody>
            <a:bodyPr wrap="square" rtlCol="0">
              <a:spAutoFit/>
            </a:bodyPr>
            <a:lstStyle/>
            <a:p>
              <a:pPr algn="ctr"/>
              <a:r>
                <a:rPr lang="en-US" dirty="0">
                  <a:solidFill>
                    <a:schemeClr val="bg1"/>
                  </a:solidFill>
                </a:rPr>
                <a:t>Shows you the </a:t>
              </a:r>
              <a:r>
                <a:rPr lang="en-US" b="1" dirty="0">
                  <a:solidFill>
                    <a:schemeClr val="bg1"/>
                  </a:solidFill>
                </a:rPr>
                <a:t>basic inputs</a:t>
              </a:r>
              <a:r>
                <a:rPr lang="en-US" dirty="0">
                  <a:solidFill>
                    <a:schemeClr val="bg1"/>
                  </a:solidFill>
                </a:rPr>
                <a:t> needed for this page, in an abbreviated way</a:t>
              </a:r>
            </a:p>
          </p:txBody>
        </p:sp>
      </p:grpSp>
      <p:grpSp>
        <p:nvGrpSpPr>
          <p:cNvPr id="40" name="Group 39"/>
          <p:cNvGrpSpPr/>
          <p:nvPr/>
        </p:nvGrpSpPr>
        <p:grpSpPr>
          <a:xfrm>
            <a:off x="3581400" y="871805"/>
            <a:ext cx="1901943" cy="1420995"/>
            <a:chOff x="3581400" y="871805"/>
            <a:chExt cx="1901943" cy="1420995"/>
          </a:xfrm>
          <a:solidFill>
            <a:srgbClr val="C5FFC5"/>
          </a:solidFill>
        </p:grpSpPr>
        <p:sp>
          <p:nvSpPr>
            <p:cNvPr id="12" name="TextBox 11"/>
            <p:cNvSpPr txBox="1"/>
            <p:nvPr/>
          </p:nvSpPr>
          <p:spPr>
            <a:xfrm>
              <a:off x="3581400" y="871805"/>
              <a:ext cx="1901943" cy="646331"/>
            </a:xfrm>
            <a:prstGeom prst="rect">
              <a:avLst/>
            </a:prstGeom>
            <a:grpFill/>
            <a:ln>
              <a:solidFill>
                <a:srgbClr val="FF0000"/>
              </a:solidFill>
            </a:ln>
          </p:spPr>
          <p:txBody>
            <a:bodyPr wrap="square" rtlCol="0">
              <a:spAutoFit/>
            </a:bodyPr>
            <a:lstStyle/>
            <a:p>
              <a:pPr algn="ctr"/>
              <a:r>
                <a:rPr lang="en-US" dirty="0">
                  <a:solidFill>
                    <a:schemeClr val="bg1"/>
                  </a:solidFill>
                </a:rPr>
                <a:t>Takes you to the </a:t>
              </a:r>
              <a:r>
                <a:rPr lang="en-US" b="1" dirty="0">
                  <a:solidFill>
                    <a:schemeClr val="bg1"/>
                  </a:solidFill>
                </a:rPr>
                <a:t>Table of Contents</a:t>
              </a:r>
            </a:p>
          </p:txBody>
        </p:sp>
        <p:cxnSp>
          <p:nvCxnSpPr>
            <p:cNvPr id="13" name="Straight Connector 12"/>
            <p:cNvCxnSpPr/>
            <p:nvPr/>
          </p:nvCxnSpPr>
          <p:spPr>
            <a:xfrm>
              <a:off x="4447632" y="1518136"/>
              <a:ext cx="60275" cy="774664"/>
            </a:xfrm>
            <a:prstGeom prst="line">
              <a:avLst/>
            </a:prstGeom>
            <a:grpFill/>
            <a:ln w="28575">
              <a:solidFill>
                <a:srgbClr val="FF0000"/>
              </a:solidFill>
              <a:prstDash val="solid"/>
              <a:headEnd type="none" w="med" len="med"/>
              <a:tailEnd type="triangle" w="lg" len="lg"/>
            </a:ln>
          </p:spPr>
          <p:style>
            <a:lnRef idx="1">
              <a:schemeClr val="accent1"/>
            </a:lnRef>
            <a:fillRef idx="0">
              <a:schemeClr val="accent1"/>
            </a:fillRef>
            <a:effectRef idx="0">
              <a:schemeClr val="accent1"/>
            </a:effectRef>
            <a:fontRef idx="minor">
              <a:schemeClr val="tx1"/>
            </a:fontRef>
          </p:style>
        </p:cxnSp>
      </p:grpSp>
      <p:grpSp>
        <p:nvGrpSpPr>
          <p:cNvPr id="41" name="Group 40"/>
          <p:cNvGrpSpPr/>
          <p:nvPr/>
        </p:nvGrpSpPr>
        <p:grpSpPr>
          <a:xfrm>
            <a:off x="3733800" y="128170"/>
            <a:ext cx="3023176" cy="2081630"/>
            <a:chOff x="3733800" y="128170"/>
            <a:chExt cx="3023176" cy="2081630"/>
          </a:xfrm>
          <a:solidFill>
            <a:srgbClr val="C5FFC5"/>
          </a:solidFill>
        </p:grpSpPr>
        <p:sp>
          <p:nvSpPr>
            <p:cNvPr id="17" name="TextBox 16"/>
            <p:cNvSpPr txBox="1"/>
            <p:nvPr/>
          </p:nvSpPr>
          <p:spPr>
            <a:xfrm>
              <a:off x="3733800" y="128170"/>
              <a:ext cx="3023176" cy="646331"/>
            </a:xfrm>
            <a:prstGeom prst="rect">
              <a:avLst/>
            </a:prstGeom>
            <a:grpFill/>
            <a:ln>
              <a:solidFill>
                <a:srgbClr val="FF0000"/>
              </a:solidFill>
            </a:ln>
          </p:spPr>
          <p:txBody>
            <a:bodyPr wrap="square" rtlCol="0">
              <a:spAutoFit/>
            </a:bodyPr>
            <a:lstStyle/>
            <a:p>
              <a:pPr algn="ctr"/>
              <a:r>
                <a:rPr lang="en-US" dirty="0">
                  <a:solidFill>
                    <a:schemeClr val="bg1"/>
                  </a:solidFill>
                </a:rPr>
                <a:t>Shows you a </a:t>
              </a:r>
              <a:r>
                <a:rPr lang="en-US" b="1" dirty="0">
                  <a:solidFill>
                    <a:schemeClr val="bg1"/>
                  </a:solidFill>
                </a:rPr>
                <a:t>DOS Batch Script </a:t>
              </a:r>
              <a:r>
                <a:rPr lang="en-US" dirty="0">
                  <a:solidFill>
                    <a:schemeClr val="bg1"/>
                  </a:solidFill>
                </a:rPr>
                <a:t>for actions on this page</a:t>
              </a:r>
            </a:p>
          </p:txBody>
        </p:sp>
        <p:cxnSp>
          <p:nvCxnSpPr>
            <p:cNvPr id="18" name="Straight Connector 17"/>
            <p:cNvCxnSpPr/>
            <p:nvPr/>
          </p:nvCxnSpPr>
          <p:spPr>
            <a:xfrm flipH="1">
              <a:off x="5329643" y="774501"/>
              <a:ext cx="410258" cy="1435299"/>
            </a:xfrm>
            <a:prstGeom prst="line">
              <a:avLst/>
            </a:prstGeom>
            <a:grpFill/>
            <a:ln w="28575">
              <a:solidFill>
                <a:srgbClr val="FF0000"/>
              </a:solidFill>
              <a:prstDash val="solid"/>
              <a:headEnd type="none" w="med" len="med"/>
              <a:tailEnd type="triangle" w="lg" len="lg"/>
            </a:ln>
          </p:spPr>
          <p:style>
            <a:lnRef idx="1">
              <a:schemeClr val="accent1"/>
            </a:lnRef>
            <a:fillRef idx="0">
              <a:schemeClr val="accent1"/>
            </a:fillRef>
            <a:effectRef idx="0">
              <a:schemeClr val="accent1"/>
            </a:effectRef>
            <a:fontRef idx="minor">
              <a:schemeClr val="tx1"/>
            </a:fontRef>
          </p:style>
        </p:cxnSp>
      </p:grpSp>
      <p:grpSp>
        <p:nvGrpSpPr>
          <p:cNvPr id="42" name="Group 41"/>
          <p:cNvGrpSpPr/>
          <p:nvPr/>
        </p:nvGrpSpPr>
        <p:grpSpPr>
          <a:xfrm>
            <a:off x="6032593" y="128170"/>
            <a:ext cx="2914891" cy="2164630"/>
            <a:chOff x="6032593" y="128170"/>
            <a:chExt cx="2914891" cy="2164630"/>
          </a:xfrm>
          <a:solidFill>
            <a:srgbClr val="C5FFC5"/>
          </a:solidFill>
        </p:grpSpPr>
        <p:cxnSp>
          <p:nvCxnSpPr>
            <p:cNvPr id="22" name="Straight Connector 21"/>
            <p:cNvCxnSpPr/>
            <p:nvPr/>
          </p:nvCxnSpPr>
          <p:spPr>
            <a:xfrm flipH="1">
              <a:off x="6032593" y="914400"/>
              <a:ext cx="1142389" cy="1378400"/>
            </a:xfrm>
            <a:prstGeom prst="line">
              <a:avLst/>
            </a:prstGeom>
            <a:grpFill/>
            <a:ln w="28575">
              <a:solidFill>
                <a:srgbClr val="FF0000"/>
              </a:solidFill>
              <a:prstDash val="solid"/>
              <a:headEnd type="none" w="med" len="med"/>
              <a:tailEnd type="triangle" w="lg" len="lg"/>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6902496" y="128170"/>
              <a:ext cx="2044988" cy="1200329"/>
            </a:xfrm>
            <a:prstGeom prst="rect">
              <a:avLst/>
            </a:prstGeom>
            <a:grpFill/>
            <a:ln>
              <a:solidFill>
                <a:srgbClr val="FF0000"/>
              </a:solidFill>
            </a:ln>
          </p:spPr>
          <p:txBody>
            <a:bodyPr wrap="square" rtlCol="0">
              <a:spAutoFit/>
            </a:bodyPr>
            <a:lstStyle/>
            <a:p>
              <a:pPr algn="ctr"/>
              <a:r>
                <a:rPr lang="en-US" dirty="0">
                  <a:solidFill>
                    <a:schemeClr val="bg1"/>
                  </a:solidFill>
                </a:rPr>
                <a:t>Shows you a </a:t>
              </a:r>
              <a:r>
                <a:rPr lang="en-US" b="1" dirty="0">
                  <a:solidFill>
                    <a:schemeClr val="bg1"/>
                  </a:solidFill>
                </a:rPr>
                <a:t>Unix/Linux shell script </a:t>
              </a:r>
              <a:r>
                <a:rPr lang="en-US" dirty="0">
                  <a:solidFill>
                    <a:schemeClr val="bg1"/>
                  </a:solidFill>
                </a:rPr>
                <a:t>for actions on this page</a:t>
              </a:r>
            </a:p>
          </p:txBody>
        </p:sp>
      </p:grpSp>
      <p:grpSp>
        <p:nvGrpSpPr>
          <p:cNvPr id="43" name="Group 42"/>
          <p:cNvGrpSpPr/>
          <p:nvPr/>
        </p:nvGrpSpPr>
        <p:grpSpPr>
          <a:xfrm>
            <a:off x="3829801" y="2842287"/>
            <a:ext cx="5247124" cy="3514063"/>
            <a:chOff x="3829801" y="2842287"/>
            <a:chExt cx="5247124" cy="3514063"/>
          </a:xfrm>
          <a:solidFill>
            <a:srgbClr val="C5FFC5"/>
          </a:solidFill>
        </p:grpSpPr>
        <p:cxnSp>
          <p:nvCxnSpPr>
            <p:cNvPr id="27" name="Straight Connector 26"/>
            <p:cNvCxnSpPr/>
            <p:nvPr/>
          </p:nvCxnSpPr>
          <p:spPr>
            <a:xfrm flipH="1">
              <a:off x="6902496" y="3200400"/>
              <a:ext cx="793704" cy="152400"/>
            </a:xfrm>
            <a:prstGeom prst="line">
              <a:avLst/>
            </a:prstGeom>
            <a:grpFill/>
            <a:ln w="28575">
              <a:solidFill>
                <a:srgbClr val="FF0000"/>
              </a:solidFill>
              <a:prstDash val="solid"/>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H="1">
              <a:off x="3829801" y="3444252"/>
              <a:ext cx="3907378" cy="266661"/>
            </a:xfrm>
            <a:prstGeom prst="line">
              <a:avLst/>
            </a:prstGeom>
            <a:grpFill/>
            <a:ln w="28575">
              <a:solidFill>
                <a:srgbClr val="FF0000"/>
              </a:solidFill>
              <a:prstDash val="solid"/>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a:stCxn id="26" idx="1"/>
            </p:cNvCxnSpPr>
            <p:nvPr/>
          </p:nvCxnSpPr>
          <p:spPr>
            <a:xfrm flipH="1">
              <a:off x="6858001" y="3719450"/>
              <a:ext cx="761999" cy="379888"/>
            </a:xfrm>
            <a:prstGeom prst="line">
              <a:avLst/>
            </a:prstGeom>
            <a:grpFill/>
            <a:ln w="28575">
              <a:solidFill>
                <a:srgbClr val="FF0000"/>
              </a:solidFill>
              <a:prstDash val="solid"/>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H="1">
              <a:off x="5943600" y="3871850"/>
              <a:ext cx="1828801" cy="1761750"/>
            </a:xfrm>
            <a:prstGeom prst="line">
              <a:avLst/>
            </a:prstGeom>
            <a:grpFill/>
            <a:ln w="28575">
              <a:solidFill>
                <a:srgbClr val="FF0000"/>
              </a:solidFill>
              <a:prstDash val="solid"/>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H="1">
              <a:off x="5638800" y="4024250"/>
              <a:ext cx="2286002" cy="2332100"/>
            </a:xfrm>
            <a:prstGeom prst="line">
              <a:avLst/>
            </a:prstGeom>
            <a:grpFill/>
            <a:ln w="28575">
              <a:solidFill>
                <a:srgbClr val="FF0000"/>
              </a:solidFill>
              <a:prstDash val="solid"/>
              <a:headEnd type="none" w="med" len="med"/>
              <a:tailEnd type="triangle" w="lg" len="lg"/>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7620000" y="2842287"/>
              <a:ext cx="1456925" cy="1754326"/>
            </a:xfrm>
            <a:prstGeom prst="rect">
              <a:avLst/>
            </a:prstGeom>
            <a:grpFill/>
            <a:ln>
              <a:solidFill>
                <a:srgbClr val="FF0000"/>
              </a:solidFill>
            </a:ln>
          </p:spPr>
          <p:txBody>
            <a:bodyPr wrap="square" rtlCol="0">
              <a:spAutoFit/>
            </a:bodyPr>
            <a:lstStyle/>
            <a:p>
              <a:pPr algn="ctr"/>
              <a:r>
                <a:rPr lang="en-US" dirty="0">
                  <a:solidFill>
                    <a:schemeClr val="bg1"/>
                  </a:solidFill>
                </a:rPr>
                <a:t>Links show you </a:t>
              </a:r>
              <a:r>
                <a:rPr lang="en-US" b="1" dirty="0">
                  <a:solidFill>
                    <a:schemeClr val="bg1"/>
                  </a:solidFill>
                </a:rPr>
                <a:t>pictures</a:t>
              </a:r>
              <a:r>
                <a:rPr lang="en-US" dirty="0">
                  <a:solidFill>
                    <a:schemeClr val="bg1"/>
                  </a:solidFill>
                </a:rPr>
                <a:t> of procedures, inputs, and outputs</a:t>
              </a:r>
            </a:p>
          </p:txBody>
        </p:sp>
      </p:grpSp>
    </p:spTree>
    <p:extLst>
      <p:ext uri="{BB962C8B-B14F-4D97-AF65-F5344CB8AC3E}">
        <p14:creationId xmlns:p14="http://schemas.microsoft.com/office/powerpoint/2010/main" val="2620779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0"/>
                                        </p:tgtEl>
                                        <p:attrNameLst>
                                          <p:attrName>style.visibility</p:attrName>
                                        </p:attrNameLst>
                                      </p:cBhvr>
                                      <p:to>
                                        <p:strVal val="visible"/>
                                      </p:to>
                                    </p:set>
                                    <p:animEffect transition="in" filter="fade">
                                      <p:cBhvr>
                                        <p:cTn id="17" dur="500"/>
                                        <p:tgtEl>
                                          <p:spTgt spid="4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9"/>
                                        </p:tgtEl>
                                        <p:attrNameLst>
                                          <p:attrName>style.visibility</p:attrName>
                                        </p:attrNameLst>
                                      </p:cBhvr>
                                      <p:to>
                                        <p:strVal val="visible"/>
                                      </p:to>
                                    </p:set>
                                    <p:animEffect transition="in" filter="fade">
                                      <p:cBhvr>
                                        <p:cTn id="22" dur="500"/>
                                        <p:tgtEl>
                                          <p:spTgt spid="3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3"/>
                                        </p:tgtEl>
                                        <p:attrNameLst>
                                          <p:attrName>style.visibility</p:attrName>
                                        </p:attrNameLst>
                                      </p:cBhvr>
                                      <p:to>
                                        <p:strVal val="visible"/>
                                      </p:to>
                                    </p:set>
                                    <p:animEffect transition="in" filter="fade">
                                      <p:cBhvr>
                                        <p:cTn id="27" dur="500"/>
                                        <p:tgtEl>
                                          <p:spTgt spid="4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1"/>
                                        </p:tgtEl>
                                        <p:attrNameLst>
                                          <p:attrName>style.visibility</p:attrName>
                                        </p:attrNameLst>
                                      </p:cBhvr>
                                      <p:to>
                                        <p:strVal val="visible"/>
                                      </p:to>
                                    </p:set>
                                    <p:animEffect transition="in" filter="fade">
                                      <p:cBhvr>
                                        <p:cTn id="32" dur="500"/>
                                        <p:tgtEl>
                                          <p:spTgt spid="41"/>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42"/>
                                        </p:tgtEl>
                                        <p:attrNameLst>
                                          <p:attrName>style.visibility</p:attrName>
                                        </p:attrNameLst>
                                      </p:cBhvr>
                                      <p:to>
                                        <p:strVal val="visible"/>
                                      </p:to>
                                    </p:set>
                                    <p:animEffect transition="in" filter="fade">
                                      <p:cBhvr>
                                        <p:cTn id="37"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p:txBody>
          <a:bodyPr/>
          <a:lstStyle/>
          <a:p>
            <a:fld id="{1CCAE963-827D-42F8-9077-D514019C2E03}" type="slidenum">
              <a:rPr lang="en-US" smtClean="0"/>
              <a:t>120</a:t>
            </a:fld>
            <a:endParaRPr lang="en-US"/>
          </a:p>
        </p:txBody>
      </p:sp>
      <p:sp>
        <p:nvSpPr>
          <p:cNvPr id="4" name="TextBox 3"/>
          <p:cNvSpPr txBox="1"/>
          <p:nvPr/>
        </p:nvSpPr>
        <p:spPr>
          <a:xfrm>
            <a:off x="381001" y="115669"/>
            <a:ext cx="8077199" cy="369332"/>
          </a:xfrm>
          <a:prstGeom prst="rect">
            <a:avLst/>
          </a:prstGeom>
          <a:solidFill>
            <a:srgbClr val="CDFBBD"/>
          </a:solidFill>
          <a:ln>
            <a:solidFill>
              <a:schemeClr val="tx1"/>
            </a:solidFill>
          </a:ln>
        </p:spPr>
        <p:txBody>
          <a:bodyPr wrap="square" rtlCol="0">
            <a:spAutoFit/>
          </a:bodyPr>
          <a:lstStyle/>
          <a:p>
            <a:pPr algn="ctr"/>
            <a:r>
              <a:rPr lang="en-US" b="1">
                <a:solidFill>
                  <a:schemeClr val="bg1"/>
                </a:solidFill>
              </a:rPr>
              <a:t>Basic Navigation within Terminal Windows</a:t>
            </a:r>
          </a:p>
        </p:txBody>
      </p:sp>
      <p:cxnSp>
        <p:nvCxnSpPr>
          <p:cNvPr id="5" name="Straight Connector 4"/>
          <p:cNvCxnSpPr/>
          <p:nvPr/>
        </p:nvCxnSpPr>
        <p:spPr>
          <a:xfrm>
            <a:off x="4572000" y="874931"/>
            <a:ext cx="0" cy="5525869"/>
          </a:xfrm>
          <a:prstGeom prst="line">
            <a:avLst/>
          </a:prstGeom>
          <a:ln w="38100">
            <a:solidFill>
              <a:schemeClr val="tx1">
                <a:lumMod val="95000"/>
                <a:lumOff val="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H="1">
            <a:off x="1613" y="893176"/>
            <a:ext cx="9144000" cy="0"/>
          </a:xfrm>
          <a:prstGeom prst="line">
            <a:avLst/>
          </a:prstGeom>
          <a:ln w="38100">
            <a:solidFill>
              <a:schemeClr val="tx1">
                <a:lumMod val="95000"/>
                <a:lumOff val="5000"/>
              </a:schemeClr>
            </a:solidFill>
            <a:prstDash val="sysDot"/>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1524000" y="767834"/>
            <a:ext cx="1143000" cy="369332"/>
          </a:xfrm>
          <a:prstGeom prst="rect">
            <a:avLst/>
          </a:prstGeom>
          <a:solidFill>
            <a:schemeClr val="bg1"/>
          </a:solidFill>
          <a:ln>
            <a:solidFill>
              <a:schemeClr val="tx1"/>
            </a:solidFill>
          </a:ln>
        </p:spPr>
        <p:txBody>
          <a:bodyPr wrap="square" rtlCol="0">
            <a:spAutoFit/>
          </a:bodyPr>
          <a:lstStyle/>
          <a:p>
            <a:r>
              <a:rPr lang="en-US"/>
              <a:t>Windows</a:t>
            </a:r>
          </a:p>
        </p:txBody>
      </p:sp>
      <p:sp>
        <p:nvSpPr>
          <p:cNvPr id="10" name="TextBox 9"/>
          <p:cNvSpPr txBox="1"/>
          <p:nvPr/>
        </p:nvSpPr>
        <p:spPr>
          <a:xfrm>
            <a:off x="5562600" y="767834"/>
            <a:ext cx="1524000" cy="369332"/>
          </a:xfrm>
          <a:prstGeom prst="rect">
            <a:avLst/>
          </a:prstGeom>
          <a:solidFill>
            <a:schemeClr val="bg1"/>
          </a:solidFill>
          <a:ln>
            <a:solidFill>
              <a:schemeClr val="tx1"/>
            </a:solidFill>
          </a:ln>
        </p:spPr>
        <p:txBody>
          <a:bodyPr wrap="square" rtlCol="0">
            <a:spAutoFit/>
          </a:bodyPr>
          <a:lstStyle/>
          <a:p>
            <a:pPr algn="ctr"/>
            <a:r>
              <a:rPr lang="en-US" dirty="0"/>
              <a:t>Linux &amp; Mac</a:t>
            </a:r>
          </a:p>
        </p:txBody>
      </p:sp>
      <p:sp>
        <p:nvSpPr>
          <p:cNvPr id="16" name="TextBox 15"/>
          <p:cNvSpPr txBox="1"/>
          <p:nvPr/>
        </p:nvSpPr>
        <p:spPr>
          <a:xfrm>
            <a:off x="213743" y="1181100"/>
            <a:ext cx="3966855" cy="4247317"/>
          </a:xfrm>
          <a:prstGeom prst="rect">
            <a:avLst/>
          </a:prstGeom>
          <a:noFill/>
        </p:spPr>
        <p:txBody>
          <a:bodyPr wrap="none" rtlCol="0">
            <a:spAutoFit/>
          </a:bodyPr>
          <a:lstStyle/>
          <a:p>
            <a:endParaRPr lang="en-US" dirty="0"/>
          </a:p>
          <a:p>
            <a:r>
              <a:rPr lang="en-US" b="1" dirty="0">
                <a:solidFill>
                  <a:srgbClr val="25FF25"/>
                </a:solidFill>
              </a:rPr>
              <a:t>c:</a:t>
            </a:r>
            <a:r>
              <a:rPr lang="en-US" dirty="0">
                <a:solidFill>
                  <a:srgbClr val="25FF25"/>
                </a:solidFill>
              </a:rPr>
              <a:t> </a:t>
            </a:r>
            <a:r>
              <a:rPr lang="en-US" dirty="0"/>
              <a:t>   </a:t>
            </a:r>
            <a:r>
              <a:rPr lang="en-US" dirty="0">
                <a:sym typeface="Wingdings" panose="05000000000000000000" pitchFamily="2" charset="2"/>
              </a:rPr>
              <a:t> changes to c: drive</a:t>
            </a:r>
            <a:endParaRPr lang="en-US" dirty="0"/>
          </a:p>
          <a:p>
            <a:r>
              <a:rPr lang="en-US" b="1" dirty="0">
                <a:solidFill>
                  <a:srgbClr val="25FF25"/>
                </a:solidFill>
              </a:rPr>
              <a:t>cd\</a:t>
            </a:r>
            <a:r>
              <a:rPr lang="en-US" dirty="0"/>
              <a:t>  </a:t>
            </a:r>
            <a:r>
              <a:rPr lang="en-US" dirty="0">
                <a:sym typeface="Wingdings" panose="05000000000000000000" pitchFamily="2" charset="2"/>
              </a:rPr>
              <a:t> changes directory to c:\]</a:t>
            </a:r>
          </a:p>
          <a:p>
            <a:r>
              <a:rPr lang="en-US" b="1" dirty="0">
                <a:solidFill>
                  <a:srgbClr val="25FF25"/>
                </a:solidFill>
                <a:sym typeface="Wingdings" panose="05000000000000000000" pitchFamily="2" charset="2"/>
              </a:rPr>
              <a:t>cd hysplit4</a:t>
            </a:r>
            <a:r>
              <a:rPr lang="en-US" dirty="0">
                <a:sym typeface="Wingdings" panose="05000000000000000000" pitchFamily="2" charset="2"/>
              </a:rPr>
              <a:t>  change </a:t>
            </a:r>
            <a:r>
              <a:rPr lang="en-US" dirty="0" err="1">
                <a:sym typeface="Wingdings" panose="05000000000000000000" pitchFamily="2" charset="2"/>
              </a:rPr>
              <a:t>dir</a:t>
            </a:r>
            <a:r>
              <a:rPr lang="en-US" dirty="0">
                <a:sym typeface="Wingdings" panose="05000000000000000000" pitchFamily="2" charset="2"/>
              </a:rPr>
              <a:t> to hysplit4</a:t>
            </a:r>
          </a:p>
          <a:p>
            <a:r>
              <a:rPr lang="en-US" b="1" dirty="0">
                <a:solidFill>
                  <a:srgbClr val="25FF25"/>
                </a:solidFill>
                <a:sym typeface="Wingdings" panose="05000000000000000000" pitchFamily="2" charset="2"/>
              </a:rPr>
              <a:t>cd working</a:t>
            </a:r>
            <a:r>
              <a:rPr lang="en-US" dirty="0">
                <a:sym typeface="Wingdings" panose="05000000000000000000" pitchFamily="2" charset="2"/>
              </a:rPr>
              <a:t>  change </a:t>
            </a:r>
            <a:r>
              <a:rPr lang="en-US" dirty="0" err="1">
                <a:sym typeface="Wingdings" panose="05000000000000000000" pitchFamily="2" charset="2"/>
              </a:rPr>
              <a:t>dir</a:t>
            </a:r>
            <a:r>
              <a:rPr lang="en-US" dirty="0">
                <a:sym typeface="Wingdings" panose="05000000000000000000" pitchFamily="2" charset="2"/>
              </a:rPr>
              <a:t> to working</a:t>
            </a:r>
          </a:p>
          <a:p>
            <a:r>
              <a:rPr lang="en-US" b="1" dirty="0" err="1">
                <a:solidFill>
                  <a:srgbClr val="25FF25"/>
                </a:solidFill>
                <a:sym typeface="Wingdings" panose="05000000000000000000" pitchFamily="2" charset="2"/>
              </a:rPr>
              <a:t>dir</a:t>
            </a:r>
            <a:r>
              <a:rPr lang="en-US" dirty="0">
                <a:solidFill>
                  <a:srgbClr val="25FF25"/>
                </a:solidFill>
                <a:sym typeface="Wingdings" panose="05000000000000000000" pitchFamily="2" charset="2"/>
              </a:rPr>
              <a:t> </a:t>
            </a:r>
            <a:r>
              <a:rPr lang="en-US" dirty="0">
                <a:sym typeface="Wingdings" panose="05000000000000000000" pitchFamily="2" charset="2"/>
              </a:rPr>
              <a:t> lists contents of directory (folder)</a:t>
            </a:r>
          </a:p>
          <a:p>
            <a:endParaRPr lang="en-US" dirty="0">
              <a:sym typeface="Wingdings" panose="05000000000000000000" pitchFamily="2" charset="2"/>
            </a:endParaRPr>
          </a:p>
          <a:p>
            <a:r>
              <a:rPr lang="en-US" b="1" dirty="0" err="1">
                <a:solidFill>
                  <a:srgbClr val="25FF25"/>
                </a:solidFill>
                <a:sym typeface="Wingdings" panose="05000000000000000000" pitchFamily="2" charset="2"/>
              </a:rPr>
              <a:t>dir</a:t>
            </a:r>
            <a:r>
              <a:rPr lang="en-US" b="1" dirty="0">
                <a:solidFill>
                  <a:srgbClr val="25FF25"/>
                </a:solidFill>
                <a:sym typeface="Wingdings" panose="05000000000000000000" pitchFamily="2" charset="2"/>
              </a:rPr>
              <a:t>/w</a:t>
            </a:r>
            <a:r>
              <a:rPr lang="en-US" dirty="0">
                <a:sym typeface="Wingdings" panose="05000000000000000000" pitchFamily="2" charset="2"/>
              </a:rPr>
              <a:t>  wide listing of directory</a:t>
            </a:r>
          </a:p>
          <a:p>
            <a:r>
              <a:rPr lang="en-US" b="1" dirty="0" err="1">
                <a:solidFill>
                  <a:srgbClr val="25FF25"/>
                </a:solidFill>
                <a:sym typeface="Wingdings" panose="05000000000000000000" pitchFamily="2" charset="2"/>
              </a:rPr>
              <a:t>mkdir</a:t>
            </a:r>
            <a:r>
              <a:rPr lang="en-US" dirty="0">
                <a:sym typeface="Wingdings" panose="05000000000000000000" pitchFamily="2" charset="2"/>
              </a:rPr>
              <a:t>  make directory</a:t>
            </a:r>
          </a:p>
          <a:p>
            <a:r>
              <a:rPr lang="en-US" b="1" dirty="0">
                <a:solidFill>
                  <a:srgbClr val="25FF25"/>
                </a:solidFill>
                <a:sym typeface="Wingdings" panose="05000000000000000000" pitchFamily="2" charset="2"/>
              </a:rPr>
              <a:t>del</a:t>
            </a:r>
            <a:r>
              <a:rPr lang="en-US" dirty="0">
                <a:sym typeface="Wingdings" panose="05000000000000000000" pitchFamily="2" charset="2"/>
              </a:rPr>
              <a:t>  delete a file</a:t>
            </a:r>
          </a:p>
          <a:p>
            <a:r>
              <a:rPr lang="en-US" b="1" dirty="0">
                <a:solidFill>
                  <a:srgbClr val="25FF25"/>
                </a:solidFill>
                <a:sym typeface="Wingdings" panose="05000000000000000000" pitchFamily="2" charset="2"/>
              </a:rPr>
              <a:t>copy</a:t>
            </a:r>
            <a:r>
              <a:rPr lang="en-US" dirty="0">
                <a:sym typeface="Wingdings" panose="05000000000000000000" pitchFamily="2" charset="2"/>
              </a:rPr>
              <a:t>  copy a file </a:t>
            </a:r>
          </a:p>
          <a:p>
            <a:r>
              <a:rPr lang="en-US" b="1" dirty="0">
                <a:solidFill>
                  <a:srgbClr val="25FF25"/>
                </a:solidFill>
                <a:sym typeface="Wingdings" panose="05000000000000000000" pitchFamily="2" charset="2"/>
              </a:rPr>
              <a:t>rename</a:t>
            </a:r>
            <a:r>
              <a:rPr lang="en-US" dirty="0">
                <a:sym typeface="Wingdings" panose="05000000000000000000" pitchFamily="2" charset="2"/>
              </a:rPr>
              <a:t>  rename a file</a:t>
            </a:r>
          </a:p>
          <a:p>
            <a:r>
              <a:rPr lang="en-US" dirty="0">
                <a:sym typeface="Wingdings" panose="05000000000000000000" pitchFamily="2" charset="2"/>
              </a:rPr>
              <a:t> </a:t>
            </a:r>
          </a:p>
          <a:p>
            <a:r>
              <a:rPr lang="en-US" b="1" dirty="0">
                <a:solidFill>
                  <a:srgbClr val="25FF25"/>
                </a:solidFill>
                <a:sym typeface="Wingdings" panose="05000000000000000000" pitchFamily="2" charset="2"/>
              </a:rPr>
              <a:t>“up arrow”</a:t>
            </a:r>
            <a:r>
              <a:rPr lang="en-US" dirty="0">
                <a:sym typeface="Wingdings" panose="05000000000000000000" pitchFamily="2" charset="2"/>
              </a:rPr>
              <a:t>  previous command(s)</a:t>
            </a:r>
          </a:p>
          <a:p>
            <a:r>
              <a:rPr lang="en-US" b="1" dirty="0">
                <a:solidFill>
                  <a:srgbClr val="25FF25"/>
                </a:solidFill>
                <a:sym typeface="Wingdings" panose="05000000000000000000" pitchFamily="2" charset="2"/>
              </a:rPr>
              <a:t>“down arrow”</a:t>
            </a:r>
            <a:r>
              <a:rPr lang="en-US" dirty="0">
                <a:sym typeface="Wingdings" panose="05000000000000000000" pitchFamily="2" charset="2"/>
              </a:rPr>
              <a:t>  following command(s)</a:t>
            </a:r>
            <a:endParaRPr lang="en-US" dirty="0"/>
          </a:p>
        </p:txBody>
      </p:sp>
      <p:sp>
        <p:nvSpPr>
          <p:cNvPr id="17" name="TextBox 16"/>
          <p:cNvSpPr txBox="1"/>
          <p:nvPr/>
        </p:nvSpPr>
        <p:spPr>
          <a:xfrm>
            <a:off x="4785743" y="1175195"/>
            <a:ext cx="4125681" cy="4247317"/>
          </a:xfrm>
          <a:prstGeom prst="rect">
            <a:avLst/>
          </a:prstGeom>
          <a:noFill/>
        </p:spPr>
        <p:txBody>
          <a:bodyPr wrap="none" rtlCol="0">
            <a:spAutoFit/>
          </a:bodyPr>
          <a:lstStyle/>
          <a:p>
            <a:endParaRPr lang="en-US" dirty="0"/>
          </a:p>
          <a:p>
            <a:r>
              <a:rPr lang="en-US" b="1" dirty="0">
                <a:solidFill>
                  <a:srgbClr val="25FF25"/>
                </a:solidFill>
              </a:rPr>
              <a:t>cd ~</a:t>
            </a:r>
            <a:r>
              <a:rPr lang="en-US" dirty="0"/>
              <a:t> </a:t>
            </a:r>
            <a:r>
              <a:rPr lang="en-US" dirty="0">
                <a:sym typeface="Wingdings" panose="05000000000000000000" pitchFamily="2" charset="2"/>
              </a:rPr>
              <a:t> changes to home directory</a:t>
            </a:r>
            <a:endParaRPr lang="en-US" dirty="0"/>
          </a:p>
          <a:p>
            <a:endParaRPr lang="en-US" dirty="0">
              <a:sym typeface="Wingdings" panose="05000000000000000000" pitchFamily="2" charset="2"/>
            </a:endParaRPr>
          </a:p>
          <a:p>
            <a:r>
              <a:rPr lang="en-US" b="1" dirty="0">
                <a:solidFill>
                  <a:srgbClr val="25FF25"/>
                </a:solidFill>
                <a:sym typeface="Wingdings" panose="05000000000000000000" pitchFamily="2" charset="2"/>
              </a:rPr>
              <a:t>cd hysplit4</a:t>
            </a:r>
            <a:r>
              <a:rPr lang="en-US" dirty="0">
                <a:sym typeface="Wingdings" panose="05000000000000000000" pitchFamily="2" charset="2"/>
              </a:rPr>
              <a:t>  change </a:t>
            </a:r>
            <a:r>
              <a:rPr lang="en-US" dirty="0" err="1">
                <a:sym typeface="Wingdings" panose="05000000000000000000" pitchFamily="2" charset="2"/>
              </a:rPr>
              <a:t>dir</a:t>
            </a:r>
            <a:r>
              <a:rPr lang="en-US" dirty="0">
                <a:sym typeface="Wingdings" panose="05000000000000000000" pitchFamily="2" charset="2"/>
              </a:rPr>
              <a:t> to hysplit4</a:t>
            </a:r>
          </a:p>
          <a:p>
            <a:r>
              <a:rPr lang="en-US" b="1" dirty="0">
                <a:solidFill>
                  <a:srgbClr val="25FF25"/>
                </a:solidFill>
                <a:sym typeface="Wingdings" panose="05000000000000000000" pitchFamily="2" charset="2"/>
              </a:rPr>
              <a:t>cd working</a:t>
            </a:r>
            <a:r>
              <a:rPr lang="en-US" dirty="0">
                <a:sym typeface="Wingdings" panose="05000000000000000000" pitchFamily="2" charset="2"/>
              </a:rPr>
              <a:t>  change </a:t>
            </a:r>
            <a:r>
              <a:rPr lang="en-US" dirty="0" err="1">
                <a:sym typeface="Wingdings" panose="05000000000000000000" pitchFamily="2" charset="2"/>
              </a:rPr>
              <a:t>dir</a:t>
            </a:r>
            <a:r>
              <a:rPr lang="en-US" dirty="0">
                <a:sym typeface="Wingdings" panose="05000000000000000000" pitchFamily="2" charset="2"/>
              </a:rPr>
              <a:t> to working</a:t>
            </a:r>
          </a:p>
          <a:p>
            <a:r>
              <a:rPr lang="en-US" b="1" dirty="0">
                <a:solidFill>
                  <a:srgbClr val="25FF25"/>
                </a:solidFill>
                <a:sym typeface="Wingdings" panose="05000000000000000000" pitchFamily="2" charset="2"/>
              </a:rPr>
              <a:t>ls</a:t>
            </a:r>
            <a:r>
              <a:rPr lang="en-US" dirty="0">
                <a:sym typeface="Wingdings" panose="05000000000000000000" pitchFamily="2" charset="2"/>
              </a:rPr>
              <a:t>  lists contents of directory (folder)</a:t>
            </a:r>
          </a:p>
          <a:p>
            <a:endParaRPr lang="en-US" dirty="0">
              <a:sym typeface="Wingdings" panose="05000000000000000000" pitchFamily="2" charset="2"/>
            </a:endParaRPr>
          </a:p>
          <a:p>
            <a:r>
              <a:rPr lang="en-US" b="1" dirty="0">
                <a:solidFill>
                  <a:srgbClr val="25FF25"/>
                </a:solidFill>
                <a:sym typeface="Wingdings" panose="05000000000000000000" pitchFamily="2" charset="2"/>
              </a:rPr>
              <a:t>ls -</a:t>
            </a:r>
            <a:r>
              <a:rPr lang="en-US" b="1" dirty="0" err="1">
                <a:solidFill>
                  <a:srgbClr val="25FF25"/>
                </a:solidFill>
                <a:sym typeface="Wingdings" panose="05000000000000000000" pitchFamily="2" charset="2"/>
              </a:rPr>
              <a:t>ltr</a:t>
            </a:r>
            <a:r>
              <a:rPr lang="en-US" dirty="0">
                <a:sym typeface="Wingdings" panose="05000000000000000000" pitchFamily="2" charset="2"/>
              </a:rPr>
              <a:t>  detailed </a:t>
            </a:r>
            <a:r>
              <a:rPr lang="en-US" dirty="0" err="1">
                <a:sym typeface="Wingdings" panose="05000000000000000000" pitchFamily="2" charset="2"/>
              </a:rPr>
              <a:t>dir</a:t>
            </a:r>
            <a:r>
              <a:rPr lang="en-US" dirty="0">
                <a:sym typeface="Wingdings" panose="05000000000000000000" pitchFamily="2" charset="2"/>
              </a:rPr>
              <a:t>, with new items last</a:t>
            </a:r>
          </a:p>
          <a:p>
            <a:r>
              <a:rPr lang="en-US" b="1" dirty="0" err="1">
                <a:solidFill>
                  <a:srgbClr val="25FF25"/>
                </a:solidFill>
                <a:sym typeface="Wingdings" panose="05000000000000000000" pitchFamily="2" charset="2"/>
              </a:rPr>
              <a:t>mkdir</a:t>
            </a:r>
            <a:r>
              <a:rPr lang="en-US" dirty="0">
                <a:sym typeface="Wingdings" panose="05000000000000000000" pitchFamily="2" charset="2"/>
              </a:rPr>
              <a:t>  make directory</a:t>
            </a:r>
          </a:p>
          <a:p>
            <a:r>
              <a:rPr lang="en-US" b="1" dirty="0" err="1">
                <a:solidFill>
                  <a:srgbClr val="25FF25"/>
                </a:solidFill>
                <a:sym typeface="Wingdings" panose="05000000000000000000" pitchFamily="2" charset="2"/>
              </a:rPr>
              <a:t>rm</a:t>
            </a:r>
            <a:r>
              <a:rPr lang="en-US" dirty="0">
                <a:sym typeface="Wingdings" panose="05000000000000000000" pitchFamily="2" charset="2"/>
              </a:rPr>
              <a:t>  remove (delete) a file</a:t>
            </a:r>
          </a:p>
          <a:p>
            <a:r>
              <a:rPr lang="en-US" b="1" dirty="0" err="1">
                <a:solidFill>
                  <a:srgbClr val="25FF25"/>
                </a:solidFill>
                <a:sym typeface="Wingdings" panose="05000000000000000000" pitchFamily="2" charset="2"/>
              </a:rPr>
              <a:t>cp</a:t>
            </a:r>
            <a:r>
              <a:rPr lang="en-US" dirty="0">
                <a:sym typeface="Wingdings" panose="05000000000000000000" pitchFamily="2" charset="2"/>
              </a:rPr>
              <a:t>  copy file </a:t>
            </a:r>
          </a:p>
          <a:p>
            <a:r>
              <a:rPr lang="en-US" b="1" dirty="0">
                <a:solidFill>
                  <a:srgbClr val="25FF25"/>
                </a:solidFill>
                <a:sym typeface="Wingdings" panose="05000000000000000000" pitchFamily="2" charset="2"/>
              </a:rPr>
              <a:t>mv</a:t>
            </a:r>
            <a:r>
              <a:rPr lang="en-US" dirty="0">
                <a:sym typeface="Wingdings" panose="05000000000000000000" pitchFamily="2" charset="2"/>
              </a:rPr>
              <a:t>  move file (e.g., to a different name)</a:t>
            </a:r>
          </a:p>
          <a:p>
            <a:r>
              <a:rPr lang="en-US" dirty="0">
                <a:sym typeface="Wingdings" panose="05000000000000000000" pitchFamily="2" charset="2"/>
              </a:rPr>
              <a:t> </a:t>
            </a:r>
          </a:p>
          <a:p>
            <a:r>
              <a:rPr lang="en-US" b="1" dirty="0">
                <a:solidFill>
                  <a:srgbClr val="25FF25"/>
                </a:solidFill>
                <a:sym typeface="Wingdings" panose="05000000000000000000" pitchFamily="2" charset="2"/>
              </a:rPr>
              <a:t>“up arrow”</a:t>
            </a:r>
            <a:r>
              <a:rPr lang="en-US" dirty="0">
                <a:sym typeface="Wingdings" panose="05000000000000000000" pitchFamily="2" charset="2"/>
              </a:rPr>
              <a:t>  previous command(s)</a:t>
            </a:r>
          </a:p>
          <a:p>
            <a:r>
              <a:rPr lang="en-US" b="1" dirty="0">
                <a:solidFill>
                  <a:srgbClr val="25FF25"/>
                </a:solidFill>
                <a:sym typeface="Wingdings" panose="05000000000000000000" pitchFamily="2" charset="2"/>
              </a:rPr>
              <a:t>“down arrow”</a:t>
            </a:r>
            <a:r>
              <a:rPr lang="en-US" dirty="0">
                <a:sym typeface="Wingdings" panose="05000000000000000000" pitchFamily="2" charset="2"/>
              </a:rPr>
              <a:t>  following command(s)</a:t>
            </a:r>
            <a:endParaRPr lang="en-US" dirty="0"/>
          </a:p>
        </p:txBody>
      </p:sp>
    </p:spTree>
    <p:extLst>
      <p:ext uri="{BB962C8B-B14F-4D97-AF65-F5344CB8AC3E}">
        <p14:creationId xmlns:p14="http://schemas.microsoft.com/office/powerpoint/2010/main" val="2159597313"/>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p:txBody>
          <a:bodyPr/>
          <a:lstStyle/>
          <a:p>
            <a:fld id="{1CCAE963-827D-42F8-9077-D514019C2E03}" type="slidenum">
              <a:rPr lang="en-US" smtClean="0"/>
              <a:t>121</a:t>
            </a:fld>
            <a:endParaRPr lang="en-US"/>
          </a:p>
        </p:txBody>
      </p:sp>
      <p:pic>
        <p:nvPicPr>
          <p:cNvPr id="29699" name="Picture 3"/>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28602" y="457200"/>
            <a:ext cx="6001418" cy="5943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2438400" y="605135"/>
            <a:ext cx="4424609" cy="461665"/>
          </a:xfrm>
          <a:prstGeom prst="rect">
            <a:avLst/>
          </a:prstGeom>
          <a:solidFill>
            <a:schemeClr val="bg1"/>
          </a:solidFill>
          <a:ln>
            <a:solidFill>
              <a:srgbClr val="FF0000"/>
            </a:solidFill>
          </a:ln>
        </p:spPr>
        <p:txBody>
          <a:bodyPr wrap="none" rtlCol="0">
            <a:spAutoFit/>
          </a:bodyPr>
          <a:lstStyle/>
          <a:p>
            <a:r>
              <a:rPr lang="en-US" sz="2400" b="1" err="1">
                <a:latin typeface="Courier New" panose="02070309020205020404" pitchFamily="49" charset="0"/>
                <a:cs typeface="Courier New" panose="02070309020205020404" pitchFamily="49" charset="0"/>
              </a:rPr>
              <a:t>dir</a:t>
            </a:r>
            <a:r>
              <a:rPr lang="en-US" sz="2400" b="1">
                <a:latin typeface="Courier New" panose="02070309020205020404" pitchFamily="49" charset="0"/>
                <a:cs typeface="Courier New" panose="02070309020205020404" pitchFamily="49" charset="0"/>
              </a:rPr>
              <a:t> ..\exec\ /w [enter]</a:t>
            </a:r>
          </a:p>
        </p:txBody>
      </p:sp>
      <p:sp>
        <p:nvSpPr>
          <p:cNvPr id="4" name="Left Brace 3"/>
          <p:cNvSpPr/>
          <p:nvPr/>
        </p:nvSpPr>
        <p:spPr>
          <a:xfrm rot="16200000">
            <a:off x="3332302" y="826503"/>
            <a:ext cx="228600" cy="365760"/>
          </a:xfrm>
          <a:prstGeom prst="leftBrace">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Left Brace 9"/>
          <p:cNvSpPr/>
          <p:nvPr/>
        </p:nvSpPr>
        <p:spPr>
          <a:xfrm rot="16200000">
            <a:off x="3892639" y="387439"/>
            <a:ext cx="274320" cy="1554480"/>
          </a:xfrm>
          <a:prstGeom prst="leftBrace">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Left Brace 10"/>
          <p:cNvSpPr/>
          <p:nvPr/>
        </p:nvSpPr>
        <p:spPr>
          <a:xfrm rot="16200000">
            <a:off x="4922520" y="988238"/>
            <a:ext cx="274320" cy="365760"/>
          </a:xfrm>
          <a:prstGeom prst="leftBrace">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8" name="Straight Connector 7"/>
          <p:cNvCxnSpPr>
            <a:stCxn id="4" idx="1"/>
          </p:cNvCxnSpPr>
          <p:nvPr/>
        </p:nvCxnSpPr>
        <p:spPr>
          <a:xfrm>
            <a:off x="3446602" y="1123683"/>
            <a:ext cx="2729455" cy="3905517"/>
          </a:xfrm>
          <a:prstGeom prst="line">
            <a:avLst/>
          </a:prstGeom>
          <a:ln w="28575">
            <a:solidFill>
              <a:srgbClr val="FF0000"/>
            </a:solidFill>
            <a:prstDash val="sysDot"/>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5966549" y="4971871"/>
            <a:ext cx="2824409" cy="1200329"/>
          </a:xfrm>
          <a:prstGeom prst="rect">
            <a:avLst/>
          </a:prstGeom>
          <a:solidFill>
            <a:srgbClr val="FFFF00"/>
          </a:solidFill>
          <a:ln w="19050">
            <a:solidFill>
              <a:srgbClr val="FF0000"/>
            </a:solidFill>
          </a:ln>
        </p:spPr>
        <p:txBody>
          <a:bodyPr wrap="square" rtlCol="0">
            <a:spAutoFit/>
          </a:bodyPr>
          <a:lstStyle/>
          <a:p>
            <a:r>
              <a:rPr lang="en-US" sz="2400" b="1">
                <a:solidFill>
                  <a:schemeClr val="bg1"/>
                </a:solidFill>
                <a:latin typeface="Courier New" panose="02070309020205020404" pitchFamily="49" charset="0"/>
                <a:cs typeface="Courier New" panose="02070309020205020404" pitchFamily="49" charset="0"/>
              </a:rPr>
              <a:t>..\ = go back one directory to hysplit4</a:t>
            </a:r>
          </a:p>
        </p:txBody>
      </p:sp>
      <p:cxnSp>
        <p:nvCxnSpPr>
          <p:cNvPr id="15" name="Straight Connector 14"/>
          <p:cNvCxnSpPr/>
          <p:nvPr/>
        </p:nvCxnSpPr>
        <p:spPr>
          <a:xfrm>
            <a:off x="4038600" y="1219200"/>
            <a:ext cx="2590800" cy="1819141"/>
          </a:xfrm>
          <a:prstGeom prst="line">
            <a:avLst/>
          </a:prstGeom>
          <a:ln w="28575">
            <a:solidFill>
              <a:srgbClr val="FF0000"/>
            </a:solidFill>
            <a:prstDash val="sysDot"/>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6014791" y="2556808"/>
            <a:ext cx="2824409" cy="1938992"/>
          </a:xfrm>
          <a:prstGeom prst="rect">
            <a:avLst/>
          </a:prstGeom>
          <a:solidFill>
            <a:srgbClr val="FFFF00"/>
          </a:solidFill>
          <a:ln w="12700">
            <a:solidFill>
              <a:srgbClr val="FF0000"/>
            </a:solidFill>
          </a:ln>
        </p:spPr>
        <p:txBody>
          <a:bodyPr wrap="square" rtlCol="0">
            <a:spAutoFit/>
          </a:bodyPr>
          <a:lstStyle/>
          <a:p>
            <a:r>
              <a:rPr lang="en-US" sz="2400" b="1">
                <a:solidFill>
                  <a:schemeClr val="bg1"/>
                </a:solidFill>
                <a:latin typeface="Courier New" panose="02070309020205020404" pitchFamily="49" charset="0"/>
                <a:cs typeface="Courier New" panose="02070309020205020404" pitchFamily="49" charset="0"/>
              </a:rPr>
              <a:t>exec\ = and then once you are there, look for the exec directory</a:t>
            </a:r>
          </a:p>
        </p:txBody>
      </p:sp>
      <p:cxnSp>
        <p:nvCxnSpPr>
          <p:cNvPr id="20" name="Straight Connector 19"/>
          <p:cNvCxnSpPr/>
          <p:nvPr/>
        </p:nvCxnSpPr>
        <p:spPr>
          <a:xfrm>
            <a:off x="5072510" y="1249354"/>
            <a:ext cx="2207094" cy="427046"/>
          </a:xfrm>
          <a:prstGeom prst="line">
            <a:avLst/>
          </a:prstGeom>
          <a:ln w="28575">
            <a:solidFill>
              <a:srgbClr val="FF0000"/>
            </a:solidFill>
            <a:prstDash val="sysDot"/>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6548191" y="1143000"/>
            <a:ext cx="2291009" cy="1200329"/>
          </a:xfrm>
          <a:prstGeom prst="rect">
            <a:avLst/>
          </a:prstGeom>
          <a:solidFill>
            <a:srgbClr val="FFFF00"/>
          </a:solidFill>
          <a:ln w="19050">
            <a:solidFill>
              <a:srgbClr val="FF0000"/>
            </a:solidFill>
          </a:ln>
        </p:spPr>
        <p:txBody>
          <a:bodyPr wrap="square" rtlCol="0">
            <a:spAutoFit/>
          </a:bodyPr>
          <a:lstStyle/>
          <a:p>
            <a:r>
              <a:rPr lang="en-US" sz="2400" b="1">
                <a:solidFill>
                  <a:schemeClr val="bg1"/>
                </a:solidFill>
                <a:latin typeface="Courier New" panose="02070309020205020404" pitchFamily="49" charset="0"/>
                <a:cs typeface="Courier New" panose="02070309020205020404" pitchFamily="49" charset="0"/>
              </a:rPr>
              <a:t>/w = list in a wide format</a:t>
            </a:r>
          </a:p>
        </p:txBody>
      </p:sp>
      <p:sp>
        <p:nvSpPr>
          <p:cNvPr id="24" name="TextBox 23"/>
          <p:cNvSpPr txBox="1"/>
          <p:nvPr/>
        </p:nvSpPr>
        <p:spPr>
          <a:xfrm>
            <a:off x="228600" y="76200"/>
            <a:ext cx="1631729" cy="369332"/>
          </a:xfrm>
          <a:prstGeom prst="rect">
            <a:avLst/>
          </a:prstGeom>
          <a:noFill/>
        </p:spPr>
        <p:txBody>
          <a:bodyPr wrap="none" rtlCol="0">
            <a:spAutoFit/>
          </a:bodyPr>
          <a:lstStyle/>
          <a:p>
            <a:r>
              <a:rPr lang="en-US" b="1"/>
              <a:t>For Windows</a:t>
            </a:r>
          </a:p>
        </p:txBody>
      </p:sp>
    </p:spTree>
    <p:extLst>
      <p:ext uri="{BB962C8B-B14F-4D97-AF65-F5344CB8AC3E}">
        <p14:creationId xmlns:p14="http://schemas.microsoft.com/office/powerpoint/2010/main" val="297850907"/>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p:txBody>
          <a:bodyPr/>
          <a:lstStyle/>
          <a:p>
            <a:fld id="{1CCAE963-827D-42F8-9077-D514019C2E03}" type="slidenum">
              <a:rPr lang="en-US" smtClean="0"/>
              <a:t>122</a:t>
            </a:fld>
            <a:endParaRPr lang="en-US"/>
          </a:p>
        </p:txBody>
      </p:sp>
      <p:pic>
        <p:nvPicPr>
          <p:cNvPr id="2" name="Picture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85061" y="762000"/>
            <a:ext cx="7873139" cy="5266612"/>
          </a:xfrm>
          <a:prstGeom prst="rect">
            <a:avLst/>
          </a:prstGeom>
          <a:ln>
            <a:solidFill>
              <a:schemeClr val="tx1"/>
            </a:solidFill>
          </a:ln>
        </p:spPr>
      </p:pic>
      <p:sp>
        <p:nvSpPr>
          <p:cNvPr id="8" name="TextBox 7"/>
          <p:cNvSpPr txBox="1"/>
          <p:nvPr/>
        </p:nvSpPr>
        <p:spPr>
          <a:xfrm>
            <a:off x="4495800" y="605135"/>
            <a:ext cx="2212465" cy="461665"/>
          </a:xfrm>
          <a:prstGeom prst="rect">
            <a:avLst/>
          </a:prstGeom>
          <a:solidFill>
            <a:schemeClr val="bg1"/>
          </a:solidFill>
          <a:ln w="28575">
            <a:solidFill>
              <a:srgbClr val="FF0000"/>
            </a:solidFill>
          </a:ln>
        </p:spPr>
        <p:txBody>
          <a:bodyPr wrap="none" rtlCol="0">
            <a:spAutoFit/>
          </a:bodyPr>
          <a:lstStyle/>
          <a:p>
            <a:r>
              <a:rPr lang="en-US" sz="2400" b="1">
                <a:latin typeface="Courier New" panose="02070309020205020404" pitchFamily="49" charset="0"/>
                <a:cs typeface="Courier New" panose="02070309020205020404" pitchFamily="49" charset="0"/>
              </a:rPr>
              <a:t>ls ../exec/</a:t>
            </a:r>
          </a:p>
        </p:txBody>
      </p:sp>
      <p:sp>
        <p:nvSpPr>
          <p:cNvPr id="3" name="TextBox 2"/>
          <p:cNvSpPr txBox="1"/>
          <p:nvPr/>
        </p:nvSpPr>
        <p:spPr>
          <a:xfrm>
            <a:off x="228600" y="152400"/>
            <a:ext cx="1731949" cy="369332"/>
          </a:xfrm>
          <a:prstGeom prst="rect">
            <a:avLst/>
          </a:prstGeom>
          <a:noFill/>
        </p:spPr>
        <p:txBody>
          <a:bodyPr wrap="none" rtlCol="0">
            <a:spAutoFit/>
          </a:bodyPr>
          <a:lstStyle/>
          <a:p>
            <a:r>
              <a:rPr lang="en-US" b="1" dirty="0"/>
              <a:t>For Linux &amp; Mac</a:t>
            </a:r>
          </a:p>
        </p:txBody>
      </p:sp>
    </p:spTree>
    <p:extLst>
      <p:ext uri="{BB962C8B-B14F-4D97-AF65-F5344CB8AC3E}">
        <p14:creationId xmlns:p14="http://schemas.microsoft.com/office/powerpoint/2010/main" val="1308709626"/>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p:txBody>
          <a:bodyPr/>
          <a:lstStyle/>
          <a:p>
            <a:fld id="{1CCAE963-827D-42F8-9077-D514019C2E03}" type="slidenum">
              <a:rPr lang="en-US" smtClean="0"/>
              <a:t>123</a:t>
            </a:fld>
            <a:endParaRPr lang="en-US"/>
          </a:p>
        </p:txBody>
      </p:sp>
      <p:sp>
        <p:nvSpPr>
          <p:cNvPr id="2" name="TextBox 1"/>
          <p:cNvSpPr txBox="1"/>
          <p:nvPr/>
        </p:nvSpPr>
        <p:spPr>
          <a:xfrm>
            <a:off x="419100" y="609600"/>
            <a:ext cx="8305800" cy="4401205"/>
          </a:xfrm>
          <a:prstGeom prst="rect">
            <a:avLst/>
          </a:prstGeom>
          <a:noFill/>
        </p:spPr>
        <p:txBody>
          <a:bodyPr wrap="square" rtlCol="0">
            <a:spAutoFit/>
          </a:bodyPr>
          <a:lstStyle/>
          <a:p>
            <a:r>
              <a:rPr lang="en-US" sz="2800" b="1" dirty="0"/>
              <a:t>For most “executables” in the c:\hysplit4\exec\ directory, </a:t>
            </a:r>
          </a:p>
          <a:p>
            <a:endParaRPr lang="en-US" sz="2800" b="1" dirty="0"/>
          </a:p>
          <a:p>
            <a:pPr marL="457200" indent="-457200">
              <a:buFont typeface="Wingdings" panose="05000000000000000000" pitchFamily="2" charset="2"/>
              <a:buChar char="Ø"/>
            </a:pPr>
            <a:r>
              <a:rPr lang="en-US" sz="2800" b="1" dirty="0">
                <a:solidFill>
                  <a:srgbClr val="FFFF00"/>
                </a:solidFill>
              </a:rPr>
              <a:t>if you “run” the program by typing in its name and hitting enter, </a:t>
            </a:r>
          </a:p>
          <a:p>
            <a:pPr marL="457200" indent="-457200">
              <a:buFont typeface="Wingdings" panose="05000000000000000000" pitchFamily="2" charset="2"/>
              <a:buChar char="Ø"/>
            </a:pPr>
            <a:endParaRPr lang="en-US" sz="2800" b="1" dirty="0">
              <a:solidFill>
                <a:srgbClr val="FFFF00"/>
              </a:solidFill>
            </a:endParaRPr>
          </a:p>
          <a:p>
            <a:pPr marL="457200" indent="-457200">
              <a:buFont typeface="Wingdings" panose="05000000000000000000" pitchFamily="2" charset="2"/>
              <a:buChar char="Ø"/>
            </a:pPr>
            <a:r>
              <a:rPr lang="en-US" sz="2800" b="1" dirty="0">
                <a:solidFill>
                  <a:srgbClr val="FFFF00"/>
                </a:solidFill>
              </a:rPr>
              <a:t>with no other “arguments” on the command line, </a:t>
            </a:r>
          </a:p>
          <a:p>
            <a:pPr marL="457200" indent="-457200">
              <a:buFont typeface="Wingdings" panose="05000000000000000000" pitchFamily="2" charset="2"/>
              <a:buChar char="Ø"/>
            </a:pPr>
            <a:endParaRPr lang="en-US" sz="2800" b="1" dirty="0">
              <a:solidFill>
                <a:srgbClr val="FFFF00"/>
              </a:solidFill>
            </a:endParaRPr>
          </a:p>
          <a:p>
            <a:pPr marL="457200" indent="-457200">
              <a:buFont typeface="Wingdings" panose="05000000000000000000" pitchFamily="2" charset="2"/>
              <a:buChar char="Ø"/>
            </a:pPr>
            <a:r>
              <a:rPr lang="en-US" sz="2800" b="1" dirty="0">
                <a:solidFill>
                  <a:srgbClr val="FFFF00"/>
                </a:solidFill>
              </a:rPr>
              <a:t>it will give you a list of the arguments that it either needs or could use! </a:t>
            </a:r>
          </a:p>
        </p:txBody>
      </p:sp>
    </p:spTree>
    <p:extLst>
      <p:ext uri="{BB962C8B-B14F-4D97-AF65-F5344CB8AC3E}">
        <p14:creationId xmlns:p14="http://schemas.microsoft.com/office/powerpoint/2010/main" val="325156060"/>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p:txBody>
          <a:bodyPr/>
          <a:lstStyle/>
          <a:p>
            <a:fld id="{1CCAE963-827D-42F8-9077-D514019C2E03}" type="slidenum">
              <a:rPr lang="en-US" smtClean="0"/>
              <a:t>124</a:t>
            </a:fld>
            <a:endParaRPr lang="en-US"/>
          </a:p>
        </p:txBody>
      </p:sp>
      <p:pic>
        <p:nvPicPr>
          <p:cNvPr id="30722"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81000" y="381000"/>
            <a:ext cx="7474268" cy="4495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2624145" y="406756"/>
            <a:ext cx="2024055" cy="35966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p:cNvGrpSpPr/>
          <p:nvPr/>
        </p:nvGrpSpPr>
        <p:grpSpPr>
          <a:xfrm>
            <a:off x="1447800" y="1683887"/>
            <a:ext cx="7391400" cy="4564513"/>
            <a:chOff x="1447800" y="1683887"/>
            <a:chExt cx="7391400" cy="4564513"/>
          </a:xfrm>
        </p:grpSpPr>
        <p:pic>
          <p:nvPicPr>
            <p:cNvPr id="8" name="Picture 7"/>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447800" y="1683887"/>
              <a:ext cx="7391400" cy="4564513"/>
            </a:xfrm>
            <a:prstGeom prst="rect">
              <a:avLst/>
            </a:prstGeom>
            <a:ln>
              <a:solidFill>
                <a:schemeClr val="tx1"/>
              </a:solidFill>
            </a:ln>
          </p:spPr>
        </p:pic>
        <p:sp>
          <p:nvSpPr>
            <p:cNvPr id="9" name="Rectangle 8"/>
            <p:cNvSpPr/>
            <p:nvPr/>
          </p:nvSpPr>
          <p:spPr>
            <a:xfrm>
              <a:off x="5734317" y="2165168"/>
              <a:ext cx="1752600" cy="3048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919465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4E8DBFF9-7723-4E32-B4D1-61E93AF5D5D3}" type="slidenum">
              <a:rPr lang="en-US" smtClean="0"/>
              <a:pPr/>
              <a:t>125</a:t>
            </a:fld>
            <a:endParaRPr lang="en-US"/>
          </a:p>
        </p:txBody>
      </p:sp>
      <p:sp>
        <p:nvSpPr>
          <p:cNvPr id="3" name="Rectangle 2"/>
          <p:cNvSpPr/>
          <p:nvPr/>
        </p:nvSpPr>
        <p:spPr>
          <a:xfrm>
            <a:off x="228600" y="228600"/>
            <a:ext cx="8686800" cy="6186309"/>
          </a:xfrm>
          <a:prstGeom prst="rect">
            <a:avLst/>
          </a:prstGeom>
        </p:spPr>
        <p:txBody>
          <a:bodyPr wrap="square">
            <a:spAutoFit/>
          </a:bodyPr>
          <a:lstStyle/>
          <a:p>
            <a:r>
              <a:rPr lang="en-US" sz="1200" b="1" dirty="0">
                <a:latin typeface="Courier New" panose="02070309020205020404" pitchFamily="49" charset="0"/>
                <a:cs typeface="Courier New" panose="02070309020205020404" pitchFamily="49" charset="0"/>
              </a:rPr>
              <a:t>C:\hysplit4\working&gt;</a:t>
            </a:r>
            <a:r>
              <a:rPr lang="en-US" sz="1200" b="1" dirty="0">
                <a:solidFill>
                  <a:srgbClr val="25FF25"/>
                </a:solidFill>
                <a:latin typeface="Courier New" panose="02070309020205020404" pitchFamily="49" charset="0"/>
                <a:cs typeface="Courier New" panose="02070309020205020404" pitchFamily="49" charset="0"/>
              </a:rPr>
              <a:t>..\exec\showgrid</a:t>
            </a:r>
          </a:p>
          <a:p>
            <a:r>
              <a:rPr lang="en-US" sz="1200" b="1" dirty="0">
                <a:latin typeface="Courier New" panose="02070309020205020404" pitchFamily="49" charset="0"/>
                <a:cs typeface="Courier New" panose="02070309020205020404" pitchFamily="49" charset="0"/>
              </a:rPr>
              <a:t> Usage: </a:t>
            </a:r>
            <a:r>
              <a:rPr lang="en-US" sz="1200" b="1" dirty="0" err="1">
                <a:latin typeface="Courier New" panose="02070309020205020404" pitchFamily="49" charset="0"/>
                <a:cs typeface="Courier New" panose="02070309020205020404" pitchFamily="49" charset="0"/>
              </a:rPr>
              <a:t>showgrid</a:t>
            </a:r>
            <a:r>
              <a:rPr lang="en-US" sz="1200" b="1" dirty="0">
                <a:latin typeface="Courier New" panose="02070309020205020404" pitchFamily="49" charset="0"/>
                <a:cs typeface="Courier New" panose="02070309020205020404" pitchFamily="49" charset="0"/>
              </a:rPr>
              <a:t> [-filename options]</a:t>
            </a:r>
          </a:p>
          <a:p>
            <a:r>
              <a:rPr lang="en-US" sz="1200" b="1" dirty="0">
                <a:latin typeface="Courier New" panose="02070309020205020404" pitchFamily="49" charset="0"/>
                <a:cs typeface="Courier New" panose="02070309020205020404" pitchFamily="49" charset="0"/>
              </a:rPr>
              <a:t>      -D[input </a:t>
            </a:r>
            <a:r>
              <a:rPr lang="en-US" sz="1200" b="1" dirty="0" err="1">
                <a:latin typeface="Courier New" panose="02070309020205020404" pitchFamily="49" charset="0"/>
                <a:cs typeface="Courier New" panose="02070309020205020404" pitchFamily="49" charset="0"/>
              </a:rPr>
              <a:t>metdata</a:t>
            </a:r>
            <a:r>
              <a:rPr lang="en-US" sz="1200" b="1" dirty="0">
                <a:latin typeface="Courier New" panose="02070309020205020404" pitchFamily="49" charset="0"/>
                <a:cs typeface="Courier New" panose="02070309020205020404" pitchFamily="49" charset="0"/>
              </a:rPr>
              <a:t> directory name with ending /]</a:t>
            </a:r>
          </a:p>
          <a:p>
            <a:r>
              <a:rPr lang="en-US" sz="1200" b="1" dirty="0">
                <a:latin typeface="Courier New" panose="02070309020205020404" pitchFamily="49" charset="0"/>
                <a:cs typeface="Courier New" panose="02070309020205020404" pitchFamily="49" charset="0"/>
              </a:rPr>
              <a:t>      -F[input </a:t>
            </a:r>
            <a:r>
              <a:rPr lang="en-US" sz="1200" b="1" dirty="0" err="1">
                <a:latin typeface="Courier New" panose="02070309020205020404" pitchFamily="49" charset="0"/>
                <a:cs typeface="Courier New" panose="02070309020205020404" pitchFamily="49" charset="0"/>
              </a:rPr>
              <a:t>metdata</a:t>
            </a:r>
            <a:r>
              <a:rPr lang="en-US" sz="1200" b="1" dirty="0">
                <a:latin typeface="Courier New" panose="02070309020205020404" pitchFamily="49" charset="0"/>
                <a:cs typeface="Courier New" panose="02070309020205020404" pitchFamily="49" charset="0"/>
              </a:rPr>
              <a:t> file name]</a:t>
            </a:r>
          </a:p>
          <a:p>
            <a:r>
              <a:rPr lang="en-US" sz="1200" b="1" dirty="0">
                <a:latin typeface="Courier New" panose="02070309020205020404" pitchFamily="49" charset="0"/>
                <a:cs typeface="Courier New" panose="02070309020205020404" pitchFamily="49" charset="0"/>
              </a:rPr>
              <a:t>      -P[process ID number for output file]</a:t>
            </a:r>
          </a:p>
          <a:p>
            <a:r>
              <a:rPr lang="en-US" sz="1200" b="1" dirty="0">
                <a:latin typeface="Courier New" panose="02070309020205020404" pitchFamily="49" charset="0"/>
                <a:cs typeface="Courier New" panose="02070309020205020404" pitchFamily="49" charset="0"/>
              </a:rPr>
              <a:t>      -I[grid point plotting increment (0=none)]</a:t>
            </a:r>
          </a:p>
          <a:p>
            <a:r>
              <a:rPr lang="en-US" sz="1200" b="1" dirty="0">
                <a:latin typeface="Courier New" panose="02070309020205020404" pitchFamily="49" charset="0"/>
                <a:cs typeface="Courier New" panose="02070309020205020404" pitchFamily="49" charset="0"/>
              </a:rPr>
              <a:t>      -L[</a:t>
            </a:r>
            <a:r>
              <a:rPr lang="en-US" sz="1200" b="1" dirty="0" err="1">
                <a:latin typeface="Courier New" panose="02070309020205020404" pitchFamily="49" charset="0"/>
                <a:cs typeface="Courier New" panose="02070309020205020404" pitchFamily="49" charset="0"/>
              </a:rPr>
              <a:t>lat</a:t>
            </a:r>
            <a:r>
              <a:rPr lang="en-US" sz="1200" b="1" dirty="0">
                <a:latin typeface="Courier New" panose="02070309020205020404" pitchFamily="49" charset="0"/>
                <a:cs typeface="Courier New" panose="02070309020205020404" pitchFamily="49" charset="0"/>
              </a:rPr>
              <a:t>/</a:t>
            </a:r>
            <a:r>
              <a:rPr lang="en-US" sz="1200" b="1" dirty="0" err="1">
                <a:latin typeface="Courier New" panose="02070309020205020404" pitchFamily="49" charset="0"/>
                <a:cs typeface="Courier New" panose="02070309020205020404" pitchFamily="49" charset="0"/>
              </a:rPr>
              <a:t>lon</a:t>
            </a:r>
            <a:r>
              <a:rPr lang="en-US" sz="1200" b="1" dirty="0">
                <a:latin typeface="Courier New" panose="02070309020205020404" pitchFamily="49" charset="0"/>
                <a:cs typeface="Courier New" panose="02070309020205020404" pitchFamily="49" charset="0"/>
              </a:rPr>
              <a:t> label interval in degrees]</a:t>
            </a:r>
          </a:p>
          <a:p>
            <a:r>
              <a:rPr lang="en-US" sz="1200" b="1" dirty="0">
                <a:latin typeface="Courier New" panose="02070309020205020404" pitchFamily="49" charset="0"/>
                <a:cs typeface="Courier New" panose="02070309020205020404" pitchFamily="49" charset="0"/>
              </a:rPr>
              <a:t>      -A[location of </a:t>
            </a:r>
            <a:r>
              <a:rPr lang="en-US" sz="1200" b="1" dirty="0" err="1">
                <a:latin typeface="Courier New" panose="02070309020205020404" pitchFamily="49" charset="0"/>
                <a:cs typeface="Courier New" panose="02070309020205020404" pitchFamily="49" charset="0"/>
              </a:rPr>
              <a:t>arlmap</a:t>
            </a:r>
            <a:r>
              <a:rPr lang="en-US" sz="1200" b="1" dirty="0">
                <a:latin typeface="Courier New" panose="02070309020205020404" pitchFamily="49" charset="0"/>
                <a:cs typeface="Courier New" panose="02070309020205020404" pitchFamily="49" charset="0"/>
              </a:rPr>
              <a:t> or </a:t>
            </a:r>
            <a:r>
              <a:rPr lang="en-US" sz="1200" b="1" dirty="0" err="1">
                <a:latin typeface="Courier New" panose="02070309020205020404" pitchFamily="49" charset="0"/>
                <a:cs typeface="Courier New" panose="02070309020205020404" pitchFamily="49" charset="0"/>
              </a:rPr>
              <a:t>shapefiles</a:t>
            </a:r>
            <a:r>
              <a:rPr lang="en-US" sz="1200" b="1" dirty="0">
                <a:latin typeface="Courier New" panose="02070309020205020404" pitchFamily="49" charset="0"/>
                <a:cs typeface="Courier New" panose="02070309020205020404" pitchFamily="49" charset="0"/>
              </a:rPr>
              <a:t>.&lt;(txt)|</a:t>
            </a:r>
            <a:r>
              <a:rPr lang="en-US" sz="1200" b="1" dirty="0" err="1">
                <a:latin typeface="Courier New" panose="02070309020205020404" pitchFamily="49" charset="0"/>
                <a:cs typeface="Courier New" panose="02070309020205020404" pitchFamily="49" charset="0"/>
              </a:rPr>
              <a:t>processid</a:t>
            </a:r>
            <a:r>
              <a:rPr lang="en-US" sz="1200" b="1" dirty="0">
                <a:latin typeface="Courier New" panose="02070309020205020404" pitchFamily="49" charset="0"/>
                <a:cs typeface="Courier New" panose="02070309020205020404" pitchFamily="49" charset="0"/>
              </a:rPr>
              <a:t>&gt;]</a:t>
            </a:r>
          </a:p>
          <a:p>
            <a:r>
              <a:rPr lang="en-US" sz="1200" b="1" dirty="0">
                <a:latin typeface="Courier New" panose="02070309020205020404" pitchFamily="49" charset="0"/>
                <a:cs typeface="Courier New" panose="02070309020205020404" pitchFamily="49" charset="0"/>
              </a:rPr>
              <a:t>      -X[Read from standard input]</a:t>
            </a:r>
          </a:p>
          <a:p>
            <a:r>
              <a:rPr lang="en-US" sz="1200" b="1" dirty="0">
                <a:latin typeface="Courier New" panose="02070309020205020404" pitchFamily="49" charset="0"/>
                <a:cs typeface="Courier New" panose="02070309020205020404" pitchFamily="49" charset="0"/>
              </a:rPr>
              <a:t>      -Q[subgrid lower left latitude (</a:t>
            </a:r>
            <a:r>
              <a:rPr lang="en-US" sz="1200" b="1" dirty="0" err="1">
                <a:latin typeface="Courier New" panose="02070309020205020404" pitchFamily="49" charset="0"/>
                <a:cs typeface="Courier New" panose="02070309020205020404" pitchFamily="49" charset="0"/>
              </a:rPr>
              <a:t>xxx.xx</a:t>
            </a:r>
            <a:r>
              <a:rPr lang="en-US" sz="1200" b="1" dirty="0">
                <a:latin typeface="Courier New" panose="02070309020205020404" pitchFamily="49" charset="0"/>
                <a:cs typeface="Courier New" panose="02070309020205020404" pitchFamily="49" charset="0"/>
              </a:rPr>
              <a:t>)]</a:t>
            </a:r>
          </a:p>
          <a:p>
            <a:r>
              <a:rPr lang="en-US" sz="1200" b="1" dirty="0">
                <a:latin typeface="Courier New" panose="02070309020205020404" pitchFamily="49" charset="0"/>
                <a:cs typeface="Courier New" panose="02070309020205020404" pitchFamily="49" charset="0"/>
              </a:rPr>
              <a:t>      -R[subgrid lower left longitude (</a:t>
            </a:r>
            <a:r>
              <a:rPr lang="en-US" sz="1200" b="1" dirty="0" err="1">
                <a:latin typeface="Courier New" panose="02070309020205020404" pitchFamily="49" charset="0"/>
                <a:cs typeface="Courier New" panose="02070309020205020404" pitchFamily="49" charset="0"/>
              </a:rPr>
              <a:t>xxxx.xx</a:t>
            </a:r>
            <a:r>
              <a:rPr lang="en-US" sz="1200" b="1" dirty="0">
                <a:latin typeface="Courier New" panose="02070309020205020404" pitchFamily="49" charset="0"/>
                <a:cs typeface="Courier New" panose="02070309020205020404" pitchFamily="49" charset="0"/>
              </a:rPr>
              <a:t>)]</a:t>
            </a:r>
          </a:p>
          <a:p>
            <a:r>
              <a:rPr lang="en-US" sz="1200" b="1" dirty="0">
                <a:latin typeface="Courier New" panose="02070309020205020404" pitchFamily="49" charset="0"/>
                <a:cs typeface="Courier New" panose="02070309020205020404" pitchFamily="49" charset="0"/>
              </a:rPr>
              <a:t>      -S[subgrid upper right latitude (</a:t>
            </a:r>
            <a:r>
              <a:rPr lang="en-US" sz="1200" b="1" dirty="0" err="1">
                <a:latin typeface="Courier New" panose="02070309020205020404" pitchFamily="49" charset="0"/>
                <a:cs typeface="Courier New" panose="02070309020205020404" pitchFamily="49" charset="0"/>
              </a:rPr>
              <a:t>xxx.xx</a:t>
            </a:r>
            <a:r>
              <a:rPr lang="en-US" sz="1200" b="1" dirty="0">
                <a:latin typeface="Courier New" panose="02070309020205020404" pitchFamily="49" charset="0"/>
                <a:cs typeface="Courier New" panose="02070309020205020404" pitchFamily="49" charset="0"/>
              </a:rPr>
              <a:t>)]</a:t>
            </a:r>
          </a:p>
          <a:p>
            <a:r>
              <a:rPr lang="en-US" sz="1200" b="1" dirty="0">
                <a:latin typeface="Courier New" panose="02070309020205020404" pitchFamily="49" charset="0"/>
                <a:cs typeface="Courier New" panose="02070309020205020404" pitchFamily="49" charset="0"/>
              </a:rPr>
              <a:t>      -T[subgrid upper right longitude (</a:t>
            </a:r>
            <a:r>
              <a:rPr lang="en-US" sz="1200" b="1" dirty="0" err="1">
                <a:latin typeface="Courier New" panose="02070309020205020404" pitchFamily="49" charset="0"/>
                <a:cs typeface="Courier New" panose="02070309020205020404" pitchFamily="49" charset="0"/>
              </a:rPr>
              <a:t>xxxx.xx</a:t>
            </a:r>
            <a:r>
              <a:rPr lang="en-US" sz="1200" b="1" dirty="0">
                <a:latin typeface="Courier New" panose="02070309020205020404" pitchFamily="49" charset="0"/>
                <a:cs typeface="Courier New" panose="02070309020205020404" pitchFamily="49" charset="0"/>
              </a:rPr>
              <a:t>)]</a:t>
            </a:r>
          </a:p>
          <a:p>
            <a:r>
              <a:rPr lang="en-US" sz="1200" b="1" dirty="0">
                <a:latin typeface="Courier New" panose="02070309020205020404" pitchFamily="49" charset="0"/>
                <a:cs typeface="Courier New" panose="02070309020205020404" pitchFamily="49" charset="0"/>
              </a:rPr>
              <a:t>      -B[plot symbol at each </a:t>
            </a:r>
            <a:r>
              <a:rPr lang="en-US" sz="1200" b="1" dirty="0" err="1">
                <a:latin typeface="Courier New" panose="02070309020205020404" pitchFamily="49" charset="0"/>
                <a:cs typeface="Courier New" panose="02070309020205020404" pitchFamily="49" charset="0"/>
              </a:rPr>
              <a:t>lat</a:t>
            </a:r>
            <a:r>
              <a:rPr lang="en-US" sz="1200" b="1" dirty="0">
                <a:latin typeface="Courier New" panose="02070309020205020404" pitchFamily="49" charset="0"/>
                <a:cs typeface="Courier New" panose="02070309020205020404" pitchFamily="49" charset="0"/>
              </a:rPr>
              <a:t>/</a:t>
            </a:r>
            <a:r>
              <a:rPr lang="en-US" sz="1200" b="1" dirty="0" err="1">
                <a:latin typeface="Courier New" panose="02070309020205020404" pitchFamily="49" charset="0"/>
                <a:cs typeface="Courier New" panose="02070309020205020404" pitchFamily="49" charset="0"/>
              </a:rPr>
              <a:t>lon</a:t>
            </a:r>
            <a:r>
              <a:rPr lang="en-US" sz="1200" b="1" dirty="0">
                <a:latin typeface="Courier New" panose="02070309020205020404" pitchFamily="49" charset="0"/>
                <a:cs typeface="Courier New" panose="02070309020205020404" pitchFamily="49" charset="0"/>
              </a:rPr>
              <a:t> in file SYMBPLT.CFG]</a:t>
            </a:r>
          </a:p>
          <a:p>
            <a:endParaRPr lang="en-US" sz="1200" b="1" dirty="0">
              <a:latin typeface="Courier New" panose="02070309020205020404" pitchFamily="49" charset="0"/>
              <a:cs typeface="Courier New" panose="02070309020205020404" pitchFamily="49" charset="0"/>
            </a:endParaRPr>
          </a:p>
          <a:p>
            <a:r>
              <a:rPr lang="en-US" sz="1200" b="1" dirty="0">
                <a:latin typeface="Courier New" panose="02070309020205020404" pitchFamily="49" charset="0"/>
                <a:cs typeface="Courier New" panose="02070309020205020404" pitchFamily="49" charset="0"/>
              </a:rPr>
              <a:t> NOTE: leave no space between option and value</a:t>
            </a:r>
          </a:p>
          <a:p>
            <a:endParaRPr lang="en-US" sz="1200" b="1" dirty="0">
              <a:latin typeface="Courier New" panose="02070309020205020404" pitchFamily="49" charset="0"/>
              <a:cs typeface="Courier New" panose="02070309020205020404" pitchFamily="49" charset="0"/>
            </a:endParaRPr>
          </a:p>
          <a:p>
            <a:endParaRPr lang="en-US" sz="1200" b="1" dirty="0">
              <a:latin typeface="Courier New" panose="02070309020205020404" pitchFamily="49" charset="0"/>
              <a:cs typeface="Courier New" panose="02070309020205020404" pitchFamily="49" charset="0"/>
            </a:endParaRPr>
          </a:p>
          <a:p>
            <a:r>
              <a:rPr lang="en-US" sz="1200" b="1" dirty="0">
                <a:latin typeface="Courier New" panose="02070309020205020404" pitchFamily="49" charset="0"/>
                <a:cs typeface="Courier New" panose="02070309020205020404" pitchFamily="49" charset="0"/>
              </a:rPr>
              <a:t>C:\hysplit4\working&gt;</a:t>
            </a:r>
            <a:r>
              <a:rPr lang="en-US" sz="1200" b="1" dirty="0">
                <a:solidFill>
                  <a:srgbClr val="25FF25"/>
                </a:solidFill>
                <a:latin typeface="Courier New" panose="02070309020205020404" pitchFamily="49" charset="0"/>
                <a:cs typeface="Courier New" panose="02070309020205020404" pitchFamily="49" charset="0"/>
              </a:rPr>
              <a:t>..\exec\showgrid </a:t>
            </a:r>
            <a:r>
              <a:rPr lang="en-US" sz="1200" b="1" dirty="0">
                <a:solidFill>
                  <a:srgbClr val="FF0000"/>
                </a:solidFill>
                <a:latin typeface="Courier New" panose="02070309020205020404" pitchFamily="49" charset="0"/>
                <a:cs typeface="Courier New" panose="02070309020205020404" pitchFamily="49" charset="0"/>
              </a:rPr>
              <a:t>-D</a:t>
            </a:r>
            <a:r>
              <a:rPr lang="en-US" sz="1200" b="1" dirty="0">
                <a:solidFill>
                  <a:srgbClr val="25FF25"/>
                </a:solidFill>
                <a:latin typeface="Courier New" panose="02070309020205020404" pitchFamily="49" charset="0"/>
                <a:cs typeface="Courier New" panose="02070309020205020404" pitchFamily="49" charset="0"/>
              </a:rPr>
              <a:t>C:\Tutorial\</a:t>
            </a:r>
            <a:r>
              <a:rPr lang="en-US" sz="1200" b="1" dirty="0" err="1">
                <a:solidFill>
                  <a:srgbClr val="25FF25"/>
                </a:solidFill>
                <a:latin typeface="Courier New" panose="02070309020205020404" pitchFamily="49" charset="0"/>
                <a:cs typeface="Courier New" panose="02070309020205020404" pitchFamily="49" charset="0"/>
              </a:rPr>
              <a:t>captex</a:t>
            </a:r>
            <a:r>
              <a:rPr lang="en-US" sz="1200" b="1" dirty="0">
                <a:solidFill>
                  <a:srgbClr val="25FF25"/>
                </a:solidFill>
                <a:latin typeface="Courier New" panose="02070309020205020404" pitchFamily="49" charset="0"/>
                <a:cs typeface="Courier New" panose="02070309020205020404" pitchFamily="49" charset="0"/>
              </a:rPr>
              <a:t>\</a:t>
            </a:r>
            <a:r>
              <a:rPr lang="en-US" sz="1200" b="1" dirty="0">
                <a:solidFill>
                  <a:srgbClr val="8FFF8F"/>
                </a:solidFill>
                <a:latin typeface="Courier New" panose="02070309020205020404" pitchFamily="49" charset="0"/>
                <a:cs typeface="Courier New" panose="02070309020205020404" pitchFamily="49" charset="0"/>
              </a:rPr>
              <a:t> </a:t>
            </a:r>
            <a:r>
              <a:rPr lang="en-US" sz="1200" b="1" dirty="0">
                <a:solidFill>
                  <a:srgbClr val="FF0000"/>
                </a:solidFill>
                <a:latin typeface="Courier New" panose="02070309020205020404" pitchFamily="49" charset="0"/>
                <a:cs typeface="Courier New" panose="02070309020205020404" pitchFamily="49" charset="0"/>
              </a:rPr>
              <a:t>-F</a:t>
            </a:r>
            <a:r>
              <a:rPr lang="en-US" sz="1200" b="1" dirty="0">
                <a:solidFill>
                  <a:srgbClr val="25FF25"/>
                </a:solidFill>
                <a:latin typeface="Courier New" panose="02070309020205020404" pitchFamily="49" charset="0"/>
                <a:cs typeface="Courier New" panose="02070309020205020404" pitchFamily="49" charset="0"/>
              </a:rPr>
              <a:t>RP198309.gbl</a:t>
            </a:r>
            <a:r>
              <a:rPr lang="en-US" sz="1200" b="1" dirty="0">
                <a:solidFill>
                  <a:srgbClr val="8FFF8F"/>
                </a:solidFill>
                <a:latin typeface="Courier New" panose="02070309020205020404" pitchFamily="49" charset="0"/>
                <a:cs typeface="Courier New" panose="02070309020205020404" pitchFamily="49" charset="0"/>
              </a:rPr>
              <a:t> </a:t>
            </a:r>
            <a:r>
              <a:rPr lang="en-US" sz="1200" b="1" dirty="0">
                <a:solidFill>
                  <a:srgbClr val="FF0000"/>
                </a:solidFill>
                <a:latin typeface="Courier New" panose="02070309020205020404" pitchFamily="49" charset="0"/>
                <a:cs typeface="Courier New" panose="02070309020205020404" pitchFamily="49" charset="0"/>
              </a:rPr>
              <a:t>-I</a:t>
            </a:r>
            <a:r>
              <a:rPr lang="en-US" sz="1200" b="1" dirty="0">
                <a:solidFill>
                  <a:srgbClr val="25FF25"/>
                </a:solidFill>
                <a:latin typeface="Courier New" panose="02070309020205020404" pitchFamily="49" charset="0"/>
                <a:cs typeface="Courier New" panose="02070309020205020404" pitchFamily="49" charset="0"/>
              </a:rPr>
              <a:t>1</a:t>
            </a:r>
            <a:r>
              <a:rPr lang="en-US" sz="1200" b="1" dirty="0">
                <a:solidFill>
                  <a:srgbClr val="8FFF8F"/>
                </a:solidFill>
                <a:latin typeface="Courier New" panose="02070309020205020404" pitchFamily="49" charset="0"/>
                <a:cs typeface="Courier New" panose="02070309020205020404" pitchFamily="49" charset="0"/>
              </a:rPr>
              <a:t> </a:t>
            </a:r>
            <a:r>
              <a:rPr lang="en-US" sz="1200" b="1" dirty="0">
                <a:solidFill>
                  <a:srgbClr val="FF0000"/>
                </a:solidFill>
                <a:latin typeface="Courier New" panose="02070309020205020404" pitchFamily="49" charset="0"/>
                <a:cs typeface="Courier New" panose="02070309020205020404" pitchFamily="49" charset="0"/>
              </a:rPr>
              <a:t>-L</a:t>
            </a:r>
            <a:r>
              <a:rPr lang="en-US" sz="1200" b="1" dirty="0">
                <a:solidFill>
                  <a:srgbClr val="25FF25"/>
                </a:solidFill>
                <a:latin typeface="Courier New" panose="02070309020205020404" pitchFamily="49" charset="0"/>
                <a:cs typeface="Courier New" panose="02070309020205020404" pitchFamily="49" charset="0"/>
              </a:rPr>
              <a:t>10.0</a:t>
            </a:r>
          </a:p>
          <a:p>
            <a:endParaRPr lang="en-US" sz="1200" b="1" dirty="0">
              <a:latin typeface="Courier New" panose="02070309020205020404" pitchFamily="49" charset="0"/>
              <a:cs typeface="Courier New" panose="02070309020205020404" pitchFamily="49" charset="0"/>
            </a:endParaRPr>
          </a:p>
          <a:p>
            <a:r>
              <a:rPr lang="en-US" sz="1200" b="1" dirty="0">
                <a:latin typeface="Courier New" panose="02070309020205020404" pitchFamily="49" charset="0"/>
                <a:cs typeface="Courier New" panose="02070309020205020404" pitchFamily="49" charset="0"/>
              </a:rPr>
              <a:t>C:\hysplit4\working&gt;</a:t>
            </a:r>
            <a:r>
              <a:rPr lang="en-US" sz="1200" b="1" dirty="0">
                <a:solidFill>
                  <a:srgbClr val="25FF25"/>
                </a:solidFill>
                <a:latin typeface="Courier New" panose="02070309020205020404" pitchFamily="49" charset="0"/>
                <a:cs typeface="Courier New" panose="02070309020205020404" pitchFamily="49" charset="0"/>
              </a:rPr>
              <a:t>dir showgrid.ps</a:t>
            </a:r>
          </a:p>
          <a:p>
            <a:r>
              <a:rPr lang="en-US" sz="1200" b="1" dirty="0">
                <a:latin typeface="Courier New" panose="02070309020205020404" pitchFamily="49" charset="0"/>
                <a:cs typeface="Courier New" panose="02070309020205020404" pitchFamily="49" charset="0"/>
              </a:rPr>
              <a:t> Volume in drive C has no label.</a:t>
            </a:r>
          </a:p>
          <a:p>
            <a:r>
              <a:rPr lang="en-US" sz="1200" b="1" dirty="0">
                <a:latin typeface="Courier New" panose="02070309020205020404" pitchFamily="49" charset="0"/>
                <a:cs typeface="Courier New" panose="02070309020205020404" pitchFamily="49" charset="0"/>
              </a:rPr>
              <a:t> Volume Serial Number is 1AEB-47F5</a:t>
            </a:r>
          </a:p>
          <a:p>
            <a:endParaRPr lang="en-US" sz="1200" b="1" dirty="0">
              <a:latin typeface="Courier New" panose="02070309020205020404" pitchFamily="49" charset="0"/>
              <a:cs typeface="Courier New" panose="02070309020205020404" pitchFamily="49" charset="0"/>
            </a:endParaRPr>
          </a:p>
          <a:p>
            <a:r>
              <a:rPr lang="en-US" sz="1200" b="1" dirty="0">
                <a:latin typeface="Courier New" panose="02070309020205020404" pitchFamily="49" charset="0"/>
                <a:cs typeface="Courier New" panose="02070309020205020404" pitchFamily="49" charset="0"/>
              </a:rPr>
              <a:t> Directory of C:\hysplit4\working</a:t>
            </a:r>
          </a:p>
          <a:p>
            <a:endParaRPr lang="en-US" sz="1200" b="1" dirty="0">
              <a:latin typeface="Courier New" panose="02070309020205020404" pitchFamily="49" charset="0"/>
              <a:cs typeface="Courier New" panose="02070309020205020404" pitchFamily="49" charset="0"/>
            </a:endParaRPr>
          </a:p>
          <a:p>
            <a:r>
              <a:rPr lang="en-US" sz="1200" b="1" dirty="0">
                <a:latin typeface="Courier New" panose="02070309020205020404" pitchFamily="49" charset="0"/>
                <a:cs typeface="Courier New" panose="02070309020205020404" pitchFamily="49" charset="0"/>
              </a:rPr>
              <a:t>03/18/2018  08:44 PM           980,386 showgrid.ps</a:t>
            </a:r>
          </a:p>
          <a:p>
            <a:r>
              <a:rPr lang="en-US" sz="1200" b="1" dirty="0">
                <a:latin typeface="Courier New" panose="02070309020205020404" pitchFamily="49" charset="0"/>
                <a:cs typeface="Courier New" panose="02070309020205020404" pitchFamily="49" charset="0"/>
              </a:rPr>
              <a:t>               1 File(s)        980,386 bytes</a:t>
            </a:r>
          </a:p>
          <a:p>
            <a:r>
              <a:rPr lang="en-US" sz="1200" b="1" dirty="0">
                <a:latin typeface="Courier New" panose="02070309020205020404" pitchFamily="49" charset="0"/>
                <a:cs typeface="Courier New" panose="02070309020205020404" pitchFamily="49" charset="0"/>
              </a:rPr>
              <a:t>               0 Dir(s)  436,537,696,256 bytes free</a:t>
            </a:r>
          </a:p>
          <a:p>
            <a:endParaRPr lang="en-US" sz="1200" b="1" dirty="0">
              <a:latin typeface="Courier New" panose="02070309020205020404" pitchFamily="49" charset="0"/>
              <a:cs typeface="Courier New" panose="02070309020205020404" pitchFamily="49" charset="0"/>
            </a:endParaRPr>
          </a:p>
          <a:p>
            <a:r>
              <a:rPr lang="en-US" sz="1200" b="1" dirty="0">
                <a:latin typeface="Courier New" panose="02070309020205020404" pitchFamily="49" charset="0"/>
                <a:cs typeface="Courier New" panose="02070309020205020404" pitchFamily="49" charset="0"/>
              </a:rPr>
              <a:t>C:\hysplit4\working&gt;</a:t>
            </a:r>
            <a:r>
              <a:rPr lang="en-US" sz="1200" b="1" dirty="0">
                <a:solidFill>
                  <a:srgbClr val="25FF25"/>
                </a:solidFill>
                <a:latin typeface="Courier New" panose="02070309020205020404" pitchFamily="49" charset="0"/>
                <a:cs typeface="Courier New" panose="02070309020205020404" pitchFamily="49" charset="0"/>
              </a:rPr>
              <a:t>showgrid.ps</a:t>
            </a:r>
          </a:p>
          <a:p>
            <a:endParaRPr lang="en-US" sz="1200" b="1" dirty="0">
              <a:latin typeface="Courier New" panose="02070309020205020404" pitchFamily="49" charset="0"/>
              <a:cs typeface="Courier New" panose="02070309020205020404" pitchFamily="49" charset="0"/>
            </a:endParaRPr>
          </a:p>
          <a:p>
            <a:r>
              <a:rPr lang="en-US" sz="1200" b="1" dirty="0">
                <a:latin typeface="Courier New" panose="02070309020205020404" pitchFamily="49" charset="0"/>
                <a:cs typeface="Courier New" panose="02070309020205020404" pitchFamily="49" charset="0"/>
              </a:rPr>
              <a:t>C:\hysplit4\working&gt;</a:t>
            </a:r>
          </a:p>
        </p:txBody>
      </p:sp>
      <p:sp>
        <p:nvSpPr>
          <p:cNvPr id="4" name="TextBox 3"/>
          <p:cNvSpPr txBox="1"/>
          <p:nvPr/>
        </p:nvSpPr>
        <p:spPr>
          <a:xfrm>
            <a:off x="3352800" y="5676245"/>
            <a:ext cx="4419600" cy="738664"/>
          </a:xfrm>
          <a:prstGeom prst="rect">
            <a:avLst/>
          </a:prstGeom>
          <a:solidFill>
            <a:srgbClr val="8FFF8F"/>
          </a:solidFill>
          <a:ln>
            <a:solidFill>
              <a:schemeClr val="tx1"/>
            </a:solidFill>
          </a:ln>
        </p:spPr>
        <p:txBody>
          <a:bodyPr wrap="square" rtlCol="0">
            <a:spAutoFit/>
          </a:bodyPr>
          <a:lstStyle/>
          <a:p>
            <a:r>
              <a:rPr lang="en-US" sz="1400" dirty="0">
                <a:solidFill>
                  <a:schemeClr val="bg1"/>
                </a:solidFill>
              </a:rPr>
              <a:t>In Windows, since we have installed </a:t>
            </a:r>
            <a:r>
              <a:rPr lang="en-US" sz="1400" dirty="0" err="1">
                <a:solidFill>
                  <a:schemeClr val="bg1"/>
                </a:solidFill>
              </a:rPr>
              <a:t>Ghostview</a:t>
            </a:r>
            <a:r>
              <a:rPr lang="en-US" sz="1400" dirty="0">
                <a:solidFill>
                  <a:schemeClr val="bg1"/>
                </a:solidFill>
              </a:rPr>
              <a:t> with HYSPLIT, you just type the name of the postscript file, i.e., “showgrid.ps” and hit return, and it will be shown</a:t>
            </a:r>
          </a:p>
        </p:txBody>
      </p:sp>
      <p:sp>
        <p:nvSpPr>
          <p:cNvPr id="6" name="Rectangle 5"/>
          <p:cNvSpPr/>
          <p:nvPr/>
        </p:nvSpPr>
        <p:spPr>
          <a:xfrm>
            <a:off x="2057400" y="3228201"/>
            <a:ext cx="6172200" cy="276999"/>
          </a:xfrm>
          <a:prstGeom prst="rect">
            <a:avLst/>
          </a:prstGeom>
          <a:solidFill>
            <a:srgbClr val="FFFF00"/>
          </a:solidFill>
        </p:spPr>
        <p:txBody>
          <a:bodyPr wrap="square">
            <a:spAutoFit/>
          </a:bodyPr>
          <a:lstStyle/>
          <a:p>
            <a:pPr lvl="0"/>
            <a:r>
              <a:rPr lang="en-US" sz="1200" b="1" dirty="0">
                <a:solidFill>
                  <a:schemeClr val="bg1"/>
                </a:solidFill>
                <a:latin typeface="Courier New" panose="02070309020205020404" pitchFamily="49" charset="0"/>
                <a:cs typeface="Courier New" panose="02070309020205020404" pitchFamily="49" charset="0"/>
              </a:rPr>
              <a:t>&gt;</a:t>
            </a:r>
            <a:r>
              <a:rPr lang="en-US" sz="1200" b="1" u="sng" dirty="0">
                <a:solidFill>
                  <a:schemeClr val="bg1"/>
                </a:solidFill>
                <a:latin typeface="Courier New" panose="02070309020205020404" pitchFamily="49" charset="0"/>
                <a:cs typeface="Courier New" panose="02070309020205020404" pitchFamily="49" charset="0"/>
              </a:rPr>
              <a:t>../exec/</a:t>
            </a:r>
            <a:r>
              <a:rPr lang="en-US" sz="1200" b="1" u="sng" dirty="0" err="1">
                <a:solidFill>
                  <a:schemeClr val="bg1"/>
                </a:solidFill>
                <a:latin typeface="Courier New" panose="02070309020205020404" pitchFamily="49" charset="0"/>
                <a:cs typeface="Courier New" panose="02070309020205020404" pitchFamily="49" charset="0"/>
              </a:rPr>
              <a:t>showgrid</a:t>
            </a:r>
            <a:r>
              <a:rPr lang="en-US" sz="1200" b="1" u="sng" dirty="0">
                <a:solidFill>
                  <a:schemeClr val="bg1"/>
                </a:solidFill>
                <a:latin typeface="Courier New" panose="02070309020205020404" pitchFamily="49" charset="0"/>
                <a:cs typeface="Courier New" panose="02070309020205020404" pitchFamily="49" charset="0"/>
              </a:rPr>
              <a:t> </a:t>
            </a:r>
            <a:r>
              <a:rPr lang="en-US" sz="1200" b="1" u="sng" dirty="0">
                <a:solidFill>
                  <a:srgbClr val="FF0000"/>
                </a:solidFill>
                <a:latin typeface="Courier New" panose="02070309020205020404" pitchFamily="49" charset="0"/>
                <a:cs typeface="Courier New" panose="02070309020205020404" pitchFamily="49" charset="0"/>
              </a:rPr>
              <a:t>–D</a:t>
            </a:r>
            <a:r>
              <a:rPr lang="en-US" sz="1200" b="1" u="sng" dirty="0">
                <a:solidFill>
                  <a:schemeClr val="bg1"/>
                </a:solidFill>
                <a:latin typeface="Courier New" panose="02070309020205020404" pitchFamily="49" charset="0"/>
                <a:cs typeface="Courier New" panose="02070309020205020404" pitchFamily="49" charset="0"/>
              </a:rPr>
              <a:t>~/Tutorial/</a:t>
            </a:r>
            <a:r>
              <a:rPr lang="en-US" sz="1200" b="1" u="sng" dirty="0" err="1">
                <a:solidFill>
                  <a:schemeClr val="bg1"/>
                </a:solidFill>
                <a:latin typeface="Courier New" panose="02070309020205020404" pitchFamily="49" charset="0"/>
                <a:cs typeface="Courier New" panose="02070309020205020404" pitchFamily="49" charset="0"/>
              </a:rPr>
              <a:t>captex</a:t>
            </a:r>
            <a:r>
              <a:rPr lang="en-US" sz="1200" b="1" u="sng" dirty="0">
                <a:solidFill>
                  <a:schemeClr val="bg1"/>
                </a:solidFill>
                <a:latin typeface="Courier New" panose="02070309020205020404" pitchFamily="49" charset="0"/>
                <a:cs typeface="Courier New" panose="02070309020205020404" pitchFamily="49" charset="0"/>
              </a:rPr>
              <a:t>/ </a:t>
            </a:r>
            <a:r>
              <a:rPr lang="en-US" sz="1200" b="1" u="sng" dirty="0">
                <a:solidFill>
                  <a:srgbClr val="FF0000"/>
                </a:solidFill>
                <a:latin typeface="Courier New" panose="02070309020205020404" pitchFamily="49" charset="0"/>
                <a:cs typeface="Courier New" panose="02070309020205020404" pitchFamily="49" charset="0"/>
              </a:rPr>
              <a:t>-F</a:t>
            </a:r>
            <a:r>
              <a:rPr lang="en-US" sz="1200" b="1" u="sng" dirty="0">
                <a:solidFill>
                  <a:schemeClr val="bg1"/>
                </a:solidFill>
                <a:latin typeface="Courier New" panose="02070309020205020404" pitchFamily="49" charset="0"/>
                <a:cs typeface="Courier New" panose="02070309020205020404" pitchFamily="49" charset="0"/>
              </a:rPr>
              <a:t>RP198309.gbl </a:t>
            </a:r>
            <a:r>
              <a:rPr lang="en-US" sz="1200" b="1" u="sng" dirty="0">
                <a:solidFill>
                  <a:srgbClr val="FF0000"/>
                </a:solidFill>
                <a:latin typeface="Courier New" panose="02070309020205020404" pitchFamily="49" charset="0"/>
                <a:cs typeface="Courier New" panose="02070309020205020404" pitchFamily="49" charset="0"/>
              </a:rPr>
              <a:t>-I</a:t>
            </a:r>
            <a:r>
              <a:rPr lang="en-US" sz="1200" b="1" u="sng" dirty="0">
                <a:solidFill>
                  <a:schemeClr val="bg1"/>
                </a:solidFill>
                <a:latin typeface="Courier New" panose="02070309020205020404" pitchFamily="49" charset="0"/>
                <a:cs typeface="Courier New" panose="02070309020205020404" pitchFamily="49" charset="0"/>
              </a:rPr>
              <a:t>1 </a:t>
            </a:r>
            <a:r>
              <a:rPr lang="en-US" sz="1200" b="1" u="sng" dirty="0">
                <a:solidFill>
                  <a:srgbClr val="FF0000"/>
                </a:solidFill>
                <a:latin typeface="Courier New" panose="02070309020205020404" pitchFamily="49" charset="0"/>
                <a:cs typeface="Courier New" panose="02070309020205020404" pitchFamily="49" charset="0"/>
              </a:rPr>
              <a:t>-L</a:t>
            </a:r>
            <a:r>
              <a:rPr lang="en-US" sz="1200" b="1" u="sng" dirty="0">
                <a:solidFill>
                  <a:schemeClr val="bg1"/>
                </a:solidFill>
                <a:latin typeface="Courier New" panose="02070309020205020404" pitchFamily="49" charset="0"/>
                <a:cs typeface="Courier New" panose="02070309020205020404" pitchFamily="49" charset="0"/>
              </a:rPr>
              <a:t>10.0</a:t>
            </a:r>
          </a:p>
        </p:txBody>
      </p:sp>
      <p:sp>
        <p:nvSpPr>
          <p:cNvPr id="7" name="TextBox 6"/>
          <p:cNvSpPr txBox="1"/>
          <p:nvPr/>
        </p:nvSpPr>
        <p:spPr>
          <a:xfrm>
            <a:off x="6705600" y="2142830"/>
            <a:ext cx="1524000" cy="954107"/>
          </a:xfrm>
          <a:prstGeom prst="rect">
            <a:avLst/>
          </a:prstGeom>
          <a:noFill/>
          <a:ln>
            <a:solidFill>
              <a:schemeClr val="tx1"/>
            </a:solidFill>
          </a:ln>
        </p:spPr>
        <p:txBody>
          <a:bodyPr wrap="square" rtlCol="0">
            <a:spAutoFit/>
          </a:bodyPr>
          <a:lstStyle/>
          <a:p>
            <a:r>
              <a:rPr lang="en-US" sz="1400" b="1" dirty="0">
                <a:solidFill>
                  <a:srgbClr val="FFFF00"/>
                </a:solidFill>
              </a:rPr>
              <a:t>In Linux / Mac, front slashes instead of backslashes.</a:t>
            </a:r>
          </a:p>
        </p:txBody>
      </p:sp>
    </p:spTree>
    <p:extLst>
      <p:ext uri="{BB962C8B-B14F-4D97-AF65-F5344CB8AC3E}">
        <p14:creationId xmlns:p14="http://schemas.microsoft.com/office/powerpoint/2010/main" val="854705747"/>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4E8DBFF9-7723-4E32-B4D1-61E93AF5D5D3}" type="slidenum">
              <a:rPr lang="en-US" smtClean="0"/>
              <a:pPr/>
              <a:t>126</a:t>
            </a:fld>
            <a:endParaRPr lang="en-US"/>
          </a:p>
        </p:txBody>
      </p:sp>
      <p:pic>
        <p:nvPicPr>
          <p:cNvPr id="3" name="Picture 2"/>
          <p:cNvPicPr>
            <a:picLocks noChangeAspect="1"/>
          </p:cNvPicPr>
          <p:nvPr/>
        </p:nvPicPr>
        <p:blipFill>
          <a:blip r:embed="rId2"/>
          <a:stretch>
            <a:fillRect/>
          </a:stretch>
        </p:blipFill>
        <p:spPr>
          <a:xfrm>
            <a:off x="1147762" y="1981200"/>
            <a:ext cx="6848475" cy="4438650"/>
          </a:xfrm>
          <a:prstGeom prst="rect">
            <a:avLst/>
          </a:prstGeom>
          <a:ln w="38100">
            <a:solidFill>
              <a:srgbClr val="25FF25"/>
            </a:solidFill>
          </a:ln>
        </p:spPr>
      </p:pic>
      <p:sp>
        <p:nvSpPr>
          <p:cNvPr id="4" name="TextBox 3"/>
          <p:cNvSpPr txBox="1"/>
          <p:nvPr/>
        </p:nvSpPr>
        <p:spPr>
          <a:xfrm>
            <a:off x="152400" y="304800"/>
            <a:ext cx="8915400" cy="1477328"/>
          </a:xfrm>
          <a:prstGeom prst="rect">
            <a:avLst/>
          </a:prstGeom>
          <a:noFill/>
        </p:spPr>
        <p:txBody>
          <a:bodyPr wrap="square" rtlCol="0">
            <a:spAutoFit/>
          </a:bodyPr>
          <a:lstStyle/>
          <a:p>
            <a:pPr marL="285750" indent="-285750">
              <a:buFont typeface="Wingdings" panose="05000000000000000000" pitchFamily="2" charset="2"/>
              <a:buChar char="q"/>
            </a:pPr>
            <a:r>
              <a:rPr lang="en-US" dirty="0">
                <a:solidFill>
                  <a:srgbClr val="FFFF00"/>
                </a:solidFill>
              </a:rPr>
              <a:t>global reanalysis a “global” dataset, but a subgrid extract was prepared for use in Tutorial. </a:t>
            </a:r>
          </a:p>
          <a:p>
            <a:pPr marL="285750" indent="-285750">
              <a:buFont typeface="Wingdings" panose="05000000000000000000" pitchFamily="2" charset="2"/>
              <a:buChar char="q"/>
            </a:pPr>
            <a:endParaRPr lang="en-US" dirty="0">
              <a:solidFill>
                <a:srgbClr val="FFFF00"/>
              </a:solidFill>
            </a:endParaRPr>
          </a:p>
          <a:p>
            <a:pPr marL="285750" indent="-285750">
              <a:buFont typeface="Wingdings" panose="05000000000000000000" pitchFamily="2" charset="2"/>
              <a:buChar char="q"/>
            </a:pPr>
            <a:r>
              <a:rPr lang="en-US" dirty="0">
                <a:solidFill>
                  <a:srgbClr val="FFFF00"/>
                </a:solidFill>
              </a:rPr>
              <a:t>subgrid extracted using a program called: </a:t>
            </a:r>
            <a:r>
              <a:rPr lang="en-US" b="1" dirty="0" err="1">
                <a:solidFill>
                  <a:srgbClr val="25FF25"/>
                </a:solidFill>
                <a:latin typeface="Courier New" panose="02070309020205020404" pitchFamily="49" charset="0"/>
                <a:cs typeface="Courier New" panose="02070309020205020404" pitchFamily="49" charset="0"/>
              </a:rPr>
              <a:t>xtrct_grid</a:t>
            </a:r>
            <a:endParaRPr lang="en-US" b="1" dirty="0">
              <a:solidFill>
                <a:srgbClr val="25FF25"/>
              </a:solidFill>
              <a:latin typeface="Courier New" panose="02070309020205020404" pitchFamily="49" charset="0"/>
              <a:cs typeface="Courier New" panose="02070309020205020404" pitchFamily="49" charset="0"/>
            </a:endParaRPr>
          </a:p>
          <a:p>
            <a:pPr marL="285750" indent="-285750">
              <a:buFont typeface="Wingdings" panose="05000000000000000000" pitchFamily="2" charset="2"/>
              <a:buChar char="q"/>
            </a:pPr>
            <a:endParaRPr lang="en-US" dirty="0">
              <a:solidFill>
                <a:srgbClr val="FFFF00"/>
              </a:solidFill>
            </a:endParaRPr>
          </a:p>
          <a:p>
            <a:pPr marL="285750" indent="-285750">
              <a:buFont typeface="Wingdings" panose="05000000000000000000" pitchFamily="2" charset="2"/>
              <a:buChar char="q"/>
            </a:pPr>
            <a:r>
              <a:rPr lang="en-US" b="1" dirty="0" err="1">
                <a:solidFill>
                  <a:srgbClr val="25FF25"/>
                </a:solidFill>
                <a:latin typeface="Courier New" panose="02070309020205020404" pitchFamily="49" charset="0"/>
                <a:cs typeface="Courier New" panose="02070309020205020404" pitchFamily="49" charset="0"/>
              </a:rPr>
              <a:t>xtrct_grid</a:t>
            </a:r>
            <a:r>
              <a:rPr lang="en-US" dirty="0">
                <a:solidFill>
                  <a:srgbClr val="FFFF00"/>
                </a:solidFill>
              </a:rPr>
              <a:t> not available in the GUI, but can run from the command line or a script</a:t>
            </a:r>
          </a:p>
        </p:txBody>
      </p:sp>
    </p:spTree>
    <p:extLst>
      <p:ext uri="{BB962C8B-B14F-4D97-AF65-F5344CB8AC3E}">
        <p14:creationId xmlns:p14="http://schemas.microsoft.com/office/powerpoint/2010/main" val="2334921578"/>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4E8DBFF9-7723-4E32-B4D1-61E93AF5D5D3}" type="slidenum">
              <a:rPr lang="en-US" smtClean="0"/>
              <a:pPr/>
              <a:t>127</a:t>
            </a:fld>
            <a:endParaRPr lang="en-US"/>
          </a:p>
        </p:txBody>
      </p:sp>
      <p:sp>
        <p:nvSpPr>
          <p:cNvPr id="3" name="TextBox 2"/>
          <p:cNvSpPr txBox="1"/>
          <p:nvPr/>
        </p:nvSpPr>
        <p:spPr>
          <a:xfrm>
            <a:off x="381000" y="304800"/>
            <a:ext cx="6818277" cy="2077492"/>
          </a:xfrm>
          <a:prstGeom prst="rect">
            <a:avLst/>
          </a:prstGeom>
          <a:noFill/>
        </p:spPr>
        <p:txBody>
          <a:bodyPr wrap="none" rtlCol="0">
            <a:spAutoFit/>
          </a:bodyPr>
          <a:lstStyle/>
          <a:p>
            <a:pPr>
              <a:spcBef>
                <a:spcPts val="1800"/>
              </a:spcBef>
            </a:pPr>
            <a:r>
              <a:rPr lang="en-US" sz="2400" b="1" dirty="0"/>
              <a:t>Scripting with HYSPLIT</a:t>
            </a:r>
          </a:p>
          <a:p>
            <a:pPr marL="800100" lvl="1" indent="-342900">
              <a:spcBef>
                <a:spcPts val="1800"/>
              </a:spcBef>
              <a:buFont typeface="Courier New" panose="02070309020205020404" pitchFamily="49" charset="0"/>
              <a:buChar char="o"/>
            </a:pPr>
            <a:r>
              <a:rPr lang="en-US" sz="2000" b="1" dirty="0">
                <a:solidFill>
                  <a:schemeClr val="tx1">
                    <a:lumMod val="50000"/>
                  </a:schemeClr>
                </a:solidFill>
              </a:rPr>
              <a:t>Introduction: Running HYSPLIT from the Command Line</a:t>
            </a:r>
          </a:p>
          <a:p>
            <a:pPr marL="800100" lvl="1" indent="-342900">
              <a:spcBef>
                <a:spcPts val="1800"/>
              </a:spcBef>
              <a:buFont typeface="Courier New" panose="02070309020205020404" pitchFamily="49" charset="0"/>
              <a:buChar char="o"/>
            </a:pPr>
            <a:r>
              <a:rPr lang="en-US" sz="2000" b="1" dirty="0">
                <a:solidFill>
                  <a:srgbClr val="25FF25"/>
                </a:solidFill>
              </a:rPr>
              <a:t>Scripting Example: Running Trajectories</a:t>
            </a:r>
          </a:p>
          <a:p>
            <a:pPr marL="800100" lvl="1" indent="-342900">
              <a:spcBef>
                <a:spcPts val="1800"/>
              </a:spcBef>
              <a:buFont typeface="Courier New" panose="02070309020205020404" pitchFamily="49" charset="0"/>
              <a:buChar char="o"/>
            </a:pPr>
            <a:r>
              <a:rPr lang="en-US" sz="2000" b="1" dirty="0">
                <a:solidFill>
                  <a:schemeClr val="tx1">
                    <a:lumMod val="50000"/>
                  </a:schemeClr>
                </a:solidFill>
              </a:rPr>
              <a:t>Scripting Example: Frequency Analysis</a:t>
            </a:r>
          </a:p>
        </p:txBody>
      </p:sp>
    </p:spTree>
    <p:extLst>
      <p:ext uri="{BB962C8B-B14F-4D97-AF65-F5344CB8AC3E}">
        <p14:creationId xmlns:p14="http://schemas.microsoft.com/office/powerpoint/2010/main" val="3634366964"/>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p:txBody>
          <a:bodyPr/>
          <a:lstStyle/>
          <a:p>
            <a:fld id="{1CCAE963-827D-42F8-9077-D514019C2E03}" type="slidenum">
              <a:rPr lang="en-US" smtClean="0"/>
              <a:t>128</a:t>
            </a:fld>
            <a:endParaRPr lang="en-US"/>
          </a:p>
        </p:txBody>
      </p:sp>
      <p:sp>
        <p:nvSpPr>
          <p:cNvPr id="3" name="Rectangle 2"/>
          <p:cNvSpPr/>
          <p:nvPr/>
        </p:nvSpPr>
        <p:spPr>
          <a:xfrm>
            <a:off x="304800" y="214491"/>
            <a:ext cx="5943600" cy="5632311"/>
          </a:xfrm>
          <a:prstGeom prst="rect">
            <a:avLst/>
          </a:prstGeom>
        </p:spPr>
        <p:txBody>
          <a:bodyPr wrap="square">
            <a:spAutoFit/>
          </a:bodyPr>
          <a:lstStyle/>
          <a:p>
            <a:pPr>
              <a:spcBef>
                <a:spcPts val="1800"/>
              </a:spcBef>
            </a:pPr>
            <a:r>
              <a:rPr lang="en-US" b="1" dirty="0"/>
              <a:t>The basic model operation from the Graphical User Interface (GUI) involves a few basic steps: </a:t>
            </a:r>
          </a:p>
          <a:p>
            <a:pPr marL="342900" indent="-342900">
              <a:spcBef>
                <a:spcPts val="1800"/>
              </a:spcBef>
              <a:buFont typeface="+mj-lt"/>
              <a:buAutoNum type="arabicPeriod"/>
            </a:pPr>
            <a:r>
              <a:rPr lang="en-US" dirty="0"/>
              <a:t>With the </a:t>
            </a:r>
            <a:r>
              <a:rPr lang="en-US" b="1" i="1" u="sng" dirty="0">
                <a:solidFill>
                  <a:srgbClr val="FFFF00"/>
                </a:solidFill>
              </a:rPr>
              <a:t>Setup Run</a:t>
            </a:r>
            <a:r>
              <a:rPr lang="en-US" dirty="0">
                <a:solidFill>
                  <a:srgbClr val="FFFF00"/>
                </a:solidFill>
              </a:rPr>
              <a:t> </a:t>
            </a:r>
            <a:r>
              <a:rPr lang="en-US" dirty="0"/>
              <a:t>menu, the simulation details are configured and saved to a file called </a:t>
            </a:r>
            <a:r>
              <a:rPr lang="en-US" b="1" dirty="0" err="1">
                <a:solidFill>
                  <a:srgbClr val="25FF25"/>
                </a:solidFill>
                <a:latin typeface="Courier New" panose="02070309020205020404" pitchFamily="49" charset="0"/>
                <a:cs typeface="Courier New" panose="02070309020205020404" pitchFamily="49" charset="0"/>
              </a:rPr>
              <a:t>default_traj</a:t>
            </a:r>
            <a:r>
              <a:rPr lang="en-US" dirty="0"/>
              <a:t>.</a:t>
            </a:r>
          </a:p>
          <a:p>
            <a:pPr marL="342900" indent="-342900">
              <a:spcBef>
                <a:spcPts val="1800"/>
              </a:spcBef>
              <a:buFont typeface="+mj-lt"/>
              <a:buAutoNum type="arabicPeriod"/>
            </a:pPr>
            <a:r>
              <a:rPr lang="en-US" dirty="0"/>
              <a:t>If the </a:t>
            </a:r>
            <a:r>
              <a:rPr lang="en-US" b="1" i="1" u="sng" dirty="0">
                <a:solidFill>
                  <a:srgbClr val="FFFF00"/>
                </a:solidFill>
              </a:rPr>
              <a:t>Advanced</a:t>
            </a:r>
            <a:r>
              <a:rPr lang="en-US" dirty="0"/>
              <a:t> menu is optionally used, a </a:t>
            </a:r>
            <a:r>
              <a:rPr lang="en-US" dirty="0" err="1"/>
              <a:t>namelist</a:t>
            </a:r>
            <a:r>
              <a:rPr lang="en-US" dirty="0"/>
              <a:t> file </a:t>
            </a:r>
            <a:r>
              <a:rPr lang="en-US" b="1" dirty="0">
                <a:solidFill>
                  <a:srgbClr val="25FF25"/>
                </a:solidFill>
                <a:latin typeface="Courier New" panose="02070309020205020404" pitchFamily="49" charset="0"/>
                <a:cs typeface="Courier New" panose="02070309020205020404" pitchFamily="49" charset="0"/>
              </a:rPr>
              <a:t>TRAJ.CFG</a:t>
            </a:r>
            <a:r>
              <a:rPr lang="en-US" dirty="0"/>
              <a:t> is created</a:t>
            </a:r>
          </a:p>
          <a:p>
            <a:pPr marL="342900" indent="-342900">
              <a:spcBef>
                <a:spcPts val="1800"/>
              </a:spcBef>
              <a:buFont typeface="+mj-lt"/>
              <a:buAutoNum type="arabicPeriod"/>
            </a:pPr>
            <a:r>
              <a:rPr lang="en-US" dirty="0"/>
              <a:t>When </a:t>
            </a:r>
            <a:r>
              <a:rPr lang="en-US" b="1" i="1" u="sng" dirty="0">
                <a:solidFill>
                  <a:srgbClr val="FFFF00"/>
                </a:solidFill>
              </a:rPr>
              <a:t>Model Run</a:t>
            </a:r>
            <a:r>
              <a:rPr lang="en-US" dirty="0"/>
              <a:t> is invoked, the </a:t>
            </a:r>
            <a:r>
              <a:rPr lang="en-US" b="1" dirty="0" err="1">
                <a:solidFill>
                  <a:srgbClr val="25FF25"/>
                </a:solidFill>
                <a:latin typeface="Courier New" panose="02070309020205020404" pitchFamily="49" charset="0"/>
                <a:cs typeface="Courier New" panose="02070309020205020404" pitchFamily="49" charset="0"/>
              </a:rPr>
              <a:t>default_traj</a:t>
            </a:r>
            <a:r>
              <a:rPr lang="en-US" dirty="0"/>
              <a:t> file is copied to a file named </a:t>
            </a:r>
            <a:r>
              <a:rPr lang="en-US" b="1" dirty="0">
                <a:solidFill>
                  <a:srgbClr val="25FF25"/>
                </a:solidFill>
                <a:latin typeface="Courier New" panose="02070309020205020404" pitchFamily="49" charset="0"/>
                <a:cs typeface="Courier New" panose="02070309020205020404" pitchFamily="49" charset="0"/>
              </a:rPr>
              <a:t>CONTROL</a:t>
            </a:r>
            <a:r>
              <a:rPr lang="en-US" dirty="0"/>
              <a:t> , and if present, the </a:t>
            </a:r>
            <a:r>
              <a:rPr lang="en-US" b="1" dirty="0">
                <a:solidFill>
                  <a:srgbClr val="25FF25"/>
                </a:solidFill>
                <a:latin typeface="Courier New" panose="02070309020205020404" pitchFamily="49" charset="0"/>
                <a:cs typeface="Courier New" panose="02070309020205020404" pitchFamily="49" charset="0"/>
              </a:rPr>
              <a:t>TRAJ.CFG</a:t>
            </a:r>
            <a:r>
              <a:rPr lang="en-US" dirty="0"/>
              <a:t> file is copied to a file named </a:t>
            </a:r>
            <a:r>
              <a:rPr lang="en-US" b="1" dirty="0">
                <a:solidFill>
                  <a:srgbClr val="25FF25"/>
                </a:solidFill>
                <a:latin typeface="Courier New" panose="02070309020205020404" pitchFamily="49" charset="0"/>
                <a:cs typeface="Courier New" panose="02070309020205020404" pitchFamily="49" charset="0"/>
              </a:rPr>
              <a:t>SETUP.CFG</a:t>
            </a:r>
          </a:p>
          <a:p>
            <a:pPr marL="342900" indent="-342900">
              <a:spcBef>
                <a:spcPts val="1800"/>
              </a:spcBef>
              <a:buFont typeface="+mj-lt"/>
              <a:buAutoNum type="arabicPeriod"/>
            </a:pPr>
            <a:r>
              <a:rPr lang="en-US" dirty="0"/>
              <a:t>When the model runs, it reads these files, and creates two key output files: </a:t>
            </a:r>
            <a:r>
              <a:rPr lang="en-US" b="1" dirty="0" err="1">
                <a:solidFill>
                  <a:srgbClr val="25FF25"/>
                </a:solidFill>
                <a:latin typeface="Courier New" panose="02070309020205020404" pitchFamily="49" charset="0"/>
                <a:cs typeface="Courier New" panose="02070309020205020404" pitchFamily="49" charset="0"/>
              </a:rPr>
              <a:t>tdump</a:t>
            </a:r>
            <a:r>
              <a:rPr lang="en-US" dirty="0"/>
              <a:t> and </a:t>
            </a:r>
            <a:r>
              <a:rPr lang="en-US" b="1" dirty="0">
                <a:solidFill>
                  <a:srgbClr val="25FF25"/>
                </a:solidFill>
                <a:latin typeface="Courier New" panose="02070309020205020404" pitchFamily="49" charset="0"/>
                <a:cs typeface="Courier New" panose="02070309020205020404" pitchFamily="49" charset="0"/>
              </a:rPr>
              <a:t>MESSAGE</a:t>
            </a:r>
          </a:p>
          <a:p>
            <a:pPr marL="342900" indent="-342900">
              <a:spcBef>
                <a:spcPts val="1800"/>
              </a:spcBef>
              <a:buFont typeface="+mj-lt"/>
              <a:buAutoNum type="arabicPeriod"/>
            </a:pPr>
            <a:r>
              <a:rPr lang="en-US" dirty="0"/>
              <a:t>The </a:t>
            </a:r>
            <a:r>
              <a:rPr lang="en-US" b="1" i="1" dirty="0">
                <a:solidFill>
                  <a:srgbClr val="FFFF00"/>
                </a:solidFill>
              </a:rPr>
              <a:t>Display</a:t>
            </a:r>
            <a:r>
              <a:rPr lang="en-US" dirty="0"/>
              <a:t> menu calls a program to read the model output file (</a:t>
            </a:r>
            <a:r>
              <a:rPr lang="en-US" b="1" dirty="0" err="1">
                <a:solidFill>
                  <a:srgbClr val="25FF25"/>
                </a:solidFill>
                <a:latin typeface="Courier New" panose="02070309020205020404" pitchFamily="49" charset="0"/>
                <a:cs typeface="Courier New" panose="02070309020205020404" pitchFamily="49" charset="0"/>
              </a:rPr>
              <a:t>tdump</a:t>
            </a:r>
            <a:r>
              <a:rPr lang="en-US" dirty="0"/>
              <a:t>) and creates a Postscript graphics file. </a:t>
            </a:r>
          </a:p>
          <a:p>
            <a:pPr marL="342900" indent="-342900">
              <a:spcBef>
                <a:spcPts val="1800"/>
              </a:spcBef>
              <a:buFont typeface="+mj-lt"/>
              <a:buAutoNum type="arabicPeriod"/>
            </a:pPr>
            <a:r>
              <a:rPr lang="en-US" dirty="0"/>
              <a:t>Unless otherwise specified, all files are written to the Working Directory. </a:t>
            </a:r>
          </a:p>
        </p:txBody>
      </p:sp>
      <p:pic>
        <p:nvPicPr>
          <p:cNvPr id="5" name="Picture 8"/>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492150" y="381000"/>
            <a:ext cx="1966050" cy="1828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681935" y="2438400"/>
            <a:ext cx="1556239" cy="1828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4"/>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664823" y="4572000"/>
            <a:ext cx="1640977" cy="1828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29237013"/>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p:txBody>
          <a:bodyPr/>
          <a:lstStyle/>
          <a:p>
            <a:fld id="{1CCAE963-827D-42F8-9077-D514019C2E03}" type="slidenum">
              <a:rPr lang="en-US" smtClean="0"/>
              <a:t>129</a:t>
            </a:fld>
            <a:endParaRPr lang="en-US"/>
          </a:p>
        </p:txBody>
      </p:sp>
      <p:sp>
        <p:nvSpPr>
          <p:cNvPr id="3" name="Rectangle 2"/>
          <p:cNvSpPr/>
          <p:nvPr/>
        </p:nvSpPr>
        <p:spPr>
          <a:xfrm>
            <a:off x="762000" y="511076"/>
            <a:ext cx="8001000" cy="2308324"/>
          </a:xfrm>
          <a:prstGeom prst="rect">
            <a:avLst/>
          </a:prstGeom>
        </p:spPr>
        <p:txBody>
          <a:bodyPr wrap="square">
            <a:spAutoFit/>
          </a:bodyPr>
          <a:lstStyle/>
          <a:p>
            <a:r>
              <a:rPr lang="en-US" dirty="0">
                <a:cs typeface="Courier New" panose="02070309020205020404" pitchFamily="49" charset="0"/>
              </a:rPr>
              <a:t>When HYSPLIT runs, the first thing it looks for is the “CONTROL” file. This must be present – and properly configured -- in the working directory for HYSPLIT to run successfully.</a:t>
            </a:r>
          </a:p>
          <a:p>
            <a:endParaRPr lang="en-US" dirty="0">
              <a:cs typeface="Courier New" panose="02070309020205020404" pitchFamily="49" charset="0"/>
            </a:endParaRPr>
          </a:p>
          <a:p>
            <a:r>
              <a:rPr lang="en-US" b="1" dirty="0">
                <a:solidFill>
                  <a:srgbClr val="25FF25"/>
                </a:solidFill>
                <a:cs typeface="Courier New" panose="02070309020205020404" pitchFamily="49" charset="0"/>
              </a:rPr>
              <a:t>What is in this CONTROL file?</a:t>
            </a:r>
          </a:p>
          <a:p>
            <a:endParaRPr lang="en-US" dirty="0">
              <a:cs typeface="Courier New" panose="02070309020205020404" pitchFamily="49" charset="0"/>
            </a:endParaRPr>
          </a:p>
          <a:p>
            <a:r>
              <a:rPr lang="en-US" dirty="0">
                <a:cs typeface="Courier New" panose="02070309020205020404" pitchFamily="49" charset="0"/>
              </a:rPr>
              <a:t>Open up the CONTROL file in the </a:t>
            </a:r>
            <a:r>
              <a:rPr lang="en-US" b="1" u="sng" dirty="0">
                <a:cs typeface="Courier New" panose="02070309020205020404" pitchFamily="49" charset="0"/>
              </a:rPr>
              <a:t>hysplit4\working</a:t>
            </a:r>
            <a:r>
              <a:rPr lang="en-US" dirty="0">
                <a:cs typeface="Courier New" panose="02070309020205020404" pitchFamily="49" charset="0"/>
              </a:rPr>
              <a:t> directory, in a text editor</a:t>
            </a:r>
          </a:p>
          <a:p>
            <a:r>
              <a:rPr lang="en-US" dirty="0">
                <a:cs typeface="Courier New" panose="02070309020205020404" pitchFamily="49" charset="0"/>
              </a:rPr>
              <a:t>(</a:t>
            </a:r>
            <a:r>
              <a:rPr lang="en-US" u="sng" dirty="0">
                <a:cs typeface="Courier New" panose="02070309020205020404" pitchFamily="49" charset="0"/>
              </a:rPr>
              <a:t>Windows</a:t>
            </a:r>
            <a:r>
              <a:rPr lang="en-US" dirty="0">
                <a:cs typeface="Courier New" panose="02070309020205020404" pitchFamily="49" charset="0"/>
              </a:rPr>
              <a:t>: e.g., </a:t>
            </a:r>
            <a:r>
              <a:rPr lang="en-US" b="1" i="1" dirty="0">
                <a:cs typeface="Courier New" panose="02070309020205020404" pitchFamily="49" charset="0"/>
              </a:rPr>
              <a:t>Notepad</a:t>
            </a:r>
            <a:r>
              <a:rPr lang="en-US" dirty="0">
                <a:cs typeface="Courier New" panose="02070309020205020404" pitchFamily="49" charset="0"/>
              </a:rPr>
              <a:t> or </a:t>
            </a:r>
            <a:r>
              <a:rPr lang="en-US" b="1" i="1" dirty="0">
                <a:cs typeface="Courier New" panose="02070309020205020404" pitchFamily="49" charset="0"/>
              </a:rPr>
              <a:t>Notepad++</a:t>
            </a:r>
            <a:r>
              <a:rPr lang="en-US" dirty="0">
                <a:cs typeface="Courier New" panose="02070309020205020404" pitchFamily="49" charset="0"/>
              </a:rPr>
              <a:t>;  </a:t>
            </a:r>
            <a:r>
              <a:rPr lang="en-US" u="sng" dirty="0">
                <a:cs typeface="Courier New" panose="02070309020205020404" pitchFamily="49" charset="0"/>
              </a:rPr>
              <a:t>Mac</a:t>
            </a:r>
            <a:r>
              <a:rPr lang="en-US" dirty="0">
                <a:cs typeface="Courier New" panose="02070309020205020404" pitchFamily="49" charset="0"/>
              </a:rPr>
              <a:t>: e.g., </a:t>
            </a:r>
            <a:r>
              <a:rPr lang="en-US" b="1" i="1" dirty="0" err="1">
                <a:cs typeface="Courier New" panose="02070309020205020404" pitchFamily="49" charset="0"/>
              </a:rPr>
              <a:t>TextEdit</a:t>
            </a:r>
            <a:r>
              <a:rPr lang="en-US" dirty="0">
                <a:cs typeface="Courier New" panose="02070309020205020404" pitchFamily="49" charset="0"/>
              </a:rPr>
              <a:t>)</a:t>
            </a:r>
          </a:p>
        </p:txBody>
      </p:sp>
      <p:pic>
        <p:nvPicPr>
          <p:cNvPr id="2" name="Picture 1"/>
          <p:cNvPicPr>
            <a:picLocks noChangeAspect="1"/>
          </p:cNvPicPr>
          <p:nvPr/>
        </p:nvPicPr>
        <p:blipFill>
          <a:blip r:embed="rId2"/>
          <a:stretch>
            <a:fillRect/>
          </a:stretch>
        </p:blipFill>
        <p:spPr>
          <a:xfrm>
            <a:off x="2895600" y="3080670"/>
            <a:ext cx="3667125" cy="3295650"/>
          </a:xfrm>
          <a:prstGeom prst="rect">
            <a:avLst/>
          </a:prstGeom>
        </p:spPr>
      </p:pic>
      <p:sp>
        <p:nvSpPr>
          <p:cNvPr id="6" name="TextBox 5"/>
          <p:cNvSpPr txBox="1"/>
          <p:nvPr/>
        </p:nvSpPr>
        <p:spPr>
          <a:xfrm>
            <a:off x="5943600" y="4495800"/>
            <a:ext cx="2895600" cy="1569660"/>
          </a:xfrm>
          <a:prstGeom prst="rect">
            <a:avLst/>
          </a:prstGeom>
          <a:solidFill>
            <a:srgbClr val="FFFF00"/>
          </a:solidFill>
          <a:ln>
            <a:solidFill>
              <a:srgbClr val="FF0000"/>
            </a:solidFill>
          </a:ln>
        </p:spPr>
        <p:txBody>
          <a:bodyPr wrap="square" rtlCol="0">
            <a:spAutoFit/>
          </a:bodyPr>
          <a:lstStyle/>
          <a:p>
            <a:r>
              <a:rPr lang="en-US" sz="2400">
                <a:solidFill>
                  <a:schemeClr val="bg1"/>
                </a:solidFill>
              </a:rPr>
              <a:t>We’re going to study this more in a few minutes, but first, a warning: </a:t>
            </a:r>
          </a:p>
        </p:txBody>
      </p:sp>
    </p:spTree>
    <p:extLst>
      <p:ext uri="{BB962C8B-B14F-4D97-AF65-F5344CB8AC3E}">
        <p14:creationId xmlns:p14="http://schemas.microsoft.com/office/powerpoint/2010/main" val="802168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4E8DBFF9-7723-4E32-B4D1-61E93AF5D5D3}" type="slidenum">
              <a:rPr lang="en-US" smtClean="0"/>
              <a:pPr/>
              <a:t>13</a:t>
            </a:fld>
            <a:endParaRPr lang="en-US"/>
          </a:p>
        </p:txBody>
      </p:sp>
      <p:sp>
        <p:nvSpPr>
          <p:cNvPr id="3" name="Rectangle 2"/>
          <p:cNvSpPr/>
          <p:nvPr/>
        </p:nvSpPr>
        <p:spPr>
          <a:xfrm>
            <a:off x="776497" y="228600"/>
            <a:ext cx="7605503" cy="400110"/>
          </a:xfrm>
          <a:prstGeom prst="rect">
            <a:avLst/>
          </a:prstGeom>
        </p:spPr>
        <p:txBody>
          <a:bodyPr wrap="square">
            <a:spAutoFit/>
          </a:bodyPr>
          <a:lstStyle/>
          <a:p>
            <a:pPr algn="ctr"/>
            <a:r>
              <a:rPr lang="en-US" sz="2000" b="1" dirty="0">
                <a:latin typeface="Courier New" panose="02070309020205020404" pitchFamily="49" charset="0"/>
              </a:rPr>
              <a:t>https://www.ready.noaa.gov/HYSPLIT_Tutorials.php</a:t>
            </a:r>
            <a:endParaRPr lang="en-US" sz="2000" dirty="0"/>
          </a:p>
        </p:txBody>
      </p:sp>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94360" y="762000"/>
            <a:ext cx="7955280" cy="4967840"/>
          </a:xfrm>
          <a:prstGeom prst="rect">
            <a:avLst/>
          </a:prstGeom>
        </p:spPr>
      </p:pic>
      <p:grpSp>
        <p:nvGrpSpPr>
          <p:cNvPr id="10" name="Group 9"/>
          <p:cNvGrpSpPr/>
          <p:nvPr/>
        </p:nvGrpSpPr>
        <p:grpSpPr>
          <a:xfrm>
            <a:off x="533400" y="4088368"/>
            <a:ext cx="2338647" cy="483632"/>
            <a:chOff x="533400" y="4088368"/>
            <a:chExt cx="2338647" cy="483632"/>
          </a:xfrm>
        </p:grpSpPr>
        <p:sp>
          <p:nvSpPr>
            <p:cNvPr id="5" name="TextBox 4"/>
            <p:cNvSpPr txBox="1"/>
            <p:nvPr/>
          </p:nvSpPr>
          <p:spPr>
            <a:xfrm>
              <a:off x="2057400" y="4088368"/>
              <a:ext cx="814647" cy="369332"/>
            </a:xfrm>
            <a:prstGeom prst="rect">
              <a:avLst/>
            </a:prstGeom>
            <a:noFill/>
          </p:spPr>
          <p:txBody>
            <a:bodyPr wrap="none" rtlCol="0">
              <a:spAutoFit/>
            </a:bodyPr>
            <a:lstStyle/>
            <a:p>
              <a:r>
                <a:rPr lang="en-US" b="1" dirty="0">
                  <a:solidFill>
                    <a:srgbClr val="FF0000"/>
                  </a:solidFill>
                </a:rPr>
                <a:t>Online</a:t>
              </a:r>
            </a:p>
          </p:txBody>
        </p:sp>
        <p:sp>
          <p:nvSpPr>
            <p:cNvPr id="6" name="Rectangle 5"/>
            <p:cNvSpPr/>
            <p:nvPr/>
          </p:nvSpPr>
          <p:spPr>
            <a:xfrm>
              <a:off x="533400" y="4343400"/>
              <a:ext cx="1600200"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 name="Group 10"/>
          <p:cNvGrpSpPr/>
          <p:nvPr/>
        </p:nvGrpSpPr>
        <p:grpSpPr>
          <a:xfrm>
            <a:off x="914400" y="4723967"/>
            <a:ext cx="6722354" cy="305233"/>
            <a:chOff x="914400" y="4723967"/>
            <a:chExt cx="6722354" cy="305233"/>
          </a:xfrm>
        </p:grpSpPr>
        <p:sp>
          <p:nvSpPr>
            <p:cNvPr id="7" name="TextBox 6"/>
            <p:cNvSpPr txBox="1"/>
            <p:nvPr/>
          </p:nvSpPr>
          <p:spPr>
            <a:xfrm>
              <a:off x="3728568" y="4723967"/>
              <a:ext cx="3908186" cy="305233"/>
            </a:xfrm>
            <a:prstGeom prst="rect">
              <a:avLst/>
            </a:prstGeom>
            <a:noFill/>
          </p:spPr>
          <p:txBody>
            <a:bodyPr wrap="none" rtlCol="0">
              <a:spAutoFit/>
            </a:bodyPr>
            <a:lstStyle/>
            <a:p>
              <a:r>
                <a:rPr lang="en-US" b="1" dirty="0">
                  <a:solidFill>
                    <a:srgbClr val="FF0000"/>
                  </a:solidFill>
                </a:rPr>
                <a:t>Download all files your local computer</a:t>
              </a:r>
            </a:p>
          </p:txBody>
        </p:sp>
        <p:sp>
          <p:nvSpPr>
            <p:cNvPr id="8" name="Rectangle 7"/>
            <p:cNvSpPr/>
            <p:nvPr/>
          </p:nvSpPr>
          <p:spPr>
            <a:xfrm>
              <a:off x="914400" y="4773134"/>
              <a:ext cx="2819400" cy="25606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TextBox 8"/>
          <p:cNvSpPr txBox="1"/>
          <p:nvPr/>
        </p:nvSpPr>
        <p:spPr>
          <a:xfrm>
            <a:off x="3352800" y="855410"/>
            <a:ext cx="5625817" cy="3631763"/>
          </a:xfrm>
          <a:prstGeom prst="rect">
            <a:avLst/>
          </a:prstGeom>
          <a:solidFill>
            <a:srgbClr val="8FFF8F"/>
          </a:solidFill>
          <a:ln w="76200">
            <a:solidFill>
              <a:schemeClr val="tx1"/>
            </a:solidFill>
          </a:ln>
        </p:spPr>
        <p:txBody>
          <a:bodyPr wrap="square" rtlCol="0">
            <a:spAutoFit/>
          </a:bodyPr>
          <a:lstStyle/>
          <a:p>
            <a:pPr marL="285750" indent="-285750">
              <a:spcBef>
                <a:spcPts val="1200"/>
              </a:spcBef>
              <a:spcAft>
                <a:spcPts val="1200"/>
              </a:spcAft>
              <a:buFont typeface="Wingdings" panose="05000000000000000000" pitchFamily="2" charset="2"/>
              <a:buChar char="Ø"/>
            </a:pPr>
            <a:r>
              <a:rPr lang="en-US" b="1" dirty="0">
                <a:solidFill>
                  <a:schemeClr val="bg1"/>
                </a:solidFill>
              </a:rPr>
              <a:t>If you download the entire Tutorial, it gives you all of the meteorological files necessary to run the examples. </a:t>
            </a:r>
          </a:p>
          <a:p>
            <a:pPr marL="285750" indent="-285750">
              <a:spcBef>
                <a:spcPts val="1200"/>
              </a:spcBef>
              <a:buFont typeface="Wingdings" panose="05000000000000000000" pitchFamily="2" charset="2"/>
              <a:buChar char="Ø"/>
            </a:pPr>
            <a:r>
              <a:rPr lang="en-US" b="1" dirty="0">
                <a:solidFill>
                  <a:schemeClr val="bg1"/>
                </a:solidFill>
              </a:rPr>
              <a:t>If you don’t download the entire Tutorial, you will still have to download the met data to do the examples. </a:t>
            </a:r>
          </a:p>
          <a:p>
            <a:pPr marL="282575">
              <a:spcAft>
                <a:spcPts val="1200"/>
              </a:spcAft>
            </a:pPr>
            <a:r>
              <a:rPr lang="en-US" sz="1400" b="1" i="1" dirty="0">
                <a:solidFill>
                  <a:schemeClr val="bg1"/>
                </a:solidFill>
              </a:rPr>
              <a:t>(The Tutorial will tell you how to do this)</a:t>
            </a:r>
          </a:p>
          <a:p>
            <a:pPr marL="285750" indent="-285750">
              <a:spcBef>
                <a:spcPts val="1200"/>
              </a:spcBef>
              <a:buFont typeface="Wingdings" panose="05000000000000000000" pitchFamily="2" charset="2"/>
              <a:buChar char="Ø"/>
            </a:pPr>
            <a:r>
              <a:rPr lang="en-US" b="1" dirty="0">
                <a:solidFill>
                  <a:schemeClr val="bg1"/>
                </a:solidFill>
              </a:rPr>
              <a:t>Either way, though, you will want to install the HYSPLIT program on your local computer to use the Graphical User Interface (GUI) to follow along with the Tutorial and run the examples provided</a:t>
            </a:r>
          </a:p>
          <a:p>
            <a:pPr marL="282575">
              <a:spcAft>
                <a:spcPts val="1200"/>
              </a:spcAft>
            </a:pPr>
            <a:r>
              <a:rPr lang="en-US" sz="1400" b="1" i="1" dirty="0">
                <a:solidFill>
                  <a:schemeClr val="bg1"/>
                </a:solidFill>
              </a:rPr>
              <a:t>(The Tutorial also helps you with installation)</a:t>
            </a:r>
            <a:endParaRPr lang="en-US" b="1" dirty="0">
              <a:solidFill>
                <a:schemeClr val="bg1"/>
              </a:solidFill>
            </a:endParaRPr>
          </a:p>
        </p:txBody>
      </p:sp>
    </p:spTree>
    <p:extLst>
      <p:ext uri="{BB962C8B-B14F-4D97-AF65-F5344CB8AC3E}">
        <p14:creationId xmlns:p14="http://schemas.microsoft.com/office/powerpoint/2010/main" val="550165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p:txBody>
          <a:bodyPr/>
          <a:lstStyle/>
          <a:p>
            <a:fld id="{1CCAE963-827D-42F8-9077-D514019C2E03}" type="slidenum">
              <a:rPr lang="en-US" smtClean="0"/>
              <a:t>130</a:t>
            </a:fld>
            <a:endParaRPr lang="en-US"/>
          </a:p>
        </p:txBody>
      </p:sp>
      <p:sp>
        <p:nvSpPr>
          <p:cNvPr id="4" name="Rectangle 3"/>
          <p:cNvSpPr/>
          <p:nvPr/>
        </p:nvSpPr>
        <p:spPr>
          <a:xfrm>
            <a:off x="2819400" y="381000"/>
            <a:ext cx="6019800" cy="5324535"/>
          </a:xfrm>
          <a:prstGeom prst="rect">
            <a:avLst/>
          </a:prstGeom>
          <a:solidFill>
            <a:srgbClr val="A8F88C"/>
          </a:solidFill>
          <a:ln>
            <a:solidFill>
              <a:schemeClr val="tx1"/>
            </a:solidFill>
          </a:ln>
        </p:spPr>
        <p:txBody>
          <a:bodyPr wrap="square">
            <a:spAutoFit/>
          </a:bodyPr>
          <a:lstStyle/>
          <a:p>
            <a:r>
              <a:rPr lang="en-US" sz="2000" b="1" dirty="0">
                <a:solidFill>
                  <a:srgbClr val="FF0000"/>
                </a:solidFill>
                <a:cs typeface="Courier New" panose="02070309020205020404" pitchFamily="49" charset="0"/>
              </a:rPr>
              <a:t>Warning: </a:t>
            </a:r>
          </a:p>
          <a:p>
            <a:endParaRPr lang="en-US" sz="2000" b="1" dirty="0">
              <a:solidFill>
                <a:schemeClr val="bg1"/>
              </a:solidFill>
              <a:cs typeface="Courier New" panose="02070309020205020404" pitchFamily="49" charset="0"/>
            </a:endParaRPr>
          </a:p>
          <a:p>
            <a:pPr marL="342900" indent="-342900">
              <a:buFont typeface="Wingdings" panose="05000000000000000000" pitchFamily="2" charset="2"/>
              <a:buChar char="Ø"/>
            </a:pPr>
            <a:r>
              <a:rPr lang="en-US" sz="2000" b="1" dirty="0">
                <a:solidFill>
                  <a:schemeClr val="bg1"/>
                </a:solidFill>
                <a:cs typeface="Courier New" panose="02070309020205020404" pitchFamily="49" charset="0"/>
              </a:rPr>
              <a:t>When you are dealing with these input files for HYSPLIT, or when creating scripts, you always want to use a “plain text editor” that saves </a:t>
            </a:r>
            <a:r>
              <a:rPr lang="en-US" sz="2000" b="1" dirty="0">
                <a:solidFill>
                  <a:srgbClr val="FF0000"/>
                </a:solidFill>
                <a:cs typeface="Courier New" panose="02070309020205020404" pitchFamily="49" charset="0"/>
              </a:rPr>
              <a:t>files with just “</a:t>
            </a:r>
            <a:r>
              <a:rPr lang="en-US" sz="2000" b="1" dirty="0" err="1">
                <a:solidFill>
                  <a:srgbClr val="FF0000"/>
                </a:solidFill>
                <a:cs typeface="Courier New" panose="02070309020205020404" pitchFamily="49" charset="0"/>
              </a:rPr>
              <a:t>ascii</a:t>
            </a:r>
            <a:r>
              <a:rPr lang="en-US" sz="2000" b="1" dirty="0">
                <a:solidFill>
                  <a:srgbClr val="FF0000"/>
                </a:solidFill>
                <a:cs typeface="Courier New" panose="02070309020205020404" pitchFamily="49" charset="0"/>
              </a:rPr>
              <a:t> text” characters</a:t>
            </a:r>
            <a:r>
              <a:rPr lang="en-US" sz="2000" b="1" dirty="0">
                <a:solidFill>
                  <a:schemeClr val="bg1"/>
                </a:solidFill>
                <a:cs typeface="Courier New" panose="02070309020205020404" pitchFamily="49" charset="0"/>
              </a:rPr>
              <a:t>. </a:t>
            </a:r>
          </a:p>
          <a:p>
            <a:pPr marL="342900" indent="-342900">
              <a:buFont typeface="Wingdings" panose="05000000000000000000" pitchFamily="2" charset="2"/>
              <a:buChar char="Ø"/>
            </a:pPr>
            <a:endParaRPr lang="en-US" sz="2000" b="1" dirty="0">
              <a:solidFill>
                <a:schemeClr val="bg1"/>
              </a:solidFill>
              <a:cs typeface="Courier New" panose="02070309020205020404" pitchFamily="49" charset="0"/>
            </a:endParaRPr>
          </a:p>
          <a:p>
            <a:pPr marL="342900" indent="-342900">
              <a:buFont typeface="Wingdings" panose="05000000000000000000" pitchFamily="2" charset="2"/>
              <a:buChar char="Ø"/>
            </a:pPr>
            <a:r>
              <a:rPr lang="en-US" sz="2000" b="1" dirty="0">
                <a:solidFill>
                  <a:schemeClr val="bg1"/>
                </a:solidFill>
                <a:cs typeface="Courier New" panose="02070309020205020404" pitchFamily="49" charset="0"/>
              </a:rPr>
              <a:t>And must be careful to save files as “plain text”, if you have a choice</a:t>
            </a:r>
          </a:p>
          <a:p>
            <a:pPr marL="342900" indent="-342900">
              <a:buFont typeface="Wingdings" panose="05000000000000000000" pitchFamily="2" charset="2"/>
              <a:buChar char="Ø"/>
            </a:pPr>
            <a:endParaRPr lang="en-US" sz="2000" b="1" dirty="0">
              <a:solidFill>
                <a:schemeClr val="bg1"/>
              </a:solidFill>
              <a:cs typeface="Courier New" panose="02070309020205020404" pitchFamily="49" charset="0"/>
            </a:endParaRPr>
          </a:p>
          <a:p>
            <a:pPr marL="342900" indent="-342900">
              <a:buFont typeface="Wingdings" panose="05000000000000000000" pitchFamily="2" charset="2"/>
              <a:buChar char="Ø"/>
            </a:pPr>
            <a:r>
              <a:rPr lang="en-US" sz="2000" b="1" dirty="0">
                <a:solidFill>
                  <a:schemeClr val="bg1"/>
                </a:solidFill>
                <a:cs typeface="Courier New" panose="02070309020205020404" pitchFamily="49" charset="0"/>
              </a:rPr>
              <a:t>More sophisticated word-processors (e.g., </a:t>
            </a:r>
            <a:r>
              <a:rPr lang="en-US" sz="2000" b="1" i="1" dirty="0">
                <a:solidFill>
                  <a:schemeClr val="bg1"/>
                </a:solidFill>
                <a:cs typeface="Courier New" panose="02070309020205020404" pitchFamily="49" charset="0"/>
              </a:rPr>
              <a:t>Microsoft Word</a:t>
            </a:r>
            <a:r>
              <a:rPr lang="en-US" sz="2000" b="1" dirty="0">
                <a:solidFill>
                  <a:schemeClr val="bg1"/>
                </a:solidFill>
                <a:cs typeface="Courier New" panose="02070309020205020404" pitchFamily="49" charset="0"/>
              </a:rPr>
              <a:t>) will generally save files with numerous “hidden” characters that govern formatting, etc. </a:t>
            </a:r>
          </a:p>
          <a:p>
            <a:pPr marL="342900" indent="-342900">
              <a:buFont typeface="Wingdings" panose="05000000000000000000" pitchFamily="2" charset="2"/>
              <a:buChar char="Ø"/>
            </a:pPr>
            <a:endParaRPr lang="en-US" sz="2000" b="1" dirty="0">
              <a:solidFill>
                <a:schemeClr val="bg1"/>
              </a:solidFill>
              <a:cs typeface="Courier New" panose="02070309020205020404" pitchFamily="49" charset="0"/>
            </a:endParaRPr>
          </a:p>
          <a:p>
            <a:pPr marL="342900" indent="-342900">
              <a:buFont typeface="Wingdings" panose="05000000000000000000" pitchFamily="2" charset="2"/>
              <a:buChar char="Ø"/>
            </a:pPr>
            <a:r>
              <a:rPr lang="en-US" sz="2000" b="1" dirty="0">
                <a:solidFill>
                  <a:schemeClr val="bg1"/>
                </a:solidFill>
                <a:cs typeface="Courier New" panose="02070309020205020404" pitchFamily="49" charset="0"/>
              </a:rPr>
              <a:t>If a file has these extra characters, it will not work as a HYSPLIT input or as a script.</a:t>
            </a:r>
          </a:p>
        </p:txBody>
      </p:sp>
      <p:pic>
        <p:nvPicPr>
          <p:cNvPr id="1026" name="Picture 2" descr="C:\Users\Mark.Cohen\AppData\Local\Microsoft\Windows\Temporary Internet Files\Content.IE5\EXUGTOAF\important-exclamation-mark-folder-icon-15737-medium[1].pn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03637" y="498088"/>
            <a:ext cx="2313600" cy="23213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6157814"/>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p:txBody>
          <a:bodyPr/>
          <a:lstStyle/>
          <a:p>
            <a:fld id="{1CCAE963-827D-42F8-9077-D514019C2E03}" type="slidenum">
              <a:rPr lang="en-US" smtClean="0"/>
              <a:t>131</a:t>
            </a:fld>
            <a:endParaRPr lang="en-US"/>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09600" y="800100"/>
            <a:ext cx="4699000" cy="4914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6096000" y="1287482"/>
            <a:ext cx="2209799" cy="3693319"/>
          </a:xfrm>
          <a:prstGeom prst="rect">
            <a:avLst/>
          </a:prstGeom>
          <a:noFill/>
        </p:spPr>
        <p:txBody>
          <a:bodyPr wrap="square" rtlCol="0">
            <a:spAutoFit/>
          </a:bodyPr>
          <a:lstStyle/>
          <a:p>
            <a:r>
              <a:rPr lang="en-US" dirty="0"/>
              <a:t>Here’s an example with Microsoft Word. </a:t>
            </a:r>
          </a:p>
          <a:p>
            <a:endParaRPr lang="en-US" dirty="0"/>
          </a:p>
          <a:p>
            <a:r>
              <a:rPr lang="en-US" dirty="0">
                <a:solidFill>
                  <a:srgbClr val="25FF25"/>
                </a:solidFill>
              </a:rPr>
              <a:t>The file looks like its “correct” if you open it in MS Word. </a:t>
            </a:r>
          </a:p>
          <a:p>
            <a:endParaRPr lang="en-US" dirty="0"/>
          </a:p>
          <a:p>
            <a:r>
              <a:rPr lang="en-US" dirty="0"/>
              <a:t>But if you save it as a regular MS Word file, it contains the information shown on the following page: </a:t>
            </a:r>
          </a:p>
        </p:txBody>
      </p:sp>
    </p:spTree>
    <p:extLst>
      <p:ext uri="{BB962C8B-B14F-4D97-AF65-F5344CB8AC3E}">
        <p14:creationId xmlns:p14="http://schemas.microsoft.com/office/powerpoint/2010/main" val="4199992318"/>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p:txBody>
          <a:bodyPr/>
          <a:lstStyle/>
          <a:p>
            <a:fld id="{1CCAE963-827D-42F8-9077-D514019C2E03}" type="slidenum">
              <a:rPr lang="en-US" smtClean="0"/>
              <a:t>132</a:t>
            </a:fld>
            <a:endParaRPr lang="en-US"/>
          </a:p>
        </p:txBody>
      </p:sp>
      <p:pic>
        <p:nvPicPr>
          <p:cNvPr id="2050" name="Picture 2"/>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457200" y="304800"/>
            <a:ext cx="6337300" cy="18286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57200" y="2914650"/>
            <a:ext cx="6400800" cy="3486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Oval 7"/>
          <p:cNvSpPr/>
          <p:nvPr/>
        </p:nvSpPr>
        <p:spPr>
          <a:xfrm>
            <a:off x="3660648" y="2286000"/>
            <a:ext cx="73152" cy="7315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3660648" y="2514600"/>
            <a:ext cx="73152" cy="7315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3660648" y="2743200"/>
            <a:ext cx="73152" cy="7315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7086600" y="685800"/>
            <a:ext cx="1714501" cy="4154984"/>
          </a:xfrm>
          <a:prstGeom prst="rect">
            <a:avLst/>
          </a:prstGeom>
          <a:noFill/>
        </p:spPr>
        <p:txBody>
          <a:bodyPr wrap="square" rtlCol="0">
            <a:spAutoFit/>
          </a:bodyPr>
          <a:lstStyle/>
          <a:p>
            <a:r>
              <a:rPr lang="en-US" sz="2400"/>
              <a:t>If your text editor can even read it, here’s what a plain text editor sees when looking at that MS Word file! </a:t>
            </a:r>
          </a:p>
        </p:txBody>
      </p:sp>
    </p:spTree>
    <p:extLst>
      <p:ext uri="{BB962C8B-B14F-4D97-AF65-F5344CB8AC3E}">
        <p14:creationId xmlns:p14="http://schemas.microsoft.com/office/powerpoint/2010/main" val="1129900057"/>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p:txBody>
          <a:bodyPr/>
          <a:lstStyle/>
          <a:p>
            <a:fld id="{1CCAE963-827D-42F8-9077-D514019C2E03}" type="slidenum">
              <a:rPr lang="en-US" smtClean="0"/>
              <a:t>133</a:t>
            </a:fld>
            <a:endParaRPr lang="en-US"/>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6200" y="76200"/>
            <a:ext cx="6858000" cy="64193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4991100" y="353424"/>
            <a:ext cx="3886200" cy="2677656"/>
          </a:xfrm>
          <a:prstGeom prst="rect">
            <a:avLst/>
          </a:prstGeom>
          <a:solidFill>
            <a:srgbClr val="A8F88C"/>
          </a:solidFill>
          <a:ln>
            <a:solidFill>
              <a:schemeClr val="tx1"/>
            </a:solidFill>
          </a:ln>
        </p:spPr>
        <p:txBody>
          <a:bodyPr wrap="square">
            <a:spAutoFit/>
          </a:bodyPr>
          <a:lstStyle/>
          <a:p>
            <a:pPr marL="285750" indent="-285750">
              <a:buFont typeface="Wingdings" panose="05000000000000000000" pitchFamily="2" charset="2"/>
              <a:buChar char="Ø"/>
            </a:pPr>
            <a:r>
              <a:rPr lang="en-US" sz="1400" b="1" dirty="0">
                <a:solidFill>
                  <a:schemeClr val="bg1"/>
                </a:solidFill>
                <a:cs typeface="Courier New" panose="02070309020205020404" pitchFamily="49" charset="0"/>
              </a:rPr>
              <a:t>It is often possible with Word Processors to “save as” a plain text file. </a:t>
            </a:r>
          </a:p>
          <a:p>
            <a:pPr marL="285750" indent="-285750">
              <a:buFont typeface="Wingdings" panose="05000000000000000000" pitchFamily="2" charset="2"/>
              <a:buChar char="Ø"/>
            </a:pPr>
            <a:endParaRPr lang="en-US" sz="1400" b="1" dirty="0">
              <a:solidFill>
                <a:schemeClr val="bg1"/>
              </a:solidFill>
              <a:cs typeface="Courier New" panose="02070309020205020404" pitchFamily="49" charset="0"/>
            </a:endParaRPr>
          </a:p>
          <a:p>
            <a:pPr marL="285750" indent="-285750">
              <a:buFont typeface="Wingdings" panose="05000000000000000000" pitchFamily="2" charset="2"/>
              <a:buChar char="Ø"/>
            </a:pPr>
            <a:r>
              <a:rPr lang="en-US" sz="1400" b="1" dirty="0">
                <a:solidFill>
                  <a:schemeClr val="bg1"/>
                </a:solidFill>
                <a:cs typeface="Courier New" panose="02070309020205020404" pitchFamily="49" charset="0"/>
              </a:rPr>
              <a:t>This should usually work, e.g., it does seem to work with MS Word.</a:t>
            </a:r>
          </a:p>
          <a:p>
            <a:pPr marL="285750" indent="-285750">
              <a:buFont typeface="Wingdings" panose="05000000000000000000" pitchFamily="2" charset="2"/>
              <a:buChar char="Ø"/>
            </a:pPr>
            <a:endParaRPr lang="en-US" sz="1400" b="1" dirty="0">
              <a:solidFill>
                <a:schemeClr val="bg1"/>
              </a:solidFill>
              <a:cs typeface="Courier New" panose="02070309020205020404" pitchFamily="49" charset="0"/>
            </a:endParaRPr>
          </a:p>
          <a:p>
            <a:pPr marL="285750" indent="-285750">
              <a:buFont typeface="Wingdings" panose="05000000000000000000" pitchFamily="2" charset="2"/>
              <a:buChar char="Ø"/>
            </a:pPr>
            <a:r>
              <a:rPr lang="en-US" sz="1400" b="1" dirty="0">
                <a:solidFill>
                  <a:schemeClr val="bg1"/>
                </a:solidFill>
                <a:cs typeface="Courier New" panose="02070309020205020404" pitchFamily="49" charset="0"/>
              </a:rPr>
              <a:t>But, script will not work if you </a:t>
            </a:r>
            <a:r>
              <a:rPr lang="en-US" sz="1400" b="1" i="1" dirty="0">
                <a:solidFill>
                  <a:schemeClr val="bg1"/>
                </a:solidFill>
                <a:cs typeface="Courier New" panose="02070309020205020404" pitchFamily="49" charset="0"/>
              </a:rPr>
              <a:t>forget</a:t>
            </a:r>
            <a:r>
              <a:rPr lang="en-US" sz="1400" b="1" dirty="0">
                <a:solidFill>
                  <a:schemeClr val="bg1"/>
                </a:solidFill>
                <a:cs typeface="Courier New" panose="02070309020205020404" pitchFamily="49" charset="0"/>
              </a:rPr>
              <a:t> to save as plain text</a:t>
            </a:r>
          </a:p>
          <a:p>
            <a:endParaRPr lang="en-US" sz="1400" b="1" dirty="0">
              <a:solidFill>
                <a:schemeClr val="bg1"/>
              </a:solidFill>
              <a:cs typeface="Courier New" panose="02070309020205020404" pitchFamily="49" charset="0"/>
            </a:endParaRPr>
          </a:p>
          <a:p>
            <a:pPr marL="285750" indent="-285750">
              <a:buFont typeface="Wingdings" panose="05000000000000000000" pitchFamily="2" charset="2"/>
              <a:buChar char="Ø"/>
            </a:pPr>
            <a:r>
              <a:rPr lang="en-US" sz="1400" b="1" dirty="0">
                <a:solidFill>
                  <a:schemeClr val="bg1"/>
                </a:solidFill>
                <a:cs typeface="Courier New" panose="02070309020205020404" pitchFamily="49" charset="0"/>
              </a:rPr>
              <a:t>So, it’s common practice for script writers to use a plain text editor</a:t>
            </a:r>
            <a:r>
              <a:rPr lang="en-US" sz="1400" b="1" i="1" dirty="0">
                <a:solidFill>
                  <a:schemeClr val="bg1"/>
                </a:solidFill>
                <a:cs typeface="Courier New" panose="02070309020205020404" pitchFamily="49" charset="0"/>
              </a:rPr>
              <a:t>, or an editor designed for script-writing</a:t>
            </a:r>
            <a:r>
              <a:rPr lang="en-US" sz="1400" b="1" dirty="0">
                <a:solidFill>
                  <a:schemeClr val="bg1"/>
                </a:solidFill>
                <a:cs typeface="Courier New" panose="02070309020205020404" pitchFamily="49" charset="0"/>
              </a:rPr>
              <a:t>. </a:t>
            </a:r>
          </a:p>
        </p:txBody>
      </p:sp>
      <p:sp>
        <p:nvSpPr>
          <p:cNvPr id="2" name="Right Arrow 1"/>
          <p:cNvSpPr/>
          <p:nvPr/>
        </p:nvSpPr>
        <p:spPr>
          <a:xfrm>
            <a:off x="1675332" y="5511088"/>
            <a:ext cx="990600" cy="304800"/>
          </a:xfrm>
          <a:prstGeom prst="rightArrow">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34343282"/>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p:txBody>
          <a:bodyPr/>
          <a:lstStyle/>
          <a:p>
            <a:fld id="{1CCAE963-827D-42F8-9077-D514019C2E03}" type="slidenum">
              <a:rPr lang="en-US" smtClean="0"/>
              <a:t>134</a:t>
            </a:fld>
            <a:endParaRPr lang="en-US"/>
          </a:p>
        </p:txBody>
      </p:sp>
      <p:sp>
        <p:nvSpPr>
          <p:cNvPr id="3" name="TextBox 2"/>
          <p:cNvSpPr txBox="1"/>
          <p:nvPr/>
        </p:nvSpPr>
        <p:spPr>
          <a:xfrm>
            <a:off x="914400" y="1993880"/>
            <a:ext cx="7626511" cy="2923877"/>
          </a:xfrm>
          <a:prstGeom prst="rect">
            <a:avLst/>
          </a:prstGeom>
          <a:noFill/>
        </p:spPr>
        <p:txBody>
          <a:bodyPr wrap="none" rtlCol="0">
            <a:spAutoFit/>
          </a:bodyPr>
          <a:lstStyle/>
          <a:p>
            <a:pPr marL="342900" indent="-342900">
              <a:buFont typeface="Wingdings" panose="05000000000000000000" pitchFamily="2" charset="2"/>
              <a:buChar char="Ø"/>
            </a:pPr>
            <a:r>
              <a:rPr lang="en-US" sz="2400" b="1" dirty="0"/>
              <a:t>In Windows, the End of Line (EOL) terminator is: </a:t>
            </a:r>
          </a:p>
          <a:p>
            <a:r>
              <a:rPr lang="en-US" sz="2400" b="1" dirty="0">
                <a:solidFill>
                  <a:srgbClr val="FFFF00"/>
                </a:solidFill>
                <a:latin typeface="Courier New" panose="02070309020205020404" pitchFamily="49" charset="0"/>
                <a:cs typeface="Courier New" panose="02070309020205020404" pitchFamily="49" charset="0"/>
              </a:rPr>
              <a:t>	Carriage Return (CR) Line Feed (LF)</a:t>
            </a:r>
          </a:p>
          <a:p>
            <a:r>
              <a:rPr lang="en-US" sz="3200" b="1" dirty="0">
                <a:solidFill>
                  <a:srgbClr val="25FF25"/>
                </a:solidFill>
                <a:latin typeface="Courier New" panose="02070309020205020404" pitchFamily="49" charset="0"/>
                <a:cs typeface="Courier New" panose="02070309020205020404" pitchFamily="49" charset="0"/>
              </a:rPr>
              <a:t>	\r\n</a:t>
            </a:r>
          </a:p>
          <a:p>
            <a:endParaRPr lang="en-US" sz="2400" b="1" dirty="0"/>
          </a:p>
          <a:p>
            <a:pPr marL="342900" indent="-342900">
              <a:buFont typeface="Wingdings" panose="05000000000000000000" pitchFamily="2" charset="2"/>
              <a:buChar char="Ø"/>
            </a:pPr>
            <a:r>
              <a:rPr lang="en-US" sz="2400" b="1" dirty="0"/>
              <a:t>In MAC (and Linux), the End of Line (EOL) terminator is: </a:t>
            </a:r>
          </a:p>
          <a:p>
            <a:r>
              <a:rPr lang="en-US" sz="2400" b="1" dirty="0">
                <a:solidFill>
                  <a:srgbClr val="FFFF00"/>
                </a:solidFill>
                <a:latin typeface="Courier New" panose="02070309020205020404" pitchFamily="49" charset="0"/>
                <a:cs typeface="Courier New" panose="02070309020205020404" pitchFamily="49" charset="0"/>
              </a:rPr>
              <a:t>	Line Feed (LF)</a:t>
            </a:r>
          </a:p>
          <a:p>
            <a:r>
              <a:rPr lang="en-US" sz="3200" b="1" dirty="0">
                <a:solidFill>
                  <a:srgbClr val="25FF25"/>
                </a:solidFill>
                <a:latin typeface="Courier New" panose="02070309020205020404" pitchFamily="49" charset="0"/>
                <a:cs typeface="Courier New" panose="02070309020205020404" pitchFamily="49" charset="0"/>
              </a:rPr>
              <a:t>	\n</a:t>
            </a:r>
          </a:p>
        </p:txBody>
      </p:sp>
      <p:sp>
        <p:nvSpPr>
          <p:cNvPr id="5" name="TextBox 4"/>
          <p:cNvSpPr txBox="1"/>
          <p:nvPr/>
        </p:nvSpPr>
        <p:spPr>
          <a:xfrm>
            <a:off x="1600200" y="609600"/>
            <a:ext cx="5715000" cy="954107"/>
          </a:xfrm>
          <a:prstGeom prst="rect">
            <a:avLst/>
          </a:prstGeom>
          <a:solidFill>
            <a:srgbClr val="FFFFCC"/>
          </a:solidFill>
          <a:ln>
            <a:solidFill>
              <a:schemeClr val="tx1"/>
            </a:solidFill>
          </a:ln>
        </p:spPr>
        <p:txBody>
          <a:bodyPr wrap="square" rtlCol="0">
            <a:spAutoFit/>
          </a:bodyPr>
          <a:lstStyle/>
          <a:p>
            <a:pPr algn="ctr"/>
            <a:r>
              <a:rPr lang="en-US" sz="2800" b="1" dirty="0">
                <a:solidFill>
                  <a:srgbClr val="0070C0"/>
                </a:solidFill>
              </a:rPr>
              <a:t>End of Line Terminators are different in different operating systems</a:t>
            </a:r>
          </a:p>
        </p:txBody>
      </p:sp>
      <p:sp>
        <p:nvSpPr>
          <p:cNvPr id="2" name="TextBox 1"/>
          <p:cNvSpPr txBox="1"/>
          <p:nvPr/>
        </p:nvSpPr>
        <p:spPr>
          <a:xfrm>
            <a:off x="304800" y="5112603"/>
            <a:ext cx="7467600" cy="1477328"/>
          </a:xfrm>
          <a:prstGeom prst="rect">
            <a:avLst/>
          </a:prstGeom>
          <a:solidFill>
            <a:schemeClr val="tx1"/>
          </a:solidFill>
          <a:ln w="28575">
            <a:solidFill>
              <a:srgbClr val="25FF25"/>
            </a:solidFill>
          </a:ln>
        </p:spPr>
        <p:txBody>
          <a:bodyPr wrap="square" rtlCol="0">
            <a:spAutoFit/>
          </a:bodyPr>
          <a:lstStyle/>
          <a:p>
            <a:r>
              <a:rPr lang="en-US" dirty="0">
                <a:solidFill>
                  <a:schemeClr val="bg1"/>
                </a:solidFill>
              </a:rPr>
              <a:t>If you have the wrong End of Line terminators for the system you are on, your script will probably not work!</a:t>
            </a:r>
          </a:p>
          <a:p>
            <a:endParaRPr lang="en-US" dirty="0">
              <a:solidFill>
                <a:schemeClr val="bg1"/>
              </a:solidFill>
            </a:endParaRPr>
          </a:p>
          <a:p>
            <a:r>
              <a:rPr lang="en-US" dirty="0">
                <a:solidFill>
                  <a:schemeClr val="bg1"/>
                </a:solidFill>
              </a:rPr>
              <a:t>Some editors will let you display the End of Line terminators, and this can be helpful to make sure you have them correct for your operating system!</a:t>
            </a:r>
          </a:p>
        </p:txBody>
      </p:sp>
      <p:pic>
        <p:nvPicPr>
          <p:cNvPr id="6" name="Picture 2" descr="C:\Users\Mark.Cohen\AppData\Local\Microsoft\Windows\Temporary Internet Files\Content.IE5\EXUGTOAF\important-exclamation-mark-folder-icon-15737-medium[1].pn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892512" y="5027453"/>
            <a:ext cx="1215150" cy="1219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1933254"/>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39"/>
          <p:cNvPicPr>
            <a:picLocks noChangeAspect="1"/>
          </p:cNvPicPr>
          <p:nvPr/>
        </p:nvPicPr>
        <p:blipFill>
          <a:blip r:embed="rId2"/>
          <a:stretch>
            <a:fillRect/>
          </a:stretch>
        </p:blipFill>
        <p:spPr>
          <a:xfrm>
            <a:off x="219582" y="340535"/>
            <a:ext cx="5895468" cy="5298265"/>
          </a:xfrm>
          <a:prstGeom prst="rect">
            <a:avLst/>
          </a:prstGeom>
        </p:spPr>
      </p:pic>
      <p:sp>
        <p:nvSpPr>
          <p:cNvPr id="7" name="Slide Number Placeholder 5"/>
          <p:cNvSpPr>
            <a:spLocks noGrp="1"/>
          </p:cNvSpPr>
          <p:nvPr>
            <p:ph type="sldNum" sz="quarter" idx="12"/>
          </p:nvPr>
        </p:nvSpPr>
        <p:spPr/>
        <p:txBody>
          <a:bodyPr/>
          <a:lstStyle/>
          <a:p>
            <a:fld id="{1CCAE963-827D-42F8-9077-D514019C2E03}" type="slidenum">
              <a:rPr lang="en-US" smtClean="0"/>
              <a:t>135</a:t>
            </a:fld>
            <a:endParaRPr lang="en-US"/>
          </a:p>
        </p:txBody>
      </p:sp>
      <p:cxnSp>
        <p:nvCxnSpPr>
          <p:cNvPr id="20" name="Straight Arrow Connector 19"/>
          <p:cNvCxnSpPr/>
          <p:nvPr/>
        </p:nvCxnSpPr>
        <p:spPr>
          <a:xfrm flipH="1">
            <a:off x="797158" y="1809066"/>
            <a:ext cx="3749040" cy="0"/>
          </a:xfrm>
          <a:prstGeom prst="straightConnector1">
            <a:avLst/>
          </a:prstGeom>
          <a:ln w="38100">
            <a:solidFill>
              <a:srgbClr val="FF0000"/>
            </a:solidFill>
            <a:prstDash val="sysDot"/>
            <a:tailEnd type="arrow"/>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4561438" y="1658236"/>
            <a:ext cx="3057247" cy="286232"/>
          </a:xfrm>
          <a:prstGeom prst="rect">
            <a:avLst/>
          </a:prstGeom>
          <a:solidFill>
            <a:schemeClr val="bg1"/>
          </a:solidFill>
          <a:ln w="19050">
            <a:solidFill>
              <a:srgbClr val="FF0000"/>
            </a:solidFill>
          </a:ln>
        </p:spPr>
        <p:txBody>
          <a:bodyPr wrap="none" tIns="0" bIns="0" rtlCol="0">
            <a:spAutoFit/>
          </a:bodyPr>
          <a:lstStyle/>
          <a:p>
            <a:r>
              <a:rPr lang="en-US"/>
              <a:t>Number of starting locations</a:t>
            </a:r>
          </a:p>
        </p:txBody>
      </p:sp>
      <p:cxnSp>
        <p:nvCxnSpPr>
          <p:cNvPr id="22" name="Straight Arrow Connector 21"/>
          <p:cNvCxnSpPr/>
          <p:nvPr/>
        </p:nvCxnSpPr>
        <p:spPr>
          <a:xfrm flipH="1">
            <a:off x="990600" y="2527756"/>
            <a:ext cx="3410763" cy="0"/>
          </a:xfrm>
          <a:prstGeom prst="straightConnector1">
            <a:avLst/>
          </a:prstGeom>
          <a:ln w="38100">
            <a:solidFill>
              <a:srgbClr val="FF0000"/>
            </a:solidFill>
            <a:prstDash val="sysDot"/>
            <a:tailEnd type="arrow"/>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4218557" y="2388512"/>
            <a:ext cx="3688026" cy="286232"/>
          </a:xfrm>
          <a:prstGeom prst="rect">
            <a:avLst/>
          </a:prstGeom>
          <a:solidFill>
            <a:schemeClr val="bg1"/>
          </a:solidFill>
          <a:ln w="19050">
            <a:solidFill>
              <a:srgbClr val="FF0000"/>
            </a:solidFill>
          </a:ln>
        </p:spPr>
        <p:txBody>
          <a:bodyPr wrap="none" tIns="0" bIns="0" rtlCol="0">
            <a:spAutoFit/>
          </a:bodyPr>
          <a:lstStyle/>
          <a:p>
            <a:r>
              <a:rPr lang="en-US" dirty="0"/>
              <a:t>Number of hours to run the trajectory</a:t>
            </a:r>
          </a:p>
        </p:txBody>
      </p:sp>
      <p:cxnSp>
        <p:nvCxnSpPr>
          <p:cNvPr id="23" name="Straight Arrow Connector 22"/>
          <p:cNvCxnSpPr/>
          <p:nvPr/>
        </p:nvCxnSpPr>
        <p:spPr>
          <a:xfrm flipH="1">
            <a:off x="858118" y="2895600"/>
            <a:ext cx="3749040" cy="0"/>
          </a:xfrm>
          <a:prstGeom prst="straightConnector1">
            <a:avLst/>
          </a:prstGeom>
          <a:ln w="38100">
            <a:solidFill>
              <a:srgbClr val="FF0000"/>
            </a:solidFill>
            <a:prstDash val="sysDot"/>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4561438" y="2740464"/>
            <a:ext cx="2390463" cy="286232"/>
          </a:xfrm>
          <a:prstGeom prst="rect">
            <a:avLst/>
          </a:prstGeom>
          <a:solidFill>
            <a:schemeClr val="bg1"/>
          </a:solidFill>
          <a:ln w="19050">
            <a:solidFill>
              <a:srgbClr val="FF0000"/>
            </a:solidFill>
          </a:ln>
        </p:spPr>
        <p:txBody>
          <a:bodyPr wrap="none" tIns="0" bIns="0" rtlCol="0">
            <a:spAutoFit/>
          </a:bodyPr>
          <a:lstStyle/>
          <a:p>
            <a:r>
              <a:rPr lang="en-US"/>
              <a:t>Vertical motion option</a:t>
            </a:r>
          </a:p>
        </p:txBody>
      </p:sp>
      <p:cxnSp>
        <p:nvCxnSpPr>
          <p:cNvPr id="24" name="Straight Arrow Connector 23"/>
          <p:cNvCxnSpPr/>
          <p:nvPr/>
        </p:nvCxnSpPr>
        <p:spPr>
          <a:xfrm flipH="1">
            <a:off x="1962408" y="3257682"/>
            <a:ext cx="3749040" cy="0"/>
          </a:xfrm>
          <a:prstGeom prst="straightConnector1">
            <a:avLst/>
          </a:prstGeom>
          <a:ln w="38100">
            <a:solidFill>
              <a:srgbClr val="FF0000"/>
            </a:solidFill>
            <a:prstDash val="sysDot"/>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4598928" y="3105282"/>
            <a:ext cx="3249672" cy="286232"/>
          </a:xfrm>
          <a:prstGeom prst="rect">
            <a:avLst/>
          </a:prstGeom>
          <a:solidFill>
            <a:schemeClr val="bg1"/>
          </a:solidFill>
          <a:ln w="19050">
            <a:solidFill>
              <a:srgbClr val="FF0000"/>
            </a:solidFill>
          </a:ln>
        </p:spPr>
        <p:txBody>
          <a:bodyPr wrap="none" tIns="0" bIns="0" rtlCol="0">
            <a:spAutoFit/>
          </a:bodyPr>
          <a:lstStyle/>
          <a:p>
            <a:r>
              <a:rPr lang="en-US" dirty="0"/>
              <a:t>Top of model domain (meters)</a:t>
            </a:r>
          </a:p>
        </p:txBody>
      </p:sp>
      <p:cxnSp>
        <p:nvCxnSpPr>
          <p:cNvPr id="25" name="Straight Arrow Connector 24"/>
          <p:cNvCxnSpPr/>
          <p:nvPr/>
        </p:nvCxnSpPr>
        <p:spPr>
          <a:xfrm flipH="1">
            <a:off x="762000" y="3593996"/>
            <a:ext cx="3749040" cy="0"/>
          </a:xfrm>
          <a:prstGeom prst="straightConnector1">
            <a:avLst/>
          </a:prstGeom>
          <a:ln w="38100">
            <a:solidFill>
              <a:srgbClr val="FF0000"/>
            </a:solidFill>
            <a:prstDash val="sysDot"/>
            <a:tailEnd type="arrow"/>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4354289" y="3454752"/>
            <a:ext cx="4506362" cy="286232"/>
          </a:xfrm>
          <a:prstGeom prst="rect">
            <a:avLst/>
          </a:prstGeom>
          <a:solidFill>
            <a:schemeClr val="bg1"/>
          </a:solidFill>
          <a:ln w="19050">
            <a:solidFill>
              <a:srgbClr val="FF0000"/>
            </a:solidFill>
          </a:ln>
        </p:spPr>
        <p:txBody>
          <a:bodyPr wrap="none" tIns="0" bIns="0" rtlCol="0">
            <a:spAutoFit/>
          </a:bodyPr>
          <a:lstStyle/>
          <a:p>
            <a:r>
              <a:rPr lang="en-US" dirty="0"/>
              <a:t>Number of meteorological data files to use</a:t>
            </a:r>
          </a:p>
        </p:txBody>
      </p:sp>
      <p:sp>
        <p:nvSpPr>
          <p:cNvPr id="14" name="TextBox 13"/>
          <p:cNvSpPr txBox="1"/>
          <p:nvPr/>
        </p:nvSpPr>
        <p:spPr>
          <a:xfrm>
            <a:off x="4504668" y="3830835"/>
            <a:ext cx="2362200" cy="553998"/>
          </a:xfrm>
          <a:prstGeom prst="rect">
            <a:avLst/>
          </a:prstGeom>
          <a:solidFill>
            <a:schemeClr val="bg1"/>
          </a:solidFill>
          <a:ln w="19050">
            <a:solidFill>
              <a:srgbClr val="FF0000"/>
            </a:solidFill>
          </a:ln>
        </p:spPr>
        <p:txBody>
          <a:bodyPr wrap="square" tIns="0" bIns="0" rtlCol="0">
            <a:spAutoFit/>
          </a:bodyPr>
          <a:lstStyle/>
          <a:p>
            <a:r>
              <a:rPr lang="en-US" dirty="0"/>
              <a:t>Directory and then </a:t>
            </a:r>
          </a:p>
          <a:p>
            <a:r>
              <a:rPr lang="en-US" dirty="0"/>
              <a:t>Name of </a:t>
            </a:r>
            <a:r>
              <a:rPr lang="en-US" i="1" dirty="0"/>
              <a:t>each</a:t>
            </a:r>
            <a:r>
              <a:rPr lang="en-US" dirty="0"/>
              <a:t> met file</a:t>
            </a:r>
          </a:p>
        </p:txBody>
      </p:sp>
      <p:cxnSp>
        <p:nvCxnSpPr>
          <p:cNvPr id="27" name="Straight Arrow Connector 26"/>
          <p:cNvCxnSpPr/>
          <p:nvPr/>
        </p:nvCxnSpPr>
        <p:spPr>
          <a:xfrm flipH="1">
            <a:off x="935806" y="4672545"/>
            <a:ext cx="3749040" cy="0"/>
          </a:xfrm>
          <a:prstGeom prst="straightConnector1">
            <a:avLst/>
          </a:prstGeom>
          <a:ln w="38100">
            <a:solidFill>
              <a:srgbClr val="FF0000"/>
            </a:solidFill>
            <a:prstDash val="sysDot"/>
            <a:tailEnd type="arrow"/>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4486726" y="4523601"/>
            <a:ext cx="4352474" cy="276999"/>
          </a:xfrm>
          <a:prstGeom prst="rect">
            <a:avLst/>
          </a:prstGeom>
          <a:solidFill>
            <a:schemeClr val="bg1"/>
          </a:solidFill>
          <a:ln w="19050">
            <a:solidFill>
              <a:srgbClr val="FF0000"/>
            </a:solidFill>
          </a:ln>
        </p:spPr>
        <p:txBody>
          <a:bodyPr wrap="none" tIns="0" bIns="0" rtlCol="0">
            <a:spAutoFit/>
          </a:bodyPr>
          <a:lstStyle/>
          <a:p>
            <a:r>
              <a:rPr lang="en-US" dirty="0"/>
              <a:t>Directory of output endpoints file (</a:t>
            </a:r>
            <a:r>
              <a:rPr lang="en-US" dirty="0" err="1"/>
              <a:t>tdump</a:t>
            </a:r>
            <a:r>
              <a:rPr lang="en-US" dirty="0"/>
              <a:t>)</a:t>
            </a:r>
          </a:p>
        </p:txBody>
      </p:sp>
      <p:cxnSp>
        <p:nvCxnSpPr>
          <p:cNvPr id="26" name="Straight Arrow Connector 25"/>
          <p:cNvCxnSpPr/>
          <p:nvPr/>
        </p:nvCxnSpPr>
        <p:spPr>
          <a:xfrm flipH="1">
            <a:off x="3352800" y="5009466"/>
            <a:ext cx="2032344" cy="10450"/>
          </a:xfrm>
          <a:prstGeom prst="straightConnector1">
            <a:avLst/>
          </a:prstGeom>
          <a:ln w="38100">
            <a:solidFill>
              <a:srgbClr val="FF0000"/>
            </a:solidFill>
            <a:prstDash val="sysDot"/>
            <a:tailEnd type="arrow"/>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4597158" y="4876800"/>
            <a:ext cx="3185487" cy="286232"/>
          </a:xfrm>
          <a:prstGeom prst="rect">
            <a:avLst/>
          </a:prstGeom>
          <a:solidFill>
            <a:schemeClr val="bg1"/>
          </a:solidFill>
          <a:ln w="19050">
            <a:solidFill>
              <a:srgbClr val="FF0000"/>
            </a:solidFill>
          </a:ln>
        </p:spPr>
        <p:txBody>
          <a:bodyPr wrap="none" tIns="0" bIns="0" rtlCol="0">
            <a:spAutoFit/>
          </a:bodyPr>
          <a:lstStyle/>
          <a:p>
            <a:r>
              <a:rPr lang="en-US"/>
              <a:t>Name of output endpoints file</a:t>
            </a:r>
          </a:p>
        </p:txBody>
      </p:sp>
      <p:cxnSp>
        <p:nvCxnSpPr>
          <p:cNvPr id="18" name="Straight Arrow Connector 17"/>
          <p:cNvCxnSpPr/>
          <p:nvPr/>
        </p:nvCxnSpPr>
        <p:spPr>
          <a:xfrm flipH="1">
            <a:off x="2895600" y="1470240"/>
            <a:ext cx="2019300" cy="0"/>
          </a:xfrm>
          <a:prstGeom prst="straightConnector1">
            <a:avLst/>
          </a:prstGeom>
          <a:ln w="38100">
            <a:solidFill>
              <a:srgbClr val="FF0000"/>
            </a:solidFill>
            <a:prstDash val="sysDot"/>
            <a:tailEnd type="arrow"/>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4069078" y="1313968"/>
            <a:ext cx="3322320" cy="286232"/>
          </a:xfrm>
          <a:prstGeom prst="rect">
            <a:avLst/>
          </a:prstGeom>
          <a:solidFill>
            <a:schemeClr val="bg1"/>
          </a:solidFill>
          <a:ln w="19050">
            <a:solidFill>
              <a:srgbClr val="FF0000"/>
            </a:solidFill>
          </a:ln>
        </p:spPr>
        <p:txBody>
          <a:bodyPr wrap="none" tIns="0" bIns="0" rtlCol="0">
            <a:spAutoFit/>
          </a:bodyPr>
          <a:lstStyle/>
          <a:p>
            <a:r>
              <a:rPr lang="en-US"/>
              <a:t>Starting year, month, day, hour</a:t>
            </a:r>
          </a:p>
        </p:txBody>
      </p:sp>
      <p:cxnSp>
        <p:nvCxnSpPr>
          <p:cNvPr id="21" name="Straight Arrow Connector 20"/>
          <p:cNvCxnSpPr/>
          <p:nvPr/>
        </p:nvCxnSpPr>
        <p:spPr>
          <a:xfrm flipH="1">
            <a:off x="4302184" y="2184654"/>
            <a:ext cx="1176306" cy="0"/>
          </a:xfrm>
          <a:prstGeom prst="straightConnector1">
            <a:avLst/>
          </a:prstGeom>
          <a:ln w="38100">
            <a:solidFill>
              <a:srgbClr val="FF0000"/>
            </a:solidFill>
            <a:prstDash val="sysDot"/>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4781682" y="2034225"/>
            <a:ext cx="4286118" cy="276999"/>
          </a:xfrm>
          <a:prstGeom prst="rect">
            <a:avLst/>
          </a:prstGeom>
          <a:solidFill>
            <a:schemeClr val="bg1"/>
          </a:solidFill>
          <a:ln w="19050">
            <a:solidFill>
              <a:srgbClr val="FF0000"/>
            </a:solidFill>
          </a:ln>
        </p:spPr>
        <p:txBody>
          <a:bodyPr wrap="square" tIns="0" bIns="0" rtlCol="0">
            <a:spAutoFit/>
          </a:bodyPr>
          <a:lstStyle/>
          <a:p>
            <a:r>
              <a:rPr lang="en-US" dirty="0" err="1"/>
              <a:t>Lat</a:t>
            </a:r>
            <a:r>
              <a:rPr lang="en-US" dirty="0"/>
              <a:t>, Long, Height of each starting location</a:t>
            </a:r>
          </a:p>
        </p:txBody>
      </p:sp>
    </p:spTree>
    <p:extLst>
      <p:ext uri="{BB962C8B-B14F-4D97-AF65-F5344CB8AC3E}">
        <p14:creationId xmlns:p14="http://schemas.microsoft.com/office/powerpoint/2010/main" val="723322078"/>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p:txBody>
          <a:bodyPr/>
          <a:lstStyle/>
          <a:p>
            <a:fld id="{1CCAE963-827D-42F8-9077-D514019C2E03}" type="slidenum">
              <a:rPr lang="en-US" smtClean="0"/>
              <a:t>136</a:t>
            </a:fld>
            <a:endParaRPr lang="en-US"/>
          </a:p>
        </p:txBody>
      </p:sp>
      <p:sp>
        <p:nvSpPr>
          <p:cNvPr id="3" name="Rectangle 2"/>
          <p:cNvSpPr/>
          <p:nvPr/>
        </p:nvSpPr>
        <p:spPr>
          <a:xfrm>
            <a:off x="228600" y="533400"/>
            <a:ext cx="8458200" cy="4708981"/>
          </a:xfrm>
          <a:prstGeom prst="rect">
            <a:avLst/>
          </a:prstGeom>
        </p:spPr>
        <p:txBody>
          <a:bodyPr wrap="square">
            <a:spAutoFit/>
          </a:bodyPr>
          <a:lstStyle/>
          <a:p>
            <a:pPr marL="342900" indent="-342900">
              <a:spcAft>
                <a:spcPts val="2400"/>
              </a:spcAft>
              <a:buFont typeface="Wingdings" panose="05000000000000000000" pitchFamily="2" charset="2"/>
              <a:buChar char="q"/>
            </a:pPr>
            <a:r>
              <a:rPr lang="en-US" sz="2000" dirty="0">
                <a:cs typeface="Courier New" panose="02070309020205020404" pitchFamily="49" charset="0"/>
              </a:rPr>
              <a:t>When HYSPLIT runs, the 2</a:t>
            </a:r>
            <a:r>
              <a:rPr lang="en-US" sz="2000" baseline="30000" dirty="0">
                <a:cs typeface="Courier New" panose="02070309020205020404" pitchFamily="49" charset="0"/>
              </a:rPr>
              <a:t>nd</a:t>
            </a:r>
            <a:r>
              <a:rPr lang="en-US" sz="2000" dirty="0">
                <a:cs typeface="Courier New" panose="02070309020205020404" pitchFamily="49" charset="0"/>
              </a:rPr>
              <a:t> thing it looks for is the “SETUP.CFG” file. </a:t>
            </a:r>
          </a:p>
          <a:p>
            <a:pPr marL="342900" indent="-342900">
              <a:spcAft>
                <a:spcPts val="2400"/>
              </a:spcAft>
              <a:buFont typeface="Wingdings" panose="05000000000000000000" pitchFamily="2" charset="2"/>
              <a:buChar char="q"/>
            </a:pPr>
            <a:r>
              <a:rPr lang="en-US" sz="2000" dirty="0">
                <a:cs typeface="Courier New" panose="02070309020205020404" pitchFamily="49" charset="0"/>
              </a:rPr>
              <a:t>Unlike the CONTROL file, the SETUP.CFG file is optional. </a:t>
            </a:r>
          </a:p>
          <a:p>
            <a:pPr marL="342900" indent="-342900">
              <a:spcAft>
                <a:spcPts val="2400"/>
              </a:spcAft>
              <a:buFont typeface="Wingdings" panose="05000000000000000000" pitchFamily="2" charset="2"/>
              <a:buChar char="q"/>
            </a:pPr>
            <a:r>
              <a:rPr lang="en-US" sz="2000" dirty="0">
                <a:cs typeface="Courier New" panose="02070309020205020404" pitchFamily="49" charset="0"/>
              </a:rPr>
              <a:t>If its present in the Working Directory, HYSPLIT will read it and use the information in the simulation. </a:t>
            </a:r>
          </a:p>
          <a:p>
            <a:pPr marL="342900" indent="-342900">
              <a:spcAft>
                <a:spcPts val="2400"/>
              </a:spcAft>
              <a:buFont typeface="Wingdings" panose="05000000000000000000" pitchFamily="2" charset="2"/>
              <a:buChar char="q"/>
            </a:pPr>
            <a:r>
              <a:rPr lang="en-US" sz="2000" dirty="0">
                <a:cs typeface="Courier New" panose="02070309020205020404" pitchFamily="49" charset="0"/>
              </a:rPr>
              <a:t>If its not present, HYSPLIT will automatically use “default” values for the “advanced” parameters and settings that could be specified in this file.</a:t>
            </a:r>
          </a:p>
          <a:p>
            <a:pPr marL="342900" indent="-342900">
              <a:spcAft>
                <a:spcPts val="2400"/>
              </a:spcAft>
              <a:buFont typeface="Wingdings" panose="05000000000000000000" pitchFamily="2" charset="2"/>
              <a:buChar char="q"/>
            </a:pPr>
            <a:r>
              <a:rPr lang="en-US" sz="2000" dirty="0">
                <a:cs typeface="Courier New" panose="02070309020205020404" pitchFamily="49" charset="0"/>
              </a:rPr>
              <a:t>So, what is in this SETUP.CFG file?</a:t>
            </a:r>
          </a:p>
          <a:p>
            <a:pPr marL="342900" indent="-342900">
              <a:spcAft>
                <a:spcPts val="2400"/>
              </a:spcAft>
              <a:buFont typeface="Wingdings" panose="05000000000000000000" pitchFamily="2" charset="2"/>
              <a:buChar char="q"/>
            </a:pPr>
            <a:r>
              <a:rPr lang="en-US" sz="2000" dirty="0">
                <a:cs typeface="Courier New" panose="02070309020205020404" pitchFamily="49" charset="0"/>
              </a:rPr>
              <a:t>Open up the last SETUP.CFG file we saved earlier, in a text editor</a:t>
            </a:r>
          </a:p>
          <a:p>
            <a:pPr marL="342900" indent="-342900">
              <a:spcAft>
                <a:spcPts val="2400"/>
              </a:spcAft>
              <a:buFont typeface="Wingdings" panose="05000000000000000000" pitchFamily="2" charset="2"/>
              <a:buChar char="q"/>
            </a:pPr>
            <a:r>
              <a:rPr lang="en-US" sz="2000" dirty="0">
                <a:cs typeface="Courier New" panose="02070309020205020404" pitchFamily="49" charset="0"/>
              </a:rPr>
              <a:t>(</a:t>
            </a:r>
            <a:r>
              <a:rPr lang="en-US" sz="2000" u="sng" dirty="0">
                <a:cs typeface="Courier New" panose="02070309020205020404" pitchFamily="49" charset="0"/>
              </a:rPr>
              <a:t>Windows</a:t>
            </a:r>
            <a:r>
              <a:rPr lang="en-US" sz="2000" dirty="0">
                <a:cs typeface="Courier New" panose="02070309020205020404" pitchFamily="49" charset="0"/>
              </a:rPr>
              <a:t>: e.g., </a:t>
            </a:r>
            <a:r>
              <a:rPr lang="en-US" sz="2000" b="1" i="1" dirty="0">
                <a:cs typeface="Courier New" panose="02070309020205020404" pitchFamily="49" charset="0"/>
              </a:rPr>
              <a:t>Notepad</a:t>
            </a:r>
            <a:r>
              <a:rPr lang="en-US" sz="2000" dirty="0">
                <a:cs typeface="Courier New" panose="02070309020205020404" pitchFamily="49" charset="0"/>
              </a:rPr>
              <a:t> or </a:t>
            </a:r>
            <a:r>
              <a:rPr lang="en-US" sz="2000" b="1" i="1" dirty="0">
                <a:cs typeface="Courier New" panose="02070309020205020404" pitchFamily="49" charset="0"/>
              </a:rPr>
              <a:t>Notepad++</a:t>
            </a:r>
            <a:r>
              <a:rPr lang="en-US" sz="2000" dirty="0">
                <a:cs typeface="Courier New" panose="02070309020205020404" pitchFamily="49" charset="0"/>
              </a:rPr>
              <a:t>;  </a:t>
            </a:r>
            <a:r>
              <a:rPr lang="en-US" sz="2000" u="sng" dirty="0">
                <a:cs typeface="Courier New" panose="02070309020205020404" pitchFamily="49" charset="0"/>
              </a:rPr>
              <a:t>Mac</a:t>
            </a:r>
            <a:r>
              <a:rPr lang="en-US" sz="2000" dirty="0">
                <a:cs typeface="Courier New" panose="02070309020205020404" pitchFamily="49" charset="0"/>
              </a:rPr>
              <a:t>: e.g., </a:t>
            </a:r>
            <a:r>
              <a:rPr lang="en-US" sz="2000" b="1" i="1" dirty="0" err="1">
                <a:cs typeface="Courier New" panose="02070309020205020404" pitchFamily="49" charset="0"/>
              </a:rPr>
              <a:t>TextEdit</a:t>
            </a:r>
            <a:r>
              <a:rPr lang="en-US" sz="2000" dirty="0">
                <a:cs typeface="Courier New" panose="02070309020205020404" pitchFamily="49" charset="0"/>
              </a:rPr>
              <a:t>)</a:t>
            </a:r>
          </a:p>
        </p:txBody>
      </p:sp>
      <p:sp>
        <p:nvSpPr>
          <p:cNvPr id="2" name="TextBox 1"/>
          <p:cNvSpPr txBox="1"/>
          <p:nvPr/>
        </p:nvSpPr>
        <p:spPr>
          <a:xfrm>
            <a:off x="2133600" y="5710019"/>
            <a:ext cx="4876800" cy="646331"/>
          </a:xfrm>
          <a:prstGeom prst="rect">
            <a:avLst/>
          </a:prstGeom>
          <a:noFill/>
        </p:spPr>
        <p:txBody>
          <a:bodyPr wrap="square" rtlCol="0">
            <a:spAutoFit/>
          </a:bodyPr>
          <a:lstStyle/>
          <a:p>
            <a:pPr algn="ctr"/>
            <a:r>
              <a:rPr lang="en-US" dirty="0">
                <a:solidFill>
                  <a:srgbClr val="FFFF00"/>
                </a:solidFill>
              </a:rPr>
              <a:t>If you are familiar with Fortran, you will recognize the SETUP.CFG file as a “</a:t>
            </a:r>
            <a:r>
              <a:rPr lang="en-US" dirty="0" err="1">
                <a:solidFill>
                  <a:srgbClr val="FFFF00"/>
                </a:solidFill>
              </a:rPr>
              <a:t>namelist</a:t>
            </a:r>
            <a:r>
              <a:rPr lang="en-US" dirty="0">
                <a:solidFill>
                  <a:srgbClr val="FFFF00"/>
                </a:solidFill>
              </a:rPr>
              <a:t>” entry file</a:t>
            </a:r>
          </a:p>
        </p:txBody>
      </p:sp>
    </p:spTree>
    <p:extLst>
      <p:ext uri="{BB962C8B-B14F-4D97-AF65-F5344CB8AC3E}">
        <p14:creationId xmlns:p14="http://schemas.microsoft.com/office/powerpoint/2010/main" val="1268271692"/>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p:txBody>
          <a:bodyPr/>
          <a:lstStyle/>
          <a:p>
            <a:fld id="{1CCAE963-827D-42F8-9077-D514019C2E03}" type="slidenum">
              <a:rPr lang="en-US" smtClean="0"/>
              <a:t>137</a:t>
            </a:fld>
            <a:endParaRPr lang="en-US"/>
          </a:p>
        </p:txBody>
      </p:sp>
      <p:sp>
        <p:nvSpPr>
          <p:cNvPr id="2" name="Rectangle 1"/>
          <p:cNvSpPr/>
          <p:nvPr/>
        </p:nvSpPr>
        <p:spPr>
          <a:xfrm>
            <a:off x="609600" y="197346"/>
            <a:ext cx="1981200" cy="6463308"/>
          </a:xfrm>
          <a:prstGeom prst="rect">
            <a:avLst/>
          </a:prstGeom>
        </p:spPr>
        <p:txBody>
          <a:bodyPr wrap="square">
            <a:spAutoFit/>
          </a:bodyPr>
          <a:lstStyle/>
          <a:p>
            <a:r>
              <a:rPr lang="en-US" dirty="0"/>
              <a:t>  &amp;SETUP</a:t>
            </a:r>
          </a:p>
          <a:p>
            <a:r>
              <a:rPr lang="en-US" dirty="0"/>
              <a:t> </a:t>
            </a:r>
            <a:r>
              <a:rPr lang="en-US" dirty="0" err="1"/>
              <a:t>tratio</a:t>
            </a:r>
            <a:r>
              <a:rPr lang="en-US" dirty="0"/>
              <a:t> = 0.75,</a:t>
            </a:r>
          </a:p>
          <a:p>
            <a:r>
              <a:rPr lang="en-US" dirty="0"/>
              <a:t> </a:t>
            </a:r>
            <a:r>
              <a:rPr lang="en-US" dirty="0" err="1"/>
              <a:t>mgmin</a:t>
            </a:r>
            <a:r>
              <a:rPr lang="en-US" dirty="0"/>
              <a:t> = 10,</a:t>
            </a:r>
          </a:p>
          <a:p>
            <a:r>
              <a:rPr lang="en-US" dirty="0"/>
              <a:t> </a:t>
            </a:r>
            <a:r>
              <a:rPr lang="en-US" dirty="0" err="1"/>
              <a:t>khmax</a:t>
            </a:r>
            <a:r>
              <a:rPr lang="en-US" dirty="0"/>
              <a:t> = 9999,</a:t>
            </a:r>
          </a:p>
          <a:p>
            <a:r>
              <a:rPr lang="en-US" dirty="0"/>
              <a:t> </a:t>
            </a:r>
            <a:r>
              <a:rPr lang="en-US" dirty="0" err="1"/>
              <a:t>kmixd</a:t>
            </a:r>
            <a:r>
              <a:rPr lang="en-US" dirty="0"/>
              <a:t> = 0,</a:t>
            </a:r>
          </a:p>
          <a:p>
            <a:r>
              <a:rPr lang="en-US" dirty="0"/>
              <a:t> </a:t>
            </a:r>
            <a:r>
              <a:rPr lang="en-US" dirty="0" err="1"/>
              <a:t>kmsl</a:t>
            </a:r>
            <a:r>
              <a:rPr lang="en-US" dirty="0"/>
              <a:t> = 0,</a:t>
            </a:r>
          </a:p>
          <a:p>
            <a:r>
              <a:rPr lang="en-US" dirty="0"/>
              <a:t> </a:t>
            </a:r>
            <a:r>
              <a:rPr lang="en-US" dirty="0" err="1"/>
              <a:t>nstr</a:t>
            </a:r>
            <a:r>
              <a:rPr lang="en-US" dirty="0"/>
              <a:t> = 0,</a:t>
            </a:r>
          </a:p>
          <a:p>
            <a:r>
              <a:rPr lang="en-US" dirty="0"/>
              <a:t> </a:t>
            </a:r>
            <a:r>
              <a:rPr lang="en-US" dirty="0" err="1"/>
              <a:t>mhrs</a:t>
            </a:r>
            <a:r>
              <a:rPr lang="en-US" dirty="0"/>
              <a:t> = 9999,</a:t>
            </a:r>
          </a:p>
          <a:p>
            <a:r>
              <a:rPr lang="en-US" dirty="0"/>
              <a:t> </a:t>
            </a:r>
            <a:r>
              <a:rPr lang="en-US" dirty="0" err="1"/>
              <a:t>nver</a:t>
            </a:r>
            <a:r>
              <a:rPr lang="en-US" dirty="0"/>
              <a:t> = 0,</a:t>
            </a:r>
          </a:p>
          <a:p>
            <a:r>
              <a:rPr lang="en-US" dirty="0"/>
              <a:t> tout = 60,</a:t>
            </a:r>
          </a:p>
          <a:p>
            <a:r>
              <a:rPr lang="en-US" dirty="0"/>
              <a:t> </a:t>
            </a:r>
            <a:r>
              <a:rPr lang="en-US" dirty="0" err="1"/>
              <a:t>tm_tpot</a:t>
            </a:r>
            <a:r>
              <a:rPr lang="en-US" dirty="0"/>
              <a:t> = 0,</a:t>
            </a:r>
          </a:p>
          <a:p>
            <a:r>
              <a:rPr lang="en-US" dirty="0"/>
              <a:t> </a:t>
            </a:r>
            <a:r>
              <a:rPr lang="en-US" dirty="0" err="1"/>
              <a:t>tm_tamb</a:t>
            </a:r>
            <a:r>
              <a:rPr lang="en-US" dirty="0"/>
              <a:t> = 0,</a:t>
            </a:r>
          </a:p>
          <a:p>
            <a:r>
              <a:rPr lang="en-US" dirty="0"/>
              <a:t> </a:t>
            </a:r>
            <a:r>
              <a:rPr lang="en-US" dirty="0" err="1"/>
              <a:t>tm_rain</a:t>
            </a:r>
            <a:r>
              <a:rPr lang="en-US" dirty="0"/>
              <a:t> = 0,</a:t>
            </a:r>
          </a:p>
          <a:p>
            <a:r>
              <a:rPr lang="en-US" dirty="0"/>
              <a:t> </a:t>
            </a:r>
            <a:r>
              <a:rPr lang="en-US" dirty="0" err="1"/>
              <a:t>tm_mixd</a:t>
            </a:r>
            <a:r>
              <a:rPr lang="en-US" dirty="0"/>
              <a:t> = 0,</a:t>
            </a:r>
          </a:p>
          <a:p>
            <a:r>
              <a:rPr lang="en-US" dirty="0"/>
              <a:t> </a:t>
            </a:r>
            <a:r>
              <a:rPr lang="en-US" dirty="0" err="1"/>
              <a:t>tm_relh</a:t>
            </a:r>
            <a:r>
              <a:rPr lang="en-US" dirty="0"/>
              <a:t> = 0,</a:t>
            </a:r>
          </a:p>
          <a:p>
            <a:r>
              <a:rPr lang="en-US" dirty="0"/>
              <a:t> </a:t>
            </a:r>
            <a:r>
              <a:rPr lang="en-US" dirty="0" err="1"/>
              <a:t>tm_sphu</a:t>
            </a:r>
            <a:r>
              <a:rPr lang="en-US" dirty="0"/>
              <a:t> = 0,</a:t>
            </a:r>
          </a:p>
          <a:p>
            <a:r>
              <a:rPr lang="en-US" dirty="0"/>
              <a:t> </a:t>
            </a:r>
            <a:r>
              <a:rPr lang="en-US" dirty="0" err="1"/>
              <a:t>tm_mixr</a:t>
            </a:r>
            <a:r>
              <a:rPr lang="en-US" dirty="0"/>
              <a:t> = 0,</a:t>
            </a:r>
          </a:p>
          <a:p>
            <a:r>
              <a:rPr lang="en-US" dirty="0"/>
              <a:t> </a:t>
            </a:r>
            <a:r>
              <a:rPr lang="en-US" dirty="0" err="1"/>
              <a:t>tm_dswf</a:t>
            </a:r>
            <a:r>
              <a:rPr lang="en-US" dirty="0"/>
              <a:t> = 0,</a:t>
            </a:r>
          </a:p>
          <a:p>
            <a:r>
              <a:rPr lang="en-US" dirty="0"/>
              <a:t> </a:t>
            </a:r>
            <a:r>
              <a:rPr lang="en-US" dirty="0" err="1"/>
              <a:t>tm_terr</a:t>
            </a:r>
            <a:r>
              <a:rPr lang="en-US" dirty="0"/>
              <a:t> = 0,</a:t>
            </a:r>
          </a:p>
          <a:p>
            <a:r>
              <a:rPr lang="en-US" dirty="0"/>
              <a:t> </a:t>
            </a:r>
            <a:r>
              <a:rPr lang="en-US" dirty="0" err="1"/>
              <a:t>dxf</a:t>
            </a:r>
            <a:r>
              <a:rPr lang="en-US" dirty="0"/>
              <a:t> = 1.0,</a:t>
            </a:r>
          </a:p>
          <a:p>
            <a:r>
              <a:rPr lang="en-US" dirty="0"/>
              <a:t> </a:t>
            </a:r>
            <a:r>
              <a:rPr lang="en-US" dirty="0" err="1"/>
              <a:t>dyf</a:t>
            </a:r>
            <a:r>
              <a:rPr lang="en-US" dirty="0"/>
              <a:t> = 1.0,</a:t>
            </a:r>
          </a:p>
          <a:p>
            <a:r>
              <a:rPr lang="en-US" dirty="0"/>
              <a:t> </a:t>
            </a:r>
            <a:r>
              <a:rPr lang="en-US" dirty="0" err="1"/>
              <a:t>dzf</a:t>
            </a:r>
            <a:r>
              <a:rPr lang="en-US" dirty="0"/>
              <a:t> = 0.01,</a:t>
            </a:r>
          </a:p>
          <a:p>
            <a:r>
              <a:rPr lang="en-US" dirty="0"/>
              <a:t> /</a:t>
            </a:r>
          </a:p>
        </p:txBody>
      </p:sp>
      <p:sp>
        <p:nvSpPr>
          <p:cNvPr id="5" name="Rectangle 4"/>
          <p:cNvSpPr/>
          <p:nvPr/>
        </p:nvSpPr>
        <p:spPr>
          <a:xfrm>
            <a:off x="3429000" y="228600"/>
            <a:ext cx="1990481" cy="584775"/>
          </a:xfrm>
          <a:prstGeom prst="rect">
            <a:avLst/>
          </a:prstGeom>
          <a:solidFill>
            <a:srgbClr val="CDFBBD"/>
          </a:solidFill>
          <a:ln>
            <a:solidFill>
              <a:srgbClr val="FF0000"/>
            </a:solidFill>
          </a:ln>
        </p:spPr>
        <p:txBody>
          <a:bodyPr wrap="none">
            <a:spAutoFit/>
          </a:bodyPr>
          <a:lstStyle/>
          <a:p>
            <a:r>
              <a:rPr lang="en-US" sz="3200" b="1" dirty="0">
                <a:solidFill>
                  <a:schemeClr val="bg1"/>
                </a:solidFill>
                <a:latin typeface="+mj-lt"/>
                <a:cs typeface="Courier New" panose="02070309020205020404" pitchFamily="49" charset="0"/>
              </a:rPr>
              <a:t>SETUP.CFG</a:t>
            </a:r>
            <a:endParaRPr lang="en-US" sz="3200" b="1" dirty="0">
              <a:solidFill>
                <a:schemeClr val="bg1"/>
              </a:solidFill>
              <a:latin typeface="+mj-lt"/>
            </a:endParaRPr>
          </a:p>
        </p:txBody>
      </p:sp>
      <p:sp>
        <p:nvSpPr>
          <p:cNvPr id="3" name="Right Arrow 2"/>
          <p:cNvSpPr/>
          <p:nvPr/>
        </p:nvSpPr>
        <p:spPr>
          <a:xfrm flipH="1">
            <a:off x="1828800" y="1548688"/>
            <a:ext cx="1371600" cy="457200"/>
          </a:xfrm>
          <a:prstGeom prst="rightArrow">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1200"/>
              </a:spcBef>
            </a:pPr>
            <a:endParaRPr lang="en-US"/>
          </a:p>
        </p:txBody>
      </p:sp>
      <p:sp>
        <p:nvSpPr>
          <p:cNvPr id="4" name="Rectangle 3"/>
          <p:cNvSpPr/>
          <p:nvPr/>
        </p:nvSpPr>
        <p:spPr>
          <a:xfrm>
            <a:off x="685800" y="1600200"/>
            <a:ext cx="1066800" cy="3048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1200"/>
              </a:spcBef>
            </a:pPr>
            <a:endParaRPr lang="en-US"/>
          </a:p>
        </p:txBody>
      </p:sp>
      <p:sp>
        <p:nvSpPr>
          <p:cNvPr id="10" name="TextBox 9"/>
          <p:cNvSpPr txBox="1"/>
          <p:nvPr/>
        </p:nvSpPr>
        <p:spPr>
          <a:xfrm>
            <a:off x="2590800" y="1037272"/>
            <a:ext cx="6019800" cy="1908215"/>
          </a:xfrm>
          <a:prstGeom prst="rect">
            <a:avLst/>
          </a:prstGeom>
          <a:solidFill>
            <a:schemeClr val="bg1"/>
          </a:solidFill>
          <a:ln w="19050">
            <a:solidFill>
              <a:srgbClr val="FF0000"/>
            </a:solidFill>
          </a:ln>
        </p:spPr>
        <p:txBody>
          <a:bodyPr wrap="square" rtlCol="0">
            <a:spAutoFit/>
          </a:bodyPr>
          <a:lstStyle/>
          <a:p>
            <a:pPr marL="285750" indent="-285750">
              <a:spcBef>
                <a:spcPts val="1200"/>
              </a:spcBef>
              <a:buFont typeface="Wingdings" panose="05000000000000000000" pitchFamily="2" charset="2"/>
              <a:buChar char="Ø"/>
            </a:pPr>
            <a:r>
              <a:rPr lang="en-US" dirty="0"/>
              <a:t>When we changed the “height” option to interpret starting heights as a fraction of the local Planetary Boundary Layer (PBL), this changed the </a:t>
            </a:r>
            <a:r>
              <a:rPr lang="en-US" dirty="0" err="1"/>
              <a:t>kmsl</a:t>
            </a:r>
            <a:r>
              <a:rPr lang="en-US" dirty="0"/>
              <a:t> parameter to be “2”</a:t>
            </a:r>
          </a:p>
          <a:p>
            <a:pPr marL="285750" indent="-285750">
              <a:spcBef>
                <a:spcPts val="1200"/>
              </a:spcBef>
              <a:buFont typeface="Wingdings" panose="05000000000000000000" pitchFamily="2" charset="2"/>
              <a:buChar char="Ø"/>
            </a:pPr>
            <a:r>
              <a:rPr lang="en-US" dirty="0"/>
              <a:t>But we changed it back to the default, which is </a:t>
            </a:r>
            <a:r>
              <a:rPr lang="en-US" dirty="0" err="1"/>
              <a:t>kmsl</a:t>
            </a:r>
            <a:r>
              <a:rPr lang="en-US" dirty="0"/>
              <a:t>=0, which means starting heights are in meters above ground level</a:t>
            </a:r>
          </a:p>
        </p:txBody>
      </p:sp>
      <p:sp>
        <p:nvSpPr>
          <p:cNvPr id="8" name="Right Arrow 7"/>
          <p:cNvSpPr/>
          <p:nvPr/>
        </p:nvSpPr>
        <p:spPr>
          <a:xfrm flipH="1">
            <a:off x="2133600" y="3460127"/>
            <a:ext cx="1371600" cy="457200"/>
          </a:xfrm>
          <a:prstGeom prst="rightArrow">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736244" y="3518078"/>
            <a:ext cx="1280160" cy="3048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2971800" y="3295471"/>
            <a:ext cx="5943600" cy="1200329"/>
          </a:xfrm>
          <a:prstGeom prst="rect">
            <a:avLst/>
          </a:prstGeom>
          <a:solidFill>
            <a:schemeClr val="bg1"/>
          </a:solidFill>
          <a:ln w="19050">
            <a:solidFill>
              <a:srgbClr val="FF0000"/>
            </a:solidFill>
          </a:ln>
        </p:spPr>
        <p:txBody>
          <a:bodyPr wrap="square" rtlCol="0">
            <a:spAutoFit/>
          </a:bodyPr>
          <a:lstStyle/>
          <a:p>
            <a:pPr marL="285750" indent="-285750">
              <a:buFont typeface="Wingdings" panose="05000000000000000000" pitchFamily="2" charset="2"/>
              <a:buChar char="Ø"/>
            </a:pPr>
            <a:r>
              <a:rPr lang="en-US" dirty="0"/>
              <a:t>We could have told the program to add information about precipitation along the trajectory. </a:t>
            </a:r>
          </a:p>
          <a:p>
            <a:r>
              <a:rPr lang="en-US" dirty="0"/>
              <a:t> </a:t>
            </a:r>
          </a:p>
          <a:p>
            <a:pPr marL="285750" indent="-285750">
              <a:buFont typeface="Wingdings" panose="05000000000000000000" pitchFamily="2" charset="2"/>
              <a:buChar char="Ø"/>
            </a:pPr>
            <a:r>
              <a:rPr lang="en-US" dirty="0"/>
              <a:t>It would have changed the “</a:t>
            </a:r>
            <a:r>
              <a:rPr lang="en-US" dirty="0" err="1"/>
              <a:t>tm_rain</a:t>
            </a:r>
            <a:r>
              <a:rPr lang="en-US" dirty="0"/>
              <a:t>” parameter to be “1”</a:t>
            </a:r>
          </a:p>
        </p:txBody>
      </p:sp>
      <p:sp>
        <p:nvSpPr>
          <p:cNvPr id="12" name="TextBox 11"/>
          <p:cNvSpPr txBox="1"/>
          <p:nvPr/>
        </p:nvSpPr>
        <p:spPr>
          <a:xfrm>
            <a:off x="3886200" y="4971871"/>
            <a:ext cx="4800600" cy="1200329"/>
          </a:xfrm>
          <a:prstGeom prst="rect">
            <a:avLst/>
          </a:prstGeom>
          <a:noFill/>
        </p:spPr>
        <p:txBody>
          <a:bodyPr wrap="square" rtlCol="0">
            <a:spAutoFit/>
          </a:bodyPr>
          <a:lstStyle/>
          <a:p>
            <a:pPr algn="r"/>
            <a:r>
              <a:rPr lang="en-US" sz="2400" b="1" i="1" dirty="0">
                <a:solidFill>
                  <a:srgbClr val="FFFF00"/>
                </a:solidFill>
              </a:rPr>
              <a:t>What do all of these parameters mean, and what are the different acceptable values?</a:t>
            </a:r>
          </a:p>
        </p:txBody>
      </p:sp>
    </p:spTree>
    <p:extLst>
      <p:ext uri="{BB962C8B-B14F-4D97-AF65-F5344CB8AC3E}">
        <p14:creationId xmlns:p14="http://schemas.microsoft.com/office/powerpoint/2010/main" val="3312969992"/>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p:txBody>
          <a:bodyPr/>
          <a:lstStyle/>
          <a:p>
            <a:fld id="{1CCAE963-827D-42F8-9077-D514019C2E03}" type="slidenum">
              <a:rPr lang="en-US" smtClean="0"/>
              <a:t>138</a:t>
            </a:fld>
            <a:endParaRPr lang="en-US"/>
          </a:p>
        </p:txBody>
      </p:sp>
      <p:pic>
        <p:nvPicPr>
          <p:cNvPr id="7170" name="Picture 2"/>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457200" y="381000"/>
            <a:ext cx="5004297" cy="457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Down Arrow 1"/>
          <p:cNvSpPr/>
          <p:nvPr/>
        </p:nvSpPr>
        <p:spPr>
          <a:xfrm flipV="1">
            <a:off x="2800083" y="4742649"/>
            <a:ext cx="609600" cy="685800"/>
          </a:xfrm>
          <a:prstGeom prst="downArrow">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2" descr="C:\Users\Mark.Cohen\AppData\Local\Microsoft\Windows\Temporary Internet Files\Content.IE5\EXUGTOAF\important-exclamation-mark-folder-icon-15737-medium[1].pn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096000" y="381000"/>
            <a:ext cx="2313600" cy="232131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6366454" y="2933497"/>
            <a:ext cx="2022863" cy="2031325"/>
          </a:xfrm>
          <a:prstGeom prst="rect">
            <a:avLst/>
          </a:prstGeom>
          <a:solidFill>
            <a:srgbClr val="A8F88C"/>
          </a:solidFill>
          <a:ln w="28575">
            <a:solidFill>
              <a:schemeClr val="tx1"/>
            </a:solidFill>
          </a:ln>
        </p:spPr>
        <p:txBody>
          <a:bodyPr wrap="square" rtlCol="0">
            <a:spAutoFit/>
          </a:bodyPr>
          <a:lstStyle/>
          <a:p>
            <a:r>
              <a:rPr lang="en-US">
                <a:solidFill>
                  <a:schemeClr val="bg1"/>
                </a:solidFill>
              </a:rPr>
              <a:t>You can click “help” from just about anywhere in the GUI and it will usually take you to the relevant documentation</a:t>
            </a:r>
          </a:p>
        </p:txBody>
      </p:sp>
    </p:spTree>
    <p:extLst>
      <p:ext uri="{BB962C8B-B14F-4D97-AF65-F5344CB8AC3E}">
        <p14:creationId xmlns:p14="http://schemas.microsoft.com/office/powerpoint/2010/main" val="2816764494"/>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4"/>
          <p:cNvSpPr>
            <a:spLocks noGrp="1"/>
          </p:cNvSpPr>
          <p:nvPr>
            <p:ph type="ftr" sz="quarter" idx="11"/>
          </p:nvPr>
        </p:nvSpPr>
        <p:spPr/>
        <p:txBody>
          <a:bodyPr/>
          <a:lstStyle/>
          <a:p>
            <a:r>
              <a:rPr lang="en-US"/>
              <a:t>ICGMP 2015 Back Trajectory Workshop</a:t>
            </a:r>
          </a:p>
        </p:txBody>
      </p:sp>
      <p:sp>
        <p:nvSpPr>
          <p:cNvPr id="7" name="Slide Number Placeholder 5"/>
          <p:cNvSpPr>
            <a:spLocks noGrp="1"/>
          </p:cNvSpPr>
          <p:nvPr>
            <p:ph type="sldNum" sz="quarter" idx="12"/>
          </p:nvPr>
        </p:nvSpPr>
        <p:spPr/>
        <p:txBody>
          <a:bodyPr/>
          <a:lstStyle/>
          <a:p>
            <a:fld id="{1CCAE963-827D-42F8-9077-D514019C2E03}" type="slidenum">
              <a:rPr lang="en-US" smtClean="0"/>
              <a:t>139</a:t>
            </a:fld>
            <a:endParaRPr lang="en-US"/>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84150" y="63500"/>
            <a:ext cx="8775700" cy="6731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Down Arrow 4"/>
          <p:cNvSpPr/>
          <p:nvPr/>
        </p:nvSpPr>
        <p:spPr>
          <a:xfrm rot="16200000" flipV="1">
            <a:off x="2768956" y="4997005"/>
            <a:ext cx="381000" cy="685800"/>
          </a:xfrm>
          <a:prstGeom prst="downArrow">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455761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4E8DBFF9-7723-4E32-B4D1-61E93AF5D5D3}" type="slidenum">
              <a:rPr lang="en-US" smtClean="0"/>
              <a:pPr/>
              <a:t>14</a:t>
            </a:fld>
            <a:endParaRPr lang="en-US"/>
          </a:p>
        </p:txBody>
      </p:sp>
      <p:pic>
        <p:nvPicPr>
          <p:cNvPr id="3" name="Picture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72143" y="838200"/>
            <a:ext cx="3714750" cy="1612061"/>
          </a:xfrm>
          <a:prstGeom prst="rect">
            <a:avLst/>
          </a:prstGeom>
        </p:spPr>
      </p:pic>
      <p:pic>
        <p:nvPicPr>
          <p:cNvPr id="1026" name="Picture 2" descr="https://ready.arl.noaa.gov/documents/Tutorial/images/traj002.pn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171700" y="1828800"/>
            <a:ext cx="4343400" cy="397570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304800" y="225015"/>
            <a:ext cx="8077200" cy="369332"/>
          </a:xfrm>
          <a:prstGeom prst="rect">
            <a:avLst/>
          </a:prstGeom>
          <a:noFill/>
        </p:spPr>
        <p:txBody>
          <a:bodyPr wrap="square" rtlCol="0">
            <a:spAutoFit/>
          </a:bodyPr>
          <a:lstStyle/>
          <a:p>
            <a:r>
              <a:rPr lang="en-US" b="1" dirty="0"/>
              <a:t>The Tutorial primarily teaches you how to use the Graphical User Interface (GUI)</a:t>
            </a:r>
          </a:p>
        </p:txBody>
      </p:sp>
      <p:sp>
        <p:nvSpPr>
          <p:cNvPr id="4" name="Rectangle 3"/>
          <p:cNvSpPr>
            <a:spLocks noChangeArrowheads="1"/>
          </p:cNvSpPr>
          <p:nvPr/>
        </p:nvSpPr>
        <p:spPr bwMode="auto">
          <a:xfrm flipH="1">
            <a:off x="6629400" y="1143000"/>
            <a:ext cx="2286000" cy="49859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0" rIns="9144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tabLst/>
            </a:pPr>
            <a:r>
              <a:rPr kumimoji="0" lang="en-US" altLang="en-US" b="0" i="1" u="none" strike="noStrike" cap="none" normalizeH="0" baseline="0" dirty="0">
                <a:ln>
                  <a:noFill/>
                </a:ln>
                <a:solidFill>
                  <a:srgbClr val="FFFF00"/>
                </a:solidFill>
                <a:effectLst/>
                <a:cs typeface="Arial" panose="020B0604020202020204" pitchFamily="34" charset="0"/>
              </a:rPr>
              <a:t>The GUI is a great way to learn HYSPLIT.</a:t>
            </a:r>
          </a:p>
          <a:p>
            <a:pPr marL="0" marR="0" lvl="0" indent="0" algn="l" defTabSz="914400" rtl="0" eaLnBrk="0" fontAlgn="base" latinLnBrk="0" hangingPunct="0">
              <a:lnSpc>
                <a:spcPct val="100000"/>
              </a:lnSpc>
              <a:spcBef>
                <a:spcPct val="0"/>
              </a:spcBef>
              <a:spcAft>
                <a:spcPct val="0"/>
              </a:spcAft>
              <a:buClrTx/>
              <a:buSzTx/>
              <a:tabLst/>
            </a:pPr>
            <a:endParaRPr lang="en-US" altLang="en-US" dirty="0">
              <a:solidFill>
                <a:srgbClr val="FFFF00"/>
              </a:solidFill>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tabLst/>
            </a:pPr>
            <a:r>
              <a:rPr kumimoji="0" lang="en-US" altLang="en-US" b="0" i="0" u="none" strike="noStrike" cap="none" normalizeH="0" baseline="0" dirty="0">
                <a:ln>
                  <a:noFill/>
                </a:ln>
                <a:solidFill>
                  <a:srgbClr val="FFFF00"/>
                </a:solidFill>
                <a:effectLst/>
                <a:cs typeface="Arial" panose="020B0604020202020204" pitchFamily="34" charset="0"/>
              </a:rPr>
              <a:t>Even if you are going to eventually run HYSPLIT using the command-line and scripting, you often start in the GUI to learn how and what you want to try to do. </a:t>
            </a:r>
          </a:p>
          <a:p>
            <a:pPr marL="0" marR="0" lvl="0" indent="0" algn="l" defTabSz="914400" rtl="0" eaLnBrk="0" fontAlgn="base" latinLnBrk="0" hangingPunct="0">
              <a:lnSpc>
                <a:spcPct val="100000"/>
              </a:lnSpc>
              <a:spcBef>
                <a:spcPct val="0"/>
              </a:spcBef>
              <a:spcAft>
                <a:spcPct val="0"/>
              </a:spcAft>
              <a:buClrTx/>
              <a:buSzTx/>
              <a:tabLst/>
            </a:pPr>
            <a:endParaRPr lang="en-US" altLang="en-US" dirty="0">
              <a:solidFill>
                <a:srgbClr val="FFFF00"/>
              </a:solidFill>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tabLst/>
            </a:pPr>
            <a:r>
              <a:rPr kumimoji="0" lang="en-US" altLang="en-US" b="0" i="1" u="none" strike="noStrike" cap="none" normalizeH="0" baseline="0" dirty="0">
                <a:ln>
                  <a:noFill/>
                </a:ln>
                <a:solidFill>
                  <a:srgbClr val="FFFF00"/>
                </a:solidFill>
                <a:effectLst/>
                <a:cs typeface="Arial" panose="020B0604020202020204" pitchFamily="34" charset="0"/>
              </a:rPr>
              <a:t>Eventually, after learning things in the GUI,</a:t>
            </a:r>
            <a:r>
              <a:rPr kumimoji="0" lang="en-US" altLang="en-US" b="0" i="1" u="none" strike="noStrike" cap="none" normalizeH="0" dirty="0">
                <a:ln>
                  <a:noFill/>
                </a:ln>
                <a:solidFill>
                  <a:srgbClr val="FFFF00"/>
                </a:solidFill>
                <a:effectLst/>
                <a:cs typeface="Arial" panose="020B0604020202020204" pitchFamily="34" charset="0"/>
              </a:rPr>
              <a:t> </a:t>
            </a:r>
            <a:r>
              <a:rPr kumimoji="0" lang="en-US" altLang="en-US" b="0" i="1" u="none" strike="noStrike" cap="none" normalizeH="0" baseline="0" dirty="0">
                <a:ln>
                  <a:noFill/>
                </a:ln>
                <a:solidFill>
                  <a:srgbClr val="FFFF00"/>
                </a:solidFill>
                <a:effectLst/>
                <a:cs typeface="Arial" panose="020B0604020202020204" pitchFamily="34" charset="0"/>
              </a:rPr>
              <a:t>you might decide you want to automate a certain set of simulations in a script.</a:t>
            </a:r>
            <a:r>
              <a:rPr kumimoji="0" lang="en-US" altLang="en-US" b="0" i="0" u="none" strike="noStrike" cap="none" normalizeH="0" baseline="0" dirty="0">
                <a:ln>
                  <a:noFill/>
                </a:ln>
                <a:solidFill>
                  <a:srgbClr val="FFFF00"/>
                </a:solidFill>
                <a:effectLst/>
                <a:cs typeface="Arial" panose="020B0604020202020204" pitchFamily="34" charset="0"/>
              </a:rPr>
              <a:t>  </a:t>
            </a:r>
            <a:endParaRPr kumimoji="0" lang="en-US" altLang="en-US" b="0" i="0" u="none" strike="noStrike" cap="none" normalizeH="0" baseline="0" dirty="0">
              <a:ln>
                <a:noFill/>
              </a:ln>
              <a:solidFill>
                <a:srgbClr val="FFFF00"/>
              </a:solidFill>
              <a:effectLst/>
            </a:endParaRPr>
          </a:p>
        </p:txBody>
      </p:sp>
    </p:spTree>
    <p:extLst>
      <p:ext uri="{BB962C8B-B14F-4D97-AF65-F5344CB8AC3E}">
        <p14:creationId xmlns:p14="http://schemas.microsoft.com/office/powerpoint/2010/main" val="942423342"/>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p:txBody>
          <a:bodyPr/>
          <a:lstStyle/>
          <a:p>
            <a:fld id="{1CCAE963-827D-42F8-9077-D514019C2E03}" type="slidenum">
              <a:rPr lang="en-US" smtClean="0"/>
              <a:t>140</a:t>
            </a:fld>
            <a:endParaRPr lang="en-US"/>
          </a:p>
        </p:txBody>
      </p:sp>
      <p:pic>
        <p:nvPicPr>
          <p:cNvPr id="9218"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02920" y="228600"/>
            <a:ext cx="6583680" cy="61450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28266793"/>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p:txBody>
          <a:bodyPr/>
          <a:lstStyle/>
          <a:p>
            <a:fld id="{1CCAE963-827D-42F8-9077-D514019C2E03}" type="slidenum">
              <a:rPr lang="en-US" smtClean="0"/>
              <a:t>141</a:t>
            </a:fld>
            <a:endParaRPr lang="en-US"/>
          </a:p>
        </p:txBody>
      </p:sp>
      <p:pic>
        <p:nvPicPr>
          <p:cNvPr id="10242"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28600" y="775212"/>
            <a:ext cx="8686800" cy="56255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533400" y="196334"/>
            <a:ext cx="3720377" cy="369332"/>
          </a:xfrm>
          <a:prstGeom prst="rect">
            <a:avLst/>
          </a:prstGeom>
          <a:solidFill>
            <a:srgbClr val="A8F88C"/>
          </a:solidFill>
          <a:ln>
            <a:solidFill>
              <a:schemeClr val="tx1"/>
            </a:solidFill>
          </a:ln>
        </p:spPr>
        <p:txBody>
          <a:bodyPr wrap="none" rtlCol="0">
            <a:spAutoFit/>
          </a:bodyPr>
          <a:lstStyle/>
          <a:p>
            <a:r>
              <a:rPr lang="en-US">
                <a:solidFill>
                  <a:schemeClr val="bg1"/>
                </a:solidFill>
              </a:rPr>
              <a:t>c:\hysplit4\document\user_guide.pdf</a:t>
            </a:r>
          </a:p>
        </p:txBody>
      </p:sp>
    </p:spTree>
    <p:extLst>
      <p:ext uri="{BB962C8B-B14F-4D97-AF65-F5344CB8AC3E}">
        <p14:creationId xmlns:p14="http://schemas.microsoft.com/office/powerpoint/2010/main" val="3888161683"/>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p:txBody>
          <a:bodyPr/>
          <a:lstStyle/>
          <a:p>
            <a:fld id="{1CCAE963-827D-42F8-9077-D514019C2E03}" type="slidenum">
              <a:rPr lang="en-US" smtClean="0"/>
              <a:t>142</a:t>
            </a:fld>
            <a:endParaRPr lang="en-US"/>
          </a:p>
        </p:txBody>
      </p:sp>
      <p:pic>
        <p:nvPicPr>
          <p:cNvPr id="11266"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28600" y="711122"/>
            <a:ext cx="8686800" cy="56134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67422636"/>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p:txBody>
          <a:bodyPr/>
          <a:lstStyle/>
          <a:p>
            <a:fld id="{1CCAE963-827D-42F8-9077-D514019C2E03}" type="slidenum">
              <a:rPr lang="en-US" smtClean="0"/>
              <a:t>143</a:t>
            </a:fld>
            <a:endParaRPr lang="en-US"/>
          </a:p>
        </p:txBody>
      </p:sp>
      <p:sp>
        <p:nvSpPr>
          <p:cNvPr id="2" name="TextBox 1"/>
          <p:cNvSpPr txBox="1"/>
          <p:nvPr/>
        </p:nvSpPr>
        <p:spPr>
          <a:xfrm>
            <a:off x="1981200" y="2286000"/>
            <a:ext cx="5172185" cy="3323987"/>
          </a:xfrm>
          <a:prstGeom prst="rect">
            <a:avLst/>
          </a:prstGeom>
          <a:noFill/>
        </p:spPr>
        <p:txBody>
          <a:bodyPr wrap="none" rtlCol="0">
            <a:spAutoFit/>
          </a:bodyPr>
          <a:lstStyle/>
          <a:p>
            <a:pPr marL="285750" indent="-285750">
              <a:lnSpc>
                <a:spcPct val="150000"/>
              </a:lnSpc>
              <a:buClr>
                <a:srgbClr val="25FF25"/>
              </a:buClr>
              <a:buFont typeface="Wingdings" panose="05000000000000000000" pitchFamily="2" charset="2"/>
              <a:buChar char="ü"/>
            </a:pPr>
            <a:r>
              <a:rPr lang="en-US" sz="2800" dirty="0"/>
              <a:t>Create CONTROL file</a:t>
            </a:r>
          </a:p>
          <a:p>
            <a:pPr marL="285750" indent="-285750">
              <a:lnSpc>
                <a:spcPct val="150000"/>
              </a:lnSpc>
              <a:buClr>
                <a:srgbClr val="25FF25"/>
              </a:buClr>
              <a:buFont typeface="Wingdings" panose="05000000000000000000" pitchFamily="2" charset="2"/>
              <a:buChar char="ü"/>
            </a:pPr>
            <a:r>
              <a:rPr lang="en-US" sz="2800" dirty="0"/>
              <a:t>Create SETUP.CFG file</a:t>
            </a:r>
          </a:p>
          <a:p>
            <a:pPr marL="285750" indent="-285750">
              <a:lnSpc>
                <a:spcPct val="150000"/>
              </a:lnSpc>
              <a:buClr>
                <a:srgbClr val="25FF25"/>
              </a:buClr>
              <a:buFont typeface="Wingdings" panose="05000000000000000000" pitchFamily="2" charset="2"/>
              <a:buChar char="ü"/>
            </a:pPr>
            <a:r>
              <a:rPr lang="en-US" sz="2800" dirty="0"/>
              <a:t>Run HYSPLIT</a:t>
            </a:r>
          </a:p>
          <a:p>
            <a:pPr marL="285750" indent="-285750">
              <a:lnSpc>
                <a:spcPct val="150000"/>
              </a:lnSpc>
              <a:buClr>
                <a:srgbClr val="25FF25"/>
              </a:buClr>
              <a:buFont typeface="Wingdings" panose="05000000000000000000" pitchFamily="2" charset="2"/>
              <a:buChar char="ü"/>
            </a:pPr>
            <a:r>
              <a:rPr lang="en-US" sz="2800" dirty="0"/>
              <a:t>Create Map(s) (run “TRAJPLOT”)</a:t>
            </a:r>
          </a:p>
          <a:p>
            <a:pPr marL="285750" indent="-285750">
              <a:lnSpc>
                <a:spcPct val="150000"/>
              </a:lnSpc>
              <a:buClr>
                <a:srgbClr val="25FF25"/>
              </a:buClr>
              <a:buFont typeface="Wingdings" panose="05000000000000000000" pitchFamily="2" charset="2"/>
              <a:buChar char="ü"/>
            </a:pPr>
            <a:r>
              <a:rPr lang="en-US" sz="2800" dirty="0"/>
              <a:t>Save all results</a:t>
            </a:r>
          </a:p>
        </p:txBody>
      </p:sp>
      <p:sp>
        <p:nvSpPr>
          <p:cNvPr id="3" name="TextBox 2"/>
          <p:cNvSpPr txBox="1"/>
          <p:nvPr/>
        </p:nvSpPr>
        <p:spPr>
          <a:xfrm>
            <a:off x="838200" y="457200"/>
            <a:ext cx="7315200" cy="1384995"/>
          </a:xfrm>
          <a:prstGeom prst="rect">
            <a:avLst/>
          </a:prstGeom>
          <a:noFill/>
        </p:spPr>
        <p:txBody>
          <a:bodyPr wrap="square" rtlCol="0">
            <a:spAutoFit/>
          </a:bodyPr>
          <a:lstStyle/>
          <a:p>
            <a:r>
              <a:rPr lang="en-US" sz="2800" b="1" dirty="0">
                <a:solidFill>
                  <a:srgbClr val="FFFF00"/>
                </a:solidFill>
              </a:rPr>
              <a:t>So, if we wanted to write automate the process ourselves, we could try to write a script that did the following:</a:t>
            </a:r>
          </a:p>
        </p:txBody>
      </p:sp>
    </p:spTree>
    <p:extLst>
      <p:ext uri="{BB962C8B-B14F-4D97-AF65-F5344CB8AC3E}">
        <p14:creationId xmlns:p14="http://schemas.microsoft.com/office/powerpoint/2010/main" val="883382910"/>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p:txBody>
          <a:bodyPr/>
          <a:lstStyle/>
          <a:p>
            <a:fld id="{1CCAE963-827D-42F8-9077-D514019C2E03}" type="slidenum">
              <a:rPr lang="en-US" smtClean="0"/>
              <a:t>144</a:t>
            </a:fld>
            <a:endParaRPr lang="en-US"/>
          </a:p>
        </p:txBody>
      </p:sp>
      <p:sp>
        <p:nvSpPr>
          <p:cNvPr id="8" name="TextBox 7"/>
          <p:cNvSpPr txBox="1"/>
          <p:nvPr/>
        </p:nvSpPr>
        <p:spPr>
          <a:xfrm>
            <a:off x="228600" y="228600"/>
            <a:ext cx="2944845" cy="523220"/>
          </a:xfrm>
          <a:prstGeom prst="rect">
            <a:avLst/>
          </a:prstGeom>
          <a:noFill/>
        </p:spPr>
        <p:txBody>
          <a:bodyPr wrap="none" rtlCol="0">
            <a:spAutoFit/>
          </a:bodyPr>
          <a:lstStyle/>
          <a:p>
            <a:r>
              <a:rPr lang="en-US" sz="2800" b="1" i="1" dirty="0">
                <a:solidFill>
                  <a:srgbClr val="25FF25"/>
                </a:solidFill>
              </a:rPr>
              <a:t>What is a SCRIPT ?</a:t>
            </a:r>
          </a:p>
        </p:txBody>
      </p:sp>
      <p:sp>
        <p:nvSpPr>
          <p:cNvPr id="9" name="TextBox 8"/>
          <p:cNvSpPr txBox="1"/>
          <p:nvPr/>
        </p:nvSpPr>
        <p:spPr>
          <a:xfrm>
            <a:off x="457201" y="914400"/>
            <a:ext cx="8458199" cy="5539978"/>
          </a:xfrm>
          <a:prstGeom prst="rect">
            <a:avLst/>
          </a:prstGeom>
          <a:noFill/>
        </p:spPr>
        <p:txBody>
          <a:bodyPr wrap="square" rtlCol="0">
            <a:spAutoFit/>
          </a:bodyPr>
          <a:lstStyle/>
          <a:p>
            <a:pPr marL="285750" indent="-285750">
              <a:spcBef>
                <a:spcPts val="2400"/>
              </a:spcBef>
              <a:buFont typeface="Wingdings" panose="05000000000000000000" pitchFamily="2" charset="2"/>
              <a:buChar char="v"/>
            </a:pPr>
            <a:r>
              <a:rPr lang="en-US" dirty="0"/>
              <a:t>A scripts is a </a:t>
            </a:r>
            <a:r>
              <a:rPr lang="en-US" u="sng" dirty="0"/>
              <a:t>list of operating system commands</a:t>
            </a:r>
            <a:r>
              <a:rPr lang="en-US" dirty="0"/>
              <a:t> </a:t>
            </a:r>
            <a:r>
              <a:rPr lang="en-US" i="1" dirty="0">
                <a:solidFill>
                  <a:srgbClr val="25FF25"/>
                </a:solidFill>
              </a:rPr>
              <a:t>that you could run from the command line</a:t>
            </a:r>
          </a:p>
          <a:p>
            <a:pPr marL="285750" indent="-285750">
              <a:spcBef>
                <a:spcPts val="2400"/>
              </a:spcBef>
              <a:buFont typeface="Wingdings" panose="05000000000000000000" pitchFamily="2" charset="2"/>
              <a:buChar char="v"/>
            </a:pPr>
            <a:r>
              <a:rPr lang="en-US" dirty="0"/>
              <a:t>But, instead of typing them in one at a time at the command line, and hitting enter after each one, you can write them down in a “script” and then run the script</a:t>
            </a:r>
          </a:p>
          <a:p>
            <a:pPr marL="285750" indent="-285750">
              <a:spcBef>
                <a:spcPts val="2400"/>
              </a:spcBef>
              <a:buFont typeface="Wingdings" panose="05000000000000000000" pitchFamily="2" charset="2"/>
              <a:buChar char="v"/>
            </a:pPr>
            <a:r>
              <a:rPr lang="en-US" dirty="0"/>
              <a:t>In Windows, historically, the basic scripting language has been “DOS BATCH”</a:t>
            </a:r>
          </a:p>
          <a:p>
            <a:pPr marL="742950" lvl="1" indent="-285750">
              <a:spcBef>
                <a:spcPts val="600"/>
              </a:spcBef>
              <a:buFont typeface="Wingdings" panose="05000000000000000000" pitchFamily="2" charset="2"/>
              <a:buChar char="v"/>
            </a:pPr>
            <a:r>
              <a:rPr lang="en-US" i="1" dirty="0">
                <a:solidFill>
                  <a:srgbClr val="FFFF00"/>
                </a:solidFill>
              </a:rPr>
              <a:t>(…but  there are others that can be used, e.g., Python, </a:t>
            </a:r>
            <a:r>
              <a:rPr lang="en-US" i="1" dirty="0" err="1">
                <a:solidFill>
                  <a:srgbClr val="FFFF00"/>
                </a:solidFill>
              </a:rPr>
              <a:t>Tcl-Tk</a:t>
            </a:r>
            <a:r>
              <a:rPr lang="en-US" i="1" dirty="0">
                <a:solidFill>
                  <a:srgbClr val="FFFF00"/>
                </a:solidFill>
              </a:rPr>
              <a:t>)</a:t>
            </a:r>
          </a:p>
          <a:p>
            <a:pPr marL="742950" lvl="1" indent="-285750">
              <a:spcBef>
                <a:spcPts val="600"/>
              </a:spcBef>
              <a:buFont typeface="Wingdings" panose="05000000000000000000" pitchFamily="2" charset="2"/>
              <a:buChar char="v"/>
            </a:pPr>
            <a:r>
              <a:rPr lang="en-US" i="1" dirty="0">
                <a:solidFill>
                  <a:srgbClr val="FFFF00"/>
                </a:solidFill>
              </a:rPr>
              <a:t>(in fact, the HYSPLIT </a:t>
            </a:r>
            <a:r>
              <a:rPr lang="en-US" b="1" i="1" dirty="0">
                <a:solidFill>
                  <a:srgbClr val="FFFF00"/>
                </a:solidFill>
              </a:rPr>
              <a:t>“GUI” </a:t>
            </a:r>
            <a:r>
              <a:rPr lang="en-US" i="1" dirty="0">
                <a:solidFill>
                  <a:srgbClr val="FFFF00"/>
                </a:solidFill>
              </a:rPr>
              <a:t>is written in </a:t>
            </a:r>
            <a:r>
              <a:rPr lang="en-US" i="1" dirty="0" err="1">
                <a:solidFill>
                  <a:srgbClr val="FFFF00"/>
                </a:solidFill>
              </a:rPr>
              <a:t>Tcl-Tk</a:t>
            </a:r>
            <a:r>
              <a:rPr lang="en-US" i="1" dirty="0">
                <a:solidFill>
                  <a:srgbClr val="FFFF00"/>
                </a:solidFill>
              </a:rPr>
              <a:t>)</a:t>
            </a:r>
          </a:p>
          <a:p>
            <a:pPr marL="285750" indent="-285750">
              <a:spcBef>
                <a:spcPts val="2400"/>
              </a:spcBef>
              <a:buFont typeface="Wingdings" panose="05000000000000000000" pitchFamily="2" charset="2"/>
              <a:buChar char="v"/>
            </a:pPr>
            <a:r>
              <a:rPr lang="en-US" dirty="0"/>
              <a:t>With Mac &amp; Linux computers, basic Unix/Linux shell scripts can be used, e.g., Bourne, Bash, </a:t>
            </a:r>
            <a:r>
              <a:rPr lang="en-US" dirty="0" err="1"/>
              <a:t>Korn</a:t>
            </a:r>
            <a:r>
              <a:rPr lang="en-US" dirty="0"/>
              <a:t>, and C shells, as well as Python, </a:t>
            </a:r>
            <a:r>
              <a:rPr lang="en-US" dirty="0" err="1"/>
              <a:t>Tcl-Tk</a:t>
            </a:r>
            <a:r>
              <a:rPr lang="en-US" dirty="0"/>
              <a:t>, and others…</a:t>
            </a:r>
          </a:p>
          <a:p>
            <a:pPr marL="285750" indent="-285750">
              <a:spcBef>
                <a:spcPts val="2400"/>
              </a:spcBef>
              <a:buFont typeface="Wingdings" panose="05000000000000000000" pitchFamily="2" charset="2"/>
              <a:buChar char="v"/>
            </a:pPr>
            <a:r>
              <a:rPr lang="en-US" dirty="0"/>
              <a:t>In the  examples presented here:</a:t>
            </a:r>
          </a:p>
          <a:p>
            <a:pPr marL="742950" lvl="1" indent="-285750">
              <a:spcBef>
                <a:spcPts val="600"/>
              </a:spcBef>
              <a:buFont typeface="Wingdings" panose="05000000000000000000" pitchFamily="2" charset="2"/>
              <a:buChar char="v"/>
            </a:pPr>
            <a:r>
              <a:rPr lang="en-US" dirty="0">
                <a:solidFill>
                  <a:srgbClr val="FFFF00"/>
                </a:solidFill>
              </a:rPr>
              <a:t>Windows scripts: </a:t>
            </a:r>
            <a:r>
              <a:rPr lang="en-US" dirty="0">
                <a:solidFill>
                  <a:srgbClr val="25FF25"/>
                </a:solidFill>
              </a:rPr>
              <a:t>DOS BATCH</a:t>
            </a:r>
          </a:p>
          <a:p>
            <a:pPr marL="742950" lvl="1" indent="-285750">
              <a:spcBef>
                <a:spcPts val="600"/>
              </a:spcBef>
              <a:buFont typeface="Wingdings" panose="05000000000000000000" pitchFamily="2" charset="2"/>
              <a:buChar char="v"/>
            </a:pPr>
            <a:r>
              <a:rPr lang="en-US" dirty="0">
                <a:solidFill>
                  <a:srgbClr val="FFFF00"/>
                </a:solidFill>
              </a:rPr>
              <a:t>Mac &amp; Linux scripts: </a:t>
            </a:r>
            <a:r>
              <a:rPr lang="en-US" dirty="0" err="1">
                <a:solidFill>
                  <a:srgbClr val="25FF25"/>
                </a:solidFill>
              </a:rPr>
              <a:t>Korn</a:t>
            </a:r>
            <a:r>
              <a:rPr lang="en-US" dirty="0">
                <a:solidFill>
                  <a:srgbClr val="25FF25"/>
                </a:solidFill>
              </a:rPr>
              <a:t> Shell</a:t>
            </a:r>
            <a:endParaRPr lang="en-US" dirty="0"/>
          </a:p>
          <a:p>
            <a:pPr marL="285750" indent="-285750">
              <a:spcBef>
                <a:spcPts val="2400"/>
              </a:spcBef>
              <a:buFont typeface="Wingdings" panose="05000000000000000000" pitchFamily="2" charset="2"/>
              <a:buChar char="v"/>
            </a:pPr>
            <a:r>
              <a:rPr lang="en-US" dirty="0"/>
              <a:t>You could certainly consider using a different scripting language, e.g., Python</a:t>
            </a:r>
          </a:p>
        </p:txBody>
      </p:sp>
    </p:spTree>
    <p:extLst>
      <p:ext uri="{BB962C8B-B14F-4D97-AF65-F5344CB8AC3E}">
        <p14:creationId xmlns:p14="http://schemas.microsoft.com/office/powerpoint/2010/main" val="1243772730"/>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432411" y="6005672"/>
            <a:ext cx="1960745" cy="340354"/>
          </a:xfrm>
          <a:prstGeom prst="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444321" y="5486398"/>
            <a:ext cx="5399267" cy="335757"/>
          </a:xfrm>
          <a:prstGeom prst="rect">
            <a:avLst/>
          </a:prstGeom>
          <a:solidFill>
            <a:srgbClr val="C8FCC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444321" y="3864770"/>
            <a:ext cx="5399267" cy="864394"/>
          </a:xfrm>
          <a:prstGeom prst="rect">
            <a:avLst/>
          </a:prstGeom>
          <a:solidFill>
            <a:srgbClr val="C8FCC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457200" y="278063"/>
            <a:ext cx="5386388" cy="274320"/>
          </a:xfrm>
          <a:prstGeom prst="rect">
            <a:avLst/>
          </a:prstGeom>
          <a:solidFill>
            <a:srgbClr val="CBFD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444321" y="4910294"/>
            <a:ext cx="5399267" cy="340354"/>
          </a:xfrm>
          <a:prstGeom prst="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457200" y="558174"/>
            <a:ext cx="6750844" cy="3063704"/>
          </a:xfrm>
          <a:prstGeom prst="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5"/>
          <p:cNvSpPr>
            <a:spLocks noGrp="1"/>
          </p:cNvSpPr>
          <p:nvPr>
            <p:ph type="sldNum" sz="quarter" idx="12"/>
          </p:nvPr>
        </p:nvSpPr>
        <p:spPr>
          <a:xfrm>
            <a:off x="7036511" y="6505360"/>
            <a:ext cx="2057400" cy="365125"/>
          </a:xfrm>
        </p:spPr>
        <p:txBody>
          <a:bodyPr/>
          <a:lstStyle/>
          <a:p>
            <a:fld id="{1CCAE963-827D-42F8-9077-D514019C2E03}" type="slidenum">
              <a:rPr lang="en-US" smtClean="0"/>
              <a:t>145</a:t>
            </a:fld>
            <a:endParaRPr lang="en-US" dirty="0"/>
          </a:p>
        </p:txBody>
      </p:sp>
      <p:sp>
        <p:nvSpPr>
          <p:cNvPr id="2" name="Rectangle 1"/>
          <p:cNvSpPr/>
          <p:nvPr/>
        </p:nvSpPr>
        <p:spPr>
          <a:xfrm>
            <a:off x="533400" y="240497"/>
            <a:ext cx="8077200" cy="6186309"/>
          </a:xfrm>
          <a:prstGeom prst="rect">
            <a:avLst/>
          </a:prstGeom>
        </p:spPr>
        <p:txBody>
          <a:bodyPr wrap="square">
            <a:spAutoFit/>
          </a:bodyPr>
          <a:lstStyle/>
          <a:p>
            <a:r>
              <a:rPr lang="sv-SE" b="1" dirty="0">
                <a:solidFill>
                  <a:schemeClr val="bg1"/>
                </a:solidFill>
                <a:latin typeface="Courier New" panose="02070309020205020404" pitchFamily="49" charset="0"/>
                <a:cs typeface="Courier New" panose="02070309020205020404" pitchFamily="49" charset="0"/>
              </a:rPr>
              <a:t>@echo off</a:t>
            </a:r>
          </a:p>
          <a:p>
            <a:r>
              <a:rPr lang="sv-SE" b="1" dirty="0">
                <a:latin typeface="Courier New" panose="02070309020205020404" pitchFamily="49" charset="0"/>
                <a:cs typeface="Courier New" panose="02070309020205020404" pitchFamily="49" charset="0"/>
              </a:rPr>
              <a:t>echo 13 12 24 15 05 &gt; CONTROL</a:t>
            </a:r>
          </a:p>
          <a:p>
            <a:r>
              <a:rPr lang="sv-SE" b="1" dirty="0">
                <a:latin typeface="Courier New" panose="02070309020205020404" pitchFamily="49" charset="0"/>
                <a:cs typeface="Courier New" panose="02070309020205020404" pitchFamily="49" charset="0"/>
              </a:rPr>
              <a:t>echo 1 &gt;&gt; CONTROL  </a:t>
            </a:r>
          </a:p>
          <a:p>
            <a:r>
              <a:rPr lang="sv-SE" b="1" dirty="0">
                <a:latin typeface="Courier New" panose="02070309020205020404" pitchFamily="49" charset="0"/>
                <a:cs typeface="Courier New" panose="02070309020205020404" pitchFamily="49" charset="0"/>
              </a:rPr>
              <a:t>echo -7.17 -29.96 0.5 &gt;&gt; CONTROL</a:t>
            </a:r>
          </a:p>
          <a:p>
            <a:r>
              <a:rPr lang="sv-SE" b="1" dirty="0">
                <a:latin typeface="Courier New" panose="02070309020205020404" pitchFamily="49" charset="0"/>
                <a:cs typeface="Courier New" panose="02070309020205020404" pitchFamily="49" charset="0"/>
              </a:rPr>
              <a:t>echo -241 &gt;&gt; CONTROL</a:t>
            </a:r>
          </a:p>
          <a:p>
            <a:r>
              <a:rPr lang="sv-SE" b="1" dirty="0">
                <a:latin typeface="Courier New" panose="02070309020205020404" pitchFamily="49" charset="0"/>
                <a:cs typeface="Courier New" panose="02070309020205020404" pitchFamily="49" charset="0"/>
              </a:rPr>
              <a:t>echo 0 &gt;&gt; CONTROL</a:t>
            </a:r>
          </a:p>
          <a:p>
            <a:r>
              <a:rPr lang="sv-SE" b="1" dirty="0">
                <a:latin typeface="Courier New" panose="02070309020205020404" pitchFamily="49" charset="0"/>
                <a:cs typeface="Courier New" panose="02070309020205020404" pitchFamily="49" charset="0"/>
              </a:rPr>
              <a:t>echo 25000.0 &gt;&gt; CONTROL</a:t>
            </a:r>
          </a:p>
          <a:p>
            <a:r>
              <a:rPr lang="sv-SE" b="1" dirty="0">
                <a:latin typeface="Courier New" panose="02070309020205020404" pitchFamily="49" charset="0"/>
                <a:cs typeface="Courier New" panose="02070309020205020404" pitchFamily="49" charset="0"/>
              </a:rPr>
              <a:t>echo 1 &gt;&gt; CONTROL</a:t>
            </a:r>
          </a:p>
          <a:p>
            <a:r>
              <a:rPr lang="sv-SE" b="1" dirty="0">
                <a:latin typeface="Courier New" panose="02070309020205020404" pitchFamily="49" charset="0"/>
                <a:cs typeface="Courier New" panose="02070309020205020404" pitchFamily="49" charset="0"/>
              </a:rPr>
              <a:t>echo C:/D/METDATA/global_reanalysis/ &gt;&gt; CONTROL</a:t>
            </a:r>
          </a:p>
          <a:p>
            <a:r>
              <a:rPr lang="sv-SE" b="1" dirty="0">
                <a:latin typeface="Courier New" panose="02070309020205020404" pitchFamily="49" charset="0"/>
                <a:cs typeface="Courier New" panose="02070309020205020404" pitchFamily="49" charset="0"/>
              </a:rPr>
              <a:t>echo RP201312.gbl &gt;&gt; CONTROL</a:t>
            </a:r>
          </a:p>
          <a:p>
            <a:r>
              <a:rPr lang="sv-SE" b="1" dirty="0">
                <a:latin typeface="Courier New" panose="02070309020205020404" pitchFamily="49" charset="0"/>
                <a:cs typeface="Courier New" panose="02070309020205020404" pitchFamily="49" charset="0"/>
              </a:rPr>
              <a:t>echo ./ &gt;&gt; CONTROL</a:t>
            </a:r>
          </a:p>
          <a:p>
            <a:r>
              <a:rPr lang="sv-SE" b="1" dirty="0">
                <a:latin typeface="Courier New" panose="02070309020205020404" pitchFamily="49" charset="0"/>
                <a:cs typeface="Courier New" panose="02070309020205020404" pitchFamily="49" charset="0"/>
              </a:rPr>
              <a:t>echo tdump &gt;&gt; CONTROL</a:t>
            </a:r>
          </a:p>
          <a:p>
            <a:endParaRPr lang="en-US" b="1" dirty="0">
              <a:latin typeface="Courier New" panose="02070309020205020404" pitchFamily="49" charset="0"/>
              <a:cs typeface="Courier New" panose="02070309020205020404" pitchFamily="49" charset="0"/>
            </a:endParaRPr>
          </a:p>
          <a:p>
            <a:r>
              <a:rPr lang="en-US" b="1" dirty="0">
                <a:solidFill>
                  <a:schemeClr val="bg1"/>
                </a:solidFill>
                <a:latin typeface="Courier New" panose="02070309020205020404" pitchFamily="49" charset="0"/>
                <a:cs typeface="Courier New" panose="02070309020205020404" pitchFamily="49" charset="0"/>
              </a:rPr>
              <a:t>echo  ^&amp;setup &gt; SETUP.CFG</a:t>
            </a:r>
          </a:p>
          <a:p>
            <a:r>
              <a:rPr lang="en-US" b="1" dirty="0">
                <a:solidFill>
                  <a:schemeClr val="bg1"/>
                </a:solidFill>
                <a:latin typeface="Courier New" panose="02070309020205020404" pitchFamily="49" charset="0"/>
                <a:cs typeface="Courier New" panose="02070309020205020404" pitchFamily="49" charset="0"/>
              </a:rPr>
              <a:t>echo </a:t>
            </a:r>
            <a:r>
              <a:rPr lang="en-US" b="1" dirty="0" err="1">
                <a:solidFill>
                  <a:schemeClr val="bg1"/>
                </a:solidFill>
                <a:latin typeface="Courier New" panose="02070309020205020404" pitchFamily="49" charset="0"/>
                <a:cs typeface="Courier New" panose="02070309020205020404" pitchFamily="49" charset="0"/>
              </a:rPr>
              <a:t>kmsl</a:t>
            </a:r>
            <a:r>
              <a:rPr lang="en-US" b="1" dirty="0">
                <a:solidFill>
                  <a:schemeClr val="bg1"/>
                </a:solidFill>
                <a:latin typeface="Courier New" panose="02070309020205020404" pitchFamily="49" charset="0"/>
                <a:cs typeface="Courier New" panose="02070309020205020404" pitchFamily="49" charset="0"/>
              </a:rPr>
              <a:t> = 2, &gt;&gt; SETUP.CFG</a:t>
            </a:r>
          </a:p>
          <a:p>
            <a:r>
              <a:rPr lang="en-US" b="1" dirty="0">
                <a:solidFill>
                  <a:schemeClr val="bg1"/>
                </a:solidFill>
                <a:latin typeface="Courier New" panose="02070309020205020404" pitchFamily="49" charset="0"/>
                <a:cs typeface="Courier New" panose="02070309020205020404" pitchFamily="49" charset="0"/>
              </a:rPr>
              <a:t>echo / &gt;&gt; SETUP.CFG</a:t>
            </a:r>
          </a:p>
          <a:p>
            <a:endParaRPr lang="en-US" b="1" dirty="0">
              <a:latin typeface="Courier New" panose="02070309020205020404" pitchFamily="49" charset="0"/>
              <a:cs typeface="Courier New" panose="02070309020205020404" pitchFamily="49" charset="0"/>
            </a:endParaRPr>
          </a:p>
          <a:p>
            <a:r>
              <a:rPr lang="en-US" b="1" dirty="0">
                <a:latin typeface="Courier New" panose="02070309020205020404" pitchFamily="49" charset="0"/>
                <a:cs typeface="Courier New" panose="02070309020205020404" pitchFamily="49" charset="0"/>
              </a:rPr>
              <a:t>..\exec\</a:t>
            </a:r>
            <a:r>
              <a:rPr lang="en-US" b="1" dirty="0" err="1">
                <a:latin typeface="Courier New" panose="02070309020205020404" pitchFamily="49" charset="0"/>
                <a:cs typeface="Courier New" panose="02070309020205020404" pitchFamily="49" charset="0"/>
              </a:rPr>
              <a:t>hyts_std</a:t>
            </a:r>
            <a:endParaRPr lang="en-US" b="1" dirty="0">
              <a:latin typeface="Courier New" panose="02070309020205020404" pitchFamily="49" charset="0"/>
              <a:cs typeface="Courier New" panose="02070309020205020404" pitchFamily="49" charset="0"/>
            </a:endParaRPr>
          </a:p>
          <a:p>
            <a:endParaRPr lang="en-US" b="1" dirty="0">
              <a:latin typeface="Courier New" panose="02070309020205020404" pitchFamily="49" charset="0"/>
              <a:cs typeface="Courier New" panose="02070309020205020404" pitchFamily="49" charset="0"/>
            </a:endParaRPr>
          </a:p>
          <a:p>
            <a:r>
              <a:rPr lang="en-US" b="1" dirty="0">
                <a:solidFill>
                  <a:schemeClr val="bg1"/>
                </a:solidFill>
                <a:latin typeface="Courier New" panose="02070309020205020404" pitchFamily="49" charset="0"/>
                <a:cs typeface="Courier New" panose="02070309020205020404" pitchFamily="49" charset="0"/>
              </a:rPr>
              <a:t>..\exec\</a:t>
            </a:r>
            <a:r>
              <a:rPr lang="en-US" b="1" dirty="0" err="1">
                <a:solidFill>
                  <a:schemeClr val="bg1"/>
                </a:solidFill>
                <a:latin typeface="Courier New" panose="02070309020205020404" pitchFamily="49" charset="0"/>
                <a:cs typeface="Courier New" panose="02070309020205020404" pitchFamily="49" charset="0"/>
              </a:rPr>
              <a:t>trajplot</a:t>
            </a:r>
            <a:r>
              <a:rPr lang="en-US" b="1" dirty="0">
                <a:solidFill>
                  <a:schemeClr val="bg1"/>
                </a:solidFill>
                <a:latin typeface="Courier New" panose="02070309020205020404" pitchFamily="49" charset="0"/>
                <a:cs typeface="Courier New" panose="02070309020205020404" pitchFamily="49" charset="0"/>
              </a:rPr>
              <a:t> –</a:t>
            </a:r>
            <a:r>
              <a:rPr lang="en-US" b="1" dirty="0" err="1">
                <a:solidFill>
                  <a:schemeClr val="bg1"/>
                </a:solidFill>
                <a:latin typeface="Courier New" panose="02070309020205020404" pitchFamily="49" charset="0"/>
                <a:cs typeface="Courier New" panose="02070309020205020404" pitchFamily="49" charset="0"/>
              </a:rPr>
              <a:t>itdump</a:t>
            </a:r>
            <a:r>
              <a:rPr lang="en-US" b="1" dirty="0">
                <a:solidFill>
                  <a:schemeClr val="bg1"/>
                </a:solidFill>
                <a:latin typeface="Courier New" panose="02070309020205020404" pitchFamily="49" charset="0"/>
                <a:cs typeface="Courier New" panose="02070309020205020404" pitchFamily="49" charset="0"/>
              </a:rPr>
              <a:t> –l1 –v1</a:t>
            </a:r>
          </a:p>
          <a:p>
            <a:endParaRPr lang="en-US" b="1" dirty="0">
              <a:latin typeface="Courier New" panose="02070309020205020404" pitchFamily="49" charset="0"/>
              <a:cs typeface="Courier New" panose="02070309020205020404" pitchFamily="49" charset="0"/>
            </a:endParaRPr>
          </a:p>
          <a:p>
            <a:r>
              <a:rPr lang="en-US" b="1" dirty="0">
                <a:latin typeface="Courier New" panose="02070309020205020404" pitchFamily="49" charset="0"/>
                <a:cs typeface="Courier New" panose="02070309020205020404" pitchFamily="49" charset="0"/>
              </a:rPr>
              <a:t>trajplot.ps</a:t>
            </a:r>
          </a:p>
        </p:txBody>
      </p:sp>
      <p:sp>
        <p:nvSpPr>
          <p:cNvPr id="3" name="TextBox 2"/>
          <p:cNvSpPr txBox="1"/>
          <p:nvPr/>
        </p:nvSpPr>
        <p:spPr>
          <a:xfrm>
            <a:off x="7354332" y="49035"/>
            <a:ext cx="1739579" cy="461665"/>
          </a:xfrm>
          <a:prstGeom prst="rect">
            <a:avLst/>
          </a:prstGeom>
          <a:solidFill>
            <a:schemeClr val="bg1"/>
          </a:solidFill>
          <a:ln w="28575">
            <a:solidFill>
              <a:srgbClr val="FF0000"/>
            </a:solidFill>
          </a:ln>
        </p:spPr>
        <p:txBody>
          <a:bodyPr wrap="none" rtlCol="0">
            <a:spAutoFit/>
          </a:bodyPr>
          <a:lstStyle/>
          <a:p>
            <a:r>
              <a:rPr lang="en-US" sz="2400"/>
              <a:t>WINDOWS</a:t>
            </a:r>
          </a:p>
        </p:txBody>
      </p:sp>
      <p:sp>
        <p:nvSpPr>
          <p:cNvPr id="5" name="TextBox 4"/>
          <p:cNvSpPr txBox="1"/>
          <p:nvPr/>
        </p:nvSpPr>
        <p:spPr>
          <a:xfrm>
            <a:off x="7486650" y="710728"/>
            <a:ext cx="1474944" cy="5016758"/>
          </a:xfrm>
          <a:prstGeom prst="rect">
            <a:avLst/>
          </a:prstGeom>
          <a:solidFill>
            <a:srgbClr val="FFFF00"/>
          </a:solidFill>
          <a:ln w="28575">
            <a:solidFill>
              <a:schemeClr val="tx1"/>
            </a:solidFill>
          </a:ln>
        </p:spPr>
        <p:txBody>
          <a:bodyPr wrap="square" rtlCol="0">
            <a:spAutoFit/>
          </a:bodyPr>
          <a:lstStyle/>
          <a:p>
            <a:r>
              <a:rPr lang="en-US" sz="2000" dirty="0">
                <a:solidFill>
                  <a:schemeClr val="bg1"/>
                </a:solidFill>
              </a:rPr>
              <a:t>Here is a very simple DOS BATCH script for Windows that:</a:t>
            </a:r>
          </a:p>
          <a:p>
            <a:r>
              <a:rPr lang="en-US" sz="2000" dirty="0">
                <a:solidFill>
                  <a:schemeClr val="bg1"/>
                </a:solidFill>
              </a:rPr>
              <a:t>writes the CONTROL and SETUP.CFG files,</a:t>
            </a:r>
          </a:p>
          <a:p>
            <a:r>
              <a:rPr lang="en-US" sz="2000" dirty="0">
                <a:solidFill>
                  <a:schemeClr val="bg1"/>
                </a:solidFill>
              </a:rPr>
              <a:t>runs  HYSPLIT, and then creates a map.</a:t>
            </a:r>
          </a:p>
        </p:txBody>
      </p:sp>
      <p:sp>
        <p:nvSpPr>
          <p:cNvPr id="14" name="Rectangle 13"/>
          <p:cNvSpPr/>
          <p:nvPr/>
        </p:nvSpPr>
        <p:spPr>
          <a:xfrm>
            <a:off x="2743200" y="6193146"/>
            <a:ext cx="6547487" cy="369332"/>
          </a:xfrm>
          <a:prstGeom prst="rect">
            <a:avLst/>
          </a:prstGeom>
        </p:spPr>
        <p:txBody>
          <a:bodyPr wrap="square">
            <a:spAutoFit/>
          </a:bodyPr>
          <a:lstStyle/>
          <a:p>
            <a:r>
              <a:rPr lang="en-US" dirty="0">
                <a:solidFill>
                  <a:srgbClr val="FF0000"/>
                </a:solidFill>
              </a:rPr>
              <a:t>-v[Vertical: 0-pressure (1)-</a:t>
            </a:r>
            <a:r>
              <a:rPr lang="en-US" dirty="0" err="1">
                <a:solidFill>
                  <a:srgbClr val="FF0000"/>
                </a:solidFill>
              </a:rPr>
              <a:t>agl</a:t>
            </a:r>
            <a:r>
              <a:rPr lang="en-US" dirty="0">
                <a:solidFill>
                  <a:srgbClr val="FF0000"/>
                </a:solidFill>
              </a:rPr>
              <a:t> 2-isentropic 3-meteorology 4-none] </a:t>
            </a:r>
          </a:p>
        </p:txBody>
      </p:sp>
      <p:sp>
        <p:nvSpPr>
          <p:cNvPr id="15" name="Rectangle 14"/>
          <p:cNvSpPr/>
          <p:nvPr/>
        </p:nvSpPr>
        <p:spPr>
          <a:xfrm>
            <a:off x="2811836" y="5885139"/>
            <a:ext cx="7233206" cy="369332"/>
          </a:xfrm>
          <a:prstGeom prst="rect">
            <a:avLst/>
          </a:prstGeom>
        </p:spPr>
        <p:txBody>
          <a:bodyPr wrap="square">
            <a:spAutoFit/>
          </a:bodyPr>
          <a:lstStyle/>
          <a:p>
            <a:r>
              <a:rPr lang="en-US" dirty="0">
                <a:solidFill>
                  <a:srgbClr val="FF0000"/>
                </a:solidFill>
              </a:rPr>
              <a:t>-l[Label interval: -12, -6, 0, (6), 12, ... </a:t>
            </a:r>
            <a:r>
              <a:rPr lang="en-US" dirty="0" err="1">
                <a:solidFill>
                  <a:srgbClr val="FF0000"/>
                </a:solidFill>
              </a:rPr>
              <a:t>hrs</a:t>
            </a:r>
            <a:r>
              <a:rPr lang="en-US" dirty="0">
                <a:solidFill>
                  <a:srgbClr val="FF0000"/>
                </a:solidFill>
              </a:rPr>
              <a:t>]</a:t>
            </a:r>
          </a:p>
        </p:txBody>
      </p:sp>
    </p:spTree>
    <p:extLst>
      <p:ext uri="{BB962C8B-B14F-4D97-AF65-F5344CB8AC3E}">
        <p14:creationId xmlns:p14="http://schemas.microsoft.com/office/powerpoint/2010/main" val="1940253519"/>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444321" y="5486398"/>
            <a:ext cx="5399267" cy="335757"/>
          </a:xfrm>
          <a:prstGeom prst="rect">
            <a:avLst/>
          </a:prstGeom>
          <a:solidFill>
            <a:srgbClr val="C8FCC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444321" y="3864770"/>
            <a:ext cx="5399267" cy="864394"/>
          </a:xfrm>
          <a:prstGeom prst="rect">
            <a:avLst/>
          </a:prstGeom>
          <a:solidFill>
            <a:srgbClr val="C8FCC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457200" y="278063"/>
            <a:ext cx="5386388" cy="274320"/>
          </a:xfrm>
          <a:prstGeom prst="rect">
            <a:avLst/>
          </a:prstGeom>
          <a:solidFill>
            <a:srgbClr val="CBFD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444321" y="4910294"/>
            <a:ext cx="5399267" cy="340354"/>
          </a:xfrm>
          <a:prstGeom prst="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457200" y="558174"/>
            <a:ext cx="6897132" cy="3063704"/>
          </a:xfrm>
          <a:prstGeom prst="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5"/>
          <p:cNvSpPr>
            <a:spLocks noGrp="1"/>
          </p:cNvSpPr>
          <p:nvPr>
            <p:ph type="sldNum" sz="quarter" idx="12"/>
          </p:nvPr>
        </p:nvSpPr>
        <p:spPr>
          <a:xfrm>
            <a:off x="7036511" y="6505360"/>
            <a:ext cx="2057400" cy="365125"/>
          </a:xfrm>
        </p:spPr>
        <p:txBody>
          <a:bodyPr/>
          <a:lstStyle/>
          <a:p>
            <a:fld id="{1CCAE963-827D-42F8-9077-D514019C2E03}" type="slidenum">
              <a:rPr lang="en-US" smtClean="0"/>
              <a:t>146</a:t>
            </a:fld>
            <a:endParaRPr lang="en-US" dirty="0"/>
          </a:p>
        </p:txBody>
      </p:sp>
      <p:sp>
        <p:nvSpPr>
          <p:cNvPr id="2" name="Rectangle 1"/>
          <p:cNvSpPr/>
          <p:nvPr/>
        </p:nvSpPr>
        <p:spPr>
          <a:xfrm>
            <a:off x="533400" y="240497"/>
            <a:ext cx="8077200" cy="6186309"/>
          </a:xfrm>
          <a:prstGeom prst="rect">
            <a:avLst/>
          </a:prstGeom>
        </p:spPr>
        <p:txBody>
          <a:bodyPr wrap="square">
            <a:spAutoFit/>
          </a:bodyPr>
          <a:lstStyle/>
          <a:p>
            <a:r>
              <a:rPr lang="en-US" b="1" dirty="0">
                <a:solidFill>
                  <a:schemeClr val="bg1"/>
                </a:solidFill>
                <a:latin typeface="Courier New" panose="02070309020205020404" pitchFamily="49" charset="0"/>
                <a:cs typeface="Courier New" panose="02070309020205020404" pitchFamily="49" charset="0"/>
              </a:rPr>
              <a:t>#!/bin/</a:t>
            </a:r>
            <a:r>
              <a:rPr lang="en-US" b="1" dirty="0" err="1">
                <a:solidFill>
                  <a:schemeClr val="bg1"/>
                </a:solidFill>
                <a:latin typeface="Courier New" panose="02070309020205020404" pitchFamily="49" charset="0"/>
                <a:cs typeface="Courier New" panose="02070309020205020404" pitchFamily="49" charset="0"/>
              </a:rPr>
              <a:t>ksh</a:t>
            </a:r>
            <a:endParaRPr lang="en-US" b="1" dirty="0">
              <a:solidFill>
                <a:schemeClr val="bg1"/>
              </a:solidFill>
              <a:latin typeface="Courier New" panose="02070309020205020404" pitchFamily="49" charset="0"/>
              <a:cs typeface="Courier New" panose="02070309020205020404" pitchFamily="49" charset="0"/>
            </a:endParaRPr>
          </a:p>
          <a:p>
            <a:r>
              <a:rPr lang="sv-SE" b="1" dirty="0">
                <a:latin typeface="Courier New" panose="02070309020205020404" pitchFamily="49" charset="0"/>
                <a:cs typeface="Courier New" panose="02070309020205020404" pitchFamily="49" charset="0"/>
              </a:rPr>
              <a:t>echo ”13 12 24 15 05” &gt; CONTROL</a:t>
            </a:r>
          </a:p>
          <a:p>
            <a:r>
              <a:rPr lang="sv-SE" b="1" dirty="0">
                <a:latin typeface="Courier New" panose="02070309020205020404" pitchFamily="49" charset="0"/>
                <a:cs typeface="Courier New" panose="02070309020205020404" pitchFamily="49" charset="0"/>
              </a:rPr>
              <a:t>echo ”1” &gt;&gt; CONTROL  </a:t>
            </a:r>
          </a:p>
          <a:p>
            <a:r>
              <a:rPr lang="sv-SE" b="1" dirty="0">
                <a:latin typeface="Courier New" panose="02070309020205020404" pitchFamily="49" charset="0"/>
                <a:cs typeface="Courier New" panose="02070309020205020404" pitchFamily="49" charset="0"/>
              </a:rPr>
              <a:t>echo ”-7.17 -29.96 0.5” &gt;&gt; CONTROL</a:t>
            </a:r>
          </a:p>
          <a:p>
            <a:r>
              <a:rPr lang="sv-SE" b="1" dirty="0">
                <a:latin typeface="Courier New" panose="02070309020205020404" pitchFamily="49" charset="0"/>
                <a:cs typeface="Courier New" panose="02070309020205020404" pitchFamily="49" charset="0"/>
              </a:rPr>
              <a:t>echo ”-241” &gt;&gt; CONTROL</a:t>
            </a:r>
          </a:p>
          <a:p>
            <a:r>
              <a:rPr lang="sv-SE" b="1" dirty="0">
                <a:latin typeface="Courier New" panose="02070309020205020404" pitchFamily="49" charset="0"/>
                <a:cs typeface="Courier New" panose="02070309020205020404" pitchFamily="49" charset="0"/>
              </a:rPr>
              <a:t>echo ”0” &gt;&gt; CONTROL</a:t>
            </a:r>
          </a:p>
          <a:p>
            <a:r>
              <a:rPr lang="sv-SE" b="1" dirty="0">
                <a:latin typeface="Courier New" panose="02070309020205020404" pitchFamily="49" charset="0"/>
                <a:cs typeface="Courier New" panose="02070309020205020404" pitchFamily="49" charset="0"/>
              </a:rPr>
              <a:t>echo ”25000.0” &gt;&gt; CONTROL</a:t>
            </a:r>
          </a:p>
          <a:p>
            <a:r>
              <a:rPr lang="sv-SE" b="1" dirty="0">
                <a:latin typeface="Courier New" panose="02070309020205020404" pitchFamily="49" charset="0"/>
                <a:cs typeface="Courier New" panose="02070309020205020404" pitchFamily="49" charset="0"/>
              </a:rPr>
              <a:t>echo ”1” &gt;&gt; CONTROL</a:t>
            </a:r>
          </a:p>
          <a:p>
            <a:r>
              <a:rPr lang="sv-SE" b="1" dirty="0">
                <a:latin typeface="Courier New" panose="02070309020205020404" pitchFamily="49" charset="0"/>
                <a:cs typeface="Courier New" panose="02070309020205020404" pitchFamily="49" charset="0"/>
              </a:rPr>
              <a:t>echo ”~/METDATA/global_reanalysis/” &gt;&gt; CONTROL</a:t>
            </a:r>
          </a:p>
          <a:p>
            <a:r>
              <a:rPr lang="sv-SE" b="1" dirty="0">
                <a:latin typeface="Courier New" panose="02070309020205020404" pitchFamily="49" charset="0"/>
                <a:cs typeface="Courier New" panose="02070309020205020404" pitchFamily="49" charset="0"/>
              </a:rPr>
              <a:t>echo ”RP201312.gbl” &gt;&gt; CONTROL</a:t>
            </a:r>
          </a:p>
          <a:p>
            <a:r>
              <a:rPr lang="sv-SE" b="1" dirty="0">
                <a:latin typeface="Courier New" panose="02070309020205020404" pitchFamily="49" charset="0"/>
                <a:cs typeface="Courier New" panose="02070309020205020404" pitchFamily="49" charset="0"/>
              </a:rPr>
              <a:t>echo ”./” &gt;&gt; CONTROL</a:t>
            </a:r>
          </a:p>
          <a:p>
            <a:r>
              <a:rPr lang="sv-SE" b="1" dirty="0">
                <a:latin typeface="Courier New" panose="02070309020205020404" pitchFamily="49" charset="0"/>
                <a:cs typeface="Courier New" panose="02070309020205020404" pitchFamily="49" charset="0"/>
              </a:rPr>
              <a:t>echo ”tdump” &gt;&gt; CONTROL</a:t>
            </a:r>
          </a:p>
          <a:p>
            <a:endParaRPr lang="en-US" b="1" dirty="0">
              <a:latin typeface="Courier New" panose="02070309020205020404" pitchFamily="49" charset="0"/>
              <a:cs typeface="Courier New" panose="02070309020205020404" pitchFamily="49" charset="0"/>
            </a:endParaRPr>
          </a:p>
          <a:p>
            <a:r>
              <a:rPr lang="en-US" b="1" dirty="0">
                <a:solidFill>
                  <a:schemeClr val="bg1"/>
                </a:solidFill>
                <a:latin typeface="Courier New" panose="02070309020205020404" pitchFamily="49" charset="0"/>
                <a:cs typeface="Courier New" panose="02070309020205020404" pitchFamily="49" charset="0"/>
              </a:rPr>
              <a:t>echo  “&amp;SETUP” &gt; SETUP.CFG</a:t>
            </a:r>
          </a:p>
          <a:p>
            <a:r>
              <a:rPr lang="en-US" b="1" dirty="0">
                <a:solidFill>
                  <a:schemeClr val="bg1"/>
                </a:solidFill>
                <a:latin typeface="Courier New" panose="02070309020205020404" pitchFamily="49" charset="0"/>
                <a:cs typeface="Courier New" panose="02070309020205020404" pitchFamily="49" charset="0"/>
              </a:rPr>
              <a:t>echo “</a:t>
            </a:r>
            <a:r>
              <a:rPr lang="en-US" b="1" dirty="0" err="1">
                <a:solidFill>
                  <a:schemeClr val="bg1"/>
                </a:solidFill>
                <a:latin typeface="Courier New" panose="02070309020205020404" pitchFamily="49" charset="0"/>
                <a:cs typeface="Courier New" panose="02070309020205020404" pitchFamily="49" charset="0"/>
              </a:rPr>
              <a:t>kmsl</a:t>
            </a:r>
            <a:r>
              <a:rPr lang="en-US" b="1" dirty="0">
                <a:solidFill>
                  <a:schemeClr val="bg1"/>
                </a:solidFill>
                <a:latin typeface="Courier New" panose="02070309020205020404" pitchFamily="49" charset="0"/>
                <a:cs typeface="Courier New" panose="02070309020205020404" pitchFamily="49" charset="0"/>
              </a:rPr>
              <a:t> = 2,” &gt;&gt; SETUP.CFG</a:t>
            </a:r>
          </a:p>
          <a:p>
            <a:r>
              <a:rPr lang="en-US" b="1" dirty="0">
                <a:solidFill>
                  <a:schemeClr val="bg1"/>
                </a:solidFill>
                <a:latin typeface="Courier New" panose="02070309020205020404" pitchFamily="49" charset="0"/>
                <a:cs typeface="Courier New" panose="02070309020205020404" pitchFamily="49" charset="0"/>
              </a:rPr>
              <a:t>echo “/” &gt;&gt; SETUP.CFG</a:t>
            </a:r>
          </a:p>
          <a:p>
            <a:endParaRPr lang="en-US" b="1" dirty="0">
              <a:latin typeface="Courier New" panose="02070309020205020404" pitchFamily="49" charset="0"/>
              <a:cs typeface="Courier New" panose="02070309020205020404" pitchFamily="49" charset="0"/>
            </a:endParaRPr>
          </a:p>
          <a:p>
            <a:r>
              <a:rPr lang="en-US" b="1" dirty="0">
                <a:latin typeface="Courier New" panose="02070309020205020404" pitchFamily="49" charset="0"/>
                <a:cs typeface="Courier New" panose="02070309020205020404" pitchFamily="49" charset="0"/>
              </a:rPr>
              <a:t>../exec/</a:t>
            </a:r>
            <a:r>
              <a:rPr lang="en-US" b="1" dirty="0" err="1">
                <a:latin typeface="Courier New" panose="02070309020205020404" pitchFamily="49" charset="0"/>
                <a:cs typeface="Courier New" panose="02070309020205020404" pitchFamily="49" charset="0"/>
              </a:rPr>
              <a:t>hyts_std</a:t>
            </a:r>
            <a:endParaRPr lang="en-US" b="1" dirty="0">
              <a:latin typeface="Courier New" panose="02070309020205020404" pitchFamily="49" charset="0"/>
              <a:cs typeface="Courier New" panose="02070309020205020404" pitchFamily="49" charset="0"/>
            </a:endParaRPr>
          </a:p>
          <a:p>
            <a:endParaRPr lang="en-US" b="1" dirty="0">
              <a:latin typeface="Courier New" panose="02070309020205020404" pitchFamily="49" charset="0"/>
              <a:cs typeface="Courier New" panose="02070309020205020404" pitchFamily="49" charset="0"/>
            </a:endParaRPr>
          </a:p>
          <a:p>
            <a:r>
              <a:rPr lang="en-US" b="1" dirty="0">
                <a:solidFill>
                  <a:schemeClr val="bg1"/>
                </a:solidFill>
                <a:latin typeface="Courier New" panose="02070309020205020404" pitchFamily="49" charset="0"/>
                <a:cs typeface="Courier New" panose="02070309020205020404" pitchFamily="49" charset="0"/>
              </a:rPr>
              <a:t>../exec/</a:t>
            </a:r>
            <a:r>
              <a:rPr lang="en-US" b="1" dirty="0" err="1">
                <a:solidFill>
                  <a:schemeClr val="bg1"/>
                </a:solidFill>
                <a:latin typeface="Courier New" panose="02070309020205020404" pitchFamily="49" charset="0"/>
                <a:cs typeface="Courier New" panose="02070309020205020404" pitchFamily="49" charset="0"/>
              </a:rPr>
              <a:t>trajplot</a:t>
            </a:r>
            <a:r>
              <a:rPr lang="en-US" b="1" dirty="0">
                <a:solidFill>
                  <a:schemeClr val="bg1"/>
                </a:solidFill>
                <a:latin typeface="Courier New" panose="02070309020205020404" pitchFamily="49" charset="0"/>
                <a:cs typeface="Courier New" panose="02070309020205020404" pitchFamily="49" charset="0"/>
              </a:rPr>
              <a:t> –</a:t>
            </a:r>
            <a:r>
              <a:rPr lang="en-US" b="1" dirty="0" err="1">
                <a:solidFill>
                  <a:schemeClr val="bg1"/>
                </a:solidFill>
                <a:latin typeface="Courier New" panose="02070309020205020404" pitchFamily="49" charset="0"/>
                <a:cs typeface="Courier New" panose="02070309020205020404" pitchFamily="49" charset="0"/>
              </a:rPr>
              <a:t>itdump</a:t>
            </a:r>
            <a:r>
              <a:rPr lang="en-US" b="1" dirty="0">
                <a:solidFill>
                  <a:schemeClr val="bg1"/>
                </a:solidFill>
                <a:latin typeface="Courier New" panose="02070309020205020404" pitchFamily="49" charset="0"/>
                <a:cs typeface="Courier New" panose="02070309020205020404" pitchFamily="49" charset="0"/>
              </a:rPr>
              <a:t> –l1 –v1</a:t>
            </a:r>
          </a:p>
          <a:p>
            <a:endParaRPr lang="en-US" b="1" dirty="0">
              <a:latin typeface="Courier New" panose="02070309020205020404" pitchFamily="49" charset="0"/>
              <a:cs typeface="Courier New" panose="02070309020205020404" pitchFamily="49" charset="0"/>
            </a:endParaRPr>
          </a:p>
          <a:p>
            <a:endParaRPr lang="en-US" b="1" dirty="0">
              <a:latin typeface="Courier New" panose="02070309020205020404" pitchFamily="49" charset="0"/>
              <a:cs typeface="Courier New" panose="02070309020205020404" pitchFamily="49" charset="0"/>
            </a:endParaRPr>
          </a:p>
        </p:txBody>
      </p:sp>
      <p:sp>
        <p:nvSpPr>
          <p:cNvPr id="3" name="TextBox 2"/>
          <p:cNvSpPr txBox="1"/>
          <p:nvPr/>
        </p:nvSpPr>
        <p:spPr>
          <a:xfrm>
            <a:off x="7199763" y="49035"/>
            <a:ext cx="1791837" cy="461665"/>
          </a:xfrm>
          <a:prstGeom prst="rect">
            <a:avLst/>
          </a:prstGeom>
          <a:solidFill>
            <a:schemeClr val="bg1"/>
          </a:solidFill>
          <a:ln w="28575">
            <a:solidFill>
              <a:srgbClr val="FF0000"/>
            </a:solidFill>
          </a:ln>
        </p:spPr>
        <p:txBody>
          <a:bodyPr wrap="none" rtlCol="0">
            <a:spAutoFit/>
          </a:bodyPr>
          <a:lstStyle/>
          <a:p>
            <a:r>
              <a:rPr lang="en-US" sz="2400" dirty="0"/>
              <a:t>Linux &amp; MAC</a:t>
            </a:r>
          </a:p>
        </p:txBody>
      </p:sp>
      <p:sp>
        <p:nvSpPr>
          <p:cNvPr id="5" name="TextBox 4"/>
          <p:cNvSpPr txBox="1"/>
          <p:nvPr/>
        </p:nvSpPr>
        <p:spPr>
          <a:xfrm>
            <a:off x="7486650" y="710728"/>
            <a:ext cx="1474944" cy="4708981"/>
          </a:xfrm>
          <a:prstGeom prst="rect">
            <a:avLst/>
          </a:prstGeom>
          <a:solidFill>
            <a:srgbClr val="FFFF00"/>
          </a:solidFill>
          <a:ln w="28575">
            <a:solidFill>
              <a:schemeClr val="tx1"/>
            </a:solidFill>
          </a:ln>
        </p:spPr>
        <p:txBody>
          <a:bodyPr wrap="square" rtlCol="0">
            <a:spAutoFit/>
          </a:bodyPr>
          <a:lstStyle/>
          <a:p>
            <a:r>
              <a:rPr lang="en-US" sz="2000" dirty="0">
                <a:solidFill>
                  <a:schemeClr val="bg1"/>
                </a:solidFill>
              </a:rPr>
              <a:t>Here is a very simple </a:t>
            </a:r>
            <a:r>
              <a:rPr lang="en-US" sz="2000" dirty="0" err="1">
                <a:solidFill>
                  <a:schemeClr val="bg1"/>
                </a:solidFill>
              </a:rPr>
              <a:t>Korn</a:t>
            </a:r>
            <a:r>
              <a:rPr lang="en-US" sz="2000" dirty="0">
                <a:solidFill>
                  <a:schemeClr val="bg1"/>
                </a:solidFill>
              </a:rPr>
              <a:t> Shell script for MAC that:</a:t>
            </a:r>
          </a:p>
          <a:p>
            <a:r>
              <a:rPr lang="en-US" sz="2000" dirty="0">
                <a:solidFill>
                  <a:schemeClr val="bg1"/>
                </a:solidFill>
              </a:rPr>
              <a:t>writes the CONTROL and SETUP.CFG files,</a:t>
            </a:r>
          </a:p>
          <a:p>
            <a:r>
              <a:rPr lang="en-US" sz="2000" dirty="0">
                <a:solidFill>
                  <a:schemeClr val="bg1"/>
                </a:solidFill>
              </a:rPr>
              <a:t>runs  HYSPLIT, and then creates a map.</a:t>
            </a:r>
          </a:p>
        </p:txBody>
      </p:sp>
      <p:sp>
        <p:nvSpPr>
          <p:cNvPr id="14" name="Rectangle 13"/>
          <p:cNvSpPr/>
          <p:nvPr/>
        </p:nvSpPr>
        <p:spPr>
          <a:xfrm>
            <a:off x="2978014" y="6193146"/>
            <a:ext cx="6547487" cy="369332"/>
          </a:xfrm>
          <a:prstGeom prst="rect">
            <a:avLst/>
          </a:prstGeom>
        </p:spPr>
        <p:txBody>
          <a:bodyPr wrap="square">
            <a:spAutoFit/>
          </a:bodyPr>
          <a:lstStyle/>
          <a:p>
            <a:r>
              <a:rPr lang="en-US" dirty="0">
                <a:solidFill>
                  <a:srgbClr val="FF0000"/>
                </a:solidFill>
              </a:rPr>
              <a:t>-v[Vertical: 0-pressure (1)-</a:t>
            </a:r>
            <a:r>
              <a:rPr lang="en-US" dirty="0" err="1">
                <a:solidFill>
                  <a:srgbClr val="FF0000"/>
                </a:solidFill>
              </a:rPr>
              <a:t>agl</a:t>
            </a:r>
            <a:r>
              <a:rPr lang="en-US" dirty="0">
                <a:solidFill>
                  <a:srgbClr val="FF0000"/>
                </a:solidFill>
              </a:rPr>
              <a:t> 2-isentropic 3-meteorology 4-none] </a:t>
            </a:r>
          </a:p>
        </p:txBody>
      </p:sp>
      <p:sp>
        <p:nvSpPr>
          <p:cNvPr id="15" name="Rectangle 14"/>
          <p:cNvSpPr/>
          <p:nvPr/>
        </p:nvSpPr>
        <p:spPr>
          <a:xfrm>
            <a:off x="3046650" y="5885139"/>
            <a:ext cx="7233206" cy="369332"/>
          </a:xfrm>
          <a:prstGeom prst="rect">
            <a:avLst/>
          </a:prstGeom>
        </p:spPr>
        <p:txBody>
          <a:bodyPr wrap="square">
            <a:spAutoFit/>
          </a:bodyPr>
          <a:lstStyle/>
          <a:p>
            <a:r>
              <a:rPr lang="en-US" dirty="0">
                <a:solidFill>
                  <a:srgbClr val="FF0000"/>
                </a:solidFill>
              </a:rPr>
              <a:t>-l[Label interval: -12, -6, 0, (6), 12, ... </a:t>
            </a:r>
            <a:r>
              <a:rPr lang="en-US" dirty="0" err="1">
                <a:solidFill>
                  <a:srgbClr val="FF0000"/>
                </a:solidFill>
              </a:rPr>
              <a:t>hrs</a:t>
            </a:r>
            <a:r>
              <a:rPr lang="en-US" dirty="0">
                <a:solidFill>
                  <a:srgbClr val="FF0000"/>
                </a:solidFill>
              </a:rPr>
              <a:t>]</a:t>
            </a:r>
          </a:p>
        </p:txBody>
      </p:sp>
    </p:spTree>
    <p:extLst>
      <p:ext uri="{BB962C8B-B14F-4D97-AF65-F5344CB8AC3E}">
        <p14:creationId xmlns:p14="http://schemas.microsoft.com/office/powerpoint/2010/main" val="62509875"/>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a:xfrm>
            <a:off x="7010400" y="6492875"/>
            <a:ext cx="2057400" cy="365125"/>
          </a:xfrm>
        </p:spPr>
        <p:txBody>
          <a:bodyPr/>
          <a:lstStyle/>
          <a:p>
            <a:fld id="{1CCAE963-827D-42F8-9077-D514019C2E03}" type="slidenum">
              <a:rPr lang="en-US" smtClean="0"/>
              <a:t>147</a:t>
            </a:fld>
            <a:endParaRPr lang="en-US"/>
          </a:p>
        </p:txBody>
      </p:sp>
      <p:sp>
        <p:nvSpPr>
          <p:cNvPr id="2" name="TextBox 1"/>
          <p:cNvSpPr txBox="1"/>
          <p:nvPr/>
        </p:nvSpPr>
        <p:spPr>
          <a:xfrm>
            <a:off x="762000" y="1524000"/>
            <a:ext cx="7848600" cy="4801314"/>
          </a:xfrm>
          <a:prstGeom prst="rect">
            <a:avLst/>
          </a:prstGeom>
          <a:noFill/>
        </p:spPr>
        <p:txBody>
          <a:bodyPr wrap="square" rtlCol="0">
            <a:spAutoFit/>
          </a:bodyPr>
          <a:lstStyle/>
          <a:p>
            <a:pPr marL="285750" indent="-285750">
              <a:buFont typeface="Wingdings" panose="05000000000000000000" pitchFamily="2" charset="2"/>
              <a:buChar char="Ø"/>
            </a:pPr>
            <a:r>
              <a:rPr lang="en-US" dirty="0"/>
              <a:t>A more powerful and useful approach: </a:t>
            </a:r>
            <a:r>
              <a:rPr lang="en-US" dirty="0">
                <a:solidFill>
                  <a:srgbClr val="25FF25"/>
                </a:solidFill>
              </a:rPr>
              <a:t>Call one script by another</a:t>
            </a:r>
          </a:p>
          <a:p>
            <a:pPr marL="285750" indent="-285750">
              <a:buFont typeface="Wingdings" panose="05000000000000000000" pitchFamily="2" charset="2"/>
              <a:buChar char="Ø"/>
            </a:pPr>
            <a:endParaRPr lang="en-US" dirty="0"/>
          </a:p>
          <a:p>
            <a:pPr marL="285750" indent="-285750">
              <a:buFont typeface="Wingdings" panose="05000000000000000000" pitchFamily="2" charset="2"/>
              <a:buChar char="Ø"/>
            </a:pPr>
            <a:r>
              <a:rPr lang="en-US" dirty="0"/>
              <a:t>In the first script, the “RUN” script, we set the basic parameters for what we want a given run to be</a:t>
            </a:r>
          </a:p>
          <a:p>
            <a:pPr marL="285750" indent="-285750">
              <a:buFont typeface="Wingdings" panose="05000000000000000000" pitchFamily="2" charset="2"/>
              <a:buChar char="Ø"/>
            </a:pPr>
            <a:endParaRPr lang="en-US" dirty="0"/>
          </a:p>
          <a:p>
            <a:pPr marL="285750" indent="-285750">
              <a:buFont typeface="Wingdings" panose="05000000000000000000" pitchFamily="2" charset="2"/>
              <a:buChar char="Ø"/>
            </a:pPr>
            <a:r>
              <a:rPr lang="en-US" dirty="0"/>
              <a:t>In the second script, the “SET” script, we take these parameters and do all of the operations that we desire, e.g., write the CONTROL and SETUP.CFG files, run HYSPLIT, create graphics, etc.</a:t>
            </a:r>
          </a:p>
          <a:p>
            <a:pPr marL="285750" indent="-285750">
              <a:buFont typeface="Wingdings" panose="05000000000000000000" pitchFamily="2" charset="2"/>
              <a:buChar char="Ø"/>
            </a:pPr>
            <a:endParaRPr lang="en-US" dirty="0"/>
          </a:p>
          <a:p>
            <a:pPr marL="285750" indent="-285750">
              <a:buFont typeface="Wingdings" panose="05000000000000000000" pitchFamily="2" charset="2"/>
              <a:buChar char="Ø"/>
            </a:pPr>
            <a:r>
              <a:rPr lang="en-US" dirty="0"/>
              <a:t>If designed properly, you can use the same “SET” script for all of your runs. </a:t>
            </a:r>
          </a:p>
          <a:p>
            <a:pPr marL="285750" indent="-285750">
              <a:buFont typeface="Wingdings" panose="05000000000000000000" pitchFamily="2" charset="2"/>
              <a:buChar char="Ø"/>
            </a:pPr>
            <a:endParaRPr lang="en-US" dirty="0"/>
          </a:p>
          <a:p>
            <a:pPr marL="285750" indent="-285750">
              <a:buFont typeface="Wingdings" panose="05000000000000000000" pitchFamily="2" charset="2"/>
              <a:buChar char="Ø"/>
            </a:pPr>
            <a:r>
              <a:rPr lang="en-US" dirty="0"/>
              <a:t>The “SET” script is generic; the “RUN” script provides the specifics for each run</a:t>
            </a:r>
          </a:p>
          <a:p>
            <a:endParaRPr lang="en-US" dirty="0"/>
          </a:p>
          <a:p>
            <a:pPr marL="285750" indent="-285750">
              <a:buFont typeface="Wingdings" panose="05000000000000000000" pitchFamily="2" charset="2"/>
              <a:buChar char="Ø"/>
            </a:pPr>
            <a:r>
              <a:rPr lang="en-US" dirty="0"/>
              <a:t>Each line in the “RUN” script calls this same “SET” script and does the run you want to do, with the particular parameters for that particular run</a:t>
            </a:r>
          </a:p>
          <a:p>
            <a:pPr marL="285750" indent="-285750">
              <a:buFont typeface="Wingdings" panose="05000000000000000000" pitchFamily="2" charset="2"/>
              <a:buChar char="Ø"/>
            </a:pPr>
            <a:endParaRPr lang="en-US" dirty="0"/>
          </a:p>
          <a:p>
            <a:pPr marL="285750" indent="-285750">
              <a:buFont typeface="Wingdings" panose="05000000000000000000" pitchFamily="2" charset="2"/>
              <a:buChar char="Ø"/>
            </a:pPr>
            <a:r>
              <a:rPr lang="en-US" b="1" dirty="0">
                <a:solidFill>
                  <a:srgbClr val="25FF25"/>
                </a:solidFill>
              </a:rPr>
              <a:t>If you want to do a lot of runs, this is a way to do it</a:t>
            </a:r>
            <a:r>
              <a:rPr lang="en-US" dirty="0"/>
              <a:t>  </a:t>
            </a:r>
          </a:p>
        </p:txBody>
      </p:sp>
      <p:sp>
        <p:nvSpPr>
          <p:cNvPr id="4" name="TextBox 3"/>
          <p:cNvSpPr txBox="1"/>
          <p:nvPr/>
        </p:nvSpPr>
        <p:spPr>
          <a:xfrm>
            <a:off x="304800" y="304800"/>
            <a:ext cx="5867400" cy="954107"/>
          </a:xfrm>
          <a:prstGeom prst="rect">
            <a:avLst/>
          </a:prstGeom>
          <a:noFill/>
        </p:spPr>
        <p:txBody>
          <a:bodyPr wrap="square" rtlCol="0">
            <a:spAutoFit/>
          </a:bodyPr>
          <a:lstStyle/>
          <a:p>
            <a:r>
              <a:rPr lang="en-US" sz="2800" b="1" i="1" dirty="0">
                <a:solidFill>
                  <a:srgbClr val="25FF25"/>
                </a:solidFill>
              </a:rPr>
              <a:t>But you don’t want to have to write a separate script for each trajectory!</a:t>
            </a:r>
          </a:p>
        </p:txBody>
      </p:sp>
      <p:pic>
        <p:nvPicPr>
          <p:cNvPr id="5" name="Picture 2" descr="C:\Users\Mark.Cohen\AppData\Local\Microsoft\Windows\Temporary Internet Files\Content.IE5\EXUGTOAF\important-exclamation-mark-folder-icon-15737-medium[1].pn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315200" y="5544065"/>
            <a:ext cx="1042865" cy="10463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0137328"/>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4E8DBFF9-7723-4E32-B4D1-61E93AF5D5D3}" type="slidenum">
              <a:rPr lang="en-US" smtClean="0"/>
              <a:pPr/>
              <a:t>148</a:t>
            </a:fld>
            <a:endParaRPr lang="en-US"/>
          </a:p>
        </p:txBody>
      </p:sp>
      <p:sp>
        <p:nvSpPr>
          <p:cNvPr id="3" name="Rectangle 2"/>
          <p:cNvSpPr/>
          <p:nvPr/>
        </p:nvSpPr>
        <p:spPr>
          <a:xfrm>
            <a:off x="228600" y="838200"/>
            <a:ext cx="8686800" cy="5755422"/>
          </a:xfrm>
          <a:prstGeom prst="rect">
            <a:avLst/>
          </a:prstGeom>
        </p:spPr>
        <p:txBody>
          <a:bodyPr wrap="square">
            <a:spAutoFit/>
          </a:bodyPr>
          <a:lstStyle/>
          <a:p>
            <a:r>
              <a:rPr lang="en-US" sz="1600" dirty="0">
                <a:latin typeface="Courier New" panose="02070309020205020404" pitchFamily="49" charset="0"/>
                <a:cs typeface="Courier New" panose="02070309020205020404" pitchFamily="49" charset="0"/>
              </a:rPr>
              <a:t>parameter  #1: start year</a:t>
            </a:r>
          </a:p>
          <a:p>
            <a:r>
              <a:rPr lang="en-US" sz="1600" dirty="0">
                <a:latin typeface="Courier New" panose="02070309020205020404" pitchFamily="49" charset="0"/>
                <a:cs typeface="Courier New" panose="02070309020205020404" pitchFamily="49" charset="0"/>
              </a:rPr>
              <a:t>parameter  #2: start month</a:t>
            </a:r>
          </a:p>
          <a:p>
            <a:r>
              <a:rPr lang="en-US" sz="1600" dirty="0">
                <a:latin typeface="Courier New" panose="02070309020205020404" pitchFamily="49" charset="0"/>
                <a:cs typeface="Courier New" panose="02070309020205020404" pitchFamily="49" charset="0"/>
              </a:rPr>
              <a:t>parameter  #3: start day</a:t>
            </a:r>
          </a:p>
          <a:p>
            <a:r>
              <a:rPr lang="en-US" sz="1600" dirty="0">
                <a:latin typeface="Courier New" panose="02070309020205020404" pitchFamily="49" charset="0"/>
                <a:cs typeface="Courier New" panose="02070309020205020404" pitchFamily="49" charset="0"/>
              </a:rPr>
              <a:t>parameter  #4: start hour</a:t>
            </a:r>
          </a:p>
          <a:p>
            <a:r>
              <a:rPr lang="en-US" sz="1600" dirty="0">
                <a:latin typeface="Courier New" panose="02070309020205020404" pitchFamily="49" charset="0"/>
                <a:cs typeface="Courier New" panose="02070309020205020404" pitchFamily="49" charset="0"/>
              </a:rPr>
              <a:t>parameter  #5: start minute                  </a:t>
            </a:r>
          </a:p>
          <a:p>
            <a:endParaRPr lang="en-US" sz="1600" dirty="0">
              <a:latin typeface="Courier New" panose="02070309020205020404" pitchFamily="49" charset="0"/>
              <a:cs typeface="Courier New" panose="02070309020205020404" pitchFamily="49" charset="0"/>
            </a:endParaRPr>
          </a:p>
          <a:p>
            <a:r>
              <a:rPr lang="en-US" sz="1600" dirty="0">
                <a:latin typeface="Courier New" panose="02070309020205020404" pitchFamily="49" charset="0"/>
                <a:cs typeface="Courier New" panose="02070309020205020404" pitchFamily="49" charset="0"/>
              </a:rPr>
              <a:t>parameter  #6: latitude                                                    </a:t>
            </a:r>
          </a:p>
          <a:p>
            <a:r>
              <a:rPr lang="en-US" sz="1600" dirty="0">
                <a:latin typeface="Courier New" panose="02070309020205020404" pitchFamily="49" charset="0"/>
                <a:cs typeface="Courier New" panose="02070309020205020404" pitchFamily="49" charset="0"/>
              </a:rPr>
              <a:t>parameter  #7: longitude                                                   </a:t>
            </a:r>
          </a:p>
          <a:p>
            <a:r>
              <a:rPr lang="en-US" sz="1600" dirty="0">
                <a:latin typeface="Courier New" panose="02070309020205020404" pitchFamily="49" charset="0"/>
                <a:cs typeface="Courier New" panose="02070309020205020404" pitchFamily="49" charset="0"/>
              </a:rPr>
              <a:t>parameter  #8: starting height                                             </a:t>
            </a:r>
          </a:p>
          <a:p>
            <a:r>
              <a:rPr lang="en-US" sz="1600" dirty="0">
                <a:latin typeface="Courier New" panose="02070309020205020404" pitchFamily="49" charset="0"/>
                <a:cs typeface="Courier New" panose="02070309020205020404" pitchFamily="49" charset="0"/>
              </a:rPr>
              <a:t>parameter  #9: KMSL (0=AGL, 1=MSL, 2=fraction of PBL)                      </a:t>
            </a:r>
          </a:p>
          <a:p>
            <a:endParaRPr lang="en-US" sz="1600" dirty="0">
              <a:latin typeface="Courier New" panose="02070309020205020404" pitchFamily="49" charset="0"/>
              <a:cs typeface="Courier New" panose="02070309020205020404" pitchFamily="49" charset="0"/>
            </a:endParaRPr>
          </a:p>
          <a:p>
            <a:r>
              <a:rPr lang="en-US" sz="1600" dirty="0">
                <a:latin typeface="Courier New" panose="02070309020205020404" pitchFamily="49" charset="0"/>
                <a:cs typeface="Courier New" panose="02070309020205020404" pitchFamily="49" charset="0"/>
              </a:rPr>
              <a:t>parameter #10: run duration (</a:t>
            </a:r>
            <a:r>
              <a:rPr lang="en-US" sz="1600" dirty="0" err="1">
                <a:latin typeface="Courier New" panose="02070309020205020404" pitchFamily="49" charset="0"/>
                <a:cs typeface="Courier New" panose="02070309020205020404" pitchFamily="49" charset="0"/>
              </a:rPr>
              <a:t>hrs</a:t>
            </a:r>
            <a:r>
              <a:rPr lang="en-US" sz="1600" dirty="0">
                <a:latin typeface="Courier New" panose="02070309020205020404" pitchFamily="49" charset="0"/>
                <a:cs typeface="Courier New" panose="02070309020205020404" pitchFamily="49" charset="0"/>
              </a:rPr>
              <a:t>)                                          </a:t>
            </a:r>
          </a:p>
          <a:p>
            <a:r>
              <a:rPr lang="en-US" sz="1600" dirty="0">
                <a:latin typeface="Courier New" panose="02070309020205020404" pitchFamily="49" charset="0"/>
                <a:cs typeface="Courier New" panose="02070309020205020404" pitchFamily="49" charset="0"/>
              </a:rPr>
              <a:t>parameter #11: direction (FORWARD or BACKWARD)                             </a:t>
            </a:r>
          </a:p>
          <a:p>
            <a:endParaRPr lang="en-US" sz="1600" dirty="0">
              <a:latin typeface="Courier New" panose="02070309020205020404" pitchFamily="49" charset="0"/>
              <a:cs typeface="Courier New" panose="02070309020205020404" pitchFamily="49" charset="0"/>
            </a:endParaRPr>
          </a:p>
          <a:p>
            <a:r>
              <a:rPr lang="en-US" sz="1600" dirty="0">
                <a:latin typeface="Courier New" panose="02070309020205020404" pitchFamily="49" charset="0"/>
                <a:cs typeface="Courier New" panose="02070309020205020404" pitchFamily="49" charset="0"/>
              </a:rPr>
              <a:t>parameter #12: run name                                                    </a:t>
            </a:r>
          </a:p>
          <a:p>
            <a:endParaRPr lang="en-US" sz="1600" dirty="0">
              <a:latin typeface="Courier New" panose="02070309020205020404" pitchFamily="49" charset="0"/>
              <a:cs typeface="Courier New" panose="02070309020205020404" pitchFamily="49" charset="0"/>
            </a:endParaRPr>
          </a:p>
          <a:p>
            <a:r>
              <a:rPr lang="en-US" sz="1600" dirty="0">
                <a:latin typeface="Courier New" panose="02070309020205020404" pitchFamily="49" charset="0"/>
                <a:cs typeface="Courier New" panose="02070309020205020404" pitchFamily="49" charset="0"/>
              </a:rPr>
              <a:t>parameter #13: met data directory                                          </a:t>
            </a:r>
          </a:p>
          <a:p>
            <a:r>
              <a:rPr lang="en-US" sz="1600" dirty="0">
                <a:latin typeface="Courier New" panose="02070309020205020404" pitchFamily="49" charset="0"/>
                <a:cs typeface="Courier New" panose="02070309020205020404" pitchFamily="49" charset="0"/>
              </a:rPr>
              <a:t>parameter #14: met data file #1                                            </a:t>
            </a:r>
          </a:p>
          <a:p>
            <a:r>
              <a:rPr lang="en-US" sz="1600" dirty="0">
                <a:latin typeface="Courier New" panose="02070309020205020404" pitchFamily="49" charset="0"/>
                <a:cs typeface="Courier New" panose="02070309020205020404" pitchFamily="49" charset="0"/>
              </a:rPr>
              <a:t>parameter #15: met data file #2 </a:t>
            </a:r>
          </a:p>
          <a:p>
            <a:r>
              <a:rPr lang="en-US" sz="1600" dirty="0">
                <a:latin typeface="Courier New" panose="02070309020205020404" pitchFamily="49" charset="0"/>
                <a:cs typeface="Courier New" panose="02070309020205020404" pitchFamily="49" charset="0"/>
              </a:rPr>
              <a:t>                                           </a:t>
            </a:r>
          </a:p>
          <a:p>
            <a:r>
              <a:rPr lang="en-US" sz="1600" dirty="0">
                <a:latin typeface="Courier New" panose="02070309020205020404" pitchFamily="49" charset="0"/>
                <a:cs typeface="Courier New" panose="02070309020205020404" pitchFamily="49" charset="0"/>
              </a:rPr>
              <a:t>parameter #16: output delta (minutes)                                      </a:t>
            </a:r>
          </a:p>
          <a:p>
            <a:r>
              <a:rPr lang="en-US" sz="1600" dirty="0">
                <a:latin typeface="Courier New" panose="02070309020205020404" pitchFamily="49" charset="0"/>
                <a:cs typeface="Courier New" panose="02070309020205020404" pitchFamily="49" charset="0"/>
              </a:rPr>
              <a:t>parameter #17: Environment (1=NOAA, …)                                     </a:t>
            </a:r>
          </a:p>
          <a:p>
            <a:r>
              <a:rPr lang="en-US" sz="1600" dirty="0">
                <a:latin typeface="Courier New" panose="02070309020205020404" pitchFamily="49" charset="0"/>
                <a:cs typeface="Courier New" panose="02070309020205020404" pitchFamily="49" charset="0"/>
              </a:rPr>
              <a:t>parameter #18: Results Sub-Directory (subdirectory of ..\results\)   </a:t>
            </a:r>
          </a:p>
        </p:txBody>
      </p:sp>
      <p:sp>
        <p:nvSpPr>
          <p:cNvPr id="4" name="TextBox 3"/>
          <p:cNvSpPr txBox="1"/>
          <p:nvPr/>
        </p:nvSpPr>
        <p:spPr>
          <a:xfrm>
            <a:off x="228600" y="152400"/>
            <a:ext cx="6248400" cy="646331"/>
          </a:xfrm>
          <a:prstGeom prst="rect">
            <a:avLst/>
          </a:prstGeom>
          <a:solidFill>
            <a:schemeClr val="bg1"/>
          </a:solidFill>
          <a:ln w="28575">
            <a:solidFill>
              <a:srgbClr val="FF0000"/>
            </a:solidFill>
          </a:ln>
        </p:spPr>
        <p:txBody>
          <a:bodyPr wrap="square" rtlCol="0">
            <a:spAutoFit/>
          </a:bodyPr>
          <a:lstStyle/>
          <a:p>
            <a:r>
              <a:rPr lang="en-US" dirty="0"/>
              <a:t>Here’s a set of parameters for which a “RUN” and “SET” script have been created around, as an example for this workshop</a:t>
            </a:r>
          </a:p>
        </p:txBody>
      </p:sp>
      <p:sp>
        <p:nvSpPr>
          <p:cNvPr id="5" name="TextBox 4"/>
          <p:cNvSpPr txBox="1"/>
          <p:nvPr/>
        </p:nvSpPr>
        <p:spPr>
          <a:xfrm>
            <a:off x="7086600" y="152400"/>
            <a:ext cx="1828800" cy="4247317"/>
          </a:xfrm>
          <a:prstGeom prst="rect">
            <a:avLst/>
          </a:prstGeom>
          <a:solidFill>
            <a:schemeClr val="bg1"/>
          </a:solidFill>
          <a:ln w="38100">
            <a:solidFill>
              <a:schemeClr val="tx1"/>
            </a:solidFill>
          </a:ln>
        </p:spPr>
        <p:txBody>
          <a:bodyPr wrap="square" rtlCol="0">
            <a:spAutoFit/>
          </a:bodyPr>
          <a:lstStyle/>
          <a:p>
            <a:pPr algn="r"/>
            <a:r>
              <a:rPr lang="en-US" b="1" dirty="0">
                <a:solidFill>
                  <a:srgbClr val="FFFF00"/>
                </a:solidFill>
              </a:rPr>
              <a:t>How to you decide “what” to make a parameter?</a:t>
            </a:r>
          </a:p>
          <a:p>
            <a:pPr algn="r"/>
            <a:endParaRPr lang="en-US" dirty="0">
              <a:solidFill>
                <a:srgbClr val="25FF25"/>
              </a:solidFill>
            </a:endParaRPr>
          </a:p>
          <a:p>
            <a:pPr algn="r"/>
            <a:r>
              <a:rPr lang="en-US" dirty="0">
                <a:solidFill>
                  <a:srgbClr val="25FF25"/>
                </a:solidFill>
              </a:rPr>
              <a:t>The parameters are anything that might </a:t>
            </a:r>
            <a:r>
              <a:rPr lang="en-US" i="1" dirty="0">
                <a:solidFill>
                  <a:srgbClr val="25FF25"/>
                </a:solidFill>
              </a:rPr>
              <a:t>change from run to run</a:t>
            </a:r>
            <a:r>
              <a:rPr lang="en-US" dirty="0">
                <a:solidFill>
                  <a:srgbClr val="25FF25"/>
                </a:solidFill>
              </a:rPr>
              <a:t>  </a:t>
            </a:r>
          </a:p>
          <a:p>
            <a:pPr algn="r"/>
            <a:endParaRPr lang="en-US" dirty="0">
              <a:solidFill>
                <a:srgbClr val="25FF25"/>
              </a:solidFill>
            </a:endParaRPr>
          </a:p>
          <a:p>
            <a:pPr algn="r"/>
            <a:r>
              <a:rPr lang="en-US" dirty="0">
                <a:solidFill>
                  <a:srgbClr val="25FF25"/>
                </a:solidFill>
              </a:rPr>
              <a:t>Things that don’t change from run to run can be  “hardwired” into the SET script.</a:t>
            </a:r>
          </a:p>
        </p:txBody>
      </p:sp>
    </p:spTree>
    <p:extLst>
      <p:ext uri="{BB962C8B-B14F-4D97-AF65-F5344CB8AC3E}">
        <p14:creationId xmlns:p14="http://schemas.microsoft.com/office/powerpoint/2010/main" val="3363977996"/>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a:xfrm>
            <a:off x="7039840" y="6433541"/>
            <a:ext cx="2057400" cy="365125"/>
          </a:xfrm>
        </p:spPr>
        <p:txBody>
          <a:bodyPr/>
          <a:lstStyle/>
          <a:p>
            <a:fld id="{1CCAE963-827D-42F8-9077-D514019C2E03}" type="slidenum">
              <a:rPr lang="en-US" smtClean="0"/>
              <a:t>149</a:t>
            </a:fld>
            <a:endParaRPr lang="en-US"/>
          </a:p>
        </p:txBody>
      </p:sp>
      <p:sp>
        <p:nvSpPr>
          <p:cNvPr id="2" name="Rectangle 1"/>
          <p:cNvSpPr/>
          <p:nvPr/>
        </p:nvSpPr>
        <p:spPr>
          <a:xfrm>
            <a:off x="383811" y="1799419"/>
            <a:ext cx="7159988" cy="830997"/>
          </a:xfrm>
          <a:prstGeom prst="rect">
            <a:avLst/>
          </a:prstGeom>
          <a:solidFill>
            <a:schemeClr val="bg1">
              <a:lumMod val="95000"/>
            </a:schemeClr>
          </a:solidFill>
          <a:ln w="28575">
            <a:solidFill>
              <a:srgbClr val="FF0000"/>
            </a:solidFill>
          </a:ln>
        </p:spPr>
        <p:txBody>
          <a:bodyPr wrap="square">
            <a:spAutoFit/>
          </a:bodyPr>
          <a:lstStyle/>
          <a:p>
            <a:r>
              <a:rPr lang="en-US" sz="1600" b="1" dirty="0">
                <a:latin typeface="Courier New" panose="02070309020205020404" pitchFamily="49" charset="0"/>
                <a:cs typeface="Courier New" panose="02070309020205020404" pitchFamily="49" charset="0"/>
              </a:rPr>
              <a:t>call </a:t>
            </a:r>
            <a:r>
              <a:rPr lang="en-US" sz="1600" b="1" dirty="0">
                <a:solidFill>
                  <a:srgbClr val="FF0000"/>
                </a:solidFill>
                <a:latin typeface="Courier New" panose="02070309020205020404" pitchFamily="49" charset="0"/>
                <a:cs typeface="Courier New" panose="02070309020205020404" pitchFamily="49" charset="0"/>
              </a:rPr>
              <a:t>SET_TRAJ_DOS_001</a:t>
            </a:r>
            <a:r>
              <a:rPr lang="en-US" sz="1600" b="1" dirty="0">
                <a:latin typeface="Courier New" panose="02070309020205020404" pitchFamily="49" charset="0"/>
                <a:cs typeface="Courier New" panose="02070309020205020404" pitchFamily="49" charset="0"/>
              </a:rPr>
              <a:t> 83 09 01 00 00 39.900 -84.220 750.0 0 48 FORWARD n0001_83_09_01_00_00 ..\</a:t>
            </a:r>
            <a:r>
              <a:rPr lang="en-US" sz="1600" b="1" dirty="0" err="1">
                <a:latin typeface="Courier New" panose="02070309020205020404" pitchFamily="49" charset="0"/>
                <a:cs typeface="Courier New" panose="02070309020205020404" pitchFamily="49" charset="0"/>
              </a:rPr>
              <a:t>metdata</a:t>
            </a:r>
            <a:r>
              <a:rPr lang="en-US" sz="1600" b="1" dirty="0">
                <a:latin typeface="Courier New" panose="02070309020205020404" pitchFamily="49" charset="0"/>
                <a:cs typeface="Courier New" panose="02070309020205020404" pitchFamily="49" charset="0"/>
              </a:rPr>
              <a:t>\ RP198309.gbl RP198310.gbl 60 1 FRWD_48hr_gbl2p5</a:t>
            </a:r>
          </a:p>
        </p:txBody>
      </p:sp>
      <p:sp>
        <p:nvSpPr>
          <p:cNvPr id="3" name="TextBox 2"/>
          <p:cNvSpPr txBox="1"/>
          <p:nvPr/>
        </p:nvSpPr>
        <p:spPr>
          <a:xfrm>
            <a:off x="296482" y="178130"/>
            <a:ext cx="6161468" cy="523220"/>
          </a:xfrm>
          <a:prstGeom prst="rect">
            <a:avLst/>
          </a:prstGeom>
          <a:noFill/>
        </p:spPr>
        <p:txBody>
          <a:bodyPr wrap="square" rtlCol="0">
            <a:spAutoFit/>
          </a:bodyPr>
          <a:lstStyle/>
          <a:p>
            <a:r>
              <a:rPr lang="en-US" sz="2800" b="1" dirty="0"/>
              <a:t>So what does this look like?</a:t>
            </a:r>
          </a:p>
        </p:txBody>
      </p:sp>
      <p:sp>
        <p:nvSpPr>
          <p:cNvPr id="8" name="TextBox 7"/>
          <p:cNvSpPr txBox="1"/>
          <p:nvPr/>
        </p:nvSpPr>
        <p:spPr>
          <a:xfrm>
            <a:off x="152400" y="860500"/>
            <a:ext cx="4481536" cy="830997"/>
          </a:xfrm>
          <a:prstGeom prst="rect">
            <a:avLst/>
          </a:prstGeom>
          <a:noFill/>
        </p:spPr>
        <p:txBody>
          <a:bodyPr wrap="square" rtlCol="0">
            <a:spAutoFit/>
          </a:bodyPr>
          <a:lstStyle/>
          <a:p>
            <a:r>
              <a:rPr lang="en-US" sz="1600" dirty="0"/>
              <a:t>Here’s an example for a DOS BATCH “RUN” script, that calls a particular DOS BATCH “SET” script called </a:t>
            </a:r>
            <a:r>
              <a:rPr lang="en-US" sz="1600" b="1" dirty="0">
                <a:latin typeface="Courier New" panose="02070309020205020404" pitchFamily="49" charset="0"/>
                <a:cs typeface="Courier New" panose="02070309020205020404" pitchFamily="49" charset="0"/>
              </a:rPr>
              <a:t>SET_TRAJ_DOS_001.bat</a:t>
            </a:r>
            <a:endParaRPr lang="en-US" sz="1600" b="1" i="1" dirty="0"/>
          </a:p>
        </p:txBody>
      </p:sp>
      <p:sp>
        <p:nvSpPr>
          <p:cNvPr id="9" name="TextBox 8"/>
          <p:cNvSpPr txBox="1"/>
          <p:nvPr/>
        </p:nvSpPr>
        <p:spPr>
          <a:xfrm>
            <a:off x="685800" y="4953000"/>
            <a:ext cx="8189273" cy="1569660"/>
          </a:xfrm>
          <a:prstGeom prst="rect">
            <a:avLst/>
          </a:prstGeom>
          <a:noFill/>
        </p:spPr>
        <p:txBody>
          <a:bodyPr wrap="square" rtlCol="0">
            <a:spAutoFit/>
          </a:bodyPr>
          <a:lstStyle/>
          <a:p>
            <a:r>
              <a:rPr lang="en-US" sz="1600" b="1" dirty="0">
                <a:solidFill>
                  <a:srgbClr val="FFFF00"/>
                </a:solidFill>
              </a:rPr>
              <a:t>The 18 parameters are listed in order – and they must be in the correct order, i.e., the order that the “SET” script expects! </a:t>
            </a:r>
          </a:p>
          <a:p>
            <a:endParaRPr lang="en-US" sz="1600" b="1" dirty="0">
              <a:solidFill>
                <a:srgbClr val="FFFF00"/>
              </a:solidFill>
            </a:endParaRPr>
          </a:p>
          <a:p>
            <a:r>
              <a:rPr lang="en-US" sz="1600" b="1" dirty="0">
                <a:solidFill>
                  <a:srgbClr val="FFFF00"/>
                </a:solidFill>
              </a:rPr>
              <a:t>They are actually all on the same line, but the line is too long to display, so it “wraps” </a:t>
            </a:r>
          </a:p>
          <a:p>
            <a:endParaRPr lang="en-US" sz="1600" b="1" dirty="0">
              <a:solidFill>
                <a:srgbClr val="FFFF00"/>
              </a:solidFill>
            </a:endParaRPr>
          </a:p>
          <a:p>
            <a:r>
              <a:rPr lang="en-US" sz="1600" b="1" dirty="0">
                <a:solidFill>
                  <a:srgbClr val="FFFF00"/>
                </a:solidFill>
              </a:rPr>
              <a:t>On the next page, I’ve put each parameter on its own line just so you can see them more easily</a:t>
            </a:r>
          </a:p>
        </p:txBody>
      </p:sp>
      <p:sp>
        <p:nvSpPr>
          <p:cNvPr id="10" name="Rectangle 9"/>
          <p:cNvSpPr/>
          <p:nvPr/>
        </p:nvSpPr>
        <p:spPr>
          <a:xfrm>
            <a:off x="383811" y="3803380"/>
            <a:ext cx="8641435" cy="830997"/>
          </a:xfrm>
          <a:prstGeom prst="rect">
            <a:avLst/>
          </a:prstGeom>
          <a:solidFill>
            <a:schemeClr val="bg1">
              <a:lumMod val="95000"/>
            </a:schemeClr>
          </a:solidFill>
          <a:ln w="28575">
            <a:solidFill>
              <a:srgbClr val="0E7806"/>
            </a:solidFill>
          </a:ln>
        </p:spPr>
        <p:txBody>
          <a:bodyPr wrap="square">
            <a:spAutoFit/>
          </a:bodyPr>
          <a:lstStyle/>
          <a:p>
            <a:r>
              <a:rPr lang="en-US" sz="1600" b="1" dirty="0">
                <a:solidFill>
                  <a:srgbClr val="25FF25"/>
                </a:solidFill>
                <a:latin typeface="Courier New" panose="02070309020205020404" pitchFamily="49" charset="0"/>
                <a:cs typeface="Courier New" panose="02070309020205020404" pitchFamily="49" charset="0"/>
              </a:rPr>
              <a:t>./SET_TRAJ_LINUX_001.ksh</a:t>
            </a:r>
            <a:r>
              <a:rPr lang="en-US" sz="1600" b="1" dirty="0">
                <a:latin typeface="Courier New" panose="02070309020205020404" pitchFamily="49" charset="0"/>
                <a:cs typeface="Courier New" panose="02070309020205020404" pitchFamily="49" charset="0"/>
              </a:rPr>
              <a:t> 83 09 01 00 00 39.900 -84.220 750.0 0 48 FORWARD n0001_83_09_01_00_00 /home/</a:t>
            </a:r>
            <a:r>
              <a:rPr lang="en-US" sz="1600" b="1" dirty="0" err="1">
                <a:latin typeface="Courier New" panose="02070309020205020404" pitchFamily="49" charset="0"/>
                <a:cs typeface="Courier New" panose="02070309020205020404" pitchFamily="49" charset="0"/>
              </a:rPr>
              <a:t>markc</a:t>
            </a:r>
            <a:r>
              <a:rPr lang="en-US" sz="1600" b="1" dirty="0">
                <a:latin typeface="Courier New" panose="02070309020205020404" pitchFamily="49" charset="0"/>
                <a:cs typeface="Courier New" panose="02070309020205020404" pitchFamily="49" charset="0"/>
              </a:rPr>
              <a:t>/</a:t>
            </a:r>
            <a:r>
              <a:rPr lang="en-US" sz="1600" b="1" dirty="0" err="1">
                <a:latin typeface="Courier New" panose="02070309020205020404" pitchFamily="49" charset="0"/>
                <a:cs typeface="Courier New" panose="02070309020205020404" pitchFamily="49" charset="0"/>
              </a:rPr>
              <a:t>metdata</a:t>
            </a:r>
            <a:r>
              <a:rPr lang="en-US" sz="1600" b="1" dirty="0">
                <a:latin typeface="Courier New" panose="02070309020205020404" pitchFamily="49" charset="0"/>
                <a:cs typeface="Courier New" panose="02070309020205020404" pitchFamily="49" charset="0"/>
              </a:rPr>
              <a:t>/</a:t>
            </a:r>
            <a:r>
              <a:rPr lang="en-US" sz="1600" b="1" dirty="0" err="1">
                <a:latin typeface="Courier New" panose="02070309020205020404" pitchFamily="49" charset="0"/>
                <a:cs typeface="Courier New" panose="02070309020205020404" pitchFamily="49" charset="0"/>
              </a:rPr>
              <a:t>global_reanalysis</a:t>
            </a:r>
            <a:r>
              <a:rPr lang="en-US" sz="1600" b="1" dirty="0">
                <a:latin typeface="Courier New" panose="02070309020205020404" pitchFamily="49" charset="0"/>
                <a:cs typeface="Courier New" panose="02070309020205020404" pitchFamily="49" charset="0"/>
              </a:rPr>
              <a:t>/ RP198309.gbl RP198310.gbl 60 1 FRWD_48hr_gbl2p5</a:t>
            </a:r>
          </a:p>
        </p:txBody>
      </p:sp>
      <p:sp>
        <p:nvSpPr>
          <p:cNvPr id="4" name="TextBox 3"/>
          <p:cNvSpPr txBox="1"/>
          <p:nvPr/>
        </p:nvSpPr>
        <p:spPr>
          <a:xfrm>
            <a:off x="6496813" y="2369006"/>
            <a:ext cx="2093971" cy="369332"/>
          </a:xfrm>
          <a:prstGeom prst="rect">
            <a:avLst/>
          </a:prstGeom>
          <a:solidFill>
            <a:srgbClr val="B00000"/>
          </a:solidFill>
          <a:ln>
            <a:solidFill>
              <a:schemeClr val="tx1"/>
            </a:solidFill>
          </a:ln>
        </p:spPr>
        <p:txBody>
          <a:bodyPr wrap="none" rtlCol="0">
            <a:spAutoFit/>
          </a:bodyPr>
          <a:lstStyle/>
          <a:p>
            <a:r>
              <a:rPr lang="en-US" dirty="0"/>
              <a:t>Windows DOS Batch</a:t>
            </a:r>
          </a:p>
        </p:txBody>
      </p:sp>
      <p:sp>
        <p:nvSpPr>
          <p:cNvPr id="11" name="TextBox 10"/>
          <p:cNvSpPr txBox="1"/>
          <p:nvPr/>
        </p:nvSpPr>
        <p:spPr>
          <a:xfrm>
            <a:off x="6712137" y="4417445"/>
            <a:ext cx="2274020" cy="369332"/>
          </a:xfrm>
          <a:prstGeom prst="rect">
            <a:avLst/>
          </a:prstGeom>
          <a:solidFill>
            <a:srgbClr val="0E7806"/>
          </a:solidFill>
          <a:ln>
            <a:solidFill>
              <a:schemeClr val="tx1"/>
            </a:solidFill>
          </a:ln>
        </p:spPr>
        <p:txBody>
          <a:bodyPr wrap="none" rtlCol="0">
            <a:spAutoFit/>
          </a:bodyPr>
          <a:lstStyle/>
          <a:p>
            <a:r>
              <a:rPr lang="en-US" dirty="0"/>
              <a:t>Linux / Mac </a:t>
            </a:r>
            <a:r>
              <a:rPr lang="en-US" dirty="0" err="1"/>
              <a:t>Korn</a:t>
            </a:r>
            <a:r>
              <a:rPr lang="en-US" dirty="0"/>
              <a:t> Shell</a:t>
            </a:r>
          </a:p>
        </p:txBody>
      </p:sp>
      <p:sp>
        <p:nvSpPr>
          <p:cNvPr id="12" name="TextBox 11"/>
          <p:cNvSpPr txBox="1"/>
          <p:nvPr/>
        </p:nvSpPr>
        <p:spPr>
          <a:xfrm>
            <a:off x="152400" y="2836138"/>
            <a:ext cx="4481536" cy="830997"/>
          </a:xfrm>
          <a:prstGeom prst="rect">
            <a:avLst/>
          </a:prstGeom>
          <a:noFill/>
        </p:spPr>
        <p:txBody>
          <a:bodyPr wrap="square" rtlCol="0">
            <a:spAutoFit/>
          </a:bodyPr>
          <a:lstStyle/>
          <a:p>
            <a:r>
              <a:rPr lang="en-US" sz="1600" dirty="0"/>
              <a:t>Here’s an example for a </a:t>
            </a:r>
            <a:r>
              <a:rPr lang="en-US" sz="1600" dirty="0" err="1"/>
              <a:t>Korn</a:t>
            </a:r>
            <a:r>
              <a:rPr lang="en-US" sz="1600" dirty="0"/>
              <a:t> Shell “RUN” script, that calls a particular </a:t>
            </a:r>
            <a:r>
              <a:rPr lang="en-US" sz="1600" dirty="0" err="1"/>
              <a:t>Korn</a:t>
            </a:r>
            <a:r>
              <a:rPr lang="en-US" sz="1600" dirty="0"/>
              <a:t> Shell “SET” script called </a:t>
            </a:r>
            <a:r>
              <a:rPr lang="en-US" sz="1600" b="1" dirty="0">
                <a:latin typeface="Courier New" panose="02070309020205020404" pitchFamily="49" charset="0"/>
                <a:cs typeface="Courier New" panose="02070309020205020404" pitchFamily="49" charset="0"/>
              </a:rPr>
              <a:t>SET_TRAJ_LINUX_001.ksh</a:t>
            </a:r>
            <a:endParaRPr lang="en-US" sz="1600" b="1" i="1" dirty="0"/>
          </a:p>
        </p:txBody>
      </p:sp>
    </p:spTree>
    <p:extLst>
      <p:ext uri="{BB962C8B-B14F-4D97-AF65-F5344CB8AC3E}">
        <p14:creationId xmlns:p14="http://schemas.microsoft.com/office/powerpoint/2010/main" val="36678230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4E8DBFF9-7723-4E32-B4D1-61E93AF5D5D3}" type="slidenum">
              <a:rPr lang="en-US" smtClean="0"/>
              <a:pPr/>
              <a:t>15</a:t>
            </a:fld>
            <a:endParaRPr lang="en-US"/>
          </a:p>
        </p:txBody>
      </p:sp>
      <p:sp>
        <p:nvSpPr>
          <p:cNvPr id="3" name="TextBox 2"/>
          <p:cNvSpPr txBox="1"/>
          <p:nvPr/>
        </p:nvSpPr>
        <p:spPr>
          <a:xfrm>
            <a:off x="457200" y="457200"/>
            <a:ext cx="7272247" cy="2954655"/>
          </a:xfrm>
          <a:prstGeom prst="rect">
            <a:avLst/>
          </a:prstGeom>
          <a:noFill/>
        </p:spPr>
        <p:txBody>
          <a:bodyPr wrap="none" rtlCol="0">
            <a:spAutoFit/>
          </a:bodyPr>
          <a:lstStyle/>
          <a:p>
            <a:pPr>
              <a:spcBef>
                <a:spcPts val="1200"/>
              </a:spcBef>
            </a:pPr>
            <a:r>
              <a:rPr lang="en-US" b="1" dirty="0"/>
              <a:t>We will briefly go through the following parts of Section 4 of the Tutorial: </a:t>
            </a:r>
          </a:p>
          <a:p>
            <a:pPr>
              <a:spcBef>
                <a:spcPts val="1200"/>
              </a:spcBef>
            </a:pPr>
            <a:r>
              <a:rPr lang="en-US" b="1" dirty="0">
                <a:solidFill>
                  <a:srgbClr val="FFFF00"/>
                </a:solidFill>
              </a:rPr>
              <a:t>4.1 The Trajectory Calculation</a:t>
            </a:r>
          </a:p>
          <a:p>
            <a:pPr>
              <a:spcBef>
                <a:spcPts val="1200"/>
              </a:spcBef>
            </a:pPr>
            <a:r>
              <a:rPr lang="en-US" dirty="0">
                <a:solidFill>
                  <a:schemeClr val="tx1">
                    <a:lumMod val="65000"/>
                  </a:schemeClr>
                </a:solidFill>
              </a:rPr>
              <a:t>4.2 The Trajectory Equation</a:t>
            </a:r>
          </a:p>
          <a:p>
            <a:pPr>
              <a:spcBef>
                <a:spcPts val="1200"/>
              </a:spcBef>
            </a:pPr>
            <a:r>
              <a:rPr lang="en-US" dirty="0">
                <a:solidFill>
                  <a:schemeClr val="tx1">
                    <a:lumMod val="65000"/>
                  </a:schemeClr>
                </a:solidFill>
              </a:rPr>
              <a:t>4.3 Estimating Mixed Layer Depths</a:t>
            </a:r>
          </a:p>
          <a:p>
            <a:pPr>
              <a:spcBef>
                <a:spcPts val="1200"/>
              </a:spcBef>
            </a:pPr>
            <a:r>
              <a:rPr lang="en-US" dirty="0">
                <a:solidFill>
                  <a:schemeClr val="tx1">
                    <a:lumMod val="65000"/>
                  </a:schemeClr>
                </a:solidFill>
              </a:rPr>
              <a:t>4.4 Mixed Layer Trajectories</a:t>
            </a:r>
          </a:p>
          <a:p>
            <a:pPr>
              <a:spcBef>
                <a:spcPts val="1200"/>
              </a:spcBef>
            </a:pPr>
            <a:r>
              <a:rPr lang="en-US" dirty="0">
                <a:solidFill>
                  <a:schemeClr val="tx1">
                    <a:lumMod val="65000"/>
                  </a:schemeClr>
                </a:solidFill>
              </a:rPr>
              <a:t>4.5 Computational Trajectory Error</a:t>
            </a:r>
          </a:p>
          <a:p>
            <a:pPr>
              <a:spcBef>
                <a:spcPts val="1200"/>
              </a:spcBef>
            </a:pPr>
            <a:r>
              <a:rPr lang="en-US" dirty="0">
                <a:solidFill>
                  <a:schemeClr val="tx1">
                    <a:lumMod val="65000"/>
                  </a:schemeClr>
                </a:solidFill>
              </a:rPr>
              <a:t>4.6 Meteorology Trajectory Error</a:t>
            </a:r>
          </a:p>
        </p:txBody>
      </p:sp>
      <p:sp>
        <p:nvSpPr>
          <p:cNvPr id="4" name="Rectangle 3"/>
          <p:cNvSpPr/>
          <p:nvPr/>
        </p:nvSpPr>
        <p:spPr>
          <a:xfrm>
            <a:off x="381000" y="838200"/>
            <a:ext cx="3124200" cy="457200"/>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 xmlns:a16="http://schemas.microsoft.com/office/drawing/2014/main" id="{16ECBC4D-8422-4B85-9C70-C9A6B3FB4E4A}"/>
              </a:ext>
            </a:extLst>
          </p:cNvPr>
          <p:cNvSpPr txBox="1"/>
          <p:nvPr/>
        </p:nvSpPr>
        <p:spPr>
          <a:xfrm>
            <a:off x="4854844" y="1166842"/>
            <a:ext cx="3886200" cy="4524315"/>
          </a:xfrm>
          <a:prstGeom prst="rect">
            <a:avLst/>
          </a:prstGeom>
          <a:solidFill>
            <a:srgbClr val="8FFF8F"/>
          </a:solidFill>
          <a:ln w="76200">
            <a:solidFill>
              <a:schemeClr val="tx1"/>
            </a:solidFill>
          </a:ln>
        </p:spPr>
        <p:txBody>
          <a:bodyPr wrap="square" rtlCol="0">
            <a:spAutoFit/>
          </a:bodyPr>
          <a:lstStyle/>
          <a:p>
            <a:r>
              <a:rPr lang="en-US" dirty="0">
                <a:solidFill>
                  <a:schemeClr val="bg1"/>
                </a:solidFill>
              </a:rPr>
              <a:t>NOTE: In the actual workshop where this PowerPoint was presented, a “Live Demonstration” of the HYSPLIT Tutorial and HYSPLIT Graphical User Interface (GUI) was simultaneously carried out, and shown on a 2</a:t>
            </a:r>
            <a:r>
              <a:rPr lang="en-US" baseline="30000" dirty="0">
                <a:solidFill>
                  <a:schemeClr val="bg1"/>
                </a:solidFill>
              </a:rPr>
              <a:t>nd</a:t>
            </a:r>
            <a:r>
              <a:rPr lang="en-US" dirty="0">
                <a:solidFill>
                  <a:schemeClr val="bg1"/>
                </a:solidFill>
              </a:rPr>
              <a:t> screen.</a:t>
            </a:r>
          </a:p>
          <a:p>
            <a:endParaRPr lang="en-US" dirty="0">
              <a:solidFill>
                <a:schemeClr val="bg1"/>
              </a:solidFill>
            </a:endParaRPr>
          </a:p>
          <a:p>
            <a:r>
              <a:rPr lang="en-US" dirty="0">
                <a:solidFill>
                  <a:schemeClr val="bg1"/>
                </a:solidFill>
              </a:rPr>
              <a:t>However, in almost all cases, key screenshots and explanations corresponding to the Live Demonstration have been included in this PowerPoint presentation. </a:t>
            </a:r>
          </a:p>
          <a:p>
            <a:endParaRPr lang="en-US" dirty="0">
              <a:solidFill>
                <a:schemeClr val="bg1"/>
              </a:solidFill>
            </a:endParaRPr>
          </a:p>
          <a:p>
            <a:r>
              <a:rPr lang="en-US" i="1" dirty="0">
                <a:solidFill>
                  <a:schemeClr val="bg1"/>
                </a:solidFill>
              </a:rPr>
              <a:t>Therefore, this PowerPoint includes most of the important content of the Live Demonstration.</a:t>
            </a:r>
          </a:p>
        </p:txBody>
      </p:sp>
    </p:spTree>
    <p:extLst>
      <p:ext uri="{BB962C8B-B14F-4D97-AF65-F5344CB8AC3E}">
        <p14:creationId xmlns:p14="http://schemas.microsoft.com/office/powerpoint/2010/main" val="1883505059"/>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4E8DBFF9-7723-4E32-B4D1-61E93AF5D5D3}" type="slidenum">
              <a:rPr lang="en-US" smtClean="0"/>
              <a:pPr/>
              <a:t>150</a:t>
            </a:fld>
            <a:endParaRPr lang="en-US"/>
          </a:p>
        </p:txBody>
      </p:sp>
      <p:sp>
        <p:nvSpPr>
          <p:cNvPr id="3" name="Rectangle 2"/>
          <p:cNvSpPr/>
          <p:nvPr/>
        </p:nvSpPr>
        <p:spPr>
          <a:xfrm>
            <a:off x="307612" y="1289127"/>
            <a:ext cx="3121388" cy="4724370"/>
          </a:xfrm>
          <a:prstGeom prst="rect">
            <a:avLst/>
          </a:prstGeom>
          <a:solidFill>
            <a:schemeClr val="bg1">
              <a:lumMod val="95000"/>
            </a:schemeClr>
          </a:solidFill>
          <a:ln w="28575">
            <a:solidFill>
              <a:srgbClr val="FF0000"/>
            </a:solidFill>
          </a:ln>
        </p:spPr>
        <p:txBody>
          <a:bodyPr wrap="square">
            <a:spAutoFit/>
          </a:bodyPr>
          <a:lstStyle/>
          <a:p>
            <a:pPr algn="r">
              <a:spcAft>
                <a:spcPts val="600"/>
              </a:spcAft>
            </a:pPr>
            <a:r>
              <a:rPr lang="en-US" sz="1200" b="1" dirty="0">
                <a:latin typeface="Courier New" panose="02070309020205020404" pitchFamily="49" charset="0"/>
                <a:cs typeface="Courier New" panose="02070309020205020404" pitchFamily="49" charset="0"/>
              </a:rPr>
              <a:t>83</a:t>
            </a:r>
          </a:p>
          <a:p>
            <a:pPr algn="r">
              <a:spcAft>
                <a:spcPts val="600"/>
              </a:spcAft>
            </a:pPr>
            <a:r>
              <a:rPr lang="en-US" sz="1200" b="1" dirty="0">
                <a:latin typeface="Courier New" panose="02070309020205020404" pitchFamily="49" charset="0"/>
                <a:cs typeface="Courier New" panose="02070309020205020404" pitchFamily="49" charset="0"/>
              </a:rPr>
              <a:t>09</a:t>
            </a:r>
          </a:p>
          <a:p>
            <a:pPr algn="r">
              <a:spcAft>
                <a:spcPts val="600"/>
              </a:spcAft>
            </a:pPr>
            <a:r>
              <a:rPr lang="en-US" sz="1200" b="1" dirty="0">
                <a:latin typeface="Courier New" panose="02070309020205020404" pitchFamily="49" charset="0"/>
                <a:cs typeface="Courier New" panose="02070309020205020404" pitchFamily="49" charset="0"/>
              </a:rPr>
              <a:t>01</a:t>
            </a:r>
          </a:p>
          <a:p>
            <a:pPr algn="r">
              <a:spcAft>
                <a:spcPts val="600"/>
              </a:spcAft>
            </a:pPr>
            <a:r>
              <a:rPr lang="en-US" sz="1200" b="1" dirty="0">
                <a:latin typeface="Courier New" panose="02070309020205020404" pitchFamily="49" charset="0"/>
                <a:cs typeface="Courier New" panose="02070309020205020404" pitchFamily="49" charset="0"/>
              </a:rPr>
              <a:t>00</a:t>
            </a:r>
          </a:p>
          <a:p>
            <a:pPr algn="r">
              <a:spcAft>
                <a:spcPts val="600"/>
              </a:spcAft>
            </a:pPr>
            <a:r>
              <a:rPr lang="en-US" sz="1200" b="1" dirty="0">
                <a:latin typeface="Courier New" panose="02070309020205020404" pitchFamily="49" charset="0"/>
                <a:cs typeface="Courier New" panose="02070309020205020404" pitchFamily="49" charset="0"/>
              </a:rPr>
              <a:t>00</a:t>
            </a:r>
          </a:p>
          <a:p>
            <a:pPr algn="r">
              <a:spcAft>
                <a:spcPts val="600"/>
              </a:spcAft>
            </a:pPr>
            <a:r>
              <a:rPr lang="en-US" sz="1200" b="1" dirty="0">
                <a:latin typeface="Courier New" panose="02070309020205020404" pitchFamily="49" charset="0"/>
                <a:cs typeface="Courier New" panose="02070309020205020404" pitchFamily="49" charset="0"/>
              </a:rPr>
              <a:t>39.900</a:t>
            </a:r>
          </a:p>
          <a:p>
            <a:pPr algn="r">
              <a:spcAft>
                <a:spcPts val="600"/>
              </a:spcAft>
            </a:pPr>
            <a:r>
              <a:rPr lang="en-US" sz="1200" b="1" dirty="0">
                <a:latin typeface="Courier New" panose="02070309020205020404" pitchFamily="49" charset="0"/>
                <a:cs typeface="Courier New" panose="02070309020205020404" pitchFamily="49" charset="0"/>
              </a:rPr>
              <a:t>-84.220</a:t>
            </a:r>
          </a:p>
          <a:p>
            <a:pPr algn="r">
              <a:spcAft>
                <a:spcPts val="600"/>
              </a:spcAft>
            </a:pPr>
            <a:r>
              <a:rPr lang="en-US" sz="1200" b="1" dirty="0">
                <a:latin typeface="Courier New" panose="02070309020205020404" pitchFamily="49" charset="0"/>
                <a:cs typeface="Courier New" panose="02070309020205020404" pitchFamily="49" charset="0"/>
              </a:rPr>
              <a:t>750.0</a:t>
            </a:r>
          </a:p>
          <a:p>
            <a:pPr algn="r">
              <a:spcAft>
                <a:spcPts val="600"/>
              </a:spcAft>
            </a:pPr>
            <a:r>
              <a:rPr lang="en-US" sz="1200" b="1" dirty="0">
                <a:latin typeface="Courier New" panose="02070309020205020404" pitchFamily="49" charset="0"/>
                <a:cs typeface="Courier New" panose="02070309020205020404" pitchFamily="49" charset="0"/>
              </a:rPr>
              <a:t>0</a:t>
            </a:r>
          </a:p>
          <a:p>
            <a:pPr algn="r">
              <a:spcAft>
                <a:spcPts val="600"/>
              </a:spcAft>
            </a:pPr>
            <a:r>
              <a:rPr lang="en-US" sz="1200" b="1" dirty="0">
                <a:latin typeface="Courier New" panose="02070309020205020404" pitchFamily="49" charset="0"/>
                <a:cs typeface="Courier New" panose="02070309020205020404" pitchFamily="49" charset="0"/>
              </a:rPr>
              <a:t>48</a:t>
            </a:r>
          </a:p>
          <a:p>
            <a:pPr algn="r">
              <a:spcAft>
                <a:spcPts val="600"/>
              </a:spcAft>
            </a:pPr>
            <a:r>
              <a:rPr lang="en-US" sz="1200" b="1" dirty="0">
                <a:latin typeface="Courier New" panose="02070309020205020404" pitchFamily="49" charset="0"/>
                <a:cs typeface="Courier New" panose="02070309020205020404" pitchFamily="49" charset="0"/>
              </a:rPr>
              <a:t>FORWARD</a:t>
            </a:r>
          </a:p>
          <a:p>
            <a:pPr algn="r">
              <a:spcAft>
                <a:spcPts val="600"/>
              </a:spcAft>
            </a:pPr>
            <a:r>
              <a:rPr lang="en-US" sz="1200" b="1" dirty="0">
                <a:latin typeface="Courier New" panose="02070309020205020404" pitchFamily="49" charset="0"/>
                <a:cs typeface="Courier New" panose="02070309020205020404" pitchFamily="49" charset="0"/>
              </a:rPr>
              <a:t>n0001_83_09_01_00_00</a:t>
            </a:r>
          </a:p>
          <a:p>
            <a:pPr algn="r">
              <a:spcAft>
                <a:spcPts val="600"/>
              </a:spcAft>
            </a:pPr>
            <a:r>
              <a:rPr lang="en-US" sz="1200" b="1" dirty="0">
                <a:latin typeface="Courier New" panose="02070309020205020404" pitchFamily="49" charset="0"/>
                <a:cs typeface="Courier New" panose="02070309020205020404" pitchFamily="49" charset="0"/>
              </a:rPr>
              <a:t>C:\D\METDATA\global_reanalysis\</a:t>
            </a:r>
          </a:p>
          <a:p>
            <a:pPr algn="r">
              <a:spcAft>
                <a:spcPts val="600"/>
              </a:spcAft>
            </a:pPr>
            <a:r>
              <a:rPr lang="en-US" sz="1200" b="1" dirty="0">
                <a:latin typeface="Courier New" panose="02070309020205020404" pitchFamily="49" charset="0"/>
                <a:cs typeface="Courier New" panose="02070309020205020404" pitchFamily="49" charset="0"/>
              </a:rPr>
              <a:t>RP198309.gbl</a:t>
            </a:r>
          </a:p>
          <a:p>
            <a:pPr algn="r">
              <a:spcAft>
                <a:spcPts val="600"/>
              </a:spcAft>
            </a:pPr>
            <a:r>
              <a:rPr lang="en-US" sz="1200" b="1" dirty="0">
                <a:latin typeface="Courier New" panose="02070309020205020404" pitchFamily="49" charset="0"/>
                <a:cs typeface="Courier New" panose="02070309020205020404" pitchFamily="49" charset="0"/>
              </a:rPr>
              <a:t>RP198310.gbl</a:t>
            </a:r>
          </a:p>
          <a:p>
            <a:pPr algn="r">
              <a:spcAft>
                <a:spcPts val="600"/>
              </a:spcAft>
            </a:pPr>
            <a:r>
              <a:rPr lang="en-US" sz="1200" b="1" dirty="0">
                <a:latin typeface="Courier New" panose="02070309020205020404" pitchFamily="49" charset="0"/>
                <a:cs typeface="Courier New" panose="02070309020205020404" pitchFamily="49" charset="0"/>
              </a:rPr>
              <a:t>60</a:t>
            </a:r>
          </a:p>
          <a:p>
            <a:pPr algn="r">
              <a:spcAft>
                <a:spcPts val="600"/>
              </a:spcAft>
            </a:pPr>
            <a:r>
              <a:rPr lang="en-US" sz="1200" b="1" dirty="0">
                <a:latin typeface="Courier New" panose="02070309020205020404" pitchFamily="49" charset="0"/>
                <a:cs typeface="Courier New" panose="02070309020205020404" pitchFamily="49" charset="0"/>
              </a:rPr>
              <a:t>1</a:t>
            </a:r>
          </a:p>
          <a:p>
            <a:pPr algn="r">
              <a:spcAft>
                <a:spcPts val="600"/>
              </a:spcAft>
            </a:pPr>
            <a:r>
              <a:rPr lang="en-US" sz="1200" b="1" dirty="0">
                <a:latin typeface="Courier New" panose="02070309020205020404" pitchFamily="49" charset="0"/>
                <a:cs typeface="Courier New" panose="02070309020205020404" pitchFamily="49" charset="0"/>
              </a:rPr>
              <a:t>FRWD_48hr_gbl2p5</a:t>
            </a:r>
          </a:p>
        </p:txBody>
      </p:sp>
      <p:sp>
        <p:nvSpPr>
          <p:cNvPr id="4" name="Rectangle 3"/>
          <p:cNvSpPr/>
          <p:nvPr/>
        </p:nvSpPr>
        <p:spPr>
          <a:xfrm>
            <a:off x="228600" y="838200"/>
            <a:ext cx="3079689" cy="369332"/>
          </a:xfrm>
          <a:prstGeom prst="rect">
            <a:avLst/>
          </a:prstGeom>
        </p:spPr>
        <p:txBody>
          <a:bodyPr wrap="none">
            <a:spAutoFit/>
          </a:bodyPr>
          <a:lstStyle/>
          <a:p>
            <a:r>
              <a:rPr lang="en-US" b="1" dirty="0">
                <a:latin typeface="Courier New" panose="02070309020205020404" pitchFamily="49" charset="0"/>
                <a:cs typeface="Courier New" panose="02070309020205020404" pitchFamily="49" charset="0"/>
              </a:rPr>
              <a:t>call </a:t>
            </a:r>
            <a:r>
              <a:rPr lang="en-US" b="1" dirty="0">
                <a:solidFill>
                  <a:srgbClr val="FF0000"/>
                </a:solidFill>
                <a:latin typeface="Courier New" panose="02070309020205020404" pitchFamily="49" charset="0"/>
                <a:cs typeface="Courier New" panose="02070309020205020404" pitchFamily="49" charset="0"/>
              </a:rPr>
              <a:t>SET_TRAJ_DOS_001</a:t>
            </a:r>
          </a:p>
        </p:txBody>
      </p:sp>
      <p:sp>
        <p:nvSpPr>
          <p:cNvPr id="6" name="Rectangle 5"/>
          <p:cNvSpPr/>
          <p:nvPr/>
        </p:nvSpPr>
        <p:spPr>
          <a:xfrm>
            <a:off x="3383927" y="1288961"/>
            <a:ext cx="6096000" cy="4878259"/>
          </a:xfrm>
          <a:prstGeom prst="rect">
            <a:avLst/>
          </a:prstGeom>
        </p:spPr>
        <p:txBody>
          <a:bodyPr wrap="square">
            <a:spAutoFit/>
          </a:bodyPr>
          <a:lstStyle/>
          <a:p>
            <a:pPr>
              <a:spcAft>
                <a:spcPts val="600"/>
              </a:spcAft>
            </a:pPr>
            <a:r>
              <a:rPr lang="en-US" sz="1200" dirty="0">
                <a:latin typeface="Courier New" panose="02070309020205020404" pitchFamily="49" charset="0"/>
                <a:cs typeface="Courier New" panose="02070309020205020404" pitchFamily="49" charset="0"/>
              </a:rPr>
              <a:t> #1: start year</a:t>
            </a:r>
          </a:p>
          <a:p>
            <a:pPr>
              <a:spcAft>
                <a:spcPts val="600"/>
              </a:spcAft>
            </a:pPr>
            <a:r>
              <a:rPr lang="en-US" sz="1200" dirty="0">
                <a:latin typeface="Courier New" panose="02070309020205020404" pitchFamily="49" charset="0"/>
                <a:cs typeface="Courier New" panose="02070309020205020404" pitchFamily="49" charset="0"/>
              </a:rPr>
              <a:t> #2: start month</a:t>
            </a:r>
          </a:p>
          <a:p>
            <a:pPr>
              <a:spcAft>
                <a:spcPts val="600"/>
              </a:spcAft>
            </a:pPr>
            <a:r>
              <a:rPr lang="en-US" sz="1200" dirty="0">
                <a:latin typeface="Courier New" panose="02070309020205020404" pitchFamily="49" charset="0"/>
                <a:cs typeface="Courier New" panose="02070309020205020404" pitchFamily="49" charset="0"/>
              </a:rPr>
              <a:t> #3: start day</a:t>
            </a:r>
          </a:p>
          <a:p>
            <a:pPr>
              <a:spcAft>
                <a:spcPts val="600"/>
              </a:spcAft>
            </a:pPr>
            <a:r>
              <a:rPr lang="en-US" sz="1200" dirty="0">
                <a:latin typeface="Courier New" panose="02070309020205020404" pitchFamily="49" charset="0"/>
                <a:cs typeface="Courier New" panose="02070309020205020404" pitchFamily="49" charset="0"/>
              </a:rPr>
              <a:t> #4: start hour</a:t>
            </a:r>
          </a:p>
          <a:p>
            <a:pPr>
              <a:spcAft>
                <a:spcPts val="600"/>
              </a:spcAft>
            </a:pPr>
            <a:r>
              <a:rPr lang="en-US" sz="1200" dirty="0">
                <a:latin typeface="Courier New" panose="02070309020205020404" pitchFamily="49" charset="0"/>
                <a:cs typeface="Courier New" panose="02070309020205020404" pitchFamily="49" charset="0"/>
              </a:rPr>
              <a:t> #5: start minute                  </a:t>
            </a:r>
          </a:p>
          <a:p>
            <a:pPr>
              <a:spcAft>
                <a:spcPts val="600"/>
              </a:spcAft>
            </a:pPr>
            <a:r>
              <a:rPr lang="en-US" sz="1200" dirty="0">
                <a:latin typeface="Courier New" panose="02070309020205020404" pitchFamily="49" charset="0"/>
                <a:cs typeface="Courier New" panose="02070309020205020404" pitchFamily="49" charset="0"/>
              </a:rPr>
              <a:t> #6: latitude                                                    </a:t>
            </a:r>
          </a:p>
          <a:p>
            <a:pPr>
              <a:spcAft>
                <a:spcPts val="600"/>
              </a:spcAft>
            </a:pPr>
            <a:r>
              <a:rPr lang="en-US" sz="1200" dirty="0">
                <a:latin typeface="Courier New" panose="02070309020205020404" pitchFamily="49" charset="0"/>
                <a:cs typeface="Courier New" panose="02070309020205020404" pitchFamily="49" charset="0"/>
              </a:rPr>
              <a:t> #7: longitude                                                   </a:t>
            </a:r>
          </a:p>
          <a:p>
            <a:pPr>
              <a:spcAft>
                <a:spcPts val="600"/>
              </a:spcAft>
            </a:pPr>
            <a:r>
              <a:rPr lang="en-US" sz="1200" dirty="0">
                <a:latin typeface="Courier New" panose="02070309020205020404" pitchFamily="49" charset="0"/>
                <a:cs typeface="Courier New" panose="02070309020205020404" pitchFamily="49" charset="0"/>
              </a:rPr>
              <a:t> #8: starting height                                             </a:t>
            </a:r>
          </a:p>
          <a:p>
            <a:pPr>
              <a:spcAft>
                <a:spcPts val="600"/>
              </a:spcAft>
            </a:pPr>
            <a:r>
              <a:rPr lang="en-US" sz="1200" dirty="0">
                <a:latin typeface="Courier New" panose="02070309020205020404" pitchFamily="49" charset="0"/>
                <a:cs typeface="Courier New" panose="02070309020205020404" pitchFamily="49" charset="0"/>
              </a:rPr>
              <a:t> #9: KMSL (0=AGL, 1=MSL, 2=fraction of PBL)                      </a:t>
            </a:r>
          </a:p>
          <a:p>
            <a:pPr>
              <a:spcAft>
                <a:spcPts val="600"/>
              </a:spcAft>
            </a:pPr>
            <a:r>
              <a:rPr lang="en-US" sz="1200" dirty="0">
                <a:latin typeface="Courier New" panose="02070309020205020404" pitchFamily="49" charset="0"/>
                <a:cs typeface="Courier New" panose="02070309020205020404" pitchFamily="49" charset="0"/>
              </a:rPr>
              <a:t>#10: run duration (</a:t>
            </a:r>
            <a:r>
              <a:rPr lang="en-US" sz="1200" dirty="0" err="1">
                <a:latin typeface="Courier New" panose="02070309020205020404" pitchFamily="49" charset="0"/>
                <a:cs typeface="Courier New" panose="02070309020205020404" pitchFamily="49" charset="0"/>
              </a:rPr>
              <a:t>hrs</a:t>
            </a:r>
            <a:r>
              <a:rPr lang="en-US" sz="1200" dirty="0">
                <a:latin typeface="Courier New" panose="02070309020205020404" pitchFamily="49" charset="0"/>
                <a:cs typeface="Courier New" panose="02070309020205020404" pitchFamily="49" charset="0"/>
              </a:rPr>
              <a:t>)                                          </a:t>
            </a:r>
          </a:p>
          <a:p>
            <a:pPr>
              <a:spcAft>
                <a:spcPts val="600"/>
              </a:spcAft>
            </a:pPr>
            <a:r>
              <a:rPr lang="en-US" sz="1200" dirty="0">
                <a:latin typeface="Courier New" panose="02070309020205020404" pitchFamily="49" charset="0"/>
                <a:cs typeface="Courier New" panose="02070309020205020404" pitchFamily="49" charset="0"/>
              </a:rPr>
              <a:t>#11: direction (FORWARD or BACKWARD)                             </a:t>
            </a:r>
          </a:p>
          <a:p>
            <a:pPr>
              <a:spcAft>
                <a:spcPts val="600"/>
              </a:spcAft>
            </a:pPr>
            <a:r>
              <a:rPr lang="en-US" sz="1200" dirty="0">
                <a:latin typeface="Courier New" panose="02070309020205020404" pitchFamily="49" charset="0"/>
                <a:cs typeface="Courier New" panose="02070309020205020404" pitchFamily="49" charset="0"/>
              </a:rPr>
              <a:t>#12: run name                                                    </a:t>
            </a:r>
          </a:p>
          <a:p>
            <a:pPr>
              <a:spcAft>
                <a:spcPts val="600"/>
              </a:spcAft>
            </a:pPr>
            <a:r>
              <a:rPr lang="en-US" sz="1200" dirty="0">
                <a:latin typeface="Courier New" panose="02070309020205020404" pitchFamily="49" charset="0"/>
                <a:cs typeface="Courier New" panose="02070309020205020404" pitchFamily="49" charset="0"/>
              </a:rPr>
              <a:t>#13: met data directory                                          </a:t>
            </a:r>
          </a:p>
          <a:p>
            <a:pPr>
              <a:spcAft>
                <a:spcPts val="600"/>
              </a:spcAft>
            </a:pPr>
            <a:r>
              <a:rPr lang="en-US" sz="1200" dirty="0">
                <a:latin typeface="Courier New" panose="02070309020205020404" pitchFamily="49" charset="0"/>
                <a:cs typeface="Courier New" panose="02070309020205020404" pitchFamily="49" charset="0"/>
              </a:rPr>
              <a:t>#14: met data file #1                                            </a:t>
            </a:r>
          </a:p>
          <a:p>
            <a:pPr>
              <a:spcAft>
                <a:spcPts val="600"/>
              </a:spcAft>
            </a:pPr>
            <a:r>
              <a:rPr lang="en-US" sz="1200" dirty="0">
                <a:latin typeface="Courier New" panose="02070309020205020404" pitchFamily="49" charset="0"/>
                <a:cs typeface="Courier New" panose="02070309020205020404" pitchFamily="49" charset="0"/>
              </a:rPr>
              <a:t>#15: met data file #2                                          </a:t>
            </a:r>
          </a:p>
          <a:p>
            <a:pPr>
              <a:spcAft>
                <a:spcPts val="600"/>
              </a:spcAft>
            </a:pPr>
            <a:r>
              <a:rPr lang="en-US" sz="1200" dirty="0">
                <a:latin typeface="Courier New" panose="02070309020205020404" pitchFamily="49" charset="0"/>
                <a:cs typeface="Courier New" panose="02070309020205020404" pitchFamily="49" charset="0"/>
              </a:rPr>
              <a:t>#16: output delta (minutes)                                      </a:t>
            </a:r>
          </a:p>
          <a:p>
            <a:pPr>
              <a:spcAft>
                <a:spcPts val="600"/>
              </a:spcAft>
            </a:pPr>
            <a:r>
              <a:rPr lang="en-US" sz="1200" dirty="0">
                <a:latin typeface="Courier New" panose="02070309020205020404" pitchFamily="49" charset="0"/>
                <a:cs typeface="Courier New" panose="02070309020205020404" pitchFamily="49" charset="0"/>
              </a:rPr>
              <a:t>#17: Environment (1=NOAA, …)                                     </a:t>
            </a:r>
          </a:p>
          <a:p>
            <a:pPr>
              <a:spcAft>
                <a:spcPts val="600"/>
              </a:spcAft>
            </a:pPr>
            <a:r>
              <a:rPr lang="en-US" sz="1200" dirty="0">
                <a:latin typeface="Courier New" panose="02070309020205020404" pitchFamily="49" charset="0"/>
                <a:cs typeface="Courier New" panose="02070309020205020404" pitchFamily="49" charset="0"/>
              </a:rPr>
              <a:t>#18: Results Sub-Directory</a:t>
            </a:r>
          </a:p>
        </p:txBody>
      </p:sp>
      <p:sp>
        <p:nvSpPr>
          <p:cNvPr id="7" name="TextBox 6"/>
          <p:cNvSpPr txBox="1"/>
          <p:nvPr/>
        </p:nvSpPr>
        <p:spPr>
          <a:xfrm>
            <a:off x="900514" y="6167220"/>
            <a:ext cx="7342972" cy="369332"/>
          </a:xfrm>
          <a:prstGeom prst="rect">
            <a:avLst/>
          </a:prstGeom>
          <a:noFill/>
        </p:spPr>
        <p:txBody>
          <a:bodyPr wrap="none" rtlCol="0">
            <a:spAutoFit/>
          </a:bodyPr>
          <a:lstStyle/>
          <a:p>
            <a:r>
              <a:rPr lang="en-US" b="1" i="1" dirty="0">
                <a:solidFill>
                  <a:srgbClr val="25FF25"/>
                </a:solidFill>
              </a:rPr>
              <a:t>These are the entries for Windows; entries for Linux / Mac are very similar</a:t>
            </a:r>
          </a:p>
        </p:txBody>
      </p:sp>
    </p:spTree>
    <p:extLst>
      <p:ext uri="{BB962C8B-B14F-4D97-AF65-F5344CB8AC3E}">
        <p14:creationId xmlns:p14="http://schemas.microsoft.com/office/powerpoint/2010/main" val="33018139"/>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a:xfrm>
            <a:off x="6858000" y="6395439"/>
            <a:ext cx="2057400" cy="365125"/>
          </a:xfrm>
        </p:spPr>
        <p:txBody>
          <a:bodyPr/>
          <a:lstStyle/>
          <a:p>
            <a:fld id="{1CCAE963-827D-42F8-9077-D514019C2E03}" type="slidenum">
              <a:rPr lang="en-US" smtClean="0"/>
              <a:t>151</a:t>
            </a:fld>
            <a:endParaRPr lang="en-US" dirty="0"/>
          </a:p>
        </p:txBody>
      </p:sp>
      <p:sp>
        <p:nvSpPr>
          <p:cNvPr id="4" name="TextBox 3"/>
          <p:cNvSpPr txBox="1"/>
          <p:nvPr/>
        </p:nvSpPr>
        <p:spPr>
          <a:xfrm>
            <a:off x="174375" y="97436"/>
            <a:ext cx="7304468" cy="523220"/>
          </a:xfrm>
          <a:prstGeom prst="rect">
            <a:avLst/>
          </a:prstGeom>
          <a:noFill/>
        </p:spPr>
        <p:txBody>
          <a:bodyPr wrap="square" rtlCol="0">
            <a:spAutoFit/>
          </a:bodyPr>
          <a:lstStyle/>
          <a:p>
            <a:r>
              <a:rPr lang="en-US" sz="2800" b="1" dirty="0"/>
              <a:t>So what does the “SET” script look like?</a:t>
            </a:r>
          </a:p>
        </p:txBody>
      </p:sp>
      <p:sp>
        <p:nvSpPr>
          <p:cNvPr id="2" name="TextBox 1"/>
          <p:cNvSpPr txBox="1"/>
          <p:nvPr/>
        </p:nvSpPr>
        <p:spPr>
          <a:xfrm>
            <a:off x="783975" y="658658"/>
            <a:ext cx="5007225" cy="584775"/>
          </a:xfrm>
          <a:prstGeom prst="rect">
            <a:avLst/>
          </a:prstGeom>
          <a:noFill/>
        </p:spPr>
        <p:txBody>
          <a:bodyPr wrap="square" rtlCol="0">
            <a:spAutoFit/>
          </a:bodyPr>
          <a:lstStyle/>
          <a:p>
            <a:r>
              <a:rPr lang="en-US" sz="1600" b="1" i="1" dirty="0">
                <a:solidFill>
                  <a:srgbClr val="25FF25"/>
                </a:solidFill>
              </a:rPr>
              <a:t>Its over 600 lines long, and we will look at it in a text editor if there is time, but here is basically what it does:</a:t>
            </a:r>
          </a:p>
        </p:txBody>
      </p:sp>
      <p:sp>
        <p:nvSpPr>
          <p:cNvPr id="3" name="TextBox 2"/>
          <p:cNvSpPr txBox="1"/>
          <p:nvPr/>
        </p:nvSpPr>
        <p:spPr>
          <a:xfrm>
            <a:off x="1517755" y="1373769"/>
            <a:ext cx="7251492" cy="5247590"/>
          </a:xfrm>
          <a:prstGeom prst="rect">
            <a:avLst/>
          </a:prstGeom>
          <a:noFill/>
        </p:spPr>
        <p:txBody>
          <a:bodyPr wrap="square" rtlCol="0">
            <a:spAutoFit/>
          </a:bodyPr>
          <a:lstStyle/>
          <a:p>
            <a:pPr marL="285750" indent="-285750">
              <a:spcBef>
                <a:spcPts val="600"/>
              </a:spcBef>
              <a:buFont typeface="Wingdings" panose="05000000000000000000" pitchFamily="2" charset="2"/>
              <a:buChar char="Ø"/>
            </a:pPr>
            <a:r>
              <a:rPr lang="en-US" dirty="0">
                <a:solidFill>
                  <a:srgbClr val="FF0000"/>
                </a:solidFill>
              </a:rPr>
              <a:t>brings in parameters and assigns them descriptive names</a:t>
            </a:r>
          </a:p>
          <a:p>
            <a:pPr marL="285750" indent="-285750">
              <a:spcBef>
                <a:spcPts val="600"/>
              </a:spcBef>
              <a:buFont typeface="Wingdings" panose="05000000000000000000" pitchFamily="2" charset="2"/>
              <a:buChar char="Ø"/>
            </a:pPr>
            <a:r>
              <a:rPr lang="en-US" dirty="0">
                <a:solidFill>
                  <a:srgbClr val="FFFF00"/>
                </a:solidFill>
              </a:rPr>
              <a:t>reads the Environment variable, and sets key directories</a:t>
            </a:r>
          </a:p>
          <a:p>
            <a:pPr marL="285750" indent="-285750">
              <a:spcBef>
                <a:spcPts val="600"/>
              </a:spcBef>
              <a:buFont typeface="Wingdings" panose="05000000000000000000" pitchFamily="2" charset="2"/>
              <a:buChar char="Ø"/>
            </a:pPr>
            <a:r>
              <a:rPr lang="en-US" dirty="0">
                <a:solidFill>
                  <a:srgbClr val="FF0000"/>
                </a:solidFill>
              </a:rPr>
              <a:t>establishes results directory if it doesn’t already exist</a:t>
            </a:r>
          </a:p>
          <a:p>
            <a:pPr marL="285750" indent="-285750">
              <a:spcBef>
                <a:spcPts val="600"/>
              </a:spcBef>
              <a:buFont typeface="Wingdings" panose="05000000000000000000" pitchFamily="2" charset="2"/>
              <a:buChar char="Ø"/>
            </a:pPr>
            <a:r>
              <a:rPr lang="en-US" dirty="0">
                <a:solidFill>
                  <a:srgbClr val="FFFF00"/>
                </a:solidFill>
              </a:rPr>
              <a:t>writes the CONTROL file based on the parameters supplied</a:t>
            </a:r>
          </a:p>
          <a:p>
            <a:pPr marL="742950" lvl="1" indent="-285750">
              <a:spcBef>
                <a:spcPts val="600"/>
              </a:spcBef>
              <a:buFont typeface="Courier New" panose="02070309020205020404" pitchFamily="49" charset="0"/>
              <a:buChar char="o"/>
            </a:pPr>
            <a:r>
              <a:rPr lang="en-US" sz="1600" i="1" dirty="0"/>
              <a:t>some items are supplied by parameters</a:t>
            </a:r>
          </a:p>
          <a:p>
            <a:pPr marL="742950" lvl="1" indent="-285750">
              <a:spcBef>
                <a:spcPts val="600"/>
              </a:spcBef>
              <a:buFont typeface="Courier New" panose="02070309020205020404" pitchFamily="49" charset="0"/>
              <a:buChar char="o"/>
            </a:pPr>
            <a:r>
              <a:rPr lang="en-US" sz="1600" i="1" dirty="0"/>
              <a:t>some items are “hardwired” in, if they don’t change</a:t>
            </a:r>
          </a:p>
          <a:p>
            <a:pPr marL="285750" indent="-285750">
              <a:spcBef>
                <a:spcPts val="600"/>
              </a:spcBef>
              <a:buFont typeface="Wingdings" panose="05000000000000000000" pitchFamily="2" charset="2"/>
              <a:buChar char="Ø"/>
            </a:pPr>
            <a:r>
              <a:rPr lang="en-US" dirty="0">
                <a:solidFill>
                  <a:srgbClr val="FF0000"/>
                </a:solidFill>
              </a:rPr>
              <a:t>writes the SETUP.CFG file based on parameters supplied</a:t>
            </a:r>
          </a:p>
          <a:p>
            <a:pPr marL="742950" lvl="1" indent="-285750">
              <a:spcBef>
                <a:spcPts val="600"/>
              </a:spcBef>
              <a:buFont typeface="Courier New" panose="02070309020205020404" pitchFamily="49" charset="0"/>
              <a:buChar char="o"/>
            </a:pPr>
            <a:r>
              <a:rPr lang="en-US" sz="1600" i="1" dirty="0"/>
              <a:t>some items are supplied by parameters</a:t>
            </a:r>
          </a:p>
          <a:p>
            <a:pPr marL="742950" lvl="1" indent="-285750">
              <a:spcBef>
                <a:spcPts val="600"/>
              </a:spcBef>
              <a:buFont typeface="Courier New" panose="02070309020205020404" pitchFamily="49" charset="0"/>
              <a:buChar char="o"/>
            </a:pPr>
            <a:r>
              <a:rPr lang="en-US" sz="1600" i="1" dirty="0"/>
              <a:t>some items are “hardwired” in, if they don’t change</a:t>
            </a:r>
          </a:p>
          <a:p>
            <a:pPr marL="285750" indent="-285750">
              <a:spcBef>
                <a:spcPts val="600"/>
              </a:spcBef>
              <a:buFont typeface="Wingdings" panose="05000000000000000000" pitchFamily="2" charset="2"/>
              <a:buChar char="Ø"/>
            </a:pPr>
            <a:r>
              <a:rPr lang="en-US" dirty="0">
                <a:solidFill>
                  <a:srgbClr val="FFFF00"/>
                </a:solidFill>
              </a:rPr>
              <a:t>runs HYSPLIT</a:t>
            </a:r>
          </a:p>
          <a:p>
            <a:pPr marL="285750" indent="-285750">
              <a:spcBef>
                <a:spcPts val="600"/>
              </a:spcBef>
              <a:buFont typeface="Wingdings" panose="05000000000000000000" pitchFamily="2" charset="2"/>
              <a:buChar char="Ø"/>
            </a:pPr>
            <a:r>
              <a:rPr lang="en-US" dirty="0">
                <a:solidFill>
                  <a:srgbClr val="FF0000"/>
                </a:solidFill>
              </a:rPr>
              <a:t>makes trajectory maps</a:t>
            </a:r>
          </a:p>
          <a:p>
            <a:pPr marL="742950" lvl="1" indent="-285750">
              <a:spcBef>
                <a:spcPts val="600"/>
              </a:spcBef>
              <a:buFont typeface="Courier New" panose="02070309020205020404" pitchFamily="49" charset="0"/>
              <a:buChar char="o"/>
            </a:pPr>
            <a:r>
              <a:rPr lang="en-US" sz="1600" dirty="0" err="1"/>
              <a:t>Postcript</a:t>
            </a:r>
            <a:r>
              <a:rPr lang="en-US" sz="1600" dirty="0"/>
              <a:t>, JPG, KML, ArcGIS (lines and points)</a:t>
            </a:r>
          </a:p>
          <a:p>
            <a:pPr marL="285750" indent="-285750">
              <a:spcBef>
                <a:spcPts val="600"/>
              </a:spcBef>
              <a:buFont typeface="Wingdings" panose="05000000000000000000" pitchFamily="2" charset="2"/>
              <a:buChar char="Ø"/>
            </a:pPr>
            <a:r>
              <a:rPr lang="en-US" dirty="0">
                <a:solidFill>
                  <a:srgbClr val="FFFF00"/>
                </a:solidFill>
              </a:rPr>
              <a:t>renames all files so that “</a:t>
            </a:r>
            <a:r>
              <a:rPr lang="en-US" dirty="0" err="1">
                <a:solidFill>
                  <a:srgbClr val="FFFF00"/>
                </a:solidFill>
              </a:rPr>
              <a:t>run_name</a:t>
            </a:r>
            <a:r>
              <a:rPr lang="en-US" dirty="0">
                <a:solidFill>
                  <a:srgbClr val="FFFF00"/>
                </a:solidFill>
              </a:rPr>
              <a:t>” is in file name, with descriptive file extension, e.g., CONTROL is renamed to “run_name”.</a:t>
            </a:r>
            <a:r>
              <a:rPr lang="en-US" dirty="0" err="1">
                <a:solidFill>
                  <a:srgbClr val="FFFF00"/>
                </a:solidFill>
              </a:rPr>
              <a:t>ctl</a:t>
            </a:r>
            <a:endParaRPr lang="en-US" dirty="0">
              <a:solidFill>
                <a:srgbClr val="FFFF00"/>
              </a:solidFill>
            </a:endParaRPr>
          </a:p>
          <a:p>
            <a:pPr marL="285750" indent="-285750">
              <a:spcBef>
                <a:spcPts val="600"/>
              </a:spcBef>
              <a:buFont typeface="Wingdings" panose="05000000000000000000" pitchFamily="2" charset="2"/>
              <a:buChar char="Ø"/>
            </a:pPr>
            <a:r>
              <a:rPr lang="en-US" dirty="0">
                <a:solidFill>
                  <a:srgbClr val="FF0000"/>
                </a:solidFill>
              </a:rPr>
              <a:t>Moves all of the files to the appropriate results folders</a:t>
            </a:r>
          </a:p>
        </p:txBody>
      </p:sp>
    </p:spTree>
    <p:extLst>
      <p:ext uri="{BB962C8B-B14F-4D97-AF65-F5344CB8AC3E}">
        <p14:creationId xmlns:p14="http://schemas.microsoft.com/office/powerpoint/2010/main" val="3247306498"/>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 xmlns:a16="http://schemas.microsoft.com/office/drawing/2014/main" id="{439736DD-AD38-4735-B276-239076A0271F}"/>
              </a:ext>
            </a:extLst>
          </p:cNvPr>
          <p:cNvSpPr>
            <a:spLocks noGrp="1"/>
          </p:cNvSpPr>
          <p:nvPr>
            <p:ph type="sldNum" sz="quarter" idx="12"/>
          </p:nvPr>
        </p:nvSpPr>
        <p:spPr/>
        <p:txBody>
          <a:bodyPr/>
          <a:lstStyle/>
          <a:p>
            <a:fld id="{4E8DBFF9-7723-4E32-B4D1-61E93AF5D5D3}" type="slidenum">
              <a:rPr lang="en-US" smtClean="0"/>
              <a:pPr/>
              <a:t>152</a:t>
            </a:fld>
            <a:endParaRPr lang="en-US"/>
          </a:p>
        </p:txBody>
      </p:sp>
      <p:sp>
        <p:nvSpPr>
          <p:cNvPr id="3" name="TextBox 2">
            <a:extLst>
              <a:ext uri="{FF2B5EF4-FFF2-40B4-BE49-F238E27FC236}">
                <a16:creationId xmlns="" xmlns:a16="http://schemas.microsoft.com/office/drawing/2014/main" id="{C4042FAC-23CC-45A0-BC0D-6E04AD8AA945}"/>
              </a:ext>
            </a:extLst>
          </p:cNvPr>
          <p:cNvSpPr txBox="1"/>
          <p:nvPr/>
        </p:nvSpPr>
        <p:spPr>
          <a:xfrm>
            <a:off x="304800" y="271678"/>
            <a:ext cx="8763000" cy="6063198"/>
          </a:xfrm>
          <a:prstGeom prst="rect">
            <a:avLst/>
          </a:prstGeom>
          <a:noFill/>
        </p:spPr>
        <p:txBody>
          <a:bodyPr wrap="square" rtlCol="0">
            <a:spAutoFit/>
          </a:bodyPr>
          <a:lstStyle/>
          <a:p>
            <a:pPr marL="285750" indent="-285750">
              <a:buFont typeface="Wingdings" panose="05000000000000000000" pitchFamily="2" charset="2"/>
              <a:buChar char="q"/>
            </a:pPr>
            <a:r>
              <a:rPr lang="en-US" dirty="0"/>
              <a:t>Note: this workshop was not a “hands-on” workshop. It was just a demonstration.</a:t>
            </a:r>
          </a:p>
          <a:p>
            <a:pPr marL="285750" indent="-285750">
              <a:buFont typeface="Wingdings" panose="05000000000000000000" pitchFamily="2" charset="2"/>
              <a:buChar char="q"/>
            </a:pPr>
            <a:endParaRPr lang="en-US" dirty="0"/>
          </a:p>
          <a:p>
            <a:pPr marL="285750" indent="-285750">
              <a:buFont typeface="Wingdings" panose="05000000000000000000" pitchFamily="2" charset="2"/>
              <a:buChar char="q"/>
            </a:pPr>
            <a:r>
              <a:rPr lang="en-US" dirty="0"/>
              <a:t>In this PowerPoint, we show some of the key elements of some example scripts, but don’t go through the scripts line by line, in any detail.</a:t>
            </a:r>
          </a:p>
          <a:p>
            <a:pPr marL="285750" indent="-285750">
              <a:buFont typeface="Wingdings" panose="05000000000000000000" pitchFamily="2" charset="2"/>
              <a:buChar char="q"/>
            </a:pPr>
            <a:endParaRPr lang="en-US" dirty="0"/>
          </a:p>
          <a:p>
            <a:pPr marL="285750" indent="-285750">
              <a:buFont typeface="Wingdings" panose="05000000000000000000" pitchFamily="2" charset="2"/>
              <a:buChar char="q"/>
            </a:pPr>
            <a:r>
              <a:rPr lang="en-US" dirty="0"/>
              <a:t>If the user is interested, we have posted a zip file containing these example scripts, as well as an abbreviated set of script results, at the following URL.</a:t>
            </a:r>
          </a:p>
          <a:p>
            <a:pPr marL="285750" indent="-285750">
              <a:buFont typeface="Wingdings" panose="05000000000000000000" pitchFamily="2" charset="2"/>
              <a:buChar char="q"/>
            </a:pPr>
            <a:endParaRPr lang="en-US" dirty="0"/>
          </a:p>
          <a:p>
            <a:pPr marL="346075"/>
            <a:r>
              <a:rPr lang="en-US" sz="1600" b="1" u="sng" dirty="0">
                <a:solidFill>
                  <a:srgbClr val="FFFF00"/>
                </a:solidFill>
                <a:hlinkClick r:id="rId2"/>
              </a:rPr>
              <a:t>ftp://1397guest:2018arl@ftp.arl.noaa.gov/.Workshops/.Howard_2018/script_examples.zip</a:t>
            </a:r>
            <a:endParaRPr lang="en-US" sz="1600" b="1" dirty="0">
              <a:solidFill>
                <a:srgbClr val="FFFF00"/>
              </a:solidFill>
            </a:endParaRPr>
          </a:p>
          <a:p>
            <a:endParaRPr lang="en-US" dirty="0"/>
          </a:p>
          <a:p>
            <a:pPr marL="285750" indent="-285750">
              <a:buFont typeface="Wingdings" panose="05000000000000000000" pitchFamily="2" charset="2"/>
              <a:buChar char="q"/>
            </a:pPr>
            <a:r>
              <a:rPr lang="en-US" dirty="0"/>
              <a:t>A brief description of what is in the scipt_examples.zip file is on the following page</a:t>
            </a:r>
          </a:p>
          <a:p>
            <a:endParaRPr lang="en-US" dirty="0"/>
          </a:p>
          <a:p>
            <a:pPr marL="285750" indent="-285750">
              <a:buFont typeface="Wingdings" panose="05000000000000000000" pitchFamily="2" charset="2"/>
              <a:buChar char="q"/>
            </a:pPr>
            <a:r>
              <a:rPr lang="en-US" dirty="0"/>
              <a:t>If scripts are downloaded, it is likely they would have to be edited in order for them to work on your computer. The most likely things that might have to be edited would be the directories where met data are being kept, but other edits might also be required.</a:t>
            </a:r>
          </a:p>
          <a:p>
            <a:pPr marL="285750" indent="-285750">
              <a:buFont typeface="Wingdings" panose="05000000000000000000" pitchFamily="2" charset="2"/>
              <a:buChar char="q"/>
            </a:pPr>
            <a:endParaRPr lang="en-US" dirty="0"/>
          </a:p>
          <a:p>
            <a:pPr marL="285750" indent="-285750">
              <a:buFont typeface="Wingdings" panose="05000000000000000000" pitchFamily="2" charset="2"/>
              <a:buChar char="q"/>
            </a:pPr>
            <a:r>
              <a:rPr lang="en-US" dirty="0"/>
              <a:t>The scripts require that met data files being used in the scripts have been downloaded</a:t>
            </a:r>
          </a:p>
          <a:p>
            <a:pPr marL="285750" indent="-285750">
              <a:buFont typeface="Wingdings" panose="05000000000000000000" pitchFamily="2" charset="2"/>
              <a:buChar char="q"/>
            </a:pPr>
            <a:endParaRPr lang="en-US" dirty="0"/>
          </a:p>
          <a:p>
            <a:pPr marL="285750" indent="-285750">
              <a:buFont typeface="Wingdings" panose="05000000000000000000" pitchFamily="2" charset="2"/>
              <a:buChar char="q"/>
            </a:pPr>
            <a:r>
              <a:rPr lang="en-US" dirty="0"/>
              <a:t>For example, the DOS Batch script for running trajectories (RUN_TRAJ_DOS_001.bat)</a:t>
            </a:r>
          </a:p>
          <a:p>
            <a:pPr marL="742950" lvl="1" indent="-285750">
              <a:buFont typeface="Courier New" panose="02070309020205020404" pitchFamily="49" charset="0"/>
              <a:buChar char="o"/>
            </a:pPr>
            <a:r>
              <a:rPr lang="en-US" sz="1600" dirty="0"/>
              <a:t>assumes </a:t>
            </a:r>
            <a:r>
              <a:rPr lang="en-US" sz="1600" dirty="0" err="1"/>
              <a:t>global_reanalysis</a:t>
            </a:r>
            <a:r>
              <a:rPr lang="en-US" sz="1600" dirty="0"/>
              <a:t> met data is in: ..\</a:t>
            </a:r>
            <a:r>
              <a:rPr lang="en-US" sz="1600" dirty="0" err="1"/>
              <a:t>metdata</a:t>
            </a:r>
            <a:r>
              <a:rPr lang="en-US" sz="1600" dirty="0"/>
              <a:t>\</a:t>
            </a:r>
            <a:r>
              <a:rPr lang="en-US" sz="1600" dirty="0" err="1"/>
              <a:t>global_reanalysis</a:t>
            </a:r>
            <a:r>
              <a:rPr lang="en-US" sz="1600" dirty="0"/>
              <a:t>\, </a:t>
            </a:r>
          </a:p>
          <a:p>
            <a:pPr marL="742950" lvl="1" indent="-285750">
              <a:buFont typeface="Courier New" panose="02070309020205020404" pitchFamily="49" charset="0"/>
              <a:buChar char="o"/>
            </a:pPr>
            <a:r>
              <a:rPr lang="en-US" sz="1600" dirty="0"/>
              <a:t>these files are present in that directory:  RP198309.gbl and RP198310.gbl</a:t>
            </a:r>
          </a:p>
          <a:p>
            <a:pPr marL="742950" lvl="1" indent="-285750">
              <a:buFont typeface="Courier New" panose="02070309020205020404" pitchFamily="49" charset="0"/>
              <a:buChar char="o"/>
            </a:pPr>
            <a:r>
              <a:rPr lang="en-US" sz="1600" dirty="0"/>
              <a:t>Note: can obtain from: ftp://arlftp.arlhq.noaa.gov/pub/archives/reanalysis</a:t>
            </a:r>
          </a:p>
        </p:txBody>
      </p:sp>
    </p:spTree>
    <p:extLst>
      <p:ext uri="{BB962C8B-B14F-4D97-AF65-F5344CB8AC3E}">
        <p14:creationId xmlns:p14="http://schemas.microsoft.com/office/powerpoint/2010/main" val="749371162"/>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9" name="Straight Connector 38">
            <a:extLst>
              <a:ext uri="{FF2B5EF4-FFF2-40B4-BE49-F238E27FC236}">
                <a16:creationId xmlns="" xmlns:a16="http://schemas.microsoft.com/office/drawing/2014/main" id="{7640A4F5-9A5B-489E-9D20-916F2CA8B01C}"/>
              </a:ext>
            </a:extLst>
          </p:cNvPr>
          <p:cNvCxnSpPr>
            <a:cxnSpLocks/>
          </p:cNvCxnSpPr>
          <p:nvPr/>
        </p:nvCxnSpPr>
        <p:spPr>
          <a:xfrm flipV="1">
            <a:off x="853102" y="2224934"/>
            <a:ext cx="594698" cy="25786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 xmlns:a16="http://schemas.microsoft.com/office/drawing/2014/main" id="{A32C588C-61FC-4152-8A59-C3D2353F59B2}"/>
              </a:ext>
            </a:extLst>
          </p:cNvPr>
          <p:cNvCxnSpPr>
            <a:cxnSpLocks/>
          </p:cNvCxnSpPr>
          <p:nvPr/>
        </p:nvCxnSpPr>
        <p:spPr>
          <a:xfrm flipV="1">
            <a:off x="2743200" y="537865"/>
            <a:ext cx="575627" cy="45496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Slide Number Placeholder 1">
            <a:extLst>
              <a:ext uri="{FF2B5EF4-FFF2-40B4-BE49-F238E27FC236}">
                <a16:creationId xmlns="" xmlns:a16="http://schemas.microsoft.com/office/drawing/2014/main" id="{AE932842-B742-4873-933D-AFE5DACD32E8}"/>
              </a:ext>
            </a:extLst>
          </p:cNvPr>
          <p:cNvSpPr>
            <a:spLocks noGrp="1"/>
          </p:cNvSpPr>
          <p:nvPr>
            <p:ph type="sldNum" sz="quarter" idx="12"/>
          </p:nvPr>
        </p:nvSpPr>
        <p:spPr/>
        <p:txBody>
          <a:bodyPr/>
          <a:lstStyle/>
          <a:p>
            <a:fld id="{4E8DBFF9-7723-4E32-B4D1-61E93AF5D5D3}" type="slidenum">
              <a:rPr lang="en-US" smtClean="0"/>
              <a:pPr/>
              <a:t>153</a:t>
            </a:fld>
            <a:endParaRPr lang="en-US"/>
          </a:p>
        </p:txBody>
      </p:sp>
      <p:sp>
        <p:nvSpPr>
          <p:cNvPr id="3" name="TextBox 2">
            <a:extLst>
              <a:ext uri="{FF2B5EF4-FFF2-40B4-BE49-F238E27FC236}">
                <a16:creationId xmlns="" xmlns:a16="http://schemas.microsoft.com/office/drawing/2014/main" id="{CC629F95-AA53-481C-8359-386EE9DED2FA}"/>
              </a:ext>
            </a:extLst>
          </p:cNvPr>
          <p:cNvSpPr txBox="1"/>
          <p:nvPr/>
        </p:nvSpPr>
        <p:spPr>
          <a:xfrm>
            <a:off x="393521" y="868183"/>
            <a:ext cx="6235879" cy="5955476"/>
          </a:xfrm>
          <a:prstGeom prst="rect">
            <a:avLst/>
          </a:prstGeom>
          <a:noFill/>
        </p:spPr>
        <p:txBody>
          <a:bodyPr wrap="square" rtlCol="0">
            <a:spAutoFit/>
          </a:bodyPr>
          <a:lstStyle/>
          <a:p>
            <a:pPr marL="285750" indent="-285750">
              <a:spcAft>
                <a:spcPts val="600"/>
              </a:spcAft>
              <a:buFont typeface="Wingdings" panose="05000000000000000000" pitchFamily="2" charset="2"/>
              <a:buChar char="q"/>
            </a:pPr>
            <a:r>
              <a:rPr lang="en-US" b="1" dirty="0" err="1">
                <a:latin typeface="Courier New" panose="02070309020205020404" pitchFamily="49" charset="0"/>
                <a:cs typeface="Courier New" panose="02070309020205020404" pitchFamily="49" charset="0"/>
              </a:rPr>
              <a:t>working_Howard</a:t>
            </a:r>
            <a:endParaRPr lang="en-US" b="1" dirty="0">
              <a:latin typeface="Courier New" panose="02070309020205020404" pitchFamily="49" charset="0"/>
              <a:cs typeface="Courier New" panose="02070309020205020404" pitchFamily="49" charset="0"/>
            </a:endParaRPr>
          </a:p>
          <a:p>
            <a:pPr marL="285750" indent="-285750">
              <a:spcAft>
                <a:spcPts val="600"/>
              </a:spcAft>
              <a:buFont typeface="Wingdings" panose="05000000000000000000" pitchFamily="2" charset="2"/>
              <a:buChar char="q"/>
            </a:pPr>
            <a:r>
              <a:rPr lang="en-US" b="1" dirty="0" err="1">
                <a:latin typeface="Courier New" panose="02070309020205020404" pitchFamily="49" charset="0"/>
                <a:cs typeface="Courier New" panose="02070309020205020404" pitchFamily="49" charset="0"/>
              </a:rPr>
              <a:t>working_Howard_LINUX</a:t>
            </a:r>
            <a:endParaRPr lang="en-US" b="1" dirty="0">
              <a:latin typeface="Courier New" panose="02070309020205020404" pitchFamily="49" charset="0"/>
              <a:cs typeface="Courier New" panose="02070309020205020404" pitchFamily="49" charset="0"/>
            </a:endParaRPr>
          </a:p>
          <a:p>
            <a:pPr marL="285750" indent="-285750">
              <a:spcAft>
                <a:spcPts val="600"/>
              </a:spcAft>
              <a:buFont typeface="Wingdings" panose="05000000000000000000" pitchFamily="2" charset="2"/>
              <a:buChar char="q"/>
            </a:pPr>
            <a:r>
              <a:rPr lang="en-US" b="1" dirty="0">
                <a:latin typeface="Courier New" panose="02070309020205020404" pitchFamily="49" charset="0"/>
                <a:cs typeface="Courier New" panose="02070309020205020404" pitchFamily="49" charset="0"/>
              </a:rPr>
              <a:t>results</a:t>
            </a:r>
          </a:p>
          <a:p>
            <a:pPr marL="742950" lvl="1" indent="-285750">
              <a:spcAft>
                <a:spcPts val="600"/>
              </a:spcAft>
              <a:buFont typeface="Wingdings" panose="05000000000000000000" pitchFamily="2" charset="2"/>
              <a:buChar char="Ø"/>
            </a:pPr>
            <a:r>
              <a:rPr lang="en-US" b="1" dirty="0">
                <a:solidFill>
                  <a:srgbClr val="FFFF00"/>
                </a:solidFill>
                <a:latin typeface="Courier New" panose="02070309020205020404" pitchFamily="49" charset="0"/>
                <a:cs typeface="Courier New" panose="02070309020205020404" pitchFamily="49" charset="0"/>
              </a:rPr>
              <a:t>FRWD_48hr_gbl2p5_EXAMPLE_RESULTS</a:t>
            </a:r>
          </a:p>
          <a:p>
            <a:pPr marL="1200150" lvl="2" indent="-285750">
              <a:spcAft>
                <a:spcPts val="600"/>
              </a:spcAft>
              <a:buFont typeface="Courier New" panose="02070309020205020404" pitchFamily="49" charset="0"/>
              <a:buChar char="o"/>
            </a:pPr>
            <a:r>
              <a:rPr lang="en-US" b="1" dirty="0" err="1">
                <a:solidFill>
                  <a:srgbClr val="8FFF8F"/>
                </a:solidFill>
                <a:latin typeface="Courier New" panose="02070309020205020404" pitchFamily="49" charset="0"/>
                <a:cs typeface="Courier New" panose="02070309020205020404" pitchFamily="49" charset="0"/>
              </a:rPr>
              <a:t>cfg</a:t>
            </a:r>
            <a:endParaRPr lang="en-US" b="1" dirty="0">
              <a:solidFill>
                <a:srgbClr val="8FFF8F"/>
              </a:solidFill>
              <a:latin typeface="Courier New" panose="02070309020205020404" pitchFamily="49" charset="0"/>
              <a:cs typeface="Courier New" panose="02070309020205020404" pitchFamily="49" charset="0"/>
            </a:endParaRPr>
          </a:p>
          <a:p>
            <a:pPr marL="1200150" lvl="2" indent="-285750">
              <a:spcAft>
                <a:spcPts val="600"/>
              </a:spcAft>
              <a:buFont typeface="Courier New" panose="02070309020205020404" pitchFamily="49" charset="0"/>
              <a:buChar char="o"/>
            </a:pPr>
            <a:r>
              <a:rPr lang="en-US" b="1" dirty="0" err="1">
                <a:solidFill>
                  <a:srgbClr val="8FFF8F"/>
                </a:solidFill>
                <a:latin typeface="Courier New" panose="02070309020205020404" pitchFamily="49" charset="0"/>
                <a:cs typeface="Courier New" panose="02070309020205020404" pitchFamily="49" charset="0"/>
              </a:rPr>
              <a:t>ctl</a:t>
            </a:r>
            <a:endParaRPr lang="en-US" b="1" dirty="0">
              <a:solidFill>
                <a:srgbClr val="8FFF8F"/>
              </a:solidFill>
              <a:latin typeface="Courier New" panose="02070309020205020404" pitchFamily="49" charset="0"/>
              <a:cs typeface="Courier New" panose="02070309020205020404" pitchFamily="49" charset="0"/>
            </a:endParaRPr>
          </a:p>
          <a:p>
            <a:pPr marL="1200150" lvl="2" indent="-285750">
              <a:spcAft>
                <a:spcPts val="600"/>
              </a:spcAft>
              <a:buFont typeface="Courier New" panose="02070309020205020404" pitchFamily="49" charset="0"/>
              <a:buChar char="o"/>
            </a:pPr>
            <a:r>
              <a:rPr lang="en-US" b="1" dirty="0" err="1">
                <a:solidFill>
                  <a:srgbClr val="8FFF8F"/>
                </a:solidFill>
                <a:latin typeface="Courier New" panose="02070309020205020404" pitchFamily="49" charset="0"/>
                <a:cs typeface="Courier New" panose="02070309020205020404" pitchFamily="49" charset="0"/>
              </a:rPr>
              <a:t>freq</a:t>
            </a:r>
            <a:endParaRPr lang="en-US" b="1" dirty="0">
              <a:solidFill>
                <a:srgbClr val="8FFF8F"/>
              </a:solidFill>
              <a:latin typeface="Courier New" panose="02070309020205020404" pitchFamily="49" charset="0"/>
              <a:cs typeface="Courier New" panose="02070309020205020404" pitchFamily="49" charset="0"/>
            </a:endParaRPr>
          </a:p>
          <a:p>
            <a:pPr marL="1200150" lvl="2" indent="-285750">
              <a:spcAft>
                <a:spcPts val="600"/>
              </a:spcAft>
              <a:buFont typeface="Courier New" panose="02070309020205020404" pitchFamily="49" charset="0"/>
              <a:buChar char="o"/>
            </a:pPr>
            <a:r>
              <a:rPr lang="en-US" b="1" dirty="0">
                <a:solidFill>
                  <a:srgbClr val="8FFF8F"/>
                </a:solidFill>
                <a:latin typeface="Courier New" panose="02070309020205020404" pitchFamily="49" charset="0"/>
                <a:cs typeface="Courier New" panose="02070309020205020404" pitchFamily="49" charset="0"/>
              </a:rPr>
              <a:t>jpg_2000km</a:t>
            </a:r>
          </a:p>
          <a:p>
            <a:pPr marL="1200150" lvl="2" indent="-285750">
              <a:spcAft>
                <a:spcPts val="600"/>
              </a:spcAft>
              <a:buFont typeface="Courier New" panose="02070309020205020404" pitchFamily="49" charset="0"/>
              <a:buChar char="o"/>
            </a:pPr>
            <a:r>
              <a:rPr lang="en-US" b="1" dirty="0" err="1">
                <a:solidFill>
                  <a:srgbClr val="8FFF8F"/>
                </a:solidFill>
                <a:latin typeface="Courier New" panose="02070309020205020404" pitchFamily="49" charset="0"/>
                <a:cs typeface="Courier New" panose="02070309020205020404" pitchFamily="49" charset="0"/>
              </a:rPr>
              <a:t>kml</a:t>
            </a:r>
            <a:endParaRPr lang="en-US" b="1" dirty="0">
              <a:solidFill>
                <a:srgbClr val="8FFF8F"/>
              </a:solidFill>
              <a:latin typeface="Courier New" panose="02070309020205020404" pitchFamily="49" charset="0"/>
              <a:cs typeface="Courier New" panose="02070309020205020404" pitchFamily="49" charset="0"/>
            </a:endParaRPr>
          </a:p>
          <a:p>
            <a:pPr marL="1200150" lvl="2" indent="-285750">
              <a:spcAft>
                <a:spcPts val="600"/>
              </a:spcAft>
              <a:buFont typeface="Courier New" panose="02070309020205020404" pitchFamily="49" charset="0"/>
              <a:buChar char="o"/>
            </a:pPr>
            <a:r>
              <a:rPr lang="en-US" b="1" dirty="0" err="1">
                <a:solidFill>
                  <a:srgbClr val="8FFF8F"/>
                </a:solidFill>
                <a:latin typeface="Courier New" panose="02070309020205020404" pitchFamily="49" charset="0"/>
                <a:cs typeface="Courier New" panose="02070309020205020404" pitchFamily="49" charset="0"/>
              </a:rPr>
              <a:t>lns</a:t>
            </a:r>
            <a:endParaRPr lang="en-US" b="1" dirty="0">
              <a:solidFill>
                <a:srgbClr val="8FFF8F"/>
              </a:solidFill>
              <a:latin typeface="Courier New" panose="02070309020205020404" pitchFamily="49" charset="0"/>
              <a:cs typeface="Courier New" panose="02070309020205020404" pitchFamily="49" charset="0"/>
            </a:endParaRPr>
          </a:p>
          <a:p>
            <a:pPr marL="1200150" lvl="2" indent="-285750">
              <a:spcAft>
                <a:spcPts val="600"/>
              </a:spcAft>
              <a:buFont typeface="Courier New" panose="02070309020205020404" pitchFamily="49" charset="0"/>
              <a:buChar char="o"/>
            </a:pPr>
            <a:r>
              <a:rPr lang="en-US" b="1" dirty="0" err="1">
                <a:solidFill>
                  <a:srgbClr val="8FFF8F"/>
                </a:solidFill>
                <a:latin typeface="Courier New" panose="02070309020205020404" pitchFamily="49" charset="0"/>
                <a:cs typeface="Courier New" panose="02070309020205020404" pitchFamily="49" charset="0"/>
              </a:rPr>
              <a:t>msg</a:t>
            </a:r>
            <a:endParaRPr lang="en-US" b="1" dirty="0">
              <a:solidFill>
                <a:srgbClr val="8FFF8F"/>
              </a:solidFill>
              <a:latin typeface="Courier New" panose="02070309020205020404" pitchFamily="49" charset="0"/>
              <a:cs typeface="Courier New" panose="02070309020205020404" pitchFamily="49" charset="0"/>
            </a:endParaRPr>
          </a:p>
          <a:p>
            <a:pPr marL="1200150" lvl="2" indent="-285750">
              <a:spcAft>
                <a:spcPts val="600"/>
              </a:spcAft>
              <a:buFont typeface="Courier New" panose="02070309020205020404" pitchFamily="49" charset="0"/>
              <a:buChar char="o"/>
            </a:pPr>
            <a:r>
              <a:rPr lang="en-US" b="1" dirty="0">
                <a:solidFill>
                  <a:srgbClr val="8FFF8F"/>
                </a:solidFill>
                <a:latin typeface="Courier New" panose="02070309020205020404" pitchFamily="49" charset="0"/>
                <a:cs typeface="Courier New" panose="02070309020205020404" pitchFamily="49" charset="0"/>
              </a:rPr>
              <a:t>ps_2000km</a:t>
            </a:r>
          </a:p>
          <a:p>
            <a:pPr marL="1200150" lvl="2" indent="-285750">
              <a:spcAft>
                <a:spcPts val="600"/>
              </a:spcAft>
              <a:buFont typeface="Courier New" panose="02070309020205020404" pitchFamily="49" charset="0"/>
              <a:buChar char="o"/>
            </a:pPr>
            <a:r>
              <a:rPr lang="en-US" b="1" dirty="0">
                <a:solidFill>
                  <a:srgbClr val="8FFF8F"/>
                </a:solidFill>
                <a:latin typeface="Courier New" panose="02070309020205020404" pitchFamily="49" charset="0"/>
                <a:cs typeface="Courier New" panose="02070309020205020404" pitchFamily="49" charset="0"/>
              </a:rPr>
              <a:t>pts</a:t>
            </a:r>
          </a:p>
          <a:p>
            <a:pPr marL="1200150" lvl="2" indent="-285750">
              <a:spcAft>
                <a:spcPts val="600"/>
              </a:spcAft>
              <a:buFont typeface="Courier New" panose="02070309020205020404" pitchFamily="49" charset="0"/>
              <a:buChar char="o"/>
            </a:pPr>
            <a:r>
              <a:rPr lang="en-US" b="1" dirty="0" err="1">
                <a:solidFill>
                  <a:srgbClr val="8FFF8F"/>
                </a:solidFill>
                <a:latin typeface="Courier New" panose="02070309020205020404" pitchFamily="49" charset="0"/>
                <a:cs typeface="Courier New" panose="02070309020205020404" pitchFamily="49" charset="0"/>
              </a:rPr>
              <a:t>tdp</a:t>
            </a:r>
            <a:endParaRPr lang="en-US" b="1" dirty="0">
              <a:solidFill>
                <a:srgbClr val="8FFF8F"/>
              </a:solidFill>
              <a:latin typeface="Courier New" panose="02070309020205020404" pitchFamily="49" charset="0"/>
              <a:cs typeface="Courier New" panose="02070309020205020404" pitchFamily="49" charset="0"/>
            </a:endParaRPr>
          </a:p>
          <a:p>
            <a:pPr marL="742950" lvl="1" indent="-285750">
              <a:spcAft>
                <a:spcPts val="600"/>
              </a:spcAft>
              <a:buFont typeface="Wingdings" panose="05000000000000000000" pitchFamily="2" charset="2"/>
              <a:buChar char="Ø"/>
            </a:pPr>
            <a:r>
              <a:rPr lang="en-US" b="1" dirty="0">
                <a:solidFill>
                  <a:srgbClr val="FFFF00"/>
                </a:solidFill>
                <a:latin typeface="Courier New" panose="02070309020205020404" pitchFamily="49" charset="0"/>
                <a:cs typeface="Courier New" panose="02070309020205020404" pitchFamily="49" charset="0"/>
              </a:rPr>
              <a:t>FRWD_48hr_NARR_EXAMPLE_RESULTS</a:t>
            </a:r>
          </a:p>
          <a:p>
            <a:pPr marL="1200150" lvl="2" indent="-285750">
              <a:spcAft>
                <a:spcPts val="600"/>
              </a:spcAft>
              <a:buFont typeface="Courier New" panose="02070309020205020404" pitchFamily="49" charset="0"/>
              <a:buChar char="o"/>
            </a:pPr>
            <a:r>
              <a:rPr lang="en-US" sz="1400" b="1" i="1" dirty="0">
                <a:solidFill>
                  <a:srgbClr val="F791E1"/>
                </a:solidFill>
                <a:latin typeface="Courier New" panose="02070309020205020404" pitchFamily="49" charset="0"/>
                <a:cs typeface="Courier New" panose="02070309020205020404" pitchFamily="49" charset="0"/>
              </a:rPr>
              <a:t>same set of named subdirectories as above, for each type of result files</a:t>
            </a:r>
          </a:p>
        </p:txBody>
      </p:sp>
      <p:sp>
        <p:nvSpPr>
          <p:cNvPr id="4" name="TextBox 3">
            <a:extLst>
              <a:ext uri="{FF2B5EF4-FFF2-40B4-BE49-F238E27FC236}">
                <a16:creationId xmlns="" xmlns:a16="http://schemas.microsoft.com/office/drawing/2014/main" id="{2026767D-992B-4AFC-AE49-2C8F79A24B9F}"/>
              </a:ext>
            </a:extLst>
          </p:cNvPr>
          <p:cNvSpPr txBox="1"/>
          <p:nvPr/>
        </p:nvSpPr>
        <p:spPr>
          <a:xfrm>
            <a:off x="3318827" y="136525"/>
            <a:ext cx="5444173" cy="461665"/>
          </a:xfrm>
          <a:prstGeom prst="rect">
            <a:avLst/>
          </a:prstGeom>
          <a:solidFill>
            <a:schemeClr val="tx1"/>
          </a:solidFill>
          <a:ln w="12700">
            <a:solidFill>
              <a:srgbClr val="FF0000"/>
            </a:solidFill>
          </a:ln>
        </p:spPr>
        <p:txBody>
          <a:bodyPr wrap="square" rtlCol="0">
            <a:spAutoFit/>
          </a:bodyPr>
          <a:lstStyle/>
          <a:p>
            <a:r>
              <a:rPr lang="en-US" sz="1200" dirty="0">
                <a:solidFill>
                  <a:schemeClr val="bg1"/>
                </a:solidFill>
              </a:rPr>
              <a:t>Contains DOS Batch script examples, that can be edited to work on Windows computers.  Can be placed in hysplit4 directory, i.e., alongside working directory.</a:t>
            </a:r>
          </a:p>
        </p:txBody>
      </p:sp>
      <p:sp>
        <p:nvSpPr>
          <p:cNvPr id="6" name="TextBox 5">
            <a:extLst>
              <a:ext uri="{FF2B5EF4-FFF2-40B4-BE49-F238E27FC236}">
                <a16:creationId xmlns="" xmlns:a16="http://schemas.microsoft.com/office/drawing/2014/main" id="{FD8BD88C-BD7F-4EF0-8B65-55C8DA33FB42}"/>
              </a:ext>
            </a:extLst>
          </p:cNvPr>
          <p:cNvSpPr txBox="1"/>
          <p:nvPr/>
        </p:nvSpPr>
        <p:spPr>
          <a:xfrm flipH="1">
            <a:off x="76200" y="76200"/>
            <a:ext cx="2772710" cy="461665"/>
          </a:xfrm>
          <a:prstGeom prst="rect">
            <a:avLst/>
          </a:prstGeom>
          <a:noFill/>
          <a:ln w="19050">
            <a:solidFill>
              <a:schemeClr val="tx1"/>
            </a:solidFill>
          </a:ln>
        </p:spPr>
        <p:txBody>
          <a:bodyPr wrap="square" rtlCol="0">
            <a:spAutoFit/>
          </a:bodyPr>
          <a:lstStyle/>
          <a:p>
            <a:r>
              <a:rPr lang="en-US" sz="2400" b="1" dirty="0">
                <a:solidFill>
                  <a:srgbClr val="25FF25"/>
                </a:solidFill>
              </a:rPr>
              <a:t>script_examples.zip</a:t>
            </a:r>
          </a:p>
        </p:txBody>
      </p:sp>
      <p:cxnSp>
        <p:nvCxnSpPr>
          <p:cNvPr id="11" name="Straight Connector 10">
            <a:extLst>
              <a:ext uri="{FF2B5EF4-FFF2-40B4-BE49-F238E27FC236}">
                <a16:creationId xmlns="" xmlns:a16="http://schemas.microsoft.com/office/drawing/2014/main" id="{7DC85DD1-65E2-4090-A38D-101F8DEABB96}"/>
              </a:ext>
            </a:extLst>
          </p:cNvPr>
          <p:cNvCxnSpPr>
            <a:cxnSpLocks/>
          </p:cNvCxnSpPr>
          <p:nvPr/>
        </p:nvCxnSpPr>
        <p:spPr>
          <a:xfrm flipV="1">
            <a:off x="3581400" y="992832"/>
            <a:ext cx="228600" cy="30256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 xmlns:a16="http://schemas.microsoft.com/office/drawing/2014/main" id="{8472E195-4E14-4993-9420-3B7E3115E4DB}"/>
              </a:ext>
            </a:extLst>
          </p:cNvPr>
          <p:cNvCxnSpPr>
            <a:cxnSpLocks/>
          </p:cNvCxnSpPr>
          <p:nvPr/>
        </p:nvCxnSpPr>
        <p:spPr>
          <a:xfrm>
            <a:off x="1828800" y="1752600"/>
            <a:ext cx="44196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 xmlns:a16="http://schemas.microsoft.com/office/drawing/2014/main" id="{FBF5CAC5-85C8-4ABB-8EC4-69197C498526}"/>
              </a:ext>
            </a:extLst>
          </p:cNvPr>
          <p:cNvSpPr txBox="1"/>
          <p:nvPr/>
        </p:nvSpPr>
        <p:spPr>
          <a:xfrm>
            <a:off x="6183431" y="1387475"/>
            <a:ext cx="2655770" cy="1938992"/>
          </a:xfrm>
          <a:prstGeom prst="rect">
            <a:avLst/>
          </a:prstGeom>
          <a:solidFill>
            <a:schemeClr val="tx1"/>
          </a:solidFill>
          <a:ln w="12700">
            <a:solidFill>
              <a:srgbClr val="FF0000"/>
            </a:solidFill>
          </a:ln>
        </p:spPr>
        <p:txBody>
          <a:bodyPr wrap="square" rtlCol="0">
            <a:spAutoFit/>
          </a:bodyPr>
          <a:lstStyle/>
          <a:p>
            <a:pPr algn="r"/>
            <a:r>
              <a:rPr lang="en-US" sz="1200" dirty="0">
                <a:solidFill>
                  <a:schemeClr val="bg1"/>
                </a:solidFill>
              </a:rPr>
              <a:t>Contains two subdirectories below, with additional sub-sub-directories in each of those. The trajectory scripts, for example, produce the same 112 trajectories as produced in Section 6.1 of the Tutorial. But, results are just provided in these directories for the 1</a:t>
            </a:r>
            <a:r>
              <a:rPr lang="en-US" sz="1200" baseline="30000" dirty="0">
                <a:solidFill>
                  <a:schemeClr val="bg1"/>
                </a:solidFill>
              </a:rPr>
              <a:t>st</a:t>
            </a:r>
            <a:r>
              <a:rPr lang="en-US" sz="1200" dirty="0">
                <a:solidFill>
                  <a:schemeClr val="bg1"/>
                </a:solidFill>
              </a:rPr>
              <a:t> and 112</a:t>
            </a:r>
            <a:r>
              <a:rPr lang="en-US" sz="1200" baseline="30000" dirty="0">
                <a:solidFill>
                  <a:schemeClr val="bg1"/>
                </a:solidFill>
              </a:rPr>
              <a:t>th</a:t>
            </a:r>
            <a:r>
              <a:rPr lang="en-US" sz="1200" dirty="0">
                <a:solidFill>
                  <a:schemeClr val="bg1"/>
                </a:solidFill>
              </a:rPr>
              <a:t> trajectory. That is, instead of 112 files or sets of results in each subdirectory, there are only two. </a:t>
            </a:r>
          </a:p>
        </p:txBody>
      </p:sp>
      <p:sp>
        <p:nvSpPr>
          <p:cNvPr id="5" name="TextBox 4">
            <a:extLst>
              <a:ext uri="{FF2B5EF4-FFF2-40B4-BE49-F238E27FC236}">
                <a16:creationId xmlns="" xmlns:a16="http://schemas.microsoft.com/office/drawing/2014/main" id="{9CE58F04-020C-4E2B-B3FF-0AF9B5EA949E}"/>
              </a:ext>
            </a:extLst>
          </p:cNvPr>
          <p:cNvSpPr txBox="1"/>
          <p:nvPr/>
        </p:nvSpPr>
        <p:spPr>
          <a:xfrm>
            <a:off x="3657600" y="762000"/>
            <a:ext cx="5334000" cy="461665"/>
          </a:xfrm>
          <a:prstGeom prst="rect">
            <a:avLst/>
          </a:prstGeom>
          <a:solidFill>
            <a:schemeClr val="tx1"/>
          </a:solidFill>
          <a:ln w="12700">
            <a:solidFill>
              <a:srgbClr val="FF0000"/>
            </a:solidFill>
          </a:ln>
        </p:spPr>
        <p:txBody>
          <a:bodyPr wrap="square" rtlCol="0">
            <a:spAutoFit/>
          </a:bodyPr>
          <a:lstStyle/>
          <a:p>
            <a:r>
              <a:rPr lang="en-US" sz="1200" dirty="0">
                <a:solidFill>
                  <a:schemeClr val="bg1"/>
                </a:solidFill>
              </a:rPr>
              <a:t>Contains Korn Shell script examples, that could be edited to work on Mac &amp; Linux computers. Can be put in hysplit4 directory, i.e., alongside working directory.</a:t>
            </a:r>
          </a:p>
        </p:txBody>
      </p:sp>
      <p:cxnSp>
        <p:nvCxnSpPr>
          <p:cNvPr id="17" name="Straight Connector 16">
            <a:extLst>
              <a:ext uri="{FF2B5EF4-FFF2-40B4-BE49-F238E27FC236}">
                <a16:creationId xmlns="" xmlns:a16="http://schemas.microsoft.com/office/drawing/2014/main" id="{8228233E-E3FE-4A97-AF71-A89C5506377D}"/>
              </a:ext>
            </a:extLst>
          </p:cNvPr>
          <p:cNvCxnSpPr>
            <a:cxnSpLocks/>
          </p:cNvCxnSpPr>
          <p:nvPr/>
        </p:nvCxnSpPr>
        <p:spPr>
          <a:xfrm>
            <a:off x="2231561" y="2432098"/>
            <a:ext cx="1730839" cy="0"/>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 xmlns:a16="http://schemas.microsoft.com/office/drawing/2014/main" id="{F13CC2B4-4DBB-45ED-8770-0507156A4C5D}"/>
              </a:ext>
            </a:extLst>
          </p:cNvPr>
          <p:cNvSpPr txBox="1"/>
          <p:nvPr/>
        </p:nvSpPr>
        <p:spPr>
          <a:xfrm>
            <a:off x="3416789" y="2293598"/>
            <a:ext cx="2340129" cy="276999"/>
          </a:xfrm>
          <a:prstGeom prst="rect">
            <a:avLst/>
          </a:prstGeom>
          <a:solidFill>
            <a:schemeClr val="tx1"/>
          </a:solidFill>
          <a:ln w="12700">
            <a:solidFill>
              <a:srgbClr val="8FFF8F"/>
            </a:solidFill>
          </a:ln>
        </p:spPr>
        <p:txBody>
          <a:bodyPr wrap="square" rtlCol="0">
            <a:spAutoFit/>
          </a:bodyPr>
          <a:lstStyle/>
          <a:p>
            <a:r>
              <a:rPr lang="en-US" sz="1200" dirty="0">
                <a:solidFill>
                  <a:schemeClr val="bg1"/>
                </a:solidFill>
              </a:rPr>
              <a:t>SETUP.CFG files for each trajectory</a:t>
            </a:r>
          </a:p>
        </p:txBody>
      </p:sp>
      <p:cxnSp>
        <p:nvCxnSpPr>
          <p:cNvPr id="20" name="Straight Connector 19">
            <a:extLst>
              <a:ext uri="{FF2B5EF4-FFF2-40B4-BE49-F238E27FC236}">
                <a16:creationId xmlns="" xmlns:a16="http://schemas.microsoft.com/office/drawing/2014/main" id="{5196D181-1E26-4072-97B6-91038967E5A3}"/>
              </a:ext>
            </a:extLst>
          </p:cNvPr>
          <p:cNvCxnSpPr>
            <a:cxnSpLocks/>
          </p:cNvCxnSpPr>
          <p:nvPr/>
        </p:nvCxnSpPr>
        <p:spPr>
          <a:xfrm>
            <a:off x="2240796" y="2805500"/>
            <a:ext cx="1730839" cy="0"/>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 xmlns:a16="http://schemas.microsoft.com/office/drawing/2014/main" id="{F6AE9721-68FA-4C85-BC67-2999B82000EF}"/>
              </a:ext>
            </a:extLst>
          </p:cNvPr>
          <p:cNvSpPr txBox="1"/>
          <p:nvPr/>
        </p:nvSpPr>
        <p:spPr>
          <a:xfrm>
            <a:off x="3416789" y="2667000"/>
            <a:ext cx="2298211" cy="276999"/>
          </a:xfrm>
          <a:prstGeom prst="rect">
            <a:avLst/>
          </a:prstGeom>
          <a:solidFill>
            <a:schemeClr val="tx1"/>
          </a:solidFill>
          <a:ln w="12700">
            <a:solidFill>
              <a:srgbClr val="8FFF8F"/>
            </a:solidFill>
          </a:ln>
        </p:spPr>
        <p:txBody>
          <a:bodyPr wrap="square" rtlCol="0">
            <a:spAutoFit/>
          </a:bodyPr>
          <a:lstStyle/>
          <a:p>
            <a:r>
              <a:rPr lang="en-US" sz="1200" dirty="0">
                <a:solidFill>
                  <a:schemeClr val="bg1"/>
                </a:solidFill>
              </a:rPr>
              <a:t>CONTROL files for each trajectory</a:t>
            </a:r>
          </a:p>
        </p:txBody>
      </p:sp>
      <p:cxnSp>
        <p:nvCxnSpPr>
          <p:cNvPr id="22" name="Straight Connector 21">
            <a:extLst>
              <a:ext uri="{FF2B5EF4-FFF2-40B4-BE49-F238E27FC236}">
                <a16:creationId xmlns="" xmlns:a16="http://schemas.microsoft.com/office/drawing/2014/main" id="{C330118A-18CD-4847-A31E-9C23AE028FB6}"/>
              </a:ext>
            </a:extLst>
          </p:cNvPr>
          <p:cNvCxnSpPr>
            <a:cxnSpLocks/>
          </p:cNvCxnSpPr>
          <p:nvPr/>
        </p:nvCxnSpPr>
        <p:spPr>
          <a:xfrm>
            <a:off x="2393196" y="3145850"/>
            <a:ext cx="1730839" cy="0"/>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 xmlns:a16="http://schemas.microsoft.com/office/drawing/2014/main" id="{AB2E874F-8DB5-4DB7-8D45-9702ABE355CB}"/>
              </a:ext>
            </a:extLst>
          </p:cNvPr>
          <p:cNvSpPr txBox="1"/>
          <p:nvPr/>
        </p:nvSpPr>
        <p:spPr>
          <a:xfrm>
            <a:off x="3416789" y="3007350"/>
            <a:ext cx="2222011" cy="276999"/>
          </a:xfrm>
          <a:prstGeom prst="rect">
            <a:avLst/>
          </a:prstGeom>
          <a:solidFill>
            <a:schemeClr val="tx1"/>
          </a:solidFill>
          <a:ln w="12700">
            <a:solidFill>
              <a:srgbClr val="8FFF8F"/>
            </a:solidFill>
          </a:ln>
        </p:spPr>
        <p:txBody>
          <a:bodyPr wrap="square" rtlCol="0">
            <a:spAutoFit/>
          </a:bodyPr>
          <a:lstStyle/>
          <a:p>
            <a:r>
              <a:rPr lang="en-US" sz="1200" dirty="0">
                <a:solidFill>
                  <a:schemeClr val="bg1"/>
                </a:solidFill>
              </a:rPr>
              <a:t>results from Frequency Scripts</a:t>
            </a:r>
          </a:p>
        </p:txBody>
      </p:sp>
      <p:cxnSp>
        <p:nvCxnSpPr>
          <p:cNvPr id="24" name="Straight Connector 23">
            <a:extLst>
              <a:ext uri="{FF2B5EF4-FFF2-40B4-BE49-F238E27FC236}">
                <a16:creationId xmlns="" xmlns:a16="http://schemas.microsoft.com/office/drawing/2014/main" id="{9165ED28-EAAD-4E64-90C7-3F6CBC41F250}"/>
              </a:ext>
            </a:extLst>
          </p:cNvPr>
          <p:cNvCxnSpPr>
            <a:cxnSpLocks/>
          </p:cNvCxnSpPr>
          <p:nvPr/>
        </p:nvCxnSpPr>
        <p:spPr>
          <a:xfrm>
            <a:off x="3200400" y="3519101"/>
            <a:ext cx="1730839" cy="0"/>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 xmlns:a16="http://schemas.microsoft.com/office/drawing/2014/main" id="{3DDB1824-54A0-4633-B4BF-8A191F1689D2}"/>
              </a:ext>
            </a:extLst>
          </p:cNvPr>
          <p:cNvSpPr txBox="1"/>
          <p:nvPr/>
        </p:nvSpPr>
        <p:spPr>
          <a:xfrm>
            <a:off x="3416789" y="3380601"/>
            <a:ext cx="2222011" cy="276999"/>
          </a:xfrm>
          <a:prstGeom prst="rect">
            <a:avLst/>
          </a:prstGeom>
          <a:solidFill>
            <a:schemeClr val="tx1"/>
          </a:solidFill>
          <a:ln w="12700">
            <a:solidFill>
              <a:srgbClr val="8FFF8F"/>
            </a:solidFill>
          </a:ln>
        </p:spPr>
        <p:txBody>
          <a:bodyPr wrap="square" rtlCol="0">
            <a:spAutoFit/>
          </a:bodyPr>
          <a:lstStyle/>
          <a:p>
            <a:r>
              <a:rPr lang="en-US" sz="1200" dirty="0">
                <a:solidFill>
                  <a:schemeClr val="bg1"/>
                </a:solidFill>
              </a:rPr>
              <a:t>jpg maps for each trajectory</a:t>
            </a:r>
          </a:p>
        </p:txBody>
      </p:sp>
      <p:cxnSp>
        <p:nvCxnSpPr>
          <p:cNvPr id="26" name="Straight Connector 25">
            <a:extLst>
              <a:ext uri="{FF2B5EF4-FFF2-40B4-BE49-F238E27FC236}">
                <a16:creationId xmlns="" xmlns:a16="http://schemas.microsoft.com/office/drawing/2014/main" id="{1DFE7809-2383-4914-A571-0FDD78FE3396}"/>
              </a:ext>
            </a:extLst>
          </p:cNvPr>
          <p:cNvCxnSpPr>
            <a:cxnSpLocks/>
          </p:cNvCxnSpPr>
          <p:nvPr/>
        </p:nvCxnSpPr>
        <p:spPr>
          <a:xfrm>
            <a:off x="2209800" y="3849053"/>
            <a:ext cx="1730839" cy="0"/>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 xmlns:a16="http://schemas.microsoft.com/office/drawing/2014/main" id="{AC690BDF-1D5E-4D95-A142-4BD97C5A4DE8}"/>
              </a:ext>
            </a:extLst>
          </p:cNvPr>
          <p:cNvSpPr txBox="1"/>
          <p:nvPr/>
        </p:nvSpPr>
        <p:spPr>
          <a:xfrm>
            <a:off x="3416789" y="3710553"/>
            <a:ext cx="2679211" cy="276999"/>
          </a:xfrm>
          <a:prstGeom prst="rect">
            <a:avLst/>
          </a:prstGeom>
          <a:solidFill>
            <a:schemeClr val="tx1"/>
          </a:solidFill>
          <a:ln w="12700">
            <a:solidFill>
              <a:srgbClr val="8FFF8F"/>
            </a:solidFill>
          </a:ln>
        </p:spPr>
        <p:txBody>
          <a:bodyPr wrap="square" rtlCol="0">
            <a:spAutoFit/>
          </a:bodyPr>
          <a:lstStyle/>
          <a:p>
            <a:r>
              <a:rPr lang="en-US" sz="1200" dirty="0">
                <a:solidFill>
                  <a:schemeClr val="bg1"/>
                </a:solidFill>
              </a:rPr>
              <a:t>Google Earth output for each trajectory</a:t>
            </a:r>
          </a:p>
        </p:txBody>
      </p:sp>
      <p:cxnSp>
        <p:nvCxnSpPr>
          <p:cNvPr id="28" name="Straight Connector 27">
            <a:extLst>
              <a:ext uri="{FF2B5EF4-FFF2-40B4-BE49-F238E27FC236}">
                <a16:creationId xmlns="" xmlns:a16="http://schemas.microsoft.com/office/drawing/2014/main" id="{9FEB7DE2-9E68-4930-9C8C-5B8293D8F1A8}"/>
              </a:ext>
            </a:extLst>
          </p:cNvPr>
          <p:cNvCxnSpPr>
            <a:cxnSpLocks/>
          </p:cNvCxnSpPr>
          <p:nvPr/>
        </p:nvCxnSpPr>
        <p:spPr>
          <a:xfrm>
            <a:off x="2231561" y="4204901"/>
            <a:ext cx="1730839" cy="0"/>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 xmlns:a16="http://schemas.microsoft.com/office/drawing/2014/main" id="{1288C857-9B68-4EE9-ACB4-8E0575304859}"/>
              </a:ext>
            </a:extLst>
          </p:cNvPr>
          <p:cNvSpPr txBox="1"/>
          <p:nvPr/>
        </p:nvSpPr>
        <p:spPr>
          <a:xfrm>
            <a:off x="3416789" y="4066401"/>
            <a:ext cx="2340129" cy="276999"/>
          </a:xfrm>
          <a:prstGeom prst="rect">
            <a:avLst/>
          </a:prstGeom>
          <a:solidFill>
            <a:schemeClr val="tx1"/>
          </a:solidFill>
          <a:ln w="12700">
            <a:solidFill>
              <a:srgbClr val="8FFF8F"/>
            </a:solidFill>
          </a:ln>
        </p:spPr>
        <p:txBody>
          <a:bodyPr wrap="square" rtlCol="0">
            <a:spAutoFit/>
          </a:bodyPr>
          <a:lstStyle/>
          <a:p>
            <a:r>
              <a:rPr lang="en-US" sz="1200" dirty="0">
                <a:solidFill>
                  <a:schemeClr val="bg1"/>
                </a:solidFill>
              </a:rPr>
              <a:t>Line shapefiles for each trajectory</a:t>
            </a:r>
          </a:p>
        </p:txBody>
      </p:sp>
      <p:cxnSp>
        <p:nvCxnSpPr>
          <p:cNvPr id="30" name="Straight Connector 29">
            <a:extLst>
              <a:ext uri="{FF2B5EF4-FFF2-40B4-BE49-F238E27FC236}">
                <a16:creationId xmlns="" xmlns:a16="http://schemas.microsoft.com/office/drawing/2014/main" id="{436A92CE-503F-4C05-A26A-AF02643E506F}"/>
              </a:ext>
            </a:extLst>
          </p:cNvPr>
          <p:cNvCxnSpPr>
            <a:cxnSpLocks/>
          </p:cNvCxnSpPr>
          <p:nvPr/>
        </p:nvCxnSpPr>
        <p:spPr>
          <a:xfrm>
            <a:off x="2262753" y="4558100"/>
            <a:ext cx="1730839" cy="0"/>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 xmlns:a16="http://schemas.microsoft.com/office/drawing/2014/main" id="{8D436D38-3242-4517-843E-C218BB6813BC}"/>
              </a:ext>
            </a:extLst>
          </p:cNvPr>
          <p:cNvSpPr txBox="1"/>
          <p:nvPr/>
        </p:nvSpPr>
        <p:spPr>
          <a:xfrm>
            <a:off x="3416789" y="4419600"/>
            <a:ext cx="2298211" cy="276999"/>
          </a:xfrm>
          <a:prstGeom prst="rect">
            <a:avLst/>
          </a:prstGeom>
          <a:solidFill>
            <a:schemeClr val="tx1"/>
          </a:solidFill>
          <a:ln w="12700">
            <a:solidFill>
              <a:srgbClr val="8FFF8F"/>
            </a:solidFill>
          </a:ln>
        </p:spPr>
        <p:txBody>
          <a:bodyPr wrap="square" rtlCol="0">
            <a:spAutoFit/>
          </a:bodyPr>
          <a:lstStyle/>
          <a:p>
            <a:r>
              <a:rPr lang="en-US" sz="1200" dirty="0">
                <a:solidFill>
                  <a:schemeClr val="bg1"/>
                </a:solidFill>
              </a:rPr>
              <a:t>MESSAGE files for each trajectory</a:t>
            </a:r>
          </a:p>
        </p:txBody>
      </p:sp>
      <p:cxnSp>
        <p:nvCxnSpPr>
          <p:cNvPr id="32" name="Straight Connector 31">
            <a:extLst>
              <a:ext uri="{FF2B5EF4-FFF2-40B4-BE49-F238E27FC236}">
                <a16:creationId xmlns="" xmlns:a16="http://schemas.microsoft.com/office/drawing/2014/main" id="{7CBE3508-F146-49B8-BDD8-ECCE42A82706}"/>
              </a:ext>
            </a:extLst>
          </p:cNvPr>
          <p:cNvCxnSpPr>
            <a:cxnSpLocks/>
          </p:cNvCxnSpPr>
          <p:nvPr/>
        </p:nvCxnSpPr>
        <p:spPr>
          <a:xfrm>
            <a:off x="3001310" y="4915853"/>
            <a:ext cx="1730839" cy="0"/>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 xmlns:a16="http://schemas.microsoft.com/office/drawing/2014/main" id="{B4D3DD9F-F506-40D9-ACD4-13E71CD72EF7}"/>
              </a:ext>
            </a:extLst>
          </p:cNvPr>
          <p:cNvSpPr txBox="1"/>
          <p:nvPr/>
        </p:nvSpPr>
        <p:spPr>
          <a:xfrm>
            <a:off x="3416789" y="4777353"/>
            <a:ext cx="2374412" cy="276999"/>
          </a:xfrm>
          <a:prstGeom prst="rect">
            <a:avLst/>
          </a:prstGeom>
          <a:solidFill>
            <a:schemeClr val="tx1"/>
          </a:solidFill>
          <a:ln w="12700">
            <a:solidFill>
              <a:srgbClr val="8FFF8F"/>
            </a:solidFill>
          </a:ln>
        </p:spPr>
        <p:txBody>
          <a:bodyPr wrap="square" rtlCol="0">
            <a:spAutoFit/>
          </a:bodyPr>
          <a:lstStyle/>
          <a:p>
            <a:r>
              <a:rPr lang="en-US" sz="1200" dirty="0">
                <a:solidFill>
                  <a:schemeClr val="bg1"/>
                </a:solidFill>
              </a:rPr>
              <a:t>postscript maps for each trajectory</a:t>
            </a:r>
          </a:p>
        </p:txBody>
      </p:sp>
      <p:cxnSp>
        <p:nvCxnSpPr>
          <p:cNvPr id="34" name="Straight Connector 33">
            <a:extLst>
              <a:ext uri="{FF2B5EF4-FFF2-40B4-BE49-F238E27FC236}">
                <a16:creationId xmlns="" xmlns:a16="http://schemas.microsoft.com/office/drawing/2014/main" id="{32ABA7D8-FAB8-4C58-98B6-8752A7A4EE8C}"/>
              </a:ext>
            </a:extLst>
          </p:cNvPr>
          <p:cNvCxnSpPr>
            <a:cxnSpLocks/>
          </p:cNvCxnSpPr>
          <p:nvPr/>
        </p:nvCxnSpPr>
        <p:spPr>
          <a:xfrm>
            <a:off x="2194302" y="5263952"/>
            <a:ext cx="1730839" cy="0"/>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 xmlns:a16="http://schemas.microsoft.com/office/drawing/2014/main" id="{422C81DB-6E91-4B95-8988-7B60755A7E2E}"/>
              </a:ext>
            </a:extLst>
          </p:cNvPr>
          <p:cNvSpPr txBox="1"/>
          <p:nvPr/>
        </p:nvSpPr>
        <p:spPr>
          <a:xfrm>
            <a:off x="3416789" y="5125452"/>
            <a:ext cx="2984011" cy="276999"/>
          </a:xfrm>
          <a:prstGeom prst="rect">
            <a:avLst/>
          </a:prstGeom>
          <a:solidFill>
            <a:schemeClr val="tx1"/>
          </a:solidFill>
          <a:ln w="12700">
            <a:solidFill>
              <a:srgbClr val="8FFF8F"/>
            </a:solidFill>
          </a:ln>
        </p:spPr>
        <p:txBody>
          <a:bodyPr wrap="square" rtlCol="0">
            <a:spAutoFit/>
          </a:bodyPr>
          <a:lstStyle/>
          <a:p>
            <a:r>
              <a:rPr lang="en-US" sz="1200" dirty="0">
                <a:solidFill>
                  <a:schemeClr val="bg1"/>
                </a:solidFill>
              </a:rPr>
              <a:t>Shapefiles for each trajectory, for endpoints</a:t>
            </a:r>
          </a:p>
        </p:txBody>
      </p:sp>
      <p:cxnSp>
        <p:nvCxnSpPr>
          <p:cNvPr id="36" name="Straight Connector 35">
            <a:extLst>
              <a:ext uri="{FF2B5EF4-FFF2-40B4-BE49-F238E27FC236}">
                <a16:creationId xmlns="" xmlns:a16="http://schemas.microsoft.com/office/drawing/2014/main" id="{E6F1779C-F7B8-4C70-A3B8-8CB62B06E4D1}"/>
              </a:ext>
            </a:extLst>
          </p:cNvPr>
          <p:cNvCxnSpPr>
            <a:cxnSpLocks/>
          </p:cNvCxnSpPr>
          <p:nvPr/>
        </p:nvCxnSpPr>
        <p:spPr>
          <a:xfrm>
            <a:off x="2209800" y="5591999"/>
            <a:ext cx="1730839" cy="0"/>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 xmlns:a16="http://schemas.microsoft.com/office/drawing/2014/main" id="{3819F0D2-9A0C-4ACB-BA55-BBD952178D3B}"/>
              </a:ext>
            </a:extLst>
          </p:cNvPr>
          <p:cNvSpPr txBox="1"/>
          <p:nvPr/>
        </p:nvSpPr>
        <p:spPr>
          <a:xfrm>
            <a:off x="3416789" y="5453499"/>
            <a:ext cx="2222011" cy="276999"/>
          </a:xfrm>
          <a:prstGeom prst="rect">
            <a:avLst/>
          </a:prstGeom>
          <a:solidFill>
            <a:schemeClr val="tx1"/>
          </a:solidFill>
          <a:ln w="12700">
            <a:solidFill>
              <a:srgbClr val="8FFF8F"/>
            </a:solidFill>
          </a:ln>
        </p:spPr>
        <p:txBody>
          <a:bodyPr wrap="square" rtlCol="0">
            <a:spAutoFit/>
          </a:bodyPr>
          <a:lstStyle/>
          <a:p>
            <a:r>
              <a:rPr lang="en-US" sz="1200" dirty="0">
                <a:solidFill>
                  <a:schemeClr val="bg1"/>
                </a:solidFill>
              </a:rPr>
              <a:t>TDUMP files for each trajectory</a:t>
            </a:r>
          </a:p>
        </p:txBody>
      </p:sp>
      <p:sp>
        <p:nvSpPr>
          <p:cNvPr id="38" name="TextBox 37">
            <a:extLst>
              <a:ext uri="{FF2B5EF4-FFF2-40B4-BE49-F238E27FC236}">
                <a16:creationId xmlns="" xmlns:a16="http://schemas.microsoft.com/office/drawing/2014/main" id="{183590DB-B1FA-4CF1-8553-94282F62FC1B}"/>
              </a:ext>
            </a:extLst>
          </p:cNvPr>
          <p:cNvSpPr txBox="1"/>
          <p:nvPr/>
        </p:nvSpPr>
        <p:spPr>
          <a:xfrm>
            <a:off x="152399" y="2256738"/>
            <a:ext cx="967158" cy="1938992"/>
          </a:xfrm>
          <a:prstGeom prst="rect">
            <a:avLst/>
          </a:prstGeom>
          <a:solidFill>
            <a:schemeClr val="tx1"/>
          </a:solidFill>
          <a:ln w="28575">
            <a:solidFill>
              <a:srgbClr val="FFFF00"/>
            </a:solidFill>
          </a:ln>
        </p:spPr>
        <p:txBody>
          <a:bodyPr wrap="square" rtlCol="0">
            <a:spAutoFit/>
          </a:bodyPr>
          <a:lstStyle/>
          <a:p>
            <a:pPr algn="r"/>
            <a:r>
              <a:rPr lang="en-US" sz="1200" dirty="0">
                <a:solidFill>
                  <a:schemeClr val="bg1"/>
                </a:solidFill>
              </a:rPr>
              <a:t>Results using global reanalysis met data. Corresponds to the trajectories run in Tutorial section 6.1</a:t>
            </a:r>
          </a:p>
        </p:txBody>
      </p:sp>
      <p:sp>
        <p:nvSpPr>
          <p:cNvPr id="44" name="TextBox 43">
            <a:extLst>
              <a:ext uri="{FF2B5EF4-FFF2-40B4-BE49-F238E27FC236}">
                <a16:creationId xmlns="" xmlns:a16="http://schemas.microsoft.com/office/drawing/2014/main" id="{E452DFE0-D23B-416C-B181-B6B0A5EEA00F}"/>
              </a:ext>
            </a:extLst>
          </p:cNvPr>
          <p:cNvSpPr txBox="1"/>
          <p:nvPr/>
        </p:nvSpPr>
        <p:spPr>
          <a:xfrm>
            <a:off x="151263" y="5653971"/>
            <a:ext cx="701839" cy="1015663"/>
          </a:xfrm>
          <a:prstGeom prst="rect">
            <a:avLst/>
          </a:prstGeom>
          <a:solidFill>
            <a:schemeClr val="tx1"/>
          </a:solidFill>
          <a:ln w="28575">
            <a:solidFill>
              <a:srgbClr val="FFFF00"/>
            </a:solidFill>
          </a:ln>
        </p:spPr>
        <p:txBody>
          <a:bodyPr wrap="square" rtlCol="0">
            <a:spAutoFit/>
          </a:bodyPr>
          <a:lstStyle/>
          <a:p>
            <a:pPr algn="r"/>
            <a:r>
              <a:rPr lang="en-US" sz="1200" dirty="0">
                <a:solidFill>
                  <a:schemeClr val="bg1"/>
                </a:solidFill>
              </a:rPr>
              <a:t>Results using NARR met data. </a:t>
            </a:r>
          </a:p>
        </p:txBody>
      </p:sp>
      <p:cxnSp>
        <p:nvCxnSpPr>
          <p:cNvPr id="45" name="Straight Connector 44">
            <a:extLst>
              <a:ext uri="{FF2B5EF4-FFF2-40B4-BE49-F238E27FC236}">
                <a16:creationId xmlns="" xmlns:a16="http://schemas.microsoft.com/office/drawing/2014/main" id="{49A84D47-8356-45FA-A9E7-54CD793C76A3}"/>
              </a:ext>
            </a:extLst>
          </p:cNvPr>
          <p:cNvCxnSpPr>
            <a:cxnSpLocks/>
          </p:cNvCxnSpPr>
          <p:nvPr/>
        </p:nvCxnSpPr>
        <p:spPr>
          <a:xfrm flipV="1">
            <a:off x="853102" y="6072148"/>
            <a:ext cx="518498" cy="26034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25912011"/>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 xmlns:a16="http://schemas.microsoft.com/office/drawing/2014/main" id="{3795CD06-2F06-42F8-9364-65BBEA0668FD}"/>
              </a:ext>
            </a:extLst>
          </p:cNvPr>
          <p:cNvSpPr>
            <a:spLocks noGrp="1"/>
          </p:cNvSpPr>
          <p:nvPr>
            <p:ph type="sldNum" sz="quarter" idx="12"/>
          </p:nvPr>
        </p:nvSpPr>
        <p:spPr/>
        <p:txBody>
          <a:bodyPr/>
          <a:lstStyle/>
          <a:p>
            <a:fld id="{4E8DBFF9-7723-4E32-B4D1-61E93AF5D5D3}" type="slidenum">
              <a:rPr lang="en-US" smtClean="0"/>
              <a:pPr/>
              <a:t>154</a:t>
            </a:fld>
            <a:endParaRPr lang="en-US"/>
          </a:p>
        </p:txBody>
      </p:sp>
      <p:sp>
        <p:nvSpPr>
          <p:cNvPr id="3" name="Rectangle 2">
            <a:extLst>
              <a:ext uri="{FF2B5EF4-FFF2-40B4-BE49-F238E27FC236}">
                <a16:creationId xmlns="" xmlns:a16="http://schemas.microsoft.com/office/drawing/2014/main" id="{5EE77FC2-A067-427E-8B18-24C49AFB7572}"/>
              </a:ext>
            </a:extLst>
          </p:cNvPr>
          <p:cNvSpPr/>
          <p:nvPr/>
        </p:nvSpPr>
        <p:spPr>
          <a:xfrm>
            <a:off x="381000" y="457200"/>
            <a:ext cx="7620000" cy="6032421"/>
          </a:xfrm>
          <a:prstGeom prst="rect">
            <a:avLst/>
          </a:prstGeom>
        </p:spPr>
        <p:txBody>
          <a:bodyPr wrap="square">
            <a:spAutoFit/>
          </a:bodyPr>
          <a:lstStyle/>
          <a:p>
            <a:r>
              <a:rPr lang="en-US" dirty="0"/>
              <a:t>In the Scripts.zip file, within the </a:t>
            </a:r>
            <a:r>
              <a:rPr lang="en-US" dirty="0" err="1"/>
              <a:t>working_Howard</a:t>
            </a:r>
            <a:r>
              <a:rPr lang="en-US" dirty="0"/>
              <a:t> and </a:t>
            </a:r>
            <a:r>
              <a:rPr lang="en-US" dirty="0" err="1"/>
              <a:t>working_Howard_LINUX</a:t>
            </a:r>
            <a:r>
              <a:rPr lang="en-US" dirty="0"/>
              <a:t> directories, there is also an Excel spreadsheet:</a:t>
            </a:r>
          </a:p>
          <a:p>
            <a:endParaRPr lang="en-US" dirty="0"/>
          </a:p>
          <a:p>
            <a:r>
              <a:rPr lang="en-US" i="1" dirty="0">
                <a:solidFill>
                  <a:srgbClr val="25FF25"/>
                </a:solidFill>
              </a:rPr>
              <a:t>Run_Generator_for_Howard_Univ_Workshop_scripting_example_v001.xlsx</a:t>
            </a:r>
          </a:p>
          <a:p>
            <a:endParaRPr lang="en-US" dirty="0"/>
          </a:p>
          <a:p>
            <a:pPr marL="742950" lvl="1" indent="-285750">
              <a:buFont typeface="Wingdings" panose="05000000000000000000" pitchFamily="2" charset="2"/>
              <a:buChar char="Ø"/>
            </a:pPr>
            <a:r>
              <a:rPr lang="en-US" dirty="0">
                <a:solidFill>
                  <a:srgbClr val="FFFF00"/>
                </a:solidFill>
              </a:rPr>
              <a:t>This gives you an example of how you might create a RUN script, that has one line for each trajectory you want to run, and that calls a specific SET script.</a:t>
            </a:r>
          </a:p>
          <a:p>
            <a:pPr marL="742950" lvl="1" indent="-285750">
              <a:buFont typeface="Wingdings" panose="05000000000000000000" pitchFamily="2" charset="2"/>
              <a:buChar char="Ø"/>
            </a:pPr>
            <a:endParaRPr lang="en-US" dirty="0">
              <a:solidFill>
                <a:srgbClr val="FFFF00"/>
              </a:solidFill>
            </a:endParaRPr>
          </a:p>
          <a:p>
            <a:pPr marL="742950" lvl="1" indent="-285750">
              <a:buFont typeface="Wingdings" panose="05000000000000000000" pitchFamily="2" charset="2"/>
              <a:buChar char="Ø"/>
            </a:pPr>
            <a:r>
              <a:rPr lang="en-US" dirty="0">
                <a:solidFill>
                  <a:srgbClr val="FFFF00"/>
                </a:solidFill>
              </a:rPr>
              <a:t>And it also provides a list of TDUMP files that can be used in to make an INFILE (or several different INFILES) for frequency or clustering analysis</a:t>
            </a:r>
          </a:p>
          <a:p>
            <a:pPr marL="742950" lvl="1" indent="-285750">
              <a:buFont typeface="Wingdings" panose="05000000000000000000" pitchFamily="2" charset="2"/>
              <a:buChar char="Ø"/>
            </a:pPr>
            <a:endParaRPr lang="en-US" i="1" dirty="0"/>
          </a:p>
          <a:p>
            <a:pPr marL="742950" lvl="1" indent="-285750">
              <a:buFont typeface="Wingdings" panose="05000000000000000000" pitchFamily="2" charset="2"/>
              <a:buChar char="Ø"/>
            </a:pPr>
            <a:r>
              <a:rPr lang="en-US" i="1" dirty="0">
                <a:solidFill>
                  <a:srgbClr val="F791E1"/>
                </a:solidFill>
              </a:rPr>
              <a:t>This spreadsheet example file does not have this, but you could also include measurement data associated with your site, associated with each trajectory. </a:t>
            </a:r>
          </a:p>
          <a:p>
            <a:pPr lvl="1"/>
            <a:endParaRPr lang="en-US" i="1" dirty="0"/>
          </a:p>
          <a:p>
            <a:pPr marL="1200150" lvl="2" indent="-285750">
              <a:buFont typeface="Courier New" panose="02070309020205020404" pitchFamily="49" charset="0"/>
              <a:buChar char="o"/>
            </a:pPr>
            <a:r>
              <a:rPr lang="en-US" sz="1400" i="1" dirty="0"/>
              <a:t>Then, you can select different sets of TDUMP file names for INFILE(s) for frequency or clustering analysis, based on their relative corresponding concentrations. </a:t>
            </a:r>
          </a:p>
          <a:p>
            <a:pPr lvl="2"/>
            <a:endParaRPr lang="en-US" sz="1400" i="1" dirty="0"/>
          </a:p>
          <a:p>
            <a:pPr marL="1200150" lvl="2" indent="-285750">
              <a:buFont typeface="Courier New" panose="02070309020205020404" pitchFamily="49" charset="0"/>
              <a:buChar char="o"/>
            </a:pPr>
            <a:r>
              <a:rPr lang="en-US" sz="1400" i="1" dirty="0"/>
              <a:t>E.g., can select a set of TDUMP file names corresponding to high concentrations, and another corresponding to low concentration, copy to respective INFILE’s, and then run Frequency or Clustering analysis on both, to see if there is a difference in air mass paths between the two sets.</a:t>
            </a:r>
            <a:endParaRPr lang="en-US" dirty="0">
              <a:solidFill>
                <a:srgbClr val="FFFF00"/>
              </a:solidFill>
            </a:endParaRPr>
          </a:p>
        </p:txBody>
      </p:sp>
    </p:spTree>
    <p:extLst>
      <p:ext uri="{BB962C8B-B14F-4D97-AF65-F5344CB8AC3E}">
        <p14:creationId xmlns:p14="http://schemas.microsoft.com/office/powerpoint/2010/main" val="1500217211"/>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 xmlns:a16="http://schemas.microsoft.com/office/drawing/2014/main" id="{8446DA71-547C-454F-8881-EBA062BD7331}"/>
              </a:ext>
            </a:extLst>
          </p:cNvPr>
          <p:cNvSpPr>
            <a:spLocks noGrp="1"/>
          </p:cNvSpPr>
          <p:nvPr>
            <p:ph type="sldNum" sz="quarter" idx="12"/>
          </p:nvPr>
        </p:nvSpPr>
        <p:spPr/>
        <p:txBody>
          <a:bodyPr/>
          <a:lstStyle/>
          <a:p>
            <a:fld id="{4E8DBFF9-7723-4E32-B4D1-61E93AF5D5D3}" type="slidenum">
              <a:rPr lang="en-US" smtClean="0"/>
              <a:pPr/>
              <a:t>155</a:t>
            </a:fld>
            <a:endParaRPr lang="en-US"/>
          </a:p>
        </p:txBody>
      </p:sp>
      <p:pic>
        <p:nvPicPr>
          <p:cNvPr id="3" name="Picture 2">
            <a:extLst>
              <a:ext uri="{FF2B5EF4-FFF2-40B4-BE49-F238E27FC236}">
                <a16:creationId xmlns="" xmlns:a16="http://schemas.microsoft.com/office/drawing/2014/main" id="{98C3E849-A7BF-4F73-9C4F-CF827A3C28CD}"/>
              </a:ext>
            </a:extLst>
          </p:cNvPr>
          <p:cNvPicPr>
            <a:picLocks noChangeAspect="1"/>
          </p:cNvPicPr>
          <p:nvPr/>
        </p:nvPicPr>
        <p:blipFill>
          <a:blip r:embed="rId2"/>
          <a:stretch>
            <a:fillRect/>
          </a:stretch>
        </p:blipFill>
        <p:spPr>
          <a:xfrm>
            <a:off x="419100" y="838200"/>
            <a:ext cx="8305800" cy="4483346"/>
          </a:xfrm>
          <a:prstGeom prst="rect">
            <a:avLst/>
          </a:prstGeom>
        </p:spPr>
      </p:pic>
      <p:sp>
        <p:nvSpPr>
          <p:cNvPr id="4" name="TextBox 3">
            <a:extLst>
              <a:ext uri="{FF2B5EF4-FFF2-40B4-BE49-F238E27FC236}">
                <a16:creationId xmlns="" xmlns:a16="http://schemas.microsoft.com/office/drawing/2014/main" id="{7F41356C-14D2-4558-97A3-5B5E43CB078E}"/>
              </a:ext>
            </a:extLst>
          </p:cNvPr>
          <p:cNvSpPr txBox="1"/>
          <p:nvPr/>
        </p:nvSpPr>
        <p:spPr>
          <a:xfrm>
            <a:off x="381001" y="194112"/>
            <a:ext cx="8305799" cy="523220"/>
          </a:xfrm>
          <a:prstGeom prst="rect">
            <a:avLst/>
          </a:prstGeom>
          <a:noFill/>
        </p:spPr>
        <p:txBody>
          <a:bodyPr wrap="square" rtlCol="0">
            <a:spAutoFit/>
          </a:bodyPr>
          <a:lstStyle/>
          <a:p>
            <a:r>
              <a:rPr lang="en-US" sz="1400" b="1" dirty="0">
                <a:solidFill>
                  <a:srgbClr val="FFFF00"/>
                </a:solidFill>
              </a:rPr>
              <a:t>Each line in the spreadsheet specifies a certain time, etc., and information is assembled to create all the information needed for the “RUN” script line for each trajectory to run</a:t>
            </a:r>
            <a:endParaRPr lang="en-US" sz="1400" dirty="0"/>
          </a:p>
        </p:txBody>
      </p:sp>
      <p:sp>
        <p:nvSpPr>
          <p:cNvPr id="5" name="Rectangle 4">
            <a:extLst>
              <a:ext uri="{FF2B5EF4-FFF2-40B4-BE49-F238E27FC236}">
                <a16:creationId xmlns="" xmlns:a16="http://schemas.microsoft.com/office/drawing/2014/main" id="{8DF2C629-0630-4140-8A50-1D0F1AEF5A0F}"/>
              </a:ext>
            </a:extLst>
          </p:cNvPr>
          <p:cNvSpPr/>
          <p:nvPr/>
        </p:nvSpPr>
        <p:spPr>
          <a:xfrm>
            <a:off x="2339209" y="5379204"/>
            <a:ext cx="6000750" cy="1384995"/>
          </a:xfrm>
          <a:prstGeom prst="rect">
            <a:avLst/>
          </a:prstGeom>
        </p:spPr>
        <p:txBody>
          <a:bodyPr wrap="square">
            <a:spAutoFit/>
          </a:bodyPr>
          <a:lstStyle/>
          <a:p>
            <a:r>
              <a:rPr lang="en-US" sz="1200" i="1" dirty="0"/>
              <a:t>This file does not have this, but you could also include measurement data associated with your site, associated with each trajectory. Then, you can select different sets of TDUMP file names for INFILE(s) for frequency or clustering analysis, based on their relative corresponding concentrations. E.g., can select a set of TDUMP file names corresponding to high concentrations, and another corresponding to low concentration, copy to respective INFILE’s, and then run Frequency or Clustering analysis on both, to see if there is a difference in air mass paths between the two sets.</a:t>
            </a:r>
          </a:p>
        </p:txBody>
      </p:sp>
      <p:sp>
        <p:nvSpPr>
          <p:cNvPr id="6" name="Arrow: Right 5">
            <a:extLst>
              <a:ext uri="{FF2B5EF4-FFF2-40B4-BE49-F238E27FC236}">
                <a16:creationId xmlns="" xmlns:a16="http://schemas.microsoft.com/office/drawing/2014/main" id="{8218B35D-C0DD-4DBD-9204-17C223566E4A}"/>
              </a:ext>
            </a:extLst>
          </p:cNvPr>
          <p:cNvSpPr/>
          <p:nvPr/>
        </p:nvSpPr>
        <p:spPr>
          <a:xfrm>
            <a:off x="8686800" y="4495800"/>
            <a:ext cx="457200" cy="304800"/>
          </a:xfrm>
          <a:prstGeom prst="rightArrow">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Arrow: Down 6">
            <a:extLst>
              <a:ext uri="{FF2B5EF4-FFF2-40B4-BE49-F238E27FC236}">
                <a16:creationId xmlns="" xmlns:a16="http://schemas.microsoft.com/office/drawing/2014/main" id="{3CC64AE3-42D5-48EE-9BC3-90EDB0C94F97}"/>
              </a:ext>
            </a:extLst>
          </p:cNvPr>
          <p:cNvSpPr/>
          <p:nvPr/>
        </p:nvSpPr>
        <p:spPr>
          <a:xfrm>
            <a:off x="1392621" y="5442414"/>
            <a:ext cx="381000" cy="685800"/>
          </a:xfrm>
          <a:prstGeom prst="downArrow">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80815925"/>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 xmlns:a16="http://schemas.microsoft.com/office/drawing/2014/main" id="{FA0AB7C8-AB65-4859-9042-D55D9A09A072}"/>
              </a:ext>
            </a:extLst>
          </p:cNvPr>
          <p:cNvSpPr>
            <a:spLocks noGrp="1"/>
          </p:cNvSpPr>
          <p:nvPr>
            <p:ph type="sldNum" sz="quarter" idx="12"/>
          </p:nvPr>
        </p:nvSpPr>
        <p:spPr/>
        <p:txBody>
          <a:bodyPr/>
          <a:lstStyle/>
          <a:p>
            <a:fld id="{4E8DBFF9-7723-4E32-B4D1-61E93AF5D5D3}" type="slidenum">
              <a:rPr lang="en-US" smtClean="0"/>
              <a:pPr/>
              <a:t>156</a:t>
            </a:fld>
            <a:endParaRPr lang="en-US"/>
          </a:p>
        </p:txBody>
      </p:sp>
      <p:pic>
        <p:nvPicPr>
          <p:cNvPr id="3" name="Picture 2">
            <a:extLst>
              <a:ext uri="{FF2B5EF4-FFF2-40B4-BE49-F238E27FC236}">
                <a16:creationId xmlns="" xmlns:a16="http://schemas.microsoft.com/office/drawing/2014/main" id="{AEC9A8E0-E379-48BD-BEB5-5FAEED09F77B}"/>
              </a:ext>
            </a:extLst>
          </p:cNvPr>
          <p:cNvPicPr>
            <a:picLocks noChangeAspect="1"/>
          </p:cNvPicPr>
          <p:nvPr/>
        </p:nvPicPr>
        <p:blipFill>
          <a:blip r:embed="rId2"/>
          <a:stretch>
            <a:fillRect/>
          </a:stretch>
        </p:blipFill>
        <p:spPr>
          <a:xfrm>
            <a:off x="838200" y="955611"/>
            <a:ext cx="7288924" cy="4946777"/>
          </a:xfrm>
          <a:prstGeom prst="rect">
            <a:avLst/>
          </a:prstGeom>
        </p:spPr>
      </p:pic>
      <p:sp>
        <p:nvSpPr>
          <p:cNvPr id="4" name="TextBox 3">
            <a:extLst>
              <a:ext uri="{FF2B5EF4-FFF2-40B4-BE49-F238E27FC236}">
                <a16:creationId xmlns="" xmlns:a16="http://schemas.microsoft.com/office/drawing/2014/main" id="{C1C2EBC0-6338-4D69-A85B-CCEFDFE2B268}"/>
              </a:ext>
            </a:extLst>
          </p:cNvPr>
          <p:cNvSpPr txBox="1"/>
          <p:nvPr/>
        </p:nvSpPr>
        <p:spPr>
          <a:xfrm>
            <a:off x="381001" y="194112"/>
            <a:ext cx="8305799" cy="523220"/>
          </a:xfrm>
          <a:prstGeom prst="rect">
            <a:avLst/>
          </a:prstGeom>
          <a:noFill/>
        </p:spPr>
        <p:txBody>
          <a:bodyPr wrap="square" rtlCol="0">
            <a:spAutoFit/>
          </a:bodyPr>
          <a:lstStyle/>
          <a:p>
            <a:r>
              <a:rPr lang="en-US" sz="1400" b="1" dirty="0">
                <a:solidFill>
                  <a:srgbClr val="FFFF00"/>
                </a:solidFill>
              </a:rPr>
              <a:t>At the “end” of the columns, you create the actual line in the RUN script. The text results in these columns can be copied to text files and form the basis for RUN scripts.</a:t>
            </a:r>
            <a:endParaRPr lang="en-US" sz="1400" dirty="0"/>
          </a:p>
        </p:txBody>
      </p:sp>
      <p:sp>
        <p:nvSpPr>
          <p:cNvPr id="5" name="Arrow: Right 4">
            <a:extLst>
              <a:ext uri="{FF2B5EF4-FFF2-40B4-BE49-F238E27FC236}">
                <a16:creationId xmlns="" xmlns:a16="http://schemas.microsoft.com/office/drawing/2014/main" id="{AD0A72BF-C3F4-4EAA-A52B-AF7900094970}"/>
              </a:ext>
            </a:extLst>
          </p:cNvPr>
          <p:cNvSpPr/>
          <p:nvPr/>
        </p:nvSpPr>
        <p:spPr>
          <a:xfrm>
            <a:off x="228600" y="5105400"/>
            <a:ext cx="457200" cy="304800"/>
          </a:xfrm>
          <a:prstGeom prst="rightArrow">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Arrow: Down 5">
            <a:extLst>
              <a:ext uri="{FF2B5EF4-FFF2-40B4-BE49-F238E27FC236}">
                <a16:creationId xmlns="" xmlns:a16="http://schemas.microsoft.com/office/drawing/2014/main" id="{8756D77F-D27D-42A8-843C-F83F625A8B7B}"/>
              </a:ext>
            </a:extLst>
          </p:cNvPr>
          <p:cNvSpPr/>
          <p:nvPr/>
        </p:nvSpPr>
        <p:spPr>
          <a:xfrm>
            <a:off x="2133600" y="6013450"/>
            <a:ext cx="381000" cy="685800"/>
          </a:xfrm>
          <a:prstGeom prst="downArrow">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5232729"/>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a:xfrm>
            <a:off x="7145128" y="6555333"/>
            <a:ext cx="2057400" cy="365125"/>
          </a:xfrm>
        </p:spPr>
        <p:txBody>
          <a:bodyPr/>
          <a:lstStyle/>
          <a:p>
            <a:fld id="{1CCAE963-827D-42F8-9077-D514019C2E03}" type="slidenum">
              <a:rPr lang="en-US" smtClean="0"/>
              <a:t>157</a:t>
            </a:fld>
            <a:endParaRPr lang="en-US"/>
          </a:p>
        </p:txBody>
      </p:sp>
      <p:sp>
        <p:nvSpPr>
          <p:cNvPr id="8" name="TextBox 7"/>
          <p:cNvSpPr txBox="1"/>
          <p:nvPr/>
        </p:nvSpPr>
        <p:spPr>
          <a:xfrm>
            <a:off x="381001" y="25729"/>
            <a:ext cx="8077199" cy="369332"/>
          </a:xfrm>
          <a:prstGeom prst="rect">
            <a:avLst/>
          </a:prstGeom>
          <a:solidFill>
            <a:srgbClr val="CDFBBD"/>
          </a:solidFill>
          <a:ln>
            <a:solidFill>
              <a:schemeClr val="tx1"/>
            </a:solidFill>
          </a:ln>
        </p:spPr>
        <p:txBody>
          <a:bodyPr wrap="square" rtlCol="0">
            <a:spAutoFit/>
          </a:bodyPr>
          <a:lstStyle/>
          <a:p>
            <a:pPr algn="ctr"/>
            <a:r>
              <a:rPr lang="en-US" b="1" dirty="0">
                <a:solidFill>
                  <a:schemeClr val="bg1"/>
                </a:solidFill>
              </a:rPr>
              <a:t>Here’s how you would try to run these example scripts</a:t>
            </a:r>
          </a:p>
        </p:txBody>
      </p:sp>
      <p:cxnSp>
        <p:nvCxnSpPr>
          <p:cNvPr id="9" name="Straight Connector 8"/>
          <p:cNvCxnSpPr/>
          <p:nvPr/>
        </p:nvCxnSpPr>
        <p:spPr>
          <a:xfrm>
            <a:off x="4572000" y="447209"/>
            <a:ext cx="0" cy="6400800"/>
          </a:xfrm>
          <a:prstGeom prst="line">
            <a:avLst/>
          </a:prstGeom>
          <a:ln w="38100">
            <a:solidFill>
              <a:schemeClr val="tx1">
                <a:lumMod val="95000"/>
                <a:lumOff val="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H="1">
            <a:off x="1613" y="420152"/>
            <a:ext cx="9144000" cy="0"/>
          </a:xfrm>
          <a:prstGeom prst="line">
            <a:avLst/>
          </a:prstGeom>
          <a:ln w="38100">
            <a:solidFill>
              <a:schemeClr val="tx1">
                <a:lumMod val="95000"/>
                <a:lumOff val="5000"/>
              </a:schemeClr>
            </a:solidFill>
            <a:prstDash val="sysDot"/>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1524000" y="294810"/>
            <a:ext cx="1143000" cy="369332"/>
          </a:xfrm>
          <a:prstGeom prst="rect">
            <a:avLst/>
          </a:prstGeom>
          <a:solidFill>
            <a:schemeClr val="bg1"/>
          </a:solidFill>
          <a:ln>
            <a:solidFill>
              <a:schemeClr val="tx1"/>
            </a:solidFill>
          </a:ln>
        </p:spPr>
        <p:txBody>
          <a:bodyPr wrap="square" rtlCol="0">
            <a:spAutoFit/>
          </a:bodyPr>
          <a:lstStyle/>
          <a:p>
            <a:r>
              <a:rPr lang="en-US"/>
              <a:t>Windows</a:t>
            </a:r>
          </a:p>
        </p:txBody>
      </p:sp>
      <p:sp>
        <p:nvSpPr>
          <p:cNvPr id="12" name="TextBox 11"/>
          <p:cNvSpPr txBox="1"/>
          <p:nvPr/>
        </p:nvSpPr>
        <p:spPr>
          <a:xfrm>
            <a:off x="6248400" y="294810"/>
            <a:ext cx="1371600" cy="369332"/>
          </a:xfrm>
          <a:prstGeom prst="rect">
            <a:avLst/>
          </a:prstGeom>
          <a:solidFill>
            <a:schemeClr val="bg1"/>
          </a:solidFill>
          <a:ln>
            <a:solidFill>
              <a:schemeClr val="tx1"/>
            </a:solidFill>
          </a:ln>
        </p:spPr>
        <p:txBody>
          <a:bodyPr wrap="square" rtlCol="0">
            <a:spAutoFit/>
          </a:bodyPr>
          <a:lstStyle/>
          <a:p>
            <a:pPr algn="ctr"/>
            <a:r>
              <a:rPr lang="en-US" dirty="0"/>
              <a:t>Linux &amp; Mac</a:t>
            </a:r>
          </a:p>
        </p:txBody>
      </p:sp>
      <p:sp>
        <p:nvSpPr>
          <p:cNvPr id="4" name="TextBox 3"/>
          <p:cNvSpPr txBox="1"/>
          <p:nvPr/>
        </p:nvSpPr>
        <p:spPr>
          <a:xfrm>
            <a:off x="80042" y="675810"/>
            <a:ext cx="4485381" cy="5724644"/>
          </a:xfrm>
          <a:prstGeom prst="rect">
            <a:avLst/>
          </a:prstGeom>
          <a:noFill/>
        </p:spPr>
        <p:txBody>
          <a:bodyPr wrap="square" rtlCol="0">
            <a:spAutoFit/>
          </a:bodyPr>
          <a:lstStyle/>
          <a:p>
            <a:pPr marL="342900" indent="-342900">
              <a:spcBef>
                <a:spcPts val="600"/>
              </a:spcBef>
              <a:buAutoNum type="arabicPeriod"/>
            </a:pPr>
            <a:r>
              <a:rPr lang="en-US" sz="1600" dirty="0">
                <a:solidFill>
                  <a:srgbClr val="25FF25"/>
                </a:solidFill>
              </a:rPr>
              <a:t>Open a COMMAND PROMPT window</a:t>
            </a:r>
          </a:p>
          <a:p>
            <a:pPr marL="342900" indent="-342900">
              <a:spcBef>
                <a:spcPts val="600"/>
              </a:spcBef>
              <a:buAutoNum type="arabicPeriod"/>
            </a:pPr>
            <a:r>
              <a:rPr lang="en-US" sz="1600" dirty="0">
                <a:solidFill>
                  <a:srgbClr val="25FF25"/>
                </a:solidFill>
              </a:rPr>
              <a:t>Navigate to “</a:t>
            </a:r>
            <a:r>
              <a:rPr lang="en-US" sz="1600" dirty="0" err="1">
                <a:solidFill>
                  <a:srgbClr val="25FF25"/>
                </a:solidFill>
              </a:rPr>
              <a:t>working_Howard</a:t>
            </a:r>
            <a:r>
              <a:rPr lang="en-US" sz="1600" dirty="0">
                <a:solidFill>
                  <a:srgbClr val="25FF25"/>
                </a:solidFill>
              </a:rPr>
              <a:t>”</a:t>
            </a:r>
          </a:p>
          <a:p>
            <a:pPr marL="800100" lvl="1" indent="-342900">
              <a:buFont typeface="Wingdings" panose="05000000000000000000" pitchFamily="2" charset="2"/>
              <a:buChar char="Ø"/>
            </a:pPr>
            <a:r>
              <a:rPr lang="en-US" sz="1600" b="1" dirty="0">
                <a:latin typeface="Courier New" panose="02070309020205020404" pitchFamily="49" charset="0"/>
                <a:cs typeface="Courier New" panose="02070309020205020404" pitchFamily="49" charset="0"/>
              </a:rPr>
              <a:t>cd\ [ENTER]</a:t>
            </a:r>
          </a:p>
          <a:p>
            <a:pPr marL="800100" lvl="1" indent="-342900">
              <a:buFont typeface="Wingdings" panose="05000000000000000000" pitchFamily="2" charset="2"/>
              <a:buChar char="Ø"/>
            </a:pPr>
            <a:r>
              <a:rPr lang="en-US" sz="1600" b="1" dirty="0">
                <a:latin typeface="Courier New" panose="02070309020205020404" pitchFamily="49" charset="0"/>
                <a:cs typeface="Courier New" panose="02070309020205020404" pitchFamily="49" charset="0"/>
              </a:rPr>
              <a:t>cd hysplit4 [ENTER]</a:t>
            </a:r>
          </a:p>
          <a:p>
            <a:pPr marL="800100" lvl="1" indent="-342900">
              <a:buFont typeface="Wingdings" panose="05000000000000000000" pitchFamily="2" charset="2"/>
              <a:buChar char="Ø"/>
            </a:pPr>
            <a:r>
              <a:rPr lang="en-US" sz="1600" b="1" dirty="0">
                <a:latin typeface="Courier New" panose="02070309020205020404" pitchFamily="49" charset="0"/>
                <a:cs typeface="Courier New" panose="02070309020205020404" pitchFamily="49" charset="0"/>
              </a:rPr>
              <a:t>cd </a:t>
            </a:r>
            <a:r>
              <a:rPr lang="en-US" sz="1600" b="1" dirty="0" err="1">
                <a:latin typeface="Courier New" panose="02070309020205020404" pitchFamily="49" charset="0"/>
                <a:cs typeface="Courier New" panose="02070309020205020404" pitchFamily="49" charset="0"/>
              </a:rPr>
              <a:t>working_Howard</a:t>
            </a:r>
            <a:r>
              <a:rPr lang="en-US" sz="1600" b="1" dirty="0">
                <a:latin typeface="Courier New" panose="02070309020205020404" pitchFamily="49" charset="0"/>
                <a:cs typeface="Courier New" panose="02070309020205020404" pitchFamily="49" charset="0"/>
              </a:rPr>
              <a:t> [ENTER]</a:t>
            </a:r>
          </a:p>
          <a:p>
            <a:pPr marL="342900" lvl="1" indent="-342900">
              <a:spcBef>
                <a:spcPts val="600"/>
              </a:spcBef>
              <a:buAutoNum type="arabicPeriod" startAt="3"/>
            </a:pPr>
            <a:r>
              <a:rPr lang="en-US" sz="1600" b="1" dirty="0" err="1">
                <a:latin typeface="Courier New" panose="02070309020205020404" pitchFamily="49" charset="0"/>
                <a:cs typeface="Courier New" panose="02070309020205020404" pitchFamily="49" charset="0"/>
              </a:rPr>
              <a:t>dir</a:t>
            </a:r>
            <a:r>
              <a:rPr lang="en-US" sz="1600" b="1" dirty="0">
                <a:latin typeface="Courier New" panose="02070309020205020404" pitchFamily="49" charset="0"/>
                <a:cs typeface="Courier New" panose="02070309020205020404" pitchFamily="49" charset="0"/>
              </a:rPr>
              <a:t> [ENTER]</a:t>
            </a:r>
            <a:r>
              <a:rPr lang="en-US" sz="1600" dirty="0"/>
              <a:t> </a:t>
            </a:r>
            <a:r>
              <a:rPr lang="en-US" sz="1600" i="1" dirty="0">
                <a:solidFill>
                  <a:srgbClr val="25FF25"/>
                </a:solidFill>
              </a:rPr>
              <a:t>(to see all of what’s there)</a:t>
            </a:r>
          </a:p>
          <a:p>
            <a:pPr marL="342900" lvl="1" indent="-342900">
              <a:spcBef>
                <a:spcPts val="600"/>
              </a:spcBef>
              <a:buAutoNum type="arabicPeriod" startAt="3"/>
            </a:pPr>
            <a:r>
              <a:rPr lang="en-US" sz="1600" b="1" dirty="0" err="1">
                <a:latin typeface="Courier New" panose="02070309020205020404" pitchFamily="49" charset="0"/>
                <a:cs typeface="Courier New" panose="02070309020205020404" pitchFamily="49" charset="0"/>
              </a:rPr>
              <a:t>dir</a:t>
            </a:r>
            <a:r>
              <a:rPr lang="en-US" sz="1600" b="1" dirty="0">
                <a:latin typeface="Courier New" panose="02070309020205020404" pitchFamily="49" charset="0"/>
                <a:cs typeface="Courier New" panose="02070309020205020404" pitchFamily="49" charset="0"/>
              </a:rPr>
              <a:t> *.bat [ENTER]</a:t>
            </a:r>
            <a:r>
              <a:rPr lang="en-US" sz="1600" dirty="0"/>
              <a:t> </a:t>
            </a:r>
            <a:r>
              <a:rPr lang="en-US" sz="1600" i="1" dirty="0">
                <a:solidFill>
                  <a:srgbClr val="25FF25"/>
                </a:solidFill>
              </a:rPr>
              <a:t>(see just the scripts)</a:t>
            </a:r>
          </a:p>
          <a:p>
            <a:pPr marL="342900" lvl="1" indent="-342900">
              <a:spcBef>
                <a:spcPts val="600"/>
              </a:spcBef>
              <a:buAutoNum type="arabicPeriod" startAt="3"/>
            </a:pPr>
            <a:r>
              <a:rPr lang="en-US" sz="1600" dirty="0">
                <a:solidFill>
                  <a:srgbClr val="25FF25"/>
                </a:solidFill>
              </a:rPr>
              <a:t>Open up a text editor </a:t>
            </a:r>
            <a:r>
              <a:rPr lang="en-US" sz="1200" dirty="0">
                <a:solidFill>
                  <a:srgbClr val="25FF25"/>
                </a:solidFill>
              </a:rPr>
              <a:t>(e.g., Notepad or Notepad++)</a:t>
            </a:r>
          </a:p>
          <a:p>
            <a:pPr marL="342900" lvl="1" indent="-342900">
              <a:spcBef>
                <a:spcPts val="600"/>
              </a:spcBef>
              <a:buAutoNum type="arabicPeriod" startAt="6"/>
            </a:pPr>
            <a:r>
              <a:rPr lang="en-US" sz="1600" dirty="0">
                <a:solidFill>
                  <a:srgbClr val="25FF25"/>
                </a:solidFill>
              </a:rPr>
              <a:t>From within the editor, open:</a:t>
            </a:r>
          </a:p>
          <a:p>
            <a:pPr marL="742950" lvl="2" indent="-285750">
              <a:buFont typeface="Wingdings" panose="05000000000000000000" pitchFamily="2" charset="2"/>
              <a:buChar char="§"/>
            </a:pPr>
            <a:r>
              <a:rPr lang="en-US" sz="1600" dirty="0">
                <a:solidFill>
                  <a:srgbClr val="25FF25"/>
                </a:solidFill>
              </a:rPr>
              <a:t>RUN_TRAJ_DOS_001.bat</a:t>
            </a:r>
          </a:p>
          <a:p>
            <a:pPr marL="742950" lvl="2" indent="-285750">
              <a:buFont typeface="Wingdings" panose="05000000000000000000" pitchFamily="2" charset="2"/>
              <a:buChar char="§"/>
            </a:pPr>
            <a:r>
              <a:rPr lang="en-US" sz="1600" dirty="0">
                <a:solidFill>
                  <a:srgbClr val="25FF25"/>
                </a:solidFill>
              </a:rPr>
              <a:t>SET_TRAJ_DOS_001.bat</a:t>
            </a:r>
          </a:p>
          <a:p>
            <a:pPr marL="457200" lvl="2"/>
            <a:r>
              <a:rPr lang="en-US" sz="1600" dirty="0">
                <a:solidFill>
                  <a:srgbClr val="F791E1"/>
                </a:solidFill>
              </a:rPr>
              <a:t>[Don’t just double click on these files,</a:t>
            </a:r>
          </a:p>
          <a:p>
            <a:pPr marL="457200" lvl="2"/>
            <a:r>
              <a:rPr lang="en-US" sz="1600" dirty="0">
                <a:solidFill>
                  <a:srgbClr val="F791E1"/>
                </a:solidFill>
              </a:rPr>
              <a:t> as they will then simply start to run!]</a:t>
            </a:r>
          </a:p>
          <a:p>
            <a:pPr marL="342900" lvl="2" indent="-342900">
              <a:spcBef>
                <a:spcPts val="600"/>
              </a:spcBef>
              <a:buAutoNum type="arabicPeriod" startAt="7"/>
            </a:pPr>
            <a:r>
              <a:rPr lang="en-US" sz="1600" dirty="0">
                <a:solidFill>
                  <a:srgbClr val="25FF25"/>
                </a:solidFill>
              </a:rPr>
              <a:t>Consider any changes needed, e.g.,</a:t>
            </a:r>
          </a:p>
          <a:p>
            <a:pPr marL="742950" lvl="3" indent="-285750">
              <a:buFont typeface="Wingdings" panose="05000000000000000000" pitchFamily="2" charset="2"/>
              <a:buChar char="§"/>
            </a:pPr>
            <a:r>
              <a:rPr lang="en-US" sz="1600" b="1" dirty="0">
                <a:solidFill>
                  <a:srgbClr val="F791E1"/>
                </a:solidFill>
              </a:rPr>
              <a:t>Location of </a:t>
            </a:r>
            <a:r>
              <a:rPr lang="en-US" sz="1600" b="1" dirty="0" err="1">
                <a:solidFill>
                  <a:srgbClr val="F791E1"/>
                </a:solidFill>
              </a:rPr>
              <a:t>metfiles</a:t>
            </a:r>
            <a:r>
              <a:rPr lang="en-US" sz="1600" b="1" dirty="0">
                <a:solidFill>
                  <a:srgbClr val="F791E1"/>
                </a:solidFill>
              </a:rPr>
              <a:t>?</a:t>
            </a:r>
          </a:p>
          <a:p>
            <a:pPr marL="742950" lvl="3" indent="-285750">
              <a:buFont typeface="Wingdings" panose="05000000000000000000" pitchFamily="2" charset="2"/>
              <a:buChar char="§"/>
            </a:pPr>
            <a:r>
              <a:rPr lang="en-US" sz="1600" b="1" dirty="0">
                <a:solidFill>
                  <a:srgbClr val="F791E1"/>
                </a:solidFill>
              </a:rPr>
              <a:t>Location of HYSPLIT executables?</a:t>
            </a:r>
          </a:p>
          <a:p>
            <a:pPr marL="342900" lvl="3" indent="-342900">
              <a:spcBef>
                <a:spcPts val="600"/>
              </a:spcBef>
              <a:buAutoNum type="arabicPeriod" startAt="8"/>
            </a:pPr>
            <a:r>
              <a:rPr lang="en-US" sz="1600" dirty="0">
                <a:solidFill>
                  <a:srgbClr val="25FF25"/>
                </a:solidFill>
              </a:rPr>
              <a:t>Save the files as plain text</a:t>
            </a:r>
          </a:p>
          <a:p>
            <a:pPr marL="342900" lvl="3" indent="-342900">
              <a:spcBef>
                <a:spcPts val="600"/>
              </a:spcBef>
              <a:buAutoNum type="arabicPeriod" startAt="8"/>
            </a:pPr>
            <a:r>
              <a:rPr lang="en-US" sz="1600" b="1" dirty="0">
                <a:latin typeface="Courier New" panose="02070309020205020404" pitchFamily="49" charset="0"/>
                <a:cs typeface="Courier New" panose="02070309020205020404" pitchFamily="49" charset="0"/>
              </a:rPr>
              <a:t>RUN_TRAJ_DOS_001 [ENTER]</a:t>
            </a:r>
            <a:r>
              <a:rPr lang="en-US" sz="1600" dirty="0"/>
              <a:t> </a:t>
            </a:r>
            <a:r>
              <a:rPr lang="en-US" sz="1600" i="1" dirty="0">
                <a:solidFill>
                  <a:srgbClr val="25FF25"/>
                </a:solidFill>
              </a:rPr>
              <a:t>(try to run)</a:t>
            </a:r>
          </a:p>
          <a:p>
            <a:pPr marL="515938" lvl="3"/>
            <a:r>
              <a:rPr lang="en-US" sz="1000" dirty="0">
                <a:solidFill>
                  <a:srgbClr val="25FF25"/>
                </a:solidFill>
              </a:rPr>
              <a:t>(you don’t type the “.bat”) </a:t>
            </a:r>
          </a:p>
          <a:p>
            <a:pPr marL="342900" lvl="3" indent="-342900">
              <a:buAutoNum type="arabicPlain" startAt="10"/>
            </a:pPr>
            <a:r>
              <a:rPr lang="en-US" sz="1400" b="1" u="sng" dirty="0">
                <a:solidFill>
                  <a:srgbClr val="F791E1"/>
                </a:solidFill>
              </a:rPr>
              <a:t>when script pauses, and says “type any key to continue”, hit CNTL-C and then “y” to stop script</a:t>
            </a:r>
          </a:p>
        </p:txBody>
      </p:sp>
      <p:sp>
        <p:nvSpPr>
          <p:cNvPr id="13" name="TextBox 12"/>
          <p:cNvSpPr txBox="1"/>
          <p:nvPr/>
        </p:nvSpPr>
        <p:spPr>
          <a:xfrm>
            <a:off x="4578578" y="644824"/>
            <a:ext cx="4521417" cy="6124754"/>
          </a:xfrm>
          <a:prstGeom prst="rect">
            <a:avLst/>
          </a:prstGeom>
          <a:noFill/>
        </p:spPr>
        <p:txBody>
          <a:bodyPr wrap="square" rtlCol="0">
            <a:spAutoFit/>
          </a:bodyPr>
          <a:lstStyle/>
          <a:p>
            <a:pPr marL="342900" indent="-342900">
              <a:spcBef>
                <a:spcPts val="600"/>
              </a:spcBef>
              <a:buAutoNum type="arabicPeriod"/>
            </a:pPr>
            <a:r>
              <a:rPr lang="en-US" sz="1600" dirty="0">
                <a:solidFill>
                  <a:srgbClr val="25FF25"/>
                </a:solidFill>
              </a:rPr>
              <a:t>Open a TERMINAL window</a:t>
            </a:r>
          </a:p>
          <a:p>
            <a:pPr marL="342900" indent="-342900">
              <a:spcBef>
                <a:spcPts val="600"/>
              </a:spcBef>
              <a:buAutoNum type="arabicPeriod"/>
            </a:pPr>
            <a:r>
              <a:rPr lang="en-US" sz="1600" dirty="0">
                <a:solidFill>
                  <a:srgbClr val="25FF25"/>
                </a:solidFill>
              </a:rPr>
              <a:t>Navigate to “working_traj_001”</a:t>
            </a:r>
          </a:p>
          <a:p>
            <a:pPr marL="800100" lvl="1" indent="-342900">
              <a:buFont typeface="Wingdings" panose="05000000000000000000" pitchFamily="2" charset="2"/>
              <a:buChar char="Ø"/>
            </a:pPr>
            <a:r>
              <a:rPr lang="en-US" sz="1600" b="1" dirty="0">
                <a:latin typeface="Courier New" panose="02070309020205020404" pitchFamily="49" charset="0"/>
                <a:cs typeface="Courier New" panose="02070309020205020404" pitchFamily="49" charset="0"/>
              </a:rPr>
              <a:t>cd Hysplit4 [ENTER]</a:t>
            </a:r>
          </a:p>
          <a:p>
            <a:pPr marL="800100" lvl="1" indent="-342900">
              <a:buFont typeface="Wingdings" panose="05000000000000000000" pitchFamily="2" charset="2"/>
              <a:buChar char="Ø"/>
            </a:pPr>
            <a:r>
              <a:rPr lang="en-US" sz="1600" b="1" dirty="0">
                <a:latin typeface="Courier New" panose="02070309020205020404" pitchFamily="49" charset="0"/>
                <a:cs typeface="Courier New" panose="02070309020205020404" pitchFamily="49" charset="0"/>
              </a:rPr>
              <a:t>cd </a:t>
            </a:r>
            <a:r>
              <a:rPr lang="en-US" sz="1600" b="1" dirty="0" err="1">
                <a:latin typeface="Courier New" panose="02070309020205020404" pitchFamily="49" charset="0"/>
                <a:cs typeface="Courier New" panose="02070309020205020404" pitchFamily="49" charset="0"/>
              </a:rPr>
              <a:t>working_Howard</a:t>
            </a:r>
            <a:r>
              <a:rPr lang="en-US" sz="1600" b="1" dirty="0">
                <a:latin typeface="Courier New" panose="02070309020205020404" pitchFamily="49" charset="0"/>
                <a:cs typeface="Courier New" panose="02070309020205020404" pitchFamily="49" charset="0"/>
              </a:rPr>
              <a:t> [ENTER]</a:t>
            </a:r>
          </a:p>
          <a:p>
            <a:pPr marL="342900" lvl="1" indent="-342900">
              <a:spcBef>
                <a:spcPts val="600"/>
              </a:spcBef>
              <a:buAutoNum type="arabicPeriod" startAt="3"/>
            </a:pPr>
            <a:r>
              <a:rPr lang="en-US" sz="1600" b="1" dirty="0">
                <a:latin typeface="Courier New" panose="02070309020205020404" pitchFamily="49" charset="0"/>
                <a:cs typeface="Courier New" panose="02070309020205020404" pitchFamily="49" charset="0"/>
              </a:rPr>
              <a:t>ls [ENTER]</a:t>
            </a:r>
            <a:r>
              <a:rPr lang="en-US" sz="1600" dirty="0"/>
              <a:t> </a:t>
            </a:r>
            <a:r>
              <a:rPr lang="en-US" sz="1600" i="1" dirty="0">
                <a:solidFill>
                  <a:srgbClr val="25FF25"/>
                </a:solidFill>
              </a:rPr>
              <a:t>(to see all of what’s there)</a:t>
            </a:r>
          </a:p>
          <a:p>
            <a:pPr marL="342900" lvl="1" indent="-342900">
              <a:spcBef>
                <a:spcPts val="600"/>
              </a:spcBef>
              <a:buAutoNum type="arabicPeriod" startAt="3"/>
            </a:pPr>
            <a:r>
              <a:rPr lang="en-US" sz="1600" b="1" dirty="0">
                <a:latin typeface="Courier New" panose="02070309020205020404" pitchFamily="49" charset="0"/>
                <a:cs typeface="Courier New" panose="02070309020205020404" pitchFamily="49" charset="0"/>
              </a:rPr>
              <a:t>ls *.</a:t>
            </a:r>
            <a:r>
              <a:rPr lang="en-US" sz="1600" b="1" dirty="0" err="1">
                <a:latin typeface="Courier New" panose="02070309020205020404" pitchFamily="49" charset="0"/>
                <a:cs typeface="Courier New" panose="02070309020205020404" pitchFamily="49" charset="0"/>
              </a:rPr>
              <a:t>ksh</a:t>
            </a:r>
            <a:r>
              <a:rPr lang="en-US" sz="1600" b="1" dirty="0">
                <a:latin typeface="Courier New" panose="02070309020205020404" pitchFamily="49" charset="0"/>
                <a:cs typeface="Courier New" panose="02070309020205020404" pitchFamily="49" charset="0"/>
              </a:rPr>
              <a:t> [ENTER]</a:t>
            </a:r>
            <a:r>
              <a:rPr lang="en-US" sz="1600" dirty="0"/>
              <a:t> </a:t>
            </a:r>
            <a:r>
              <a:rPr lang="en-US" sz="1600" i="1" dirty="0">
                <a:solidFill>
                  <a:srgbClr val="25FF25"/>
                </a:solidFill>
              </a:rPr>
              <a:t>(to see just the scripts)</a:t>
            </a:r>
          </a:p>
          <a:p>
            <a:pPr marL="342900" lvl="1" indent="-342900">
              <a:spcBef>
                <a:spcPts val="600"/>
              </a:spcBef>
              <a:buAutoNum type="arabicPeriod" startAt="3"/>
            </a:pPr>
            <a:r>
              <a:rPr lang="en-US" sz="1600" dirty="0">
                <a:solidFill>
                  <a:srgbClr val="25FF25"/>
                </a:solidFill>
              </a:rPr>
              <a:t>Open up a text editor  (e.g., </a:t>
            </a:r>
            <a:r>
              <a:rPr lang="en-US" sz="1600" dirty="0" err="1">
                <a:solidFill>
                  <a:srgbClr val="25FF25"/>
                </a:solidFill>
              </a:rPr>
              <a:t>TextEdit</a:t>
            </a:r>
            <a:r>
              <a:rPr lang="en-US" sz="1600" dirty="0">
                <a:solidFill>
                  <a:srgbClr val="25FF25"/>
                </a:solidFill>
              </a:rPr>
              <a:t>)</a:t>
            </a:r>
          </a:p>
          <a:p>
            <a:pPr marL="342900" lvl="1" indent="-342900">
              <a:spcBef>
                <a:spcPts val="600"/>
              </a:spcBef>
              <a:buAutoNum type="arabicPeriod" startAt="6"/>
            </a:pPr>
            <a:r>
              <a:rPr lang="en-US" sz="1600" dirty="0">
                <a:solidFill>
                  <a:srgbClr val="25FF25"/>
                </a:solidFill>
              </a:rPr>
              <a:t>From within the editor, open:</a:t>
            </a:r>
          </a:p>
          <a:p>
            <a:pPr marL="742950" lvl="2" indent="-285750">
              <a:buFont typeface="Wingdings" panose="05000000000000000000" pitchFamily="2" charset="2"/>
              <a:buChar char="§"/>
            </a:pPr>
            <a:r>
              <a:rPr lang="en-US" sz="1600" dirty="0">
                <a:solidFill>
                  <a:srgbClr val="25FF25"/>
                </a:solidFill>
              </a:rPr>
              <a:t>RUN_TRAJ_LINUX_001.ksh</a:t>
            </a:r>
          </a:p>
          <a:p>
            <a:pPr marL="742950" lvl="2" indent="-285750">
              <a:buFont typeface="Wingdings" panose="05000000000000000000" pitchFamily="2" charset="2"/>
              <a:buChar char="§"/>
            </a:pPr>
            <a:r>
              <a:rPr lang="en-US" sz="1600" dirty="0">
                <a:solidFill>
                  <a:srgbClr val="25FF25"/>
                </a:solidFill>
              </a:rPr>
              <a:t>SET_TRAJ_LINUX_001.ksh</a:t>
            </a:r>
          </a:p>
          <a:p>
            <a:pPr marL="457200" lvl="2"/>
            <a:r>
              <a:rPr lang="en-US" sz="1400" dirty="0">
                <a:solidFill>
                  <a:srgbClr val="F791E1"/>
                </a:solidFill>
              </a:rPr>
              <a:t>[Don’t just double click on these files,</a:t>
            </a:r>
          </a:p>
          <a:p>
            <a:pPr marL="457200" lvl="2"/>
            <a:r>
              <a:rPr lang="en-US" sz="1400" dirty="0">
                <a:solidFill>
                  <a:srgbClr val="F791E1"/>
                </a:solidFill>
              </a:rPr>
              <a:t> as they could start to run!]</a:t>
            </a:r>
          </a:p>
          <a:p>
            <a:pPr marL="342900" lvl="2" indent="-342900">
              <a:spcBef>
                <a:spcPts val="600"/>
              </a:spcBef>
              <a:buAutoNum type="arabicPeriod" startAt="7"/>
            </a:pPr>
            <a:r>
              <a:rPr lang="en-US" sz="1600" dirty="0">
                <a:solidFill>
                  <a:srgbClr val="25FF25"/>
                </a:solidFill>
              </a:rPr>
              <a:t>Consider any changes needed, e.g.,</a:t>
            </a:r>
          </a:p>
          <a:p>
            <a:pPr marL="742950" lvl="3" indent="-285750">
              <a:buFont typeface="Wingdings" panose="05000000000000000000" pitchFamily="2" charset="2"/>
              <a:buChar char="§"/>
            </a:pPr>
            <a:r>
              <a:rPr lang="en-US" sz="1600" b="1" dirty="0">
                <a:solidFill>
                  <a:srgbClr val="F791E1"/>
                </a:solidFill>
              </a:rPr>
              <a:t>Location of </a:t>
            </a:r>
            <a:r>
              <a:rPr lang="en-US" sz="1600" b="1" dirty="0" err="1">
                <a:solidFill>
                  <a:srgbClr val="F791E1"/>
                </a:solidFill>
              </a:rPr>
              <a:t>metfiles</a:t>
            </a:r>
            <a:r>
              <a:rPr lang="en-US" sz="1600" b="1" dirty="0">
                <a:solidFill>
                  <a:srgbClr val="F791E1"/>
                </a:solidFill>
              </a:rPr>
              <a:t>?</a:t>
            </a:r>
          </a:p>
          <a:p>
            <a:pPr marL="742950" lvl="3" indent="-285750">
              <a:buFont typeface="Wingdings" panose="05000000000000000000" pitchFamily="2" charset="2"/>
              <a:buChar char="§"/>
            </a:pPr>
            <a:r>
              <a:rPr lang="en-US" sz="1600" b="1" dirty="0">
                <a:solidFill>
                  <a:srgbClr val="F791E1"/>
                </a:solidFill>
              </a:rPr>
              <a:t>Location of HYSPLIT executables?</a:t>
            </a:r>
          </a:p>
          <a:p>
            <a:pPr marL="342900" lvl="3" indent="-342900">
              <a:spcBef>
                <a:spcPts val="600"/>
              </a:spcBef>
              <a:buAutoNum type="arabicPeriod" startAt="8"/>
            </a:pPr>
            <a:r>
              <a:rPr lang="en-US" sz="1600" dirty="0">
                <a:solidFill>
                  <a:srgbClr val="25FF25"/>
                </a:solidFill>
              </a:rPr>
              <a:t>Save the files as plain text</a:t>
            </a:r>
          </a:p>
          <a:p>
            <a:pPr marL="342900" lvl="3" indent="-342900">
              <a:spcBef>
                <a:spcPts val="600"/>
              </a:spcBef>
              <a:buFontTx/>
              <a:buAutoNum type="arabicPeriod" startAt="8"/>
            </a:pPr>
            <a:r>
              <a:rPr lang="en-US" sz="1600" b="1" dirty="0" err="1">
                <a:latin typeface="Courier New" panose="02070309020205020404" pitchFamily="49" charset="0"/>
                <a:cs typeface="Courier New" panose="02070309020205020404" pitchFamily="49" charset="0"/>
              </a:rPr>
              <a:t>chmod</a:t>
            </a:r>
            <a:r>
              <a:rPr lang="en-US" sz="1600" b="1" dirty="0">
                <a:latin typeface="Courier New" panose="02070309020205020404" pitchFamily="49" charset="0"/>
                <a:cs typeface="Courier New" panose="02070309020205020404" pitchFamily="49" charset="0"/>
              </a:rPr>
              <a:t> +x *.</a:t>
            </a:r>
            <a:r>
              <a:rPr lang="en-US" sz="1600" b="1" dirty="0" err="1">
                <a:latin typeface="Courier New" panose="02070309020205020404" pitchFamily="49" charset="0"/>
                <a:cs typeface="Courier New" panose="02070309020205020404" pitchFamily="49" charset="0"/>
              </a:rPr>
              <a:t>ksh</a:t>
            </a:r>
            <a:r>
              <a:rPr lang="en-US" sz="1600" b="1" dirty="0">
                <a:latin typeface="Courier New" panose="02070309020205020404" pitchFamily="49" charset="0"/>
                <a:cs typeface="Courier New" panose="02070309020205020404" pitchFamily="49" charset="0"/>
              </a:rPr>
              <a:t> [ENTER] </a:t>
            </a:r>
          </a:p>
          <a:p>
            <a:pPr marL="0" lvl="3"/>
            <a:r>
              <a:rPr lang="en-US" sz="1600" i="1" dirty="0">
                <a:solidFill>
                  <a:srgbClr val="008A3E"/>
                </a:solidFill>
              </a:rPr>
              <a:t>	</a:t>
            </a:r>
            <a:r>
              <a:rPr lang="en-US" sz="1600" i="1" dirty="0">
                <a:solidFill>
                  <a:srgbClr val="25FF25"/>
                </a:solidFill>
              </a:rPr>
              <a:t>(make scripts executable)</a:t>
            </a:r>
          </a:p>
          <a:p>
            <a:pPr marL="0" lvl="3"/>
            <a:r>
              <a:rPr lang="en-US" sz="1400" dirty="0"/>
              <a:t>10</a:t>
            </a:r>
            <a:r>
              <a:rPr lang="en-US" sz="1600" dirty="0"/>
              <a:t>.   </a:t>
            </a:r>
            <a:r>
              <a:rPr lang="en-US" sz="1400" dirty="0"/>
              <a:t>.</a:t>
            </a:r>
            <a:r>
              <a:rPr lang="en-US" sz="1400" b="1" dirty="0">
                <a:latin typeface="Courier New" panose="02070309020205020404" pitchFamily="49" charset="0"/>
                <a:cs typeface="Courier New" panose="02070309020205020404" pitchFamily="49" charset="0"/>
              </a:rPr>
              <a:t>/RUN_TRAJ_DOS_001.ksh </a:t>
            </a:r>
            <a:r>
              <a:rPr lang="en-US" sz="1600" b="1" dirty="0">
                <a:latin typeface="Courier New" panose="02070309020205020404" pitchFamily="49" charset="0"/>
                <a:cs typeface="Courier New" panose="02070309020205020404" pitchFamily="49" charset="0"/>
              </a:rPr>
              <a:t>[ENTER]</a:t>
            </a:r>
            <a:r>
              <a:rPr lang="en-US" sz="1600" dirty="0"/>
              <a:t> </a:t>
            </a:r>
            <a:r>
              <a:rPr lang="en-US" sz="1000" i="1" dirty="0">
                <a:solidFill>
                  <a:srgbClr val="25FF25"/>
                </a:solidFill>
              </a:rPr>
              <a:t>(try to run)</a:t>
            </a:r>
          </a:p>
          <a:p>
            <a:pPr marL="457200" lvl="3" indent="-457200">
              <a:spcBef>
                <a:spcPts val="600"/>
              </a:spcBef>
            </a:pPr>
            <a:r>
              <a:rPr lang="en-US" sz="1400" b="1" i="1" u="sng" dirty="0">
                <a:solidFill>
                  <a:srgbClr val="F791E1"/>
                </a:solidFill>
              </a:rPr>
              <a:t>11.     </a:t>
            </a:r>
            <a:r>
              <a:rPr lang="en-US" sz="1400" b="1" u="sng" dirty="0">
                <a:solidFill>
                  <a:srgbClr val="F791E1"/>
                </a:solidFill>
              </a:rPr>
              <a:t>when script pauses, and says “Press ENTER to continue…”, hit CNTL-C and then “y” to stop script</a:t>
            </a:r>
          </a:p>
          <a:p>
            <a:pPr marL="0" lvl="3">
              <a:spcBef>
                <a:spcPts val="600"/>
              </a:spcBef>
            </a:pPr>
            <a:endParaRPr lang="en-US" sz="1400" i="1" dirty="0">
              <a:solidFill>
                <a:srgbClr val="008A3E"/>
              </a:solidFill>
            </a:endParaRPr>
          </a:p>
        </p:txBody>
      </p:sp>
      <p:cxnSp>
        <p:nvCxnSpPr>
          <p:cNvPr id="15" name="Straight Connector 14"/>
          <p:cNvCxnSpPr/>
          <p:nvPr/>
        </p:nvCxnSpPr>
        <p:spPr>
          <a:xfrm>
            <a:off x="4907927" y="440771"/>
            <a:ext cx="0" cy="6400800"/>
          </a:xfrm>
          <a:prstGeom prst="line">
            <a:avLst/>
          </a:prstGeom>
          <a:ln w="38100">
            <a:solidFill>
              <a:schemeClr val="tx1">
                <a:lumMod val="95000"/>
                <a:lumOff val="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387348" y="406440"/>
            <a:ext cx="0" cy="6400800"/>
          </a:xfrm>
          <a:prstGeom prst="line">
            <a:avLst/>
          </a:prstGeom>
          <a:ln w="38100">
            <a:solidFill>
              <a:schemeClr val="tx1">
                <a:lumMod val="95000"/>
                <a:lumOff val="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44005" y="402137"/>
            <a:ext cx="0" cy="6400800"/>
          </a:xfrm>
          <a:prstGeom prst="line">
            <a:avLst/>
          </a:prstGeom>
          <a:ln w="38100">
            <a:solidFill>
              <a:schemeClr val="tx1">
                <a:lumMod val="95000"/>
                <a:lumOff val="5000"/>
              </a:schemeClr>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13418259"/>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 xmlns:a16="http://schemas.microsoft.com/office/drawing/2014/main" id="{1ED7E9BF-448D-4F6F-B42B-926CD074B779}"/>
              </a:ext>
            </a:extLst>
          </p:cNvPr>
          <p:cNvSpPr>
            <a:spLocks noGrp="1"/>
          </p:cNvSpPr>
          <p:nvPr>
            <p:ph type="sldNum" sz="quarter" idx="12"/>
          </p:nvPr>
        </p:nvSpPr>
        <p:spPr/>
        <p:txBody>
          <a:bodyPr/>
          <a:lstStyle/>
          <a:p>
            <a:fld id="{4E8DBFF9-7723-4E32-B4D1-61E93AF5D5D3}" type="slidenum">
              <a:rPr lang="en-US" smtClean="0"/>
              <a:pPr/>
              <a:t>158</a:t>
            </a:fld>
            <a:endParaRPr lang="en-US"/>
          </a:p>
        </p:txBody>
      </p:sp>
      <p:pic>
        <p:nvPicPr>
          <p:cNvPr id="3" name="Picture 2" descr="C:\Users\Mark.Cohen\AppData\Local\Microsoft\Windows\Temporary Internet Files\Content.IE5\EXUGTOAF\important-exclamation-mark-folder-icon-15737-medium[1].png">
            <a:extLst>
              <a:ext uri="{FF2B5EF4-FFF2-40B4-BE49-F238E27FC236}">
                <a16:creationId xmlns="" xmlns:a16="http://schemas.microsoft.com/office/drawing/2014/main" id="{4CC4C816-2B61-4CC2-95D1-7F1CA99FE911}"/>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62000" y="762000"/>
            <a:ext cx="1042865" cy="104634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 xmlns:a16="http://schemas.microsoft.com/office/drawing/2014/main" id="{C1BD5D40-A3F2-4AF2-B54A-C93BA483125D}"/>
              </a:ext>
            </a:extLst>
          </p:cNvPr>
          <p:cNvSpPr txBox="1"/>
          <p:nvPr/>
        </p:nvSpPr>
        <p:spPr>
          <a:xfrm>
            <a:off x="2133600" y="838200"/>
            <a:ext cx="6324600" cy="4801314"/>
          </a:xfrm>
          <a:prstGeom prst="rect">
            <a:avLst/>
          </a:prstGeom>
          <a:noFill/>
        </p:spPr>
        <p:txBody>
          <a:bodyPr wrap="square" rtlCol="0">
            <a:spAutoFit/>
          </a:bodyPr>
          <a:lstStyle/>
          <a:p>
            <a:r>
              <a:rPr lang="en-US" dirty="0"/>
              <a:t>For Mac/Linux operating systems, Command Line and scripting work is generally </a:t>
            </a:r>
            <a:r>
              <a:rPr lang="en-US" b="1" i="1" dirty="0">
                <a:solidFill>
                  <a:srgbClr val="F791E1"/>
                </a:solidFill>
              </a:rPr>
              <a:t>case-sensitive</a:t>
            </a:r>
            <a:r>
              <a:rPr lang="en-US" dirty="0"/>
              <a:t>.</a:t>
            </a:r>
          </a:p>
          <a:p>
            <a:endParaRPr lang="en-US" dirty="0"/>
          </a:p>
          <a:p>
            <a:pPr lvl="1"/>
            <a:r>
              <a:rPr lang="en-US" dirty="0"/>
              <a:t>E.g., if you are trying to run the script: </a:t>
            </a:r>
            <a:r>
              <a:rPr lang="en-US" dirty="0">
                <a:solidFill>
                  <a:srgbClr val="25FF25"/>
                </a:solidFill>
              </a:rPr>
              <a:t>RUN_TRAJ_001.ksh</a:t>
            </a:r>
          </a:p>
          <a:p>
            <a:pPr lvl="1"/>
            <a:endParaRPr lang="en-US" dirty="0"/>
          </a:p>
          <a:p>
            <a:pPr lvl="1"/>
            <a:r>
              <a:rPr lang="en-US" dirty="0"/>
              <a:t>then:</a:t>
            </a:r>
          </a:p>
          <a:p>
            <a:pPr lvl="1"/>
            <a:endParaRPr lang="en-US" dirty="0"/>
          </a:p>
          <a:p>
            <a:pPr lvl="1"/>
            <a:r>
              <a:rPr lang="en-US" b="1" dirty="0">
                <a:solidFill>
                  <a:srgbClr val="25FF25"/>
                </a:solidFill>
                <a:latin typeface="Courier New" panose="02070309020205020404" pitchFamily="49" charset="0"/>
                <a:cs typeface="Courier New" panose="02070309020205020404" pitchFamily="49" charset="0"/>
              </a:rPr>
              <a:t>./RUN_TRAJ_001.ksh </a:t>
            </a:r>
            <a:r>
              <a:rPr lang="en-US" dirty="0"/>
              <a:t>will work</a:t>
            </a:r>
          </a:p>
          <a:p>
            <a:pPr lvl="1"/>
            <a:endParaRPr lang="en-US" dirty="0"/>
          </a:p>
          <a:p>
            <a:pPr lvl="1"/>
            <a:r>
              <a:rPr lang="en-US" dirty="0"/>
              <a:t>but</a:t>
            </a:r>
          </a:p>
          <a:p>
            <a:pPr lvl="1"/>
            <a:endParaRPr lang="en-US" dirty="0"/>
          </a:p>
          <a:p>
            <a:pPr lvl="1"/>
            <a:r>
              <a:rPr lang="en-US" b="1" dirty="0">
                <a:solidFill>
                  <a:srgbClr val="25FF25"/>
                </a:solidFill>
                <a:latin typeface="Courier New" panose="02070309020205020404" pitchFamily="49" charset="0"/>
                <a:cs typeface="Courier New" panose="02070309020205020404" pitchFamily="49" charset="0"/>
              </a:rPr>
              <a:t>./run_traj_001.ksh </a:t>
            </a:r>
            <a:r>
              <a:rPr lang="en-US" dirty="0"/>
              <a:t>will not work</a:t>
            </a:r>
          </a:p>
          <a:p>
            <a:r>
              <a:rPr lang="en-US" dirty="0"/>
              <a:t> </a:t>
            </a:r>
          </a:p>
          <a:p>
            <a:r>
              <a:rPr lang="en-US" b="1" i="1" dirty="0">
                <a:solidFill>
                  <a:srgbClr val="FFFF00"/>
                </a:solidFill>
              </a:rPr>
              <a:t>For Windows operating systems</a:t>
            </a:r>
            <a:r>
              <a:rPr lang="en-US" dirty="0">
                <a:solidFill>
                  <a:srgbClr val="FFFF00"/>
                </a:solidFill>
              </a:rPr>
              <a:t>, Command Line and scripting work is generally </a:t>
            </a:r>
            <a:r>
              <a:rPr lang="en-US" b="1" i="1" dirty="0">
                <a:solidFill>
                  <a:srgbClr val="F791E1"/>
                </a:solidFill>
              </a:rPr>
              <a:t>not</a:t>
            </a:r>
            <a:r>
              <a:rPr lang="en-US" dirty="0">
                <a:solidFill>
                  <a:srgbClr val="FFFF00"/>
                </a:solidFill>
              </a:rPr>
              <a:t> case-sensitive, at least for DOS Batch scripting. But, it’s a good idea to “pretend” things are case-sensitive and just use the right case.</a:t>
            </a:r>
            <a:r>
              <a:rPr lang="en-US" dirty="0"/>
              <a:t> </a:t>
            </a:r>
          </a:p>
        </p:txBody>
      </p:sp>
    </p:spTree>
    <p:extLst>
      <p:ext uri="{BB962C8B-B14F-4D97-AF65-F5344CB8AC3E}">
        <p14:creationId xmlns:p14="http://schemas.microsoft.com/office/powerpoint/2010/main" val="3389231948"/>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a:xfrm>
            <a:off x="7027576" y="6492875"/>
            <a:ext cx="2057400" cy="365125"/>
          </a:xfrm>
        </p:spPr>
        <p:txBody>
          <a:bodyPr/>
          <a:lstStyle/>
          <a:p>
            <a:fld id="{1CCAE963-827D-42F8-9077-D514019C2E03}" type="slidenum">
              <a:rPr lang="en-US" smtClean="0"/>
              <a:t>159</a:t>
            </a:fld>
            <a:endParaRPr lang="en-US" dirty="0"/>
          </a:p>
        </p:txBody>
      </p:sp>
      <p:sp>
        <p:nvSpPr>
          <p:cNvPr id="2" name="TextBox 1"/>
          <p:cNvSpPr txBox="1"/>
          <p:nvPr/>
        </p:nvSpPr>
        <p:spPr>
          <a:xfrm>
            <a:off x="152400" y="152400"/>
            <a:ext cx="4700902" cy="369332"/>
          </a:xfrm>
          <a:prstGeom prst="rect">
            <a:avLst/>
          </a:prstGeom>
          <a:noFill/>
        </p:spPr>
        <p:txBody>
          <a:bodyPr wrap="none" rtlCol="0">
            <a:spAutoFit/>
          </a:bodyPr>
          <a:lstStyle/>
          <a:p>
            <a:r>
              <a:rPr lang="en-US" b="1" dirty="0"/>
              <a:t>Here’s what it might look like in Windows</a:t>
            </a:r>
          </a:p>
        </p:txBody>
      </p:sp>
      <p:sp>
        <p:nvSpPr>
          <p:cNvPr id="6" name="Rectangle 5"/>
          <p:cNvSpPr/>
          <p:nvPr/>
        </p:nvSpPr>
        <p:spPr>
          <a:xfrm>
            <a:off x="381000" y="685800"/>
            <a:ext cx="8305800" cy="3539430"/>
          </a:xfrm>
          <a:prstGeom prst="rect">
            <a:avLst/>
          </a:prstGeom>
          <a:solidFill>
            <a:schemeClr val="bg1"/>
          </a:solidFill>
          <a:ln w="28575">
            <a:solidFill>
              <a:srgbClr val="25FF25"/>
            </a:solidFill>
          </a:ln>
        </p:spPr>
        <p:txBody>
          <a:bodyPr wrap="square">
            <a:spAutoFit/>
          </a:bodyPr>
          <a:lstStyle/>
          <a:p>
            <a:r>
              <a:rPr lang="en-US" sz="1400" dirty="0">
                <a:latin typeface="Courier New" panose="02070309020205020404" pitchFamily="49" charset="0"/>
                <a:cs typeface="Courier New" panose="02070309020205020404" pitchFamily="49" charset="0"/>
              </a:rPr>
              <a:t>C:\hysplit4&gt;cd </a:t>
            </a:r>
            <a:r>
              <a:rPr lang="en-US" sz="1400" dirty="0" err="1">
                <a:latin typeface="Courier New" panose="02070309020205020404" pitchFamily="49" charset="0"/>
                <a:cs typeface="Courier New" panose="02070309020205020404" pitchFamily="49" charset="0"/>
              </a:rPr>
              <a:t>working_Howard</a:t>
            </a:r>
            <a:endParaRPr lang="en-US" sz="1400" dirty="0">
              <a:latin typeface="Courier New" panose="02070309020205020404" pitchFamily="49" charset="0"/>
              <a:cs typeface="Courier New" panose="02070309020205020404" pitchFamily="49" charset="0"/>
            </a:endParaRPr>
          </a:p>
          <a:p>
            <a:endParaRPr lang="en-US" sz="1400" dirty="0">
              <a:latin typeface="Courier New" panose="02070309020205020404" pitchFamily="49" charset="0"/>
              <a:cs typeface="Courier New" panose="02070309020205020404" pitchFamily="49" charset="0"/>
            </a:endParaRPr>
          </a:p>
          <a:p>
            <a:r>
              <a:rPr lang="en-US" sz="1400" dirty="0">
                <a:latin typeface="Courier New" panose="02070309020205020404" pitchFamily="49" charset="0"/>
                <a:cs typeface="Courier New" panose="02070309020205020404" pitchFamily="49" charset="0"/>
              </a:rPr>
              <a:t>C:\hysplit4\working_Howard&gt;dir *.bat</a:t>
            </a:r>
          </a:p>
          <a:p>
            <a:r>
              <a:rPr lang="en-US" sz="1400" dirty="0">
                <a:latin typeface="Courier New" panose="02070309020205020404" pitchFamily="49" charset="0"/>
                <a:cs typeface="Courier New" panose="02070309020205020404" pitchFamily="49" charset="0"/>
              </a:rPr>
              <a:t> Volume in drive C has no label.</a:t>
            </a:r>
          </a:p>
          <a:p>
            <a:r>
              <a:rPr lang="en-US" sz="1400" dirty="0">
                <a:latin typeface="Courier New" panose="02070309020205020404" pitchFamily="49" charset="0"/>
                <a:cs typeface="Courier New" panose="02070309020205020404" pitchFamily="49" charset="0"/>
              </a:rPr>
              <a:t> Volume Serial Number is 1AEB-47F5</a:t>
            </a:r>
          </a:p>
          <a:p>
            <a:endParaRPr lang="en-US" sz="1400" dirty="0">
              <a:latin typeface="Courier New" panose="02070309020205020404" pitchFamily="49" charset="0"/>
              <a:cs typeface="Courier New" panose="02070309020205020404" pitchFamily="49" charset="0"/>
            </a:endParaRPr>
          </a:p>
          <a:p>
            <a:r>
              <a:rPr lang="en-US" sz="1400" dirty="0">
                <a:latin typeface="Courier New" panose="02070309020205020404" pitchFamily="49" charset="0"/>
                <a:cs typeface="Courier New" panose="02070309020205020404" pitchFamily="49" charset="0"/>
              </a:rPr>
              <a:t> Directory of C:\hysplit4\working_Howard</a:t>
            </a:r>
          </a:p>
          <a:p>
            <a:endParaRPr lang="en-US" sz="1400" dirty="0">
              <a:latin typeface="Courier New" panose="02070309020205020404" pitchFamily="49" charset="0"/>
              <a:cs typeface="Courier New" panose="02070309020205020404" pitchFamily="49" charset="0"/>
            </a:endParaRPr>
          </a:p>
          <a:p>
            <a:r>
              <a:rPr lang="en-US" sz="1400" dirty="0">
                <a:latin typeface="Courier New" panose="02070309020205020404" pitchFamily="49" charset="0"/>
                <a:cs typeface="Courier New" panose="02070309020205020404" pitchFamily="49" charset="0"/>
              </a:rPr>
              <a:t>03/17/2018  01:29 PM            19,402 RUN_TRAJ_DOS_001.bat</a:t>
            </a:r>
          </a:p>
          <a:p>
            <a:r>
              <a:rPr lang="en-US" sz="1400" dirty="0">
                <a:latin typeface="Courier New" panose="02070309020205020404" pitchFamily="49" charset="0"/>
                <a:cs typeface="Courier New" panose="02070309020205020404" pitchFamily="49" charset="0"/>
              </a:rPr>
              <a:t>03/17/2018  01:44 PM            17,274 RUN_TRAJ_DOS_NARR_001.bat</a:t>
            </a:r>
          </a:p>
          <a:p>
            <a:r>
              <a:rPr lang="en-US" sz="1400" dirty="0">
                <a:latin typeface="Courier New" panose="02070309020205020404" pitchFamily="49" charset="0"/>
                <a:cs typeface="Courier New" panose="02070309020205020404" pitchFamily="49" charset="0"/>
              </a:rPr>
              <a:t>03/17/2018  02:12 PM            27,327 SET_TRAJ_DOS_001.bat</a:t>
            </a:r>
          </a:p>
          <a:p>
            <a:r>
              <a:rPr lang="en-US" sz="1400" dirty="0">
                <a:latin typeface="Courier New" panose="02070309020205020404" pitchFamily="49" charset="0"/>
                <a:cs typeface="Courier New" panose="02070309020205020404" pitchFamily="49" charset="0"/>
              </a:rPr>
              <a:t>03/17/2018  07:56 PM             6,327 TRAJFREQ_RUN_DOS_001.bat</a:t>
            </a:r>
          </a:p>
          <a:p>
            <a:r>
              <a:rPr lang="en-US" sz="1400" dirty="0">
                <a:latin typeface="Courier New" panose="02070309020205020404" pitchFamily="49" charset="0"/>
                <a:cs typeface="Courier New" panose="02070309020205020404" pitchFamily="49" charset="0"/>
              </a:rPr>
              <a:t>03/17/2018  08:39 PM            15,660 TRAJFREQ_SET_DOS_001.bat</a:t>
            </a:r>
          </a:p>
          <a:p>
            <a:r>
              <a:rPr lang="en-US" sz="1400" dirty="0">
                <a:latin typeface="Courier New" panose="02070309020205020404" pitchFamily="49" charset="0"/>
                <a:cs typeface="Courier New" panose="02070309020205020404" pitchFamily="49" charset="0"/>
              </a:rPr>
              <a:t>               6 File(s)         86,472 bytes</a:t>
            </a:r>
          </a:p>
          <a:p>
            <a:r>
              <a:rPr lang="en-US" sz="1400" dirty="0">
                <a:latin typeface="Courier New" panose="02070309020205020404" pitchFamily="49" charset="0"/>
                <a:cs typeface="Courier New" panose="02070309020205020404" pitchFamily="49" charset="0"/>
              </a:rPr>
              <a:t>               0 Dir(s)  436,528,087,040 bytes free</a:t>
            </a:r>
          </a:p>
          <a:p>
            <a:endParaRPr lang="en-US" sz="1400" dirty="0">
              <a:latin typeface="Courier New" panose="02070309020205020404" pitchFamily="49" charset="0"/>
              <a:cs typeface="Courier New" panose="02070309020205020404" pitchFamily="49" charset="0"/>
            </a:endParaRPr>
          </a:p>
        </p:txBody>
      </p:sp>
    </p:spTree>
    <p:extLst>
      <p:ext uri="{BB962C8B-B14F-4D97-AF65-F5344CB8AC3E}">
        <p14:creationId xmlns:p14="http://schemas.microsoft.com/office/powerpoint/2010/main" val="35755955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4E8DBFF9-7723-4E32-B4D1-61E93AF5D5D3}" type="slidenum">
              <a:rPr lang="en-US" smtClean="0"/>
              <a:pPr/>
              <a:t>16</a:t>
            </a:fld>
            <a:endParaRPr lang="en-US"/>
          </a:p>
        </p:txBody>
      </p:sp>
      <p:sp>
        <p:nvSpPr>
          <p:cNvPr id="3" name="TextBox 2"/>
          <p:cNvSpPr txBox="1"/>
          <p:nvPr/>
        </p:nvSpPr>
        <p:spPr>
          <a:xfrm>
            <a:off x="5257800" y="166108"/>
            <a:ext cx="3733800" cy="646331"/>
          </a:xfrm>
          <a:prstGeom prst="rect">
            <a:avLst/>
          </a:prstGeom>
          <a:noFill/>
        </p:spPr>
        <p:txBody>
          <a:bodyPr wrap="square" rtlCol="0">
            <a:spAutoFit/>
          </a:bodyPr>
          <a:lstStyle/>
          <a:p>
            <a:r>
              <a:rPr lang="en-US" sz="3600" b="1" dirty="0"/>
              <a:t>STEP 1: Open GUI </a:t>
            </a:r>
          </a:p>
        </p:txBody>
      </p:sp>
      <p:pic>
        <p:nvPicPr>
          <p:cNvPr id="5" name="Picture 4"/>
          <p:cNvPicPr>
            <a:picLocks noChangeAspect="1"/>
          </p:cNvPicPr>
          <p:nvPr/>
        </p:nvPicPr>
        <p:blipFill>
          <a:blip r:embed="rId2"/>
          <a:stretch>
            <a:fillRect/>
          </a:stretch>
        </p:blipFill>
        <p:spPr>
          <a:xfrm>
            <a:off x="381000" y="410153"/>
            <a:ext cx="885825" cy="866775"/>
          </a:xfrm>
          <a:prstGeom prst="rect">
            <a:avLst/>
          </a:prstGeom>
        </p:spPr>
      </p:pic>
      <p:pic>
        <p:nvPicPr>
          <p:cNvPr id="6" name="Picture 5"/>
          <p:cNvPicPr>
            <a:picLocks noChangeAspect="1"/>
          </p:cNvPicPr>
          <p:nvPr/>
        </p:nvPicPr>
        <p:blipFill>
          <a:blip r:embed="rId3"/>
          <a:stretch>
            <a:fillRect/>
          </a:stretch>
        </p:blipFill>
        <p:spPr>
          <a:xfrm>
            <a:off x="1600200" y="709613"/>
            <a:ext cx="2381766" cy="2719387"/>
          </a:xfrm>
          <a:prstGeom prst="rect">
            <a:avLst/>
          </a:prstGeom>
        </p:spPr>
      </p:pic>
      <p:pic>
        <p:nvPicPr>
          <p:cNvPr id="7" name="Picture 6"/>
          <p:cNvPicPr>
            <a:picLocks noChangeAspect="1"/>
          </p:cNvPicPr>
          <p:nvPr/>
        </p:nvPicPr>
        <p:blipFill>
          <a:blip r:embed="rId4"/>
          <a:stretch>
            <a:fillRect/>
          </a:stretch>
        </p:blipFill>
        <p:spPr>
          <a:xfrm>
            <a:off x="4287349" y="1618369"/>
            <a:ext cx="2438400" cy="901874"/>
          </a:xfrm>
          <a:prstGeom prst="rect">
            <a:avLst/>
          </a:prstGeom>
        </p:spPr>
      </p:pic>
      <p:pic>
        <p:nvPicPr>
          <p:cNvPr id="8" name="Picture 7"/>
          <p:cNvPicPr>
            <a:picLocks noChangeAspect="1"/>
          </p:cNvPicPr>
          <p:nvPr/>
        </p:nvPicPr>
        <p:blipFill>
          <a:blip r:embed="rId5"/>
          <a:stretch>
            <a:fillRect/>
          </a:stretch>
        </p:blipFill>
        <p:spPr>
          <a:xfrm>
            <a:off x="3558073" y="3577709"/>
            <a:ext cx="5410200" cy="1352550"/>
          </a:xfrm>
          <a:prstGeom prst="rect">
            <a:avLst/>
          </a:prstGeom>
        </p:spPr>
      </p:pic>
      <p:sp>
        <p:nvSpPr>
          <p:cNvPr id="9" name="TextBox 8"/>
          <p:cNvSpPr txBox="1"/>
          <p:nvPr/>
        </p:nvSpPr>
        <p:spPr>
          <a:xfrm>
            <a:off x="426664" y="5791200"/>
            <a:ext cx="6250429" cy="369332"/>
          </a:xfrm>
          <a:prstGeom prst="rect">
            <a:avLst/>
          </a:prstGeom>
          <a:noFill/>
        </p:spPr>
        <p:txBody>
          <a:bodyPr wrap="none" rtlCol="0">
            <a:spAutoFit/>
          </a:bodyPr>
          <a:lstStyle/>
          <a:p>
            <a:r>
              <a:rPr lang="en-US" b="1" dirty="0">
                <a:latin typeface="Courier New" panose="02070309020205020404" pitchFamily="49" charset="0"/>
                <a:cs typeface="Courier New" panose="02070309020205020404" pitchFamily="49" charset="0"/>
              </a:rPr>
              <a:t>~/hysplit4/working&gt; </a:t>
            </a:r>
            <a:r>
              <a:rPr lang="en-US" b="1" dirty="0">
                <a:solidFill>
                  <a:srgbClr val="FFFF00"/>
                </a:solidFill>
                <a:latin typeface="Courier New" panose="02070309020205020404" pitchFamily="49" charset="0"/>
                <a:cs typeface="Courier New" panose="02070309020205020404" pitchFamily="49" charset="0"/>
              </a:rPr>
              <a:t>../</a:t>
            </a:r>
            <a:r>
              <a:rPr lang="en-US" b="1" dirty="0" err="1">
                <a:solidFill>
                  <a:srgbClr val="FFFF00"/>
                </a:solidFill>
                <a:latin typeface="Courier New" panose="02070309020205020404" pitchFamily="49" charset="0"/>
                <a:cs typeface="Courier New" panose="02070309020205020404" pitchFamily="49" charset="0"/>
              </a:rPr>
              <a:t>guicode</a:t>
            </a:r>
            <a:r>
              <a:rPr lang="en-US" b="1" dirty="0">
                <a:solidFill>
                  <a:srgbClr val="FFFF00"/>
                </a:solidFill>
                <a:latin typeface="Courier New" panose="02070309020205020404" pitchFamily="49" charset="0"/>
                <a:cs typeface="Courier New" panose="02070309020205020404" pitchFamily="49" charset="0"/>
              </a:rPr>
              <a:t>/hysplit4.tcl </a:t>
            </a:r>
          </a:p>
        </p:txBody>
      </p:sp>
      <p:sp>
        <p:nvSpPr>
          <p:cNvPr id="10" name="TextBox 9"/>
          <p:cNvSpPr txBox="1"/>
          <p:nvPr/>
        </p:nvSpPr>
        <p:spPr>
          <a:xfrm>
            <a:off x="426664" y="6160532"/>
            <a:ext cx="6801862" cy="369332"/>
          </a:xfrm>
          <a:prstGeom prst="rect">
            <a:avLst/>
          </a:prstGeom>
          <a:noFill/>
        </p:spPr>
        <p:txBody>
          <a:bodyPr wrap="none" rtlCol="0">
            <a:spAutoFit/>
          </a:bodyPr>
          <a:lstStyle/>
          <a:p>
            <a:r>
              <a:rPr lang="en-US" b="1" dirty="0">
                <a:latin typeface="Courier New" panose="02070309020205020404" pitchFamily="49" charset="0"/>
                <a:cs typeface="Courier New" panose="02070309020205020404" pitchFamily="49" charset="0"/>
              </a:rPr>
              <a:t>~/hysplit4/working&gt; </a:t>
            </a:r>
            <a:r>
              <a:rPr lang="en-US" b="1" dirty="0">
                <a:solidFill>
                  <a:srgbClr val="FFFF00"/>
                </a:solidFill>
                <a:latin typeface="Courier New" panose="02070309020205020404" pitchFamily="49" charset="0"/>
                <a:cs typeface="Courier New" panose="02070309020205020404" pitchFamily="49" charset="0"/>
              </a:rPr>
              <a:t>wish ../</a:t>
            </a:r>
            <a:r>
              <a:rPr lang="en-US" b="1" dirty="0" err="1">
                <a:solidFill>
                  <a:srgbClr val="FFFF00"/>
                </a:solidFill>
                <a:latin typeface="Courier New" panose="02070309020205020404" pitchFamily="49" charset="0"/>
                <a:cs typeface="Courier New" panose="02070309020205020404" pitchFamily="49" charset="0"/>
              </a:rPr>
              <a:t>guicode</a:t>
            </a:r>
            <a:r>
              <a:rPr lang="en-US" b="1" dirty="0">
                <a:solidFill>
                  <a:srgbClr val="FFFF00"/>
                </a:solidFill>
                <a:latin typeface="Courier New" panose="02070309020205020404" pitchFamily="49" charset="0"/>
                <a:cs typeface="Courier New" panose="02070309020205020404" pitchFamily="49" charset="0"/>
              </a:rPr>
              <a:t>/hysplit4.tcl</a:t>
            </a:r>
          </a:p>
        </p:txBody>
      </p:sp>
      <p:cxnSp>
        <p:nvCxnSpPr>
          <p:cNvPr id="12" name="Straight Connector 11"/>
          <p:cNvCxnSpPr/>
          <p:nvPr/>
        </p:nvCxnSpPr>
        <p:spPr>
          <a:xfrm>
            <a:off x="0" y="5257800"/>
            <a:ext cx="9144000" cy="0"/>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37322" y="5307475"/>
            <a:ext cx="7532255" cy="369332"/>
          </a:xfrm>
          <a:prstGeom prst="rect">
            <a:avLst/>
          </a:prstGeom>
          <a:noFill/>
        </p:spPr>
        <p:txBody>
          <a:bodyPr wrap="none" rtlCol="0">
            <a:spAutoFit/>
          </a:bodyPr>
          <a:lstStyle/>
          <a:p>
            <a:r>
              <a:rPr lang="en-US" b="1" dirty="0">
                <a:cs typeface="Courier New" panose="02070309020205020404" pitchFamily="49" charset="0"/>
              </a:rPr>
              <a:t>Can also open GUI from a terminal (e.g., Linux) </a:t>
            </a:r>
            <a:r>
              <a:rPr lang="en-US" b="1" dirty="0">
                <a:solidFill>
                  <a:srgbClr val="FFFF00"/>
                </a:solidFill>
                <a:cs typeface="Courier New" panose="02070309020205020404" pitchFamily="49" charset="0"/>
              </a:rPr>
              <a:t>(Either way, </a:t>
            </a:r>
            <a:r>
              <a:rPr lang="en-US" b="1" dirty="0" err="1">
                <a:solidFill>
                  <a:srgbClr val="FFFF00"/>
                </a:solidFill>
                <a:cs typeface="Courier New" panose="02070309020205020404" pitchFamily="49" charset="0"/>
              </a:rPr>
              <a:t>Tcl-Tk</a:t>
            </a:r>
            <a:r>
              <a:rPr lang="en-US" b="1" dirty="0">
                <a:solidFill>
                  <a:srgbClr val="FFFF00"/>
                </a:solidFill>
                <a:cs typeface="Courier New" panose="02070309020205020404" pitchFamily="49" charset="0"/>
              </a:rPr>
              <a:t> required!)</a:t>
            </a:r>
          </a:p>
        </p:txBody>
      </p:sp>
      <p:cxnSp>
        <p:nvCxnSpPr>
          <p:cNvPr id="14" name="Straight Arrow Connector 13"/>
          <p:cNvCxnSpPr/>
          <p:nvPr/>
        </p:nvCxnSpPr>
        <p:spPr>
          <a:xfrm>
            <a:off x="1143000" y="914400"/>
            <a:ext cx="685800" cy="362528"/>
          </a:xfrm>
          <a:prstGeom prst="straightConnector1">
            <a:avLst/>
          </a:prstGeom>
          <a:ln w="28575">
            <a:solidFill>
              <a:srgbClr val="FF0000"/>
            </a:solidFill>
            <a:prstDash val="sysDot"/>
            <a:headEnd type="ova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V="1">
            <a:off x="3448858" y="2479160"/>
            <a:ext cx="828125" cy="729217"/>
          </a:xfrm>
          <a:prstGeom prst="straightConnector1">
            <a:avLst/>
          </a:prstGeom>
          <a:ln w="28575">
            <a:solidFill>
              <a:srgbClr val="FF0000"/>
            </a:solidFill>
            <a:prstDash val="sysDot"/>
            <a:headEnd type="ova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a:off x="3448858" y="3209116"/>
            <a:ext cx="533108" cy="482986"/>
          </a:xfrm>
          <a:prstGeom prst="straightConnector1">
            <a:avLst/>
          </a:prstGeom>
          <a:ln w="28575">
            <a:solidFill>
              <a:srgbClr val="FF0000"/>
            </a:solidFill>
            <a:prstDash val="sysDot"/>
            <a:headEnd type="ova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20610567"/>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7924800" y="6340475"/>
            <a:ext cx="762000" cy="365125"/>
          </a:xfrm>
        </p:spPr>
        <p:txBody>
          <a:bodyPr/>
          <a:lstStyle/>
          <a:p>
            <a:fld id="{4E8DBFF9-7723-4E32-B4D1-61E93AF5D5D3}" type="slidenum">
              <a:rPr lang="en-US" smtClean="0"/>
              <a:pPr/>
              <a:t>160</a:t>
            </a:fld>
            <a:endParaRPr lang="en-US"/>
          </a:p>
        </p:txBody>
      </p:sp>
      <p:sp>
        <p:nvSpPr>
          <p:cNvPr id="3" name="Rectangle 2"/>
          <p:cNvSpPr/>
          <p:nvPr/>
        </p:nvSpPr>
        <p:spPr>
          <a:xfrm>
            <a:off x="304800" y="228123"/>
            <a:ext cx="3962400" cy="6524863"/>
          </a:xfrm>
          <a:prstGeom prst="rect">
            <a:avLst/>
          </a:prstGeom>
          <a:solidFill>
            <a:schemeClr val="bg1"/>
          </a:solidFill>
          <a:ln w="28575">
            <a:solidFill>
              <a:srgbClr val="25FF25"/>
            </a:solidFill>
          </a:ln>
        </p:spPr>
        <p:txBody>
          <a:bodyPr wrap="square">
            <a:spAutoFit/>
          </a:bodyPr>
          <a:lstStyle/>
          <a:p>
            <a:r>
              <a:rPr lang="en-US" sz="1100" dirty="0">
                <a:latin typeface="Courier New" panose="02070309020205020404" pitchFamily="49" charset="0"/>
                <a:cs typeface="Courier New" panose="02070309020205020404" pitchFamily="49" charset="0"/>
              </a:rPr>
              <a:t>C:\hysplit4\working_Howard&gt;</a:t>
            </a:r>
            <a:r>
              <a:rPr lang="en-US" sz="1100" b="1" dirty="0">
                <a:solidFill>
                  <a:srgbClr val="FF0000"/>
                </a:solidFill>
                <a:latin typeface="Courier New" panose="02070309020205020404" pitchFamily="49" charset="0"/>
                <a:cs typeface="Courier New" panose="02070309020205020404" pitchFamily="49" charset="0"/>
              </a:rPr>
              <a:t>RUN_TRAJ_DOS_001</a:t>
            </a:r>
          </a:p>
          <a:p>
            <a:r>
              <a:rPr lang="en-US" sz="1100" dirty="0">
                <a:latin typeface="Courier New" panose="02070309020205020404" pitchFamily="49" charset="0"/>
                <a:cs typeface="Courier New" panose="02070309020205020404" pitchFamily="49" charset="0"/>
              </a:rPr>
              <a:t>start year = 83</a:t>
            </a:r>
          </a:p>
          <a:p>
            <a:r>
              <a:rPr lang="en-US" sz="1100" dirty="0">
                <a:latin typeface="Courier New" panose="02070309020205020404" pitchFamily="49" charset="0"/>
                <a:cs typeface="Courier New" panose="02070309020205020404" pitchFamily="49" charset="0"/>
              </a:rPr>
              <a:t>start month = 09</a:t>
            </a:r>
          </a:p>
          <a:p>
            <a:r>
              <a:rPr lang="en-US" sz="1100" dirty="0">
                <a:latin typeface="Courier New" panose="02070309020205020404" pitchFamily="49" charset="0"/>
                <a:cs typeface="Courier New" panose="02070309020205020404" pitchFamily="49" charset="0"/>
              </a:rPr>
              <a:t>start day = 01</a:t>
            </a:r>
          </a:p>
          <a:p>
            <a:r>
              <a:rPr lang="en-US" sz="1100" dirty="0">
                <a:latin typeface="Courier New" panose="02070309020205020404" pitchFamily="49" charset="0"/>
                <a:cs typeface="Courier New" panose="02070309020205020404" pitchFamily="49" charset="0"/>
              </a:rPr>
              <a:t>start hour = 00</a:t>
            </a:r>
          </a:p>
          <a:p>
            <a:r>
              <a:rPr lang="en-US" sz="1100" dirty="0">
                <a:latin typeface="Courier New" panose="02070309020205020404" pitchFamily="49" charset="0"/>
                <a:cs typeface="Courier New" panose="02070309020205020404" pitchFamily="49" charset="0"/>
              </a:rPr>
              <a:t>start minute = 00</a:t>
            </a:r>
          </a:p>
          <a:p>
            <a:r>
              <a:rPr lang="en-US" sz="1100" dirty="0">
                <a:latin typeface="Courier New" panose="02070309020205020404" pitchFamily="49" charset="0"/>
                <a:cs typeface="Courier New" panose="02070309020205020404" pitchFamily="49" charset="0"/>
              </a:rPr>
              <a:t>LAT = 39.900</a:t>
            </a:r>
          </a:p>
          <a:p>
            <a:r>
              <a:rPr lang="en-US" sz="1100" dirty="0">
                <a:latin typeface="Courier New" panose="02070309020205020404" pitchFamily="49" charset="0"/>
                <a:cs typeface="Courier New" panose="02070309020205020404" pitchFamily="49" charset="0"/>
              </a:rPr>
              <a:t>LONG = -84.220</a:t>
            </a:r>
          </a:p>
          <a:p>
            <a:r>
              <a:rPr lang="en-US" sz="1100" dirty="0">
                <a:latin typeface="Courier New" panose="02070309020205020404" pitchFamily="49" charset="0"/>
                <a:cs typeface="Courier New" panose="02070309020205020404" pitchFamily="49" charset="0"/>
              </a:rPr>
              <a:t>HEIGHT = 750.0</a:t>
            </a:r>
          </a:p>
          <a:p>
            <a:r>
              <a:rPr lang="en-US" sz="1100" dirty="0">
                <a:latin typeface="Courier New" panose="02070309020205020404" pitchFamily="49" charset="0"/>
                <a:cs typeface="Courier New" panose="02070309020205020404" pitchFamily="49" charset="0"/>
              </a:rPr>
              <a:t>KMSL = 0</a:t>
            </a:r>
          </a:p>
          <a:p>
            <a:r>
              <a:rPr lang="en-US" sz="1100" dirty="0">
                <a:latin typeface="Courier New" panose="02070309020205020404" pitchFamily="49" charset="0"/>
                <a:cs typeface="Courier New" panose="02070309020205020404" pitchFamily="49" charset="0"/>
              </a:rPr>
              <a:t>run duration (</a:t>
            </a:r>
            <a:r>
              <a:rPr lang="en-US" sz="1100" dirty="0" err="1">
                <a:latin typeface="Courier New" panose="02070309020205020404" pitchFamily="49" charset="0"/>
                <a:cs typeface="Courier New" panose="02070309020205020404" pitchFamily="49" charset="0"/>
              </a:rPr>
              <a:t>hrs</a:t>
            </a:r>
            <a:r>
              <a:rPr lang="en-US" sz="1100" dirty="0">
                <a:latin typeface="Courier New" panose="02070309020205020404" pitchFamily="49" charset="0"/>
                <a:cs typeface="Courier New" panose="02070309020205020404" pitchFamily="49" charset="0"/>
              </a:rPr>
              <a:t>) = 48</a:t>
            </a:r>
          </a:p>
          <a:p>
            <a:r>
              <a:rPr lang="en-US" sz="1100" dirty="0">
                <a:latin typeface="Courier New" panose="02070309020205020404" pitchFamily="49" charset="0"/>
                <a:cs typeface="Courier New" panose="02070309020205020404" pitchFamily="49" charset="0"/>
              </a:rPr>
              <a:t>direction = FORWARD</a:t>
            </a:r>
          </a:p>
          <a:p>
            <a:r>
              <a:rPr lang="en-US" sz="1100" dirty="0">
                <a:latin typeface="Courier New" panose="02070309020205020404" pitchFamily="49" charset="0"/>
                <a:cs typeface="Courier New" panose="02070309020205020404" pitchFamily="49" charset="0"/>
              </a:rPr>
              <a:t>run name = n0001_83_09_01_00_00</a:t>
            </a:r>
          </a:p>
          <a:p>
            <a:r>
              <a:rPr lang="en-US" sz="1100" dirty="0" err="1">
                <a:latin typeface="Courier New" panose="02070309020205020404" pitchFamily="49" charset="0"/>
                <a:cs typeface="Courier New" panose="02070309020205020404" pitchFamily="49" charset="0"/>
              </a:rPr>
              <a:t>metfile_dir</a:t>
            </a:r>
            <a:r>
              <a:rPr lang="en-US" sz="1100" dirty="0">
                <a:latin typeface="Courier New" panose="02070309020205020404" pitchFamily="49" charset="0"/>
                <a:cs typeface="Courier New" panose="02070309020205020404" pitchFamily="49" charset="0"/>
              </a:rPr>
              <a:t> = C:\D\METDATA\global_reanalysis\</a:t>
            </a:r>
          </a:p>
          <a:p>
            <a:r>
              <a:rPr lang="en-US" sz="1100" dirty="0">
                <a:latin typeface="Courier New" panose="02070309020205020404" pitchFamily="49" charset="0"/>
                <a:cs typeface="Courier New" panose="02070309020205020404" pitchFamily="49" charset="0"/>
              </a:rPr>
              <a:t>metfile_01 = RP198309.gbl</a:t>
            </a:r>
          </a:p>
          <a:p>
            <a:r>
              <a:rPr lang="en-US" sz="1100" dirty="0">
                <a:latin typeface="Courier New" panose="02070309020205020404" pitchFamily="49" charset="0"/>
                <a:cs typeface="Courier New" panose="02070309020205020404" pitchFamily="49" charset="0"/>
              </a:rPr>
              <a:t>metfile_02 = RP198310.gbl</a:t>
            </a:r>
          </a:p>
          <a:p>
            <a:r>
              <a:rPr lang="en-US" sz="1100" dirty="0" err="1">
                <a:latin typeface="Courier New" panose="02070309020205020404" pitchFamily="49" charset="0"/>
                <a:cs typeface="Courier New" panose="02070309020205020404" pitchFamily="49" charset="0"/>
              </a:rPr>
              <a:t>output_delta</a:t>
            </a:r>
            <a:r>
              <a:rPr lang="en-US" sz="1100" dirty="0">
                <a:latin typeface="Courier New" panose="02070309020205020404" pitchFamily="49" charset="0"/>
                <a:cs typeface="Courier New" panose="02070309020205020404" pitchFamily="49" charset="0"/>
              </a:rPr>
              <a:t> = 60</a:t>
            </a:r>
          </a:p>
          <a:p>
            <a:r>
              <a:rPr lang="en-US" sz="1100" dirty="0">
                <a:latin typeface="Courier New" panose="02070309020205020404" pitchFamily="49" charset="0"/>
                <a:cs typeface="Courier New" panose="02070309020205020404" pitchFamily="49" charset="0"/>
              </a:rPr>
              <a:t>ENVR = 1</a:t>
            </a:r>
          </a:p>
          <a:p>
            <a:r>
              <a:rPr lang="en-US" sz="1100" dirty="0">
                <a:latin typeface="Courier New" panose="02070309020205020404" pitchFamily="49" charset="0"/>
                <a:cs typeface="Courier New" panose="02070309020205020404" pitchFamily="49" charset="0"/>
              </a:rPr>
              <a:t>RESULTS_SUB_DIRECTORY = FRWD_48hr_gbl2p5</a:t>
            </a:r>
          </a:p>
          <a:p>
            <a:r>
              <a:rPr lang="en-US" sz="1100" dirty="0">
                <a:latin typeface="Courier New" panose="02070309020205020404" pitchFamily="49" charset="0"/>
                <a:cs typeface="Courier New" panose="02070309020205020404" pitchFamily="49" charset="0"/>
              </a:rPr>
              <a:t>inside SET, ENVR = 1</a:t>
            </a:r>
          </a:p>
          <a:p>
            <a:r>
              <a:rPr lang="en-US" sz="1100" dirty="0">
                <a:latin typeface="Courier New" panose="02070309020205020404" pitchFamily="49" charset="0"/>
                <a:cs typeface="Courier New" panose="02070309020205020404" pitchFamily="49" charset="0"/>
              </a:rPr>
              <a:t>ENVR has been set to 1</a:t>
            </a:r>
          </a:p>
          <a:p>
            <a:r>
              <a:rPr lang="en-US" sz="1100" dirty="0">
                <a:latin typeface="Courier New" panose="02070309020205020404" pitchFamily="49" charset="0"/>
                <a:cs typeface="Courier New" panose="02070309020205020404" pitchFamily="49" charset="0"/>
              </a:rPr>
              <a:t>have established results directory if it didn't already exist</a:t>
            </a:r>
          </a:p>
          <a:p>
            <a:r>
              <a:rPr lang="en-US" sz="1100" dirty="0">
                <a:latin typeface="Courier New" panose="02070309020205020404" pitchFamily="49" charset="0"/>
                <a:cs typeface="Courier New" panose="02070309020205020404" pitchFamily="49" charset="0"/>
              </a:rPr>
              <a:t>in FORWARD direction section</a:t>
            </a:r>
          </a:p>
          <a:p>
            <a:endParaRPr lang="en-US" sz="1100" dirty="0">
              <a:latin typeface="Courier New" panose="02070309020205020404" pitchFamily="49" charset="0"/>
              <a:cs typeface="Courier New" panose="02070309020205020404" pitchFamily="49" charset="0"/>
            </a:endParaRPr>
          </a:p>
          <a:p>
            <a:r>
              <a:rPr lang="en-US" sz="1100" dirty="0">
                <a:latin typeface="Courier New" panose="02070309020205020404" pitchFamily="49" charset="0"/>
                <a:cs typeface="Courier New" panose="02070309020205020404" pitchFamily="49" charset="0"/>
              </a:rPr>
              <a:t>1 file(s) copied.</a:t>
            </a:r>
          </a:p>
          <a:p>
            <a:r>
              <a:rPr lang="en-US" sz="1100" dirty="0">
                <a:latin typeface="Courier New" panose="02070309020205020404" pitchFamily="49" charset="0"/>
                <a:cs typeface="Courier New" panose="02070309020205020404" pitchFamily="49" charset="0"/>
              </a:rPr>
              <a:t>have written CONTROL file</a:t>
            </a:r>
          </a:p>
          <a:p>
            <a:r>
              <a:rPr lang="en-US" sz="1100" dirty="0">
                <a:latin typeface="Courier New" panose="02070309020205020404" pitchFamily="49" charset="0"/>
                <a:cs typeface="Courier New" panose="02070309020205020404" pitchFamily="49" charset="0"/>
              </a:rPr>
              <a:t>1 file(s) copied.</a:t>
            </a:r>
          </a:p>
          <a:p>
            <a:endParaRPr lang="en-US" sz="1100" dirty="0">
              <a:latin typeface="Courier New" panose="02070309020205020404" pitchFamily="49" charset="0"/>
              <a:cs typeface="Courier New" panose="02070309020205020404" pitchFamily="49" charset="0"/>
            </a:endParaRPr>
          </a:p>
          <a:p>
            <a:r>
              <a:rPr lang="en-US" sz="1100" dirty="0">
                <a:latin typeface="Courier New" panose="02070309020205020404" pitchFamily="49" charset="0"/>
                <a:cs typeface="Courier New" panose="02070309020205020404" pitchFamily="49" charset="0"/>
              </a:rPr>
              <a:t>have written SETUP.CFG</a:t>
            </a:r>
          </a:p>
          <a:p>
            <a:r>
              <a:rPr lang="en-US" sz="1100" dirty="0">
                <a:latin typeface="Courier New" panose="02070309020205020404" pitchFamily="49" charset="0"/>
                <a:cs typeface="Courier New" panose="02070309020205020404" pitchFamily="49" charset="0"/>
              </a:rPr>
              <a:t> HYSPLIT4 - Initialization</a:t>
            </a:r>
          </a:p>
          <a:p>
            <a:r>
              <a:rPr lang="en-US" sz="1100" dirty="0">
                <a:latin typeface="Courier New" panose="02070309020205020404" pitchFamily="49" charset="0"/>
                <a:cs typeface="Courier New" panose="02070309020205020404" pitchFamily="49" charset="0"/>
              </a:rPr>
              <a:t> Last Changed Rev: 927</a:t>
            </a:r>
          </a:p>
          <a:p>
            <a:r>
              <a:rPr lang="en-US" sz="1100" dirty="0">
                <a:latin typeface="Courier New" panose="02070309020205020404" pitchFamily="49" charset="0"/>
                <a:cs typeface="Courier New" panose="02070309020205020404" pitchFamily="49" charset="0"/>
              </a:rPr>
              <a:t> Last Changed Date: 2018-01-25 16:56:26 -0500 (Thu, 25 Jan 2018)</a:t>
            </a:r>
          </a:p>
          <a:p>
            <a:endParaRPr lang="en-US" sz="1100" dirty="0">
              <a:latin typeface="Courier New" panose="02070309020205020404" pitchFamily="49" charset="0"/>
              <a:cs typeface="Courier New" panose="02070309020205020404" pitchFamily="49" charset="0"/>
            </a:endParaRPr>
          </a:p>
          <a:p>
            <a:r>
              <a:rPr lang="en-US" sz="1100" dirty="0">
                <a:latin typeface="Courier New" panose="02070309020205020404" pitchFamily="49" charset="0"/>
                <a:cs typeface="Courier New" panose="02070309020205020404" pitchFamily="49" charset="0"/>
              </a:rPr>
              <a:t>  NOTICE: using </a:t>
            </a:r>
            <a:r>
              <a:rPr lang="en-US" sz="1100" dirty="0" err="1">
                <a:latin typeface="Courier New" panose="02070309020205020404" pitchFamily="49" charset="0"/>
                <a:cs typeface="Courier New" panose="02070309020205020404" pitchFamily="49" charset="0"/>
              </a:rPr>
              <a:t>namelist</a:t>
            </a:r>
            <a:r>
              <a:rPr lang="en-US" sz="1100" dirty="0">
                <a:latin typeface="Courier New" panose="02070309020205020404" pitchFamily="49" charset="0"/>
                <a:cs typeface="Courier New" panose="02070309020205020404" pitchFamily="49" charset="0"/>
              </a:rPr>
              <a:t> file</a:t>
            </a:r>
          </a:p>
          <a:p>
            <a:r>
              <a:rPr lang="en-US" sz="1100" dirty="0">
                <a:latin typeface="Courier New" panose="02070309020205020404" pitchFamily="49" charset="0"/>
                <a:cs typeface="Courier New" panose="02070309020205020404" pitchFamily="49" charset="0"/>
              </a:rPr>
              <a:t> SETUP.CFG </a:t>
            </a:r>
          </a:p>
        </p:txBody>
      </p:sp>
      <p:sp>
        <p:nvSpPr>
          <p:cNvPr id="4" name="Rectangle 3"/>
          <p:cNvSpPr/>
          <p:nvPr/>
        </p:nvSpPr>
        <p:spPr>
          <a:xfrm>
            <a:off x="4800600" y="304800"/>
            <a:ext cx="3733800" cy="5847755"/>
          </a:xfrm>
          <a:prstGeom prst="rect">
            <a:avLst/>
          </a:prstGeom>
          <a:solidFill>
            <a:schemeClr val="bg1"/>
          </a:solidFill>
          <a:ln w="28575">
            <a:solidFill>
              <a:srgbClr val="25FF25"/>
            </a:solidFill>
          </a:ln>
        </p:spPr>
        <p:txBody>
          <a:bodyPr wrap="square">
            <a:spAutoFit/>
          </a:bodyPr>
          <a:lstStyle/>
          <a:p>
            <a:r>
              <a:rPr lang="en-US" sz="1100" dirty="0">
                <a:latin typeface="Courier New" panose="02070309020205020404" pitchFamily="49" charset="0"/>
                <a:cs typeface="Courier New" panose="02070309020205020404" pitchFamily="49" charset="0"/>
              </a:rPr>
              <a:t> Calculation Started ... please be patient</a:t>
            </a:r>
          </a:p>
          <a:p>
            <a:r>
              <a:rPr lang="en-US" sz="1100" dirty="0">
                <a:latin typeface="Courier New" panose="02070309020205020404" pitchFamily="49" charset="0"/>
                <a:cs typeface="Courier New" panose="02070309020205020404" pitchFamily="49" charset="0"/>
              </a:rPr>
              <a:t> Percent complete:   2.0</a:t>
            </a:r>
          </a:p>
          <a:p>
            <a:r>
              <a:rPr lang="en-US" sz="1100" dirty="0">
                <a:latin typeface="Courier New" panose="02070309020205020404" pitchFamily="49" charset="0"/>
                <a:cs typeface="Courier New" panose="02070309020205020404" pitchFamily="49" charset="0"/>
              </a:rPr>
              <a:t> Percent complete:   4.1</a:t>
            </a:r>
          </a:p>
          <a:p>
            <a:r>
              <a:rPr lang="en-US" sz="1100" dirty="0">
                <a:latin typeface="Courier New" panose="02070309020205020404" pitchFamily="49" charset="0"/>
                <a:cs typeface="Courier New" panose="02070309020205020404" pitchFamily="49" charset="0"/>
              </a:rPr>
              <a:t> Percent complete:   6.1</a:t>
            </a:r>
          </a:p>
          <a:p>
            <a:r>
              <a:rPr lang="en-US" sz="1100" dirty="0">
                <a:latin typeface="Courier New" panose="02070309020205020404" pitchFamily="49" charset="0"/>
                <a:cs typeface="Courier New" panose="02070309020205020404" pitchFamily="49" charset="0"/>
              </a:rPr>
              <a:t> Percent complete:   8.2</a:t>
            </a:r>
          </a:p>
          <a:p>
            <a:r>
              <a:rPr lang="en-US" sz="1100" dirty="0">
                <a:latin typeface="Courier New" panose="02070309020205020404" pitchFamily="49" charset="0"/>
                <a:cs typeface="Courier New" panose="02070309020205020404" pitchFamily="49" charset="0"/>
              </a:rPr>
              <a:t> Percent complete:  10.2</a:t>
            </a:r>
          </a:p>
          <a:p>
            <a:r>
              <a:rPr lang="en-US" sz="1100" dirty="0">
                <a:latin typeface="Courier New" panose="02070309020205020404" pitchFamily="49" charset="0"/>
                <a:cs typeface="Courier New" panose="02070309020205020404" pitchFamily="49" charset="0"/>
              </a:rPr>
              <a:t> Percent complete:  12.2</a:t>
            </a:r>
          </a:p>
          <a:p>
            <a:r>
              <a:rPr lang="en-US" sz="1100" dirty="0">
                <a:latin typeface="Courier New" panose="02070309020205020404" pitchFamily="49" charset="0"/>
                <a:cs typeface="Courier New" panose="02070309020205020404" pitchFamily="49" charset="0"/>
              </a:rPr>
              <a:t> Percent complete:  14.3</a:t>
            </a:r>
          </a:p>
          <a:p>
            <a:r>
              <a:rPr lang="en-US" sz="1100" dirty="0">
                <a:latin typeface="Courier New" panose="02070309020205020404" pitchFamily="49" charset="0"/>
                <a:cs typeface="Courier New" panose="02070309020205020404" pitchFamily="49" charset="0"/>
              </a:rPr>
              <a:t> Percent complete:  16.3</a:t>
            </a:r>
          </a:p>
          <a:p>
            <a:endParaRPr lang="en-US" sz="1100" dirty="0">
              <a:latin typeface="Courier New" panose="02070309020205020404" pitchFamily="49" charset="0"/>
              <a:cs typeface="Courier New" panose="02070309020205020404" pitchFamily="49" charset="0"/>
            </a:endParaRPr>
          </a:p>
          <a:p>
            <a:endParaRPr lang="en-US" sz="1100" dirty="0">
              <a:latin typeface="Courier New" panose="02070309020205020404" pitchFamily="49" charset="0"/>
              <a:cs typeface="Courier New" panose="02070309020205020404" pitchFamily="49" charset="0"/>
            </a:endParaRPr>
          </a:p>
          <a:p>
            <a:endParaRPr lang="en-US" sz="1100" dirty="0">
              <a:latin typeface="Courier New" panose="02070309020205020404" pitchFamily="49" charset="0"/>
              <a:cs typeface="Courier New" panose="02070309020205020404" pitchFamily="49" charset="0"/>
            </a:endParaRPr>
          </a:p>
          <a:p>
            <a:endParaRPr lang="en-US" sz="1100" dirty="0">
              <a:latin typeface="Courier New" panose="02070309020205020404" pitchFamily="49" charset="0"/>
              <a:cs typeface="Courier New" panose="02070309020205020404" pitchFamily="49" charset="0"/>
            </a:endParaRPr>
          </a:p>
          <a:p>
            <a:r>
              <a:rPr lang="en-US" sz="1100" dirty="0">
                <a:latin typeface="Courier New" panose="02070309020205020404" pitchFamily="49" charset="0"/>
                <a:cs typeface="Courier New" panose="02070309020205020404" pitchFamily="49" charset="0"/>
              </a:rPr>
              <a:t> </a:t>
            </a:r>
          </a:p>
          <a:p>
            <a:r>
              <a:rPr lang="en-US" sz="1100" dirty="0">
                <a:latin typeface="Courier New" panose="02070309020205020404" pitchFamily="49" charset="0"/>
                <a:cs typeface="Courier New" panose="02070309020205020404" pitchFamily="49" charset="0"/>
              </a:rPr>
              <a:t> Percent complete:  79.6</a:t>
            </a:r>
          </a:p>
          <a:p>
            <a:r>
              <a:rPr lang="en-US" sz="1100" dirty="0">
                <a:latin typeface="Courier New" panose="02070309020205020404" pitchFamily="49" charset="0"/>
                <a:cs typeface="Courier New" panose="02070309020205020404" pitchFamily="49" charset="0"/>
              </a:rPr>
              <a:t> Percent complete:  81.6</a:t>
            </a:r>
          </a:p>
          <a:p>
            <a:r>
              <a:rPr lang="en-US" sz="1100" dirty="0">
                <a:latin typeface="Courier New" panose="02070309020205020404" pitchFamily="49" charset="0"/>
                <a:cs typeface="Courier New" panose="02070309020205020404" pitchFamily="49" charset="0"/>
              </a:rPr>
              <a:t> Percent complete:  83.7</a:t>
            </a:r>
          </a:p>
          <a:p>
            <a:r>
              <a:rPr lang="en-US" sz="1100" dirty="0">
                <a:latin typeface="Courier New" panose="02070309020205020404" pitchFamily="49" charset="0"/>
                <a:cs typeface="Courier New" panose="02070309020205020404" pitchFamily="49" charset="0"/>
              </a:rPr>
              <a:t> Percent complete:  85.7</a:t>
            </a:r>
          </a:p>
          <a:p>
            <a:r>
              <a:rPr lang="en-US" sz="1100" dirty="0">
                <a:latin typeface="Courier New" panose="02070309020205020404" pitchFamily="49" charset="0"/>
                <a:cs typeface="Courier New" panose="02070309020205020404" pitchFamily="49" charset="0"/>
              </a:rPr>
              <a:t> Percent complete:  87.8</a:t>
            </a:r>
          </a:p>
          <a:p>
            <a:r>
              <a:rPr lang="en-US" sz="1100" dirty="0">
                <a:latin typeface="Courier New" panose="02070309020205020404" pitchFamily="49" charset="0"/>
                <a:cs typeface="Courier New" panose="02070309020205020404" pitchFamily="49" charset="0"/>
              </a:rPr>
              <a:t> Percent complete:  89.8</a:t>
            </a:r>
          </a:p>
          <a:p>
            <a:r>
              <a:rPr lang="en-US" sz="1100" dirty="0">
                <a:latin typeface="Courier New" panose="02070309020205020404" pitchFamily="49" charset="0"/>
                <a:cs typeface="Courier New" panose="02070309020205020404" pitchFamily="49" charset="0"/>
              </a:rPr>
              <a:t> Percent complete:  91.8</a:t>
            </a:r>
          </a:p>
          <a:p>
            <a:r>
              <a:rPr lang="en-US" sz="1100" dirty="0">
                <a:latin typeface="Courier New" panose="02070309020205020404" pitchFamily="49" charset="0"/>
                <a:cs typeface="Courier New" panose="02070309020205020404" pitchFamily="49" charset="0"/>
              </a:rPr>
              <a:t> Percent complete:  93.9</a:t>
            </a:r>
          </a:p>
          <a:p>
            <a:r>
              <a:rPr lang="en-US" sz="1100" dirty="0">
                <a:latin typeface="Courier New" panose="02070309020205020404" pitchFamily="49" charset="0"/>
                <a:cs typeface="Courier New" panose="02070309020205020404" pitchFamily="49" charset="0"/>
              </a:rPr>
              <a:t> Percent complete:  95.9</a:t>
            </a:r>
          </a:p>
          <a:p>
            <a:r>
              <a:rPr lang="en-US" sz="1100" dirty="0">
                <a:latin typeface="Courier New" panose="02070309020205020404" pitchFamily="49" charset="0"/>
                <a:cs typeface="Courier New" panose="02070309020205020404" pitchFamily="49" charset="0"/>
              </a:rPr>
              <a:t> Percent complete:  98.0</a:t>
            </a:r>
          </a:p>
          <a:p>
            <a:r>
              <a:rPr lang="en-US" sz="1100" dirty="0">
                <a:latin typeface="Courier New" panose="02070309020205020404" pitchFamily="49" charset="0"/>
                <a:cs typeface="Courier New" panose="02070309020205020404" pitchFamily="49" charset="0"/>
              </a:rPr>
              <a:t> Percent complete: 100.0</a:t>
            </a:r>
          </a:p>
          <a:p>
            <a:r>
              <a:rPr lang="en-US" sz="1100" dirty="0">
                <a:latin typeface="Courier New" panose="02070309020205020404" pitchFamily="49" charset="0"/>
                <a:cs typeface="Courier New" panose="02070309020205020404" pitchFamily="49" charset="0"/>
              </a:rPr>
              <a:t> Complete </a:t>
            </a:r>
            <a:r>
              <a:rPr lang="en-US" sz="1100" dirty="0" err="1">
                <a:latin typeface="Courier New" panose="02070309020205020404" pitchFamily="49" charset="0"/>
                <a:cs typeface="Courier New" panose="02070309020205020404" pitchFamily="49" charset="0"/>
              </a:rPr>
              <a:t>Hysplit</a:t>
            </a:r>
            <a:endParaRPr lang="en-US" sz="1100" dirty="0">
              <a:latin typeface="Courier New" panose="02070309020205020404" pitchFamily="49" charset="0"/>
              <a:cs typeface="Courier New" panose="02070309020205020404" pitchFamily="49" charset="0"/>
            </a:endParaRPr>
          </a:p>
          <a:p>
            <a:r>
              <a:rPr lang="en-US" sz="1100" dirty="0">
                <a:latin typeface="Courier New" panose="02070309020205020404" pitchFamily="49" charset="0"/>
                <a:cs typeface="Courier New" panose="02070309020205020404" pitchFamily="49" charset="0"/>
              </a:rPr>
              <a:t>have run </a:t>
            </a:r>
            <a:r>
              <a:rPr lang="en-US" sz="1100" dirty="0" err="1">
                <a:latin typeface="Courier New" panose="02070309020205020404" pitchFamily="49" charset="0"/>
                <a:cs typeface="Courier New" panose="02070309020205020404" pitchFamily="49" charset="0"/>
              </a:rPr>
              <a:t>hyts_std</a:t>
            </a:r>
            <a:endParaRPr lang="en-US" sz="1100" dirty="0">
              <a:latin typeface="Courier New" panose="02070309020205020404" pitchFamily="49" charset="0"/>
              <a:cs typeface="Courier New" panose="02070309020205020404" pitchFamily="49" charset="0"/>
            </a:endParaRPr>
          </a:p>
          <a:p>
            <a:r>
              <a:rPr lang="en-US" sz="1100" dirty="0">
                <a:latin typeface="Courier New" panose="02070309020205020404" pitchFamily="49" charset="0"/>
                <a:cs typeface="Courier New" panose="02070309020205020404" pitchFamily="49" charset="0"/>
              </a:rPr>
              <a:t> Started Trajectory Drawing</a:t>
            </a:r>
          </a:p>
          <a:p>
            <a:r>
              <a:rPr lang="en-US" sz="1100" dirty="0">
                <a:latin typeface="Courier New" panose="02070309020205020404" pitchFamily="49" charset="0"/>
                <a:cs typeface="Courier New" panose="02070309020205020404" pitchFamily="49" charset="0"/>
              </a:rPr>
              <a:t> Last Changed Rev: 927</a:t>
            </a:r>
          </a:p>
          <a:p>
            <a:r>
              <a:rPr lang="en-US" sz="1100" dirty="0">
                <a:latin typeface="Courier New" panose="02070309020205020404" pitchFamily="49" charset="0"/>
                <a:cs typeface="Courier New" panose="02070309020205020404" pitchFamily="49" charset="0"/>
              </a:rPr>
              <a:t> Last Changed Date: 2018-01-25 16:56:26 -0500 (Thu, 25 Jan 2018)</a:t>
            </a:r>
          </a:p>
          <a:p>
            <a:endParaRPr lang="en-US" sz="1100" dirty="0">
              <a:latin typeface="Courier New" panose="02070309020205020404" pitchFamily="49" charset="0"/>
              <a:cs typeface="Courier New" panose="02070309020205020404" pitchFamily="49" charset="0"/>
            </a:endParaRPr>
          </a:p>
          <a:p>
            <a:r>
              <a:rPr lang="en-US" sz="1100" dirty="0">
                <a:latin typeface="Courier New" panose="02070309020205020404" pitchFamily="49" charset="0"/>
                <a:cs typeface="Courier New" panose="02070309020205020404" pitchFamily="49" charset="0"/>
              </a:rPr>
              <a:t> Complete </a:t>
            </a:r>
            <a:r>
              <a:rPr lang="en-US" sz="1100" dirty="0" err="1">
                <a:latin typeface="Courier New" panose="02070309020205020404" pitchFamily="49" charset="0"/>
                <a:cs typeface="Courier New" panose="02070309020205020404" pitchFamily="49" charset="0"/>
              </a:rPr>
              <a:t>Trajplot</a:t>
            </a:r>
            <a:endParaRPr lang="en-US" sz="1100" dirty="0">
              <a:latin typeface="Courier New" panose="02070309020205020404" pitchFamily="49" charset="0"/>
              <a:cs typeface="Courier New" panose="02070309020205020404" pitchFamily="49" charset="0"/>
            </a:endParaRPr>
          </a:p>
          <a:p>
            <a:r>
              <a:rPr lang="en-US" sz="1100" dirty="0">
                <a:latin typeface="Courier New" panose="02070309020205020404" pitchFamily="49" charset="0"/>
                <a:cs typeface="Courier New" panose="02070309020205020404" pitchFamily="49" charset="0"/>
              </a:rPr>
              <a:t>        1 file(s) copied.</a:t>
            </a:r>
          </a:p>
        </p:txBody>
      </p:sp>
      <p:sp>
        <p:nvSpPr>
          <p:cNvPr id="5" name="Oval 4"/>
          <p:cNvSpPr/>
          <p:nvPr/>
        </p:nvSpPr>
        <p:spPr>
          <a:xfrm>
            <a:off x="5413248" y="2060448"/>
            <a:ext cx="73152" cy="7315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5413248" y="2289048"/>
            <a:ext cx="73152" cy="7315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5413248" y="2517648"/>
            <a:ext cx="73152" cy="7315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7653024"/>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a:xfrm>
            <a:off x="7027576" y="6492875"/>
            <a:ext cx="2057400" cy="365125"/>
          </a:xfrm>
        </p:spPr>
        <p:txBody>
          <a:bodyPr/>
          <a:lstStyle/>
          <a:p>
            <a:fld id="{1CCAE963-827D-42F8-9077-D514019C2E03}" type="slidenum">
              <a:rPr lang="en-US" smtClean="0"/>
              <a:t>161</a:t>
            </a:fld>
            <a:endParaRPr lang="en-US" dirty="0"/>
          </a:p>
        </p:txBody>
      </p:sp>
      <p:sp>
        <p:nvSpPr>
          <p:cNvPr id="9" name="Rectangle 8"/>
          <p:cNvSpPr/>
          <p:nvPr/>
        </p:nvSpPr>
        <p:spPr>
          <a:xfrm>
            <a:off x="381000" y="305068"/>
            <a:ext cx="4572000" cy="6247864"/>
          </a:xfrm>
          <a:prstGeom prst="rect">
            <a:avLst/>
          </a:prstGeom>
          <a:solidFill>
            <a:schemeClr val="bg1"/>
          </a:solidFill>
          <a:ln w="28575">
            <a:solidFill>
              <a:srgbClr val="25FF25"/>
            </a:solidFill>
          </a:ln>
        </p:spPr>
        <p:txBody>
          <a:bodyPr>
            <a:spAutoFit/>
          </a:bodyPr>
          <a:lstStyle/>
          <a:p>
            <a:r>
              <a:rPr lang="en-US" sz="1000" dirty="0">
                <a:latin typeface="Courier New" panose="02070309020205020404" pitchFamily="49" charset="0"/>
                <a:cs typeface="Courier New" panose="02070309020205020404" pitchFamily="49" charset="0"/>
              </a:rPr>
              <a:t>1 file(s) copied.</a:t>
            </a:r>
          </a:p>
          <a:p>
            <a:endParaRPr lang="en-US" sz="1000" dirty="0">
              <a:latin typeface="Courier New" panose="02070309020205020404" pitchFamily="49" charset="0"/>
              <a:cs typeface="Courier New" panose="02070309020205020404" pitchFamily="49" charset="0"/>
            </a:endParaRPr>
          </a:p>
          <a:p>
            <a:r>
              <a:rPr lang="en-US" sz="1000" dirty="0">
                <a:latin typeface="Courier New" panose="02070309020205020404" pitchFamily="49" charset="0"/>
                <a:cs typeface="Courier New" panose="02070309020205020404" pitchFamily="49" charset="0"/>
              </a:rPr>
              <a:t>have run </a:t>
            </a:r>
            <a:r>
              <a:rPr lang="en-US" sz="1000" dirty="0" err="1">
                <a:latin typeface="Courier New" panose="02070309020205020404" pitchFamily="49" charset="0"/>
                <a:cs typeface="Courier New" panose="02070309020205020404" pitchFamily="49" charset="0"/>
              </a:rPr>
              <a:t>trajplot</a:t>
            </a:r>
            <a:r>
              <a:rPr lang="en-US" sz="1000" dirty="0">
                <a:latin typeface="Courier New" panose="02070309020205020404" pitchFamily="49" charset="0"/>
                <a:cs typeface="Courier New" panose="02070309020205020404" pitchFamily="49" charset="0"/>
              </a:rPr>
              <a:t> to get GIS points</a:t>
            </a:r>
          </a:p>
          <a:p>
            <a:r>
              <a:rPr lang="en-US" sz="1000" dirty="0">
                <a:latin typeface="Courier New" panose="02070309020205020404" pitchFamily="49" charset="0"/>
                <a:cs typeface="Courier New" panose="02070309020205020404" pitchFamily="49" charset="0"/>
              </a:rPr>
              <a:t> Started Trajectory Drawing</a:t>
            </a:r>
          </a:p>
          <a:p>
            <a:r>
              <a:rPr lang="en-US" sz="1000" dirty="0">
                <a:latin typeface="Courier New" panose="02070309020205020404" pitchFamily="49" charset="0"/>
                <a:cs typeface="Courier New" panose="02070309020205020404" pitchFamily="49" charset="0"/>
              </a:rPr>
              <a:t> Last Changed Rev: 927</a:t>
            </a:r>
          </a:p>
          <a:p>
            <a:r>
              <a:rPr lang="en-US" sz="1000" dirty="0">
                <a:latin typeface="Courier New" panose="02070309020205020404" pitchFamily="49" charset="0"/>
                <a:cs typeface="Courier New" panose="02070309020205020404" pitchFamily="49" charset="0"/>
              </a:rPr>
              <a:t> Last Changed Date: 2018-01-25 16:56:26 -0500 (Thu, 25 Jan 2018)</a:t>
            </a:r>
          </a:p>
          <a:p>
            <a:endParaRPr lang="en-US" sz="1000" dirty="0">
              <a:latin typeface="Courier New" panose="02070309020205020404" pitchFamily="49" charset="0"/>
              <a:cs typeface="Courier New" panose="02070309020205020404" pitchFamily="49" charset="0"/>
            </a:endParaRPr>
          </a:p>
          <a:p>
            <a:r>
              <a:rPr lang="en-US" sz="1000" dirty="0">
                <a:latin typeface="Courier New" panose="02070309020205020404" pitchFamily="49" charset="0"/>
                <a:cs typeface="Courier New" panose="02070309020205020404" pitchFamily="49" charset="0"/>
              </a:rPr>
              <a:t> Complete </a:t>
            </a:r>
            <a:r>
              <a:rPr lang="en-US" sz="1000" dirty="0" err="1">
                <a:latin typeface="Courier New" panose="02070309020205020404" pitchFamily="49" charset="0"/>
                <a:cs typeface="Courier New" panose="02070309020205020404" pitchFamily="49" charset="0"/>
              </a:rPr>
              <a:t>Trajplot</a:t>
            </a:r>
            <a:endParaRPr lang="en-US" sz="1000" dirty="0">
              <a:latin typeface="Courier New" panose="02070309020205020404" pitchFamily="49" charset="0"/>
              <a:cs typeface="Courier New" panose="02070309020205020404" pitchFamily="49" charset="0"/>
            </a:endParaRPr>
          </a:p>
          <a:p>
            <a:r>
              <a:rPr lang="en-US" sz="1000" dirty="0">
                <a:latin typeface="Courier New" panose="02070309020205020404" pitchFamily="49" charset="0"/>
                <a:cs typeface="Courier New" panose="02070309020205020404" pitchFamily="49" charset="0"/>
              </a:rPr>
              <a:t>        1 file(s) copied.</a:t>
            </a:r>
          </a:p>
          <a:p>
            <a:endParaRPr lang="en-US" sz="1000" dirty="0">
              <a:latin typeface="Courier New" panose="02070309020205020404" pitchFamily="49" charset="0"/>
              <a:cs typeface="Courier New" panose="02070309020205020404" pitchFamily="49" charset="0"/>
            </a:endParaRPr>
          </a:p>
          <a:p>
            <a:r>
              <a:rPr lang="en-US" sz="1000" dirty="0">
                <a:latin typeface="Courier New" panose="02070309020205020404" pitchFamily="49" charset="0"/>
                <a:cs typeface="Courier New" panose="02070309020205020404" pitchFamily="49" charset="0"/>
              </a:rPr>
              <a:t>have run </a:t>
            </a:r>
            <a:r>
              <a:rPr lang="en-US" sz="1000" dirty="0" err="1">
                <a:latin typeface="Courier New" panose="02070309020205020404" pitchFamily="49" charset="0"/>
                <a:cs typeface="Courier New" panose="02070309020205020404" pitchFamily="49" charset="0"/>
              </a:rPr>
              <a:t>trajplot</a:t>
            </a:r>
            <a:r>
              <a:rPr lang="en-US" sz="1000" dirty="0">
                <a:latin typeface="Courier New" panose="02070309020205020404" pitchFamily="49" charset="0"/>
                <a:cs typeface="Courier New" panose="02070309020205020404" pitchFamily="49" charset="0"/>
              </a:rPr>
              <a:t> to get GIS lines</a:t>
            </a:r>
          </a:p>
          <a:p>
            <a:r>
              <a:rPr lang="en-US" sz="1000" dirty="0">
                <a:latin typeface="Courier New" panose="02070309020205020404" pitchFamily="49" charset="0"/>
                <a:cs typeface="Courier New" panose="02070309020205020404" pitchFamily="49" charset="0"/>
              </a:rPr>
              <a:t> Started Trajectory Drawing</a:t>
            </a:r>
          </a:p>
          <a:p>
            <a:r>
              <a:rPr lang="en-US" sz="1000" dirty="0">
                <a:latin typeface="Courier New" panose="02070309020205020404" pitchFamily="49" charset="0"/>
                <a:cs typeface="Courier New" panose="02070309020205020404" pitchFamily="49" charset="0"/>
              </a:rPr>
              <a:t> Last Changed Rev: 927</a:t>
            </a:r>
          </a:p>
          <a:p>
            <a:r>
              <a:rPr lang="en-US" sz="1000" dirty="0">
                <a:latin typeface="Courier New" panose="02070309020205020404" pitchFamily="49" charset="0"/>
                <a:cs typeface="Courier New" panose="02070309020205020404" pitchFamily="49" charset="0"/>
              </a:rPr>
              <a:t> Last Changed Date: 2018-01-25 16:56:26 -0500 (Thu, 25 Jan 2018)</a:t>
            </a:r>
          </a:p>
          <a:p>
            <a:endParaRPr lang="en-US" sz="1000" dirty="0">
              <a:latin typeface="Courier New" panose="02070309020205020404" pitchFamily="49" charset="0"/>
              <a:cs typeface="Courier New" panose="02070309020205020404" pitchFamily="49" charset="0"/>
            </a:endParaRPr>
          </a:p>
          <a:p>
            <a:r>
              <a:rPr lang="en-US" sz="1000" dirty="0">
                <a:latin typeface="Courier New" panose="02070309020205020404" pitchFamily="49" charset="0"/>
                <a:cs typeface="Courier New" panose="02070309020205020404" pitchFamily="49" charset="0"/>
              </a:rPr>
              <a:t> Complete </a:t>
            </a:r>
            <a:r>
              <a:rPr lang="en-US" sz="1000" dirty="0" err="1">
                <a:latin typeface="Courier New" panose="02070309020205020404" pitchFamily="49" charset="0"/>
                <a:cs typeface="Courier New" panose="02070309020205020404" pitchFamily="49" charset="0"/>
              </a:rPr>
              <a:t>Trajplot</a:t>
            </a:r>
            <a:endParaRPr lang="en-US" sz="1000" dirty="0">
              <a:latin typeface="Courier New" panose="02070309020205020404" pitchFamily="49" charset="0"/>
              <a:cs typeface="Courier New" panose="02070309020205020404" pitchFamily="49" charset="0"/>
            </a:endParaRPr>
          </a:p>
          <a:p>
            <a:r>
              <a:rPr lang="en-US" sz="1000" dirty="0">
                <a:latin typeface="Courier New" panose="02070309020205020404" pitchFamily="49" charset="0"/>
                <a:cs typeface="Courier New" panose="02070309020205020404" pitchFamily="49" charset="0"/>
              </a:rPr>
              <a:t>have run </a:t>
            </a:r>
            <a:r>
              <a:rPr lang="en-US" sz="1000" dirty="0" err="1">
                <a:latin typeface="Courier New" panose="02070309020205020404" pitchFamily="49" charset="0"/>
                <a:cs typeface="Courier New" panose="02070309020205020404" pitchFamily="49" charset="0"/>
              </a:rPr>
              <a:t>trajplot</a:t>
            </a:r>
            <a:r>
              <a:rPr lang="en-US" sz="1000" dirty="0">
                <a:latin typeface="Courier New" panose="02070309020205020404" pitchFamily="49" charset="0"/>
                <a:cs typeface="Courier New" panose="02070309020205020404" pitchFamily="49" charset="0"/>
              </a:rPr>
              <a:t> to get Google Earth output</a:t>
            </a:r>
          </a:p>
          <a:p>
            <a:r>
              <a:rPr lang="en-US" sz="1000" dirty="0">
                <a:latin typeface="Courier New" panose="02070309020205020404" pitchFamily="49" charset="0"/>
                <a:cs typeface="Courier New" panose="02070309020205020404" pitchFamily="49" charset="0"/>
              </a:rPr>
              <a:t>have converted </a:t>
            </a:r>
            <a:r>
              <a:rPr lang="en-US" sz="1000" dirty="0" err="1">
                <a:latin typeface="Courier New" panose="02070309020205020404" pitchFamily="49" charset="0"/>
                <a:cs typeface="Courier New" panose="02070309020205020404" pitchFamily="49" charset="0"/>
              </a:rPr>
              <a:t>ps</a:t>
            </a:r>
            <a:r>
              <a:rPr lang="en-US" sz="1000" dirty="0">
                <a:latin typeface="Courier New" panose="02070309020205020404" pitchFamily="49" charset="0"/>
                <a:cs typeface="Courier New" panose="02070309020205020404" pitchFamily="49" charset="0"/>
              </a:rPr>
              <a:t> to jpg</a:t>
            </a:r>
          </a:p>
          <a:p>
            <a:r>
              <a:rPr lang="en-US" sz="1000" dirty="0">
                <a:latin typeface="Courier New" panose="02070309020205020404" pitchFamily="49" charset="0"/>
                <a:cs typeface="Courier New" panose="02070309020205020404" pitchFamily="49" charset="0"/>
              </a:rPr>
              <a:t>        1 file(s) copied.</a:t>
            </a:r>
          </a:p>
          <a:p>
            <a:r>
              <a:rPr lang="en-US" sz="1000" dirty="0">
                <a:latin typeface="Courier New" panose="02070309020205020404" pitchFamily="49" charset="0"/>
                <a:cs typeface="Courier New" panose="02070309020205020404" pitchFamily="49" charset="0"/>
              </a:rPr>
              <a:t>        1 file(s) copied.</a:t>
            </a:r>
          </a:p>
          <a:p>
            <a:r>
              <a:rPr lang="en-US" sz="1000" dirty="0">
                <a:latin typeface="Courier New" panose="02070309020205020404" pitchFamily="49" charset="0"/>
                <a:cs typeface="Courier New" panose="02070309020205020404" pitchFamily="49" charset="0"/>
              </a:rPr>
              <a:t>        1 file(s) copied.</a:t>
            </a:r>
          </a:p>
          <a:p>
            <a:r>
              <a:rPr lang="en-US" sz="1000" dirty="0">
                <a:latin typeface="Courier New" panose="02070309020205020404" pitchFamily="49" charset="0"/>
                <a:cs typeface="Courier New" panose="02070309020205020404" pitchFamily="49" charset="0"/>
              </a:rPr>
              <a:t>        1 file(s) copied.</a:t>
            </a:r>
          </a:p>
          <a:p>
            <a:r>
              <a:rPr lang="en-US" sz="1000" dirty="0">
                <a:latin typeface="Courier New" panose="02070309020205020404" pitchFamily="49" charset="0"/>
                <a:cs typeface="Courier New" panose="02070309020205020404" pitchFamily="49" charset="0"/>
              </a:rPr>
              <a:t>        1 file(s) copied.</a:t>
            </a:r>
          </a:p>
          <a:p>
            <a:r>
              <a:rPr lang="en-US" sz="1000" dirty="0">
                <a:latin typeface="Courier New" panose="02070309020205020404" pitchFamily="49" charset="0"/>
                <a:cs typeface="Courier New" panose="02070309020205020404" pitchFamily="49" charset="0"/>
              </a:rPr>
              <a:t>        1 file(s) copied.</a:t>
            </a:r>
          </a:p>
          <a:p>
            <a:r>
              <a:rPr lang="en-US" sz="1000" dirty="0">
                <a:latin typeface="Courier New" panose="02070309020205020404" pitchFamily="49" charset="0"/>
                <a:cs typeface="Courier New" panose="02070309020205020404" pitchFamily="49" charset="0"/>
              </a:rPr>
              <a:t>        1 file(s) copied.</a:t>
            </a:r>
          </a:p>
          <a:p>
            <a:r>
              <a:rPr lang="en-US" sz="1000" dirty="0">
                <a:latin typeface="Courier New" panose="02070309020205020404" pitchFamily="49" charset="0"/>
                <a:cs typeface="Courier New" panose="02070309020205020404" pitchFamily="49" charset="0"/>
              </a:rPr>
              <a:t>have copied output files to include run-name</a:t>
            </a:r>
          </a:p>
          <a:p>
            <a:r>
              <a:rPr lang="en-US" sz="1000" dirty="0">
                <a:latin typeface="Courier New" panose="02070309020205020404" pitchFamily="49" charset="0"/>
                <a:cs typeface="Courier New" panose="02070309020205020404" pitchFamily="49" charset="0"/>
              </a:rPr>
              <a:t>have created separate folders for each file type, if they did not already exist</a:t>
            </a:r>
          </a:p>
          <a:p>
            <a:r>
              <a:rPr lang="en-US" sz="1000" dirty="0">
                <a:latin typeface="Courier New" panose="02070309020205020404" pitchFamily="49" charset="0"/>
                <a:cs typeface="Courier New" panose="02070309020205020404" pitchFamily="49" charset="0"/>
              </a:rPr>
              <a:t>        1 file(s) moved.</a:t>
            </a:r>
          </a:p>
          <a:p>
            <a:endParaRPr lang="en-US" sz="1000" dirty="0">
              <a:latin typeface="Courier New" panose="02070309020205020404" pitchFamily="49" charset="0"/>
              <a:cs typeface="Courier New" panose="02070309020205020404" pitchFamily="49" charset="0"/>
            </a:endParaRPr>
          </a:p>
          <a:p>
            <a:endParaRPr lang="en-US" sz="1000" dirty="0">
              <a:latin typeface="Courier New" panose="02070309020205020404" pitchFamily="49" charset="0"/>
              <a:cs typeface="Courier New" panose="02070309020205020404" pitchFamily="49" charset="0"/>
            </a:endParaRPr>
          </a:p>
          <a:p>
            <a:endParaRPr lang="en-US" sz="1000" dirty="0">
              <a:latin typeface="Courier New" panose="02070309020205020404" pitchFamily="49" charset="0"/>
              <a:cs typeface="Courier New" panose="02070309020205020404" pitchFamily="49" charset="0"/>
            </a:endParaRPr>
          </a:p>
          <a:p>
            <a:r>
              <a:rPr lang="en-US" sz="1000" dirty="0">
                <a:latin typeface="Courier New" panose="02070309020205020404" pitchFamily="49" charset="0"/>
                <a:cs typeface="Courier New" panose="02070309020205020404" pitchFamily="49" charset="0"/>
              </a:rPr>
              <a:t>        1 file(s) moved.</a:t>
            </a:r>
          </a:p>
          <a:p>
            <a:r>
              <a:rPr lang="en-US" sz="1000" dirty="0">
                <a:latin typeface="Courier New" panose="02070309020205020404" pitchFamily="49" charset="0"/>
                <a:cs typeface="Courier New" panose="02070309020205020404" pitchFamily="49" charset="0"/>
              </a:rPr>
              <a:t>        1 file(s) moved.</a:t>
            </a:r>
          </a:p>
          <a:p>
            <a:r>
              <a:rPr lang="en-US" sz="1000" dirty="0">
                <a:latin typeface="Courier New" panose="02070309020205020404" pitchFamily="49" charset="0"/>
                <a:cs typeface="Courier New" panose="02070309020205020404" pitchFamily="49" charset="0"/>
              </a:rPr>
              <a:t>have moved files to appropriate results subdirectories</a:t>
            </a:r>
          </a:p>
          <a:p>
            <a:endParaRPr lang="en-US" sz="1000" dirty="0">
              <a:latin typeface="Courier New" panose="02070309020205020404" pitchFamily="49" charset="0"/>
              <a:cs typeface="Courier New" panose="02070309020205020404" pitchFamily="49" charset="0"/>
            </a:endParaRPr>
          </a:p>
          <a:p>
            <a:r>
              <a:rPr lang="en-US" sz="1000" dirty="0">
                <a:latin typeface="Courier New" panose="02070309020205020404" pitchFamily="49" charset="0"/>
                <a:cs typeface="Courier New" panose="02070309020205020404" pitchFamily="49" charset="0"/>
              </a:rPr>
              <a:t>Press any key to continue . . .</a:t>
            </a:r>
          </a:p>
          <a:p>
            <a:r>
              <a:rPr lang="en-US" sz="1000" dirty="0">
                <a:latin typeface="Courier New" panose="02070309020205020404" pitchFamily="49" charset="0"/>
                <a:cs typeface="Courier New" panose="02070309020205020404" pitchFamily="49" charset="0"/>
              </a:rPr>
              <a:t>Terminate batch job (Y/N)?</a:t>
            </a:r>
          </a:p>
        </p:txBody>
      </p:sp>
      <p:sp>
        <p:nvSpPr>
          <p:cNvPr id="10" name="Oval 9"/>
          <p:cNvSpPr/>
          <p:nvPr/>
        </p:nvSpPr>
        <p:spPr>
          <a:xfrm>
            <a:off x="1524000" y="5108448"/>
            <a:ext cx="73152" cy="7315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1524000" y="5260848"/>
            <a:ext cx="73152" cy="7315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1524000" y="5410200"/>
            <a:ext cx="73152" cy="7315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2971800" y="6096000"/>
            <a:ext cx="990599" cy="646331"/>
          </a:xfrm>
          <a:prstGeom prst="rect">
            <a:avLst/>
          </a:prstGeom>
          <a:solidFill>
            <a:srgbClr val="FFFF00"/>
          </a:solidFill>
          <a:ln w="28575">
            <a:solidFill>
              <a:srgbClr val="FF0000"/>
            </a:solidFill>
          </a:ln>
        </p:spPr>
        <p:txBody>
          <a:bodyPr wrap="square" rtlCol="0">
            <a:spAutoFit/>
          </a:bodyPr>
          <a:lstStyle/>
          <a:p>
            <a:r>
              <a:rPr lang="en-US" b="1" dirty="0">
                <a:solidFill>
                  <a:schemeClr val="bg1"/>
                </a:solidFill>
              </a:rPr>
              <a:t>CNTL-C</a:t>
            </a:r>
          </a:p>
          <a:p>
            <a:r>
              <a:rPr lang="en-US" b="1" dirty="0">
                <a:solidFill>
                  <a:schemeClr val="bg1"/>
                </a:solidFill>
              </a:rPr>
              <a:t>y</a:t>
            </a:r>
          </a:p>
        </p:txBody>
      </p:sp>
    </p:spTree>
    <p:extLst>
      <p:ext uri="{BB962C8B-B14F-4D97-AF65-F5344CB8AC3E}">
        <p14:creationId xmlns:p14="http://schemas.microsoft.com/office/powerpoint/2010/main" val="3048776250"/>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a:xfrm>
            <a:off x="7086600" y="6492875"/>
            <a:ext cx="2057400" cy="365125"/>
          </a:xfrm>
        </p:spPr>
        <p:txBody>
          <a:bodyPr/>
          <a:lstStyle/>
          <a:p>
            <a:fld id="{1CCAE963-827D-42F8-9077-D514019C2E03}" type="slidenum">
              <a:rPr lang="en-US" smtClean="0"/>
              <a:t>162</a:t>
            </a:fld>
            <a:endParaRPr lang="en-US" dirty="0"/>
          </a:p>
        </p:txBody>
      </p:sp>
      <p:pic>
        <p:nvPicPr>
          <p:cNvPr id="9222" name="Picture 6" descr="C:\Users\Mark.Cohen\AppData\Local\Microsoft\Windows\Temporary Internet Files\Content.IE5\EXUGTOAF\Computer-Frustration-Mutual-Cartoon[1].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343400" y="1295400"/>
            <a:ext cx="4572000" cy="357187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28600" y="381000"/>
            <a:ext cx="3962400" cy="6247864"/>
          </a:xfrm>
          <a:prstGeom prst="rect">
            <a:avLst/>
          </a:prstGeom>
          <a:noFill/>
        </p:spPr>
        <p:txBody>
          <a:bodyPr wrap="square" rtlCol="0">
            <a:spAutoFit/>
          </a:bodyPr>
          <a:lstStyle/>
          <a:p>
            <a:pPr marL="342900" indent="-342900">
              <a:buFont typeface="Wingdings" panose="05000000000000000000" pitchFamily="2" charset="2"/>
              <a:buChar char="v"/>
            </a:pPr>
            <a:r>
              <a:rPr lang="en-US" sz="2000" dirty="0"/>
              <a:t>Scripts usually don’t work perfectly the first time you try them… </a:t>
            </a:r>
          </a:p>
          <a:p>
            <a:endParaRPr lang="en-US" sz="2000" dirty="0"/>
          </a:p>
          <a:p>
            <a:pPr marL="342900" indent="-342900">
              <a:buFont typeface="Wingdings" panose="05000000000000000000" pitchFamily="2" charset="2"/>
              <a:buChar char="v"/>
            </a:pPr>
            <a:r>
              <a:rPr lang="en-US" sz="2000" dirty="0"/>
              <a:t>It can take a little time to debug a script. </a:t>
            </a:r>
          </a:p>
          <a:p>
            <a:pPr marL="342900" indent="-342900">
              <a:buFont typeface="Wingdings" panose="05000000000000000000" pitchFamily="2" charset="2"/>
              <a:buChar char="v"/>
            </a:pPr>
            <a:endParaRPr lang="en-US" sz="2000" dirty="0"/>
          </a:p>
          <a:p>
            <a:pPr marL="342900" indent="-342900">
              <a:buFont typeface="Wingdings" panose="05000000000000000000" pitchFamily="2" charset="2"/>
              <a:buChar char="v"/>
            </a:pPr>
            <a:r>
              <a:rPr lang="en-US" sz="2000" dirty="0"/>
              <a:t>You can put in “echo” statements to report out what is happening, to help you debug.</a:t>
            </a:r>
          </a:p>
          <a:p>
            <a:pPr marL="342900" indent="-342900">
              <a:buFont typeface="Wingdings" panose="05000000000000000000" pitchFamily="2" charset="2"/>
              <a:buChar char="v"/>
            </a:pPr>
            <a:endParaRPr lang="en-US" sz="2000" dirty="0"/>
          </a:p>
          <a:p>
            <a:pPr marL="342900" indent="-342900">
              <a:buFont typeface="Wingdings" panose="05000000000000000000" pitchFamily="2" charset="2"/>
              <a:buChar char="v"/>
            </a:pPr>
            <a:r>
              <a:rPr lang="en-US" sz="2000" dirty="0"/>
              <a:t>And you can also “pause” the script at critical points, to examine more closely what is happening.</a:t>
            </a:r>
          </a:p>
          <a:p>
            <a:pPr marL="342900" indent="-342900">
              <a:buFont typeface="Wingdings" panose="05000000000000000000" pitchFamily="2" charset="2"/>
              <a:buChar char="v"/>
            </a:pPr>
            <a:endParaRPr lang="en-US" sz="2000" dirty="0"/>
          </a:p>
          <a:p>
            <a:pPr marL="342900" indent="-342900">
              <a:buFont typeface="Wingdings" panose="05000000000000000000" pitchFamily="2" charset="2"/>
              <a:buChar char="v"/>
            </a:pPr>
            <a:r>
              <a:rPr lang="en-US" sz="2000" dirty="0"/>
              <a:t>But once you get it to work “once”, you can then use for as many trajectories as it is applicable for…</a:t>
            </a:r>
          </a:p>
        </p:txBody>
      </p:sp>
    </p:spTree>
    <p:extLst>
      <p:ext uri="{BB962C8B-B14F-4D97-AF65-F5344CB8AC3E}">
        <p14:creationId xmlns:p14="http://schemas.microsoft.com/office/powerpoint/2010/main" val="3072305293"/>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r="20057"/>
          <a:stretch/>
        </p:blipFill>
        <p:spPr>
          <a:xfrm>
            <a:off x="609600" y="1403130"/>
            <a:ext cx="1580512" cy="3840480"/>
          </a:xfrm>
          <a:prstGeom prst="rect">
            <a:avLst/>
          </a:prstGeom>
        </p:spPr>
      </p:pic>
      <p:sp>
        <p:nvSpPr>
          <p:cNvPr id="2" name="TextBox 1"/>
          <p:cNvSpPr txBox="1"/>
          <p:nvPr/>
        </p:nvSpPr>
        <p:spPr>
          <a:xfrm>
            <a:off x="239842" y="277318"/>
            <a:ext cx="2571088" cy="461665"/>
          </a:xfrm>
          <a:prstGeom prst="rect">
            <a:avLst/>
          </a:prstGeom>
          <a:noFill/>
        </p:spPr>
        <p:txBody>
          <a:bodyPr wrap="none" rtlCol="0">
            <a:spAutoFit/>
          </a:bodyPr>
          <a:lstStyle/>
          <a:p>
            <a:r>
              <a:rPr lang="en-US" sz="2400" b="1" dirty="0"/>
              <a:t>Lets look at results</a:t>
            </a:r>
          </a:p>
        </p:txBody>
      </p:sp>
      <p:sp>
        <p:nvSpPr>
          <p:cNvPr id="6" name="TextBox 5"/>
          <p:cNvSpPr txBox="1"/>
          <p:nvPr/>
        </p:nvSpPr>
        <p:spPr>
          <a:xfrm>
            <a:off x="2407985" y="1854154"/>
            <a:ext cx="1924309" cy="3170099"/>
          </a:xfrm>
          <a:prstGeom prst="rect">
            <a:avLst/>
          </a:prstGeom>
          <a:noFill/>
        </p:spPr>
        <p:txBody>
          <a:bodyPr wrap="none" rtlCol="0">
            <a:spAutoFit/>
          </a:bodyPr>
          <a:lstStyle/>
          <a:p>
            <a:pPr>
              <a:lnSpc>
                <a:spcPts val="2400"/>
              </a:lnSpc>
            </a:pPr>
            <a:r>
              <a:rPr lang="en-US" dirty="0">
                <a:solidFill>
                  <a:srgbClr val="FFFF00"/>
                </a:solidFill>
              </a:rPr>
              <a:t>SETUP.CFG</a:t>
            </a:r>
          </a:p>
          <a:p>
            <a:pPr>
              <a:lnSpc>
                <a:spcPts val="2400"/>
              </a:lnSpc>
            </a:pPr>
            <a:r>
              <a:rPr lang="en-US" dirty="0">
                <a:solidFill>
                  <a:srgbClr val="FFFF00"/>
                </a:solidFill>
              </a:rPr>
              <a:t>CONTROL</a:t>
            </a:r>
          </a:p>
          <a:p>
            <a:pPr>
              <a:lnSpc>
                <a:spcPts val="2400"/>
              </a:lnSpc>
            </a:pPr>
            <a:r>
              <a:rPr lang="en-US" dirty="0">
                <a:solidFill>
                  <a:srgbClr val="FFFF00"/>
                </a:solidFill>
              </a:rPr>
              <a:t>(frequency – later)</a:t>
            </a:r>
          </a:p>
          <a:p>
            <a:pPr>
              <a:lnSpc>
                <a:spcPts val="2400"/>
              </a:lnSpc>
            </a:pPr>
            <a:r>
              <a:rPr lang="en-US" dirty="0">
                <a:solidFill>
                  <a:srgbClr val="FFFF00"/>
                </a:solidFill>
              </a:rPr>
              <a:t>Jpg map*</a:t>
            </a:r>
          </a:p>
          <a:p>
            <a:pPr>
              <a:lnSpc>
                <a:spcPts val="2400"/>
              </a:lnSpc>
            </a:pPr>
            <a:r>
              <a:rPr lang="en-US" dirty="0">
                <a:solidFill>
                  <a:srgbClr val="FFFF00"/>
                </a:solidFill>
              </a:rPr>
              <a:t>Google Earth</a:t>
            </a:r>
          </a:p>
          <a:p>
            <a:pPr>
              <a:lnSpc>
                <a:spcPts val="2400"/>
              </a:lnSpc>
            </a:pPr>
            <a:r>
              <a:rPr lang="en-US" dirty="0" err="1">
                <a:solidFill>
                  <a:srgbClr val="FFFF00"/>
                </a:solidFill>
              </a:rPr>
              <a:t>ARCMap</a:t>
            </a:r>
            <a:r>
              <a:rPr lang="en-US" dirty="0">
                <a:solidFill>
                  <a:srgbClr val="FFFF00"/>
                </a:solidFill>
              </a:rPr>
              <a:t> – Lines</a:t>
            </a:r>
          </a:p>
          <a:p>
            <a:pPr>
              <a:lnSpc>
                <a:spcPts val="2400"/>
              </a:lnSpc>
            </a:pPr>
            <a:r>
              <a:rPr lang="en-US" dirty="0">
                <a:solidFill>
                  <a:srgbClr val="FFFF00"/>
                </a:solidFill>
              </a:rPr>
              <a:t>MESSAGE</a:t>
            </a:r>
          </a:p>
          <a:p>
            <a:pPr>
              <a:lnSpc>
                <a:spcPts val="2400"/>
              </a:lnSpc>
            </a:pPr>
            <a:r>
              <a:rPr lang="en-US" dirty="0">
                <a:solidFill>
                  <a:srgbClr val="FFFF00"/>
                </a:solidFill>
              </a:rPr>
              <a:t>Postscript map</a:t>
            </a:r>
          </a:p>
          <a:p>
            <a:pPr>
              <a:lnSpc>
                <a:spcPts val="2400"/>
              </a:lnSpc>
            </a:pPr>
            <a:r>
              <a:rPr lang="en-US" dirty="0" err="1">
                <a:solidFill>
                  <a:srgbClr val="FFFF00"/>
                </a:solidFill>
              </a:rPr>
              <a:t>ARCMap</a:t>
            </a:r>
            <a:r>
              <a:rPr lang="en-US" dirty="0">
                <a:solidFill>
                  <a:srgbClr val="FFFF00"/>
                </a:solidFill>
              </a:rPr>
              <a:t> – Points</a:t>
            </a:r>
          </a:p>
          <a:p>
            <a:pPr>
              <a:lnSpc>
                <a:spcPts val="2400"/>
              </a:lnSpc>
            </a:pPr>
            <a:r>
              <a:rPr lang="en-US" dirty="0" err="1">
                <a:solidFill>
                  <a:srgbClr val="FFFF00"/>
                </a:solidFill>
              </a:rPr>
              <a:t>tdump</a:t>
            </a:r>
            <a:endParaRPr lang="en-US" dirty="0">
              <a:solidFill>
                <a:srgbClr val="FFFF00"/>
              </a:solidFill>
            </a:endParaRPr>
          </a:p>
        </p:txBody>
      </p:sp>
      <p:cxnSp>
        <p:nvCxnSpPr>
          <p:cNvPr id="8" name="Straight Arrow Connector 7"/>
          <p:cNvCxnSpPr/>
          <p:nvPr/>
        </p:nvCxnSpPr>
        <p:spPr>
          <a:xfrm>
            <a:off x="1550532" y="2053652"/>
            <a:ext cx="857453"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1515557" y="2355952"/>
            <a:ext cx="857453"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1593007" y="2665747"/>
            <a:ext cx="857453"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2165127" y="2975542"/>
            <a:ext cx="274320"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1568027" y="3270347"/>
            <a:ext cx="857453"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1503072" y="3572647"/>
            <a:ext cx="857453"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a:off x="1603007" y="3889937"/>
            <a:ext cx="857453"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2085187" y="4192237"/>
            <a:ext cx="365760"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1540552" y="4502032"/>
            <a:ext cx="857453"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1535557" y="4804332"/>
            <a:ext cx="857453"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6172200" y="3426028"/>
            <a:ext cx="2654946" cy="3139321"/>
          </a:xfrm>
          <a:prstGeom prst="rect">
            <a:avLst/>
          </a:prstGeom>
          <a:noFill/>
        </p:spPr>
        <p:txBody>
          <a:bodyPr wrap="square" rtlCol="0">
            <a:spAutoFit/>
          </a:bodyPr>
          <a:lstStyle/>
          <a:p>
            <a:pPr algn="r"/>
            <a:r>
              <a:rPr lang="en-US" i="1" dirty="0">
                <a:solidFill>
                  <a:srgbClr val="25FF25"/>
                </a:solidFill>
              </a:rPr>
              <a:t>*</a:t>
            </a:r>
            <a:r>
              <a:rPr lang="en-US" i="1" dirty="0" err="1">
                <a:solidFill>
                  <a:srgbClr val="25FF25"/>
                </a:solidFill>
              </a:rPr>
              <a:t>jpgs</a:t>
            </a:r>
            <a:r>
              <a:rPr lang="en-US" i="1" dirty="0">
                <a:solidFill>
                  <a:srgbClr val="25FF25"/>
                </a:solidFill>
              </a:rPr>
              <a:t> won’t be present on Mac, if you didn’t install </a:t>
            </a:r>
            <a:r>
              <a:rPr lang="en-US" i="1" dirty="0" err="1">
                <a:solidFill>
                  <a:srgbClr val="25FF25"/>
                </a:solidFill>
              </a:rPr>
              <a:t>ImageMagick</a:t>
            </a:r>
            <a:endParaRPr lang="en-US" i="1" dirty="0">
              <a:solidFill>
                <a:srgbClr val="25FF25"/>
              </a:solidFill>
            </a:endParaRPr>
          </a:p>
          <a:p>
            <a:pPr algn="r"/>
            <a:endParaRPr lang="en-US" i="1" dirty="0">
              <a:solidFill>
                <a:srgbClr val="25FF25"/>
              </a:solidFill>
            </a:endParaRPr>
          </a:p>
          <a:p>
            <a:pPr algn="r"/>
            <a:r>
              <a:rPr lang="en-US" i="1" dirty="0">
                <a:solidFill>
                  <a:srgbClr val="25FF25"/>
                </a:solidFill>
              </a:rPr>
              <a:t>(…and/or if you didn’t edit </a:t>
            </a:r>
            <a:r>
              <a:rPr lang="en-US" i="1" dirty="0" err="1">
                <a:solidFill>
                  <a:srgbClr val="25FF25"/>
                </a:solidFill>
              </a:rPr>
              <a:t>korn</a:t>
            </a:r>
            <a:r>
              <a:rPr lang="en-US" i="1" dirty="0">
                <a:solidFill>
                  <a:srgbClr val="25FF25"/>
                </a:solidFill>
              </a:rPr>
              <a:t> shell script to include “convert” command…)</a:t>
            </a:r>
          </a:p>
          <a:p>
            <a:pPr algn="r"/>
            <a:endParaRPr lang="en-US" i="1" dirty="0">
              <a:solidFill>
                <a:srgbClr val="25FF25"/>
              </a:solidFill>
            </a:endParaRPr>
          </a:p>
          <a:p>
            <a:pPr algn="r"/>
            <a:r>
              <a:rPr lang="en-US" i="1" dirty="0">
                <a:solidFill>
                  <a:srgbClr val="25FF25"/>
                </a:solidFill>
              </a:rPr>
              <a:t>And the frequency directory will not be there yet (we will do this later)</a:t>
            </a:r>
          </a:p>
        </p:txBody>
      </p:sp>
    </p:spTree>
    <p:extLst>
      <p:ext uri="{BB962C8B-B14F-4D97-AF65-F5344CB8AC3E}">
        <p14:creationId xmlns:p14="http://schemas.microsoft.com/office/powerpoint/2010/main" val="1030330888"/>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4E8DBFF9-7723-4E32-B4D1-61E93AF5D5D3}" type="slidenum">
              <a:rPr lang="en-US" smtClean="0"/>
              <a:pPr/>
              <a:t>164</a:t>
            </a:fld>
            <a:endParaRPr lang="en-US"/>
          </a:p>
        </p:txBody>
      </p:sp>
      <p:sp>
        <p:nvSpPr>
          <p:cNvPr id="3" name="TextBox 2"/>
          <p:cNvSpPr txBox="1"/>
          <p:nvPr/>
        </p:nvSpPr>
        <p:spPr>
          <a:xfrm>
            <a:off x="381000" y="304800"/>
            <a:ext cx="6818277" cy="2077492"/>
          </a:xfrm>
          <a:prstGeom prst="rect">
            <a:avLst/>
          </a:prstGeom>
          <a:noFill/>
        </p:spPr>
        <p:txBody>
          <a:bodyPr wrap="none" rtlCol="0">
            <a:spAutoFit/>
          </a:bodyPr>
          <a:lstStyle/>
          <a:p>
            <a:pPr>
              <a:spcBef>
                <a:spcPts val="1800"/>
              </a:spcBef>
            </a:pPr>
            <a:r>
              <a:rPr lang="en-US" sz="2400" b="1" dirty="0"/>
              <a:t>Scripting with HYSPLIT</a:t>
            </a:r>
          </a:p>
          <a:p>
            <a:pPr marL="800100" lvl="1" indent="-342900">
              <a:spcBef>
                <a:spcPts val="1800"/>
              </a:spcBef>
              <a:buFont typeface="Courier New" panose="02070309020205020404" pitchFamily="49" charset="0"/>
              <a:buChar char="o"/>
            </a:pPr>
            <a:r>
              <a:rPr lang="en-US" sz="2000" b="1" dirty="0">
                <a:solidFill>
                  <a:schemeClr val="tx1">
                    <a:lumMod val="50000"/>
                  </a:schemeClr>
                </a:solidFill>
              </a:rPr>
              <a:t>Introduction: Running HYSPLIT from the Command Line</a:t>
            </a:r>
          </a:p>
          <a:p>
            <a:pPr marL="800100" lvl="1" indent="-342900">
              <a:spcBef>
                <a:spcPts val="1800"/>
              </a:spcBef>
              <a:buFont typeface="Courier New" panose="02070309020205020404" pitchFamily="49" charset="0"/>
              <a:buChar char="o"/>
            </a:pPr>
            <a:r>
              <a:rPr lang="en-US" sz="2000" b="1" dirty="0">
                <a:solidFill>
                  <a:schemeClr val="tx1">
                    <a:lumMod val="50000"/>
                  </a:schemeClr>
                </a:solidFill>
              </a:rPr>
              <a:t>Scripting Example: Running Trajectories</a:t>
            </a:r>
          </a:p>
          <a:p>
            <a:pPr marL="800100" lvl="1" indent="-342900">
              <a:spcBef>
                <a:spcPts val="1800"/>
              </a:spcBef>
              <a:buFont typeface="Courier New" panose="02070309020205020404" pitchFamily="49" charset="0"/>
              <a:buChar char="o"/>
            </a:pPr>
            <a:r>
              <a:rPr lang="en-US" sz="2000" b="1" dirty="0">
                <a:solidFill>
                  <a:srgbClr val="25FF25"/>
                </a:solidFill>
              </a:rPr>
              <a:t>Scripting Example: Frequency Analysis</a:t>
            </a:r>
          </a:p>
        </p:txBody>
      </p:sp>
    </p:spTree>
    <p:extLst>
      <p:ext uri="{BB962C8B-B14F-4D97-AF65-F5344CB8AC3E}">
        <p14:creationId xmlns:p14="http://schemas.microsoft.com/office/powerpoint/2010/main" val="3805016291"/>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4E8DBFF9-7723-4E32-B4D1-61E93AF5D5D3}" type="slidenum">
              <a:rPr lang="en-US" smtClean="0"/>
              <a:pPr/>
              <a:t>165</a:t>
            </a:fld>
            <a:endParaRPr lang="en-US"/>
          </a:p>
        </p:txBody>
      </p:sp>
      <p:sp>
        <p:nvSpPr>
          <p:cNvPr id="3" name="Rectangle 2"/>
          <p:cNvSpPr/>
          <p:nvPr/>
        </p:nvSpPr>
        <p:spPr>
          <a:xfrm>
            <a:off x="914400" y="1676400"/>
            <a:ext cx="7315200" cy="3416320"/>
          </a:xfrm>
          <a:prstGeom prst="rect">
            <a:avLst/>
          </a:prstGeom>
        </p:spPr>
        <p:txBody>
          <a:bodyPr wrap="square">
            <a:spAutoFit/>
          </a:bodyPr>
          <a:lstStyle/>
          <a:p>
            <a:r>
              <a:rPr lang="en-US" dirty="0">
                <a:latin typeface="Courier New" panose="02070309020205020404" pitchFamily="49" charset="0"/>
                <a:cs typeface="Courier New" panose="02070309020205020404" pitchFamily="49" charset="0"/>
              </a:rPr>
              <a:t>parameter  #1: name of run</a:t>
            </a:r>
          </a:p>
          <a:p>
            <a:r>
              <a:rPr lang="en-US" dirty="0">
                <a:latin typeface="Courier New" panose="02070309020205020404" pitchFamily="49" charset="0"/>
                <a:cs typeface="Courier New" panose="02070309020205020404" pitchFamily="49" charset="0"/>
              </a:rPr>
              <a:t>parameter  #2: directory for </a:t>
            </a:r>
            <a:r>
              <a:rPr lang="en-US" dirty="0" err="1">
                <a:latin typeface="Courier New" panose="02070309020205020404" pitchFamily="49" charset="0"/>
                <a:cs typeface="Courier New" panose="02070309020205020404" pitchFamily="49" charset="0"/>
              </a:rPr>
              <a:t>infile</a:t>
            </a:r>
            <a:endParaRPr lang="en-US" dirty="0">
              <a:latin typeface="Courier New" panose="02070309020205020404" pitchFamily="49" charset="0"/>
              <a:cs typeface="Courier New" panose="02070309020205020404" pitchFamily="49" charset="0"/>
            </a:endParaRPr>
          </a:p>
          <a:p>
            <a:r>
              <a:rPr lang="en-US" dirty="0">
                <a:latin typeface="Courier New" panose="02070309020205020404" pitchFamily="49" charset="0"/>
                <a:cs typeface="Courier New" panose="02070309020205020404" pitchFamily="49" charset="0"/>
              </a:rPr>
              <a:t>parameter  #3: name of </a:t>
            </a:r>
            <a:r>
              <a:rPr lang="en-US" dirty="0" err="1">
                <a:latin typeface="Courier New" panose="02070309020205020404" pitchFamily="49" charset="0"/>
                <a:cs typeface="Courier New" panose="02070309020205020404" pitchFamily="49" charset="0"/>
              </a:rPr>
              <a:t>infile</a:t>
            </a:r>
            <a:endParaRPr lang="en-US" dirty="0">
              <a:latin typeface="Courier New" panose="02070309020205020404" pitchFamily="49" charset="0"/>
              <a:cs typeface="Courier New" panose="02070309020205020404" pitchFamily="49" charset="0"/>
            </a:endParaRPr>
          </a:p>
          <a:p>
            <a:r>
              <a:rPr lang="en-US" dirty="0">
                <a:latin typeface="Courier New" panose="02070309020205020404" pitchFamily="49" charset="0"/>
                <a:cs typeface="Courier New" panose="02070309020205020404" pitchFamily="49" charset="0"/>
              </a:rPr>
              <a:t>parameter  #4: directory for </a:t>
            </a:r>
            <a:r>
              <a:rPr lang="en-US" dirty="0" err="1">
                <a:latin typeface="Courier New" panose="02070309020205020404" pitchFamily="49" charset="0"/>
                <a:cs typeface="Courier New" panose="02070309020205020404" pitchFamily="49" charset="0"/>
              </a:rPr>
              <a:t>tdumps</a:t>
            </a:r>
            <a:endParaRPr lang="en-US" dirty="0">
              <a:latin typeface="Courier New" panose="02070309020205020404" pitchFamily="49" charset="0"/>
              <a:cs typeface="Courier New" panose="02070309020205020404" pitchFamily="49" charset="0"/>
            </a:endParaRPr>
          </a:p>
          <a:p>
            <a:r>
              <a:rPr lang="en-US" dirty="0">
                <a:latin typeface="Courier New" panose="02070309020205020404" pitchFamily="49" charset="0"/>
                <a:cs typeface="Courier New" panose="02070309020205020404" pitchFamily="49" charset="0"/>
              </a:rPr>
              <a:t>parameter  #5: directory for </a:t>
            </a:r>
            <a:r>
              <a:rPr lang="en-US" dirty="0" err="1">
                <a:latin typeface="Courier New" panose="02070309020205020404" pitchFamily="49" charset="0"/>
                <a:cs typeface="Courier New" panose="02070309020205020404" pitchFamily="49" charset="0"/>
              </a:rPr>
              <a:t>trajfreq</a:t>
            </a:r>
            <a:r>
              <a:rPr lang="en-US" dirty="0">
                <a:latin typeface="Courier New" panose="02070309020205020404" pitchFamily="49" charset="0"/>
                <a:cs typeface="Courier New" panose="02070309020205020404" pitchFamily="49" charset="0"/>
              </a:rPr>
              <a:t> working</a:t>
            </a:r>
          </a:p>
          <a:p>
            <a:r>
              <a:rPr lang="en-US" dirty="0">
                <a:latin typeface="Courier New" panose="02070309020205020404" pitchFamily="49" charset="0"/>
                <a:cs typeface="Courier New" panose="02070309020205020404" pitchFamily="49" charset="0"/>
              </a:rPr>
              <a:t>parameter  #6: directory for </a:t>
            </a:r>
            <a:r>
              <a:rPr lang="en-US" dirty="0" err="1">
                <a:latin typeface="Courier New" panose="02070309020205020404" pitchFamily="49" charset="0"/>
                <a:cs typeface="Courier New" panose="02070309020205020404" pitchFamily="49" charset="0"/>
              </a:rPr>
              <a:t>trajfreq</a:t>
            </a:r>
            <a:r>
              <a:rPr lang="en-US" dirty="0">
                <a:latin typeface="Courier New" panose="02070309020205020404" pitchFamily="49" charset="0"/>
                <a:cs typeface="Courier New" panose="02070309020205020404" pitchFamily="49" charset="0"/>
              </a:rPr>
              <a:t> results</a:t>
            </a:r>
          </a:p>
          <a:p>
            <a:r>
              <a:rPr lang="en-US" dirty="0">
                <a:latin typeface="Courier New" panose="02070309020205020404" pitchFamily="49" charset="0"/>
                <a:cs typeface="Courier New" panose="02070309020205020404" pitchFamily="49" charset="0"/>
              </a:rPr>
              <a:t>parameter  #7: directory for exec</a:t>
            </a:r>
          </a:p>
          <a:p>
            <a:r>
              <a:rPr lang="en-US" dirty="0">
                <a:latin typeface="Courier New" panose="02070309020205020404" pitchFamily="49" charset="0"/>
                <a:cs typeface="Courier New" panose="02070309020205020404" pitchFamily="49" charset="0"/>
              </a:rPr>
              <a:t>parameter  #8: </a:t>
            </a:r>
            <a:r>
              <a:rPr lang="en-US" dirty="0" err="1">
                <a:latin typeface="Courier New" panose="02070309020205020404" pitchFamily="49" charset="0"/>
                <a:cs typeface="Courier New" panose="02070309020205020404" pitchFamily="49" charset="0"/>
              </a:rPr>
              <a:t>endpt_freq</a:t>
            </a:r>
            <a:endParaRPr lang="en-US" dirty="0">
              <a:latin typeface="Courier New" panose="02070309020205020404" pitchFamily="49" charset="0"/>
              <a:cs typeface="Courier New" panose="02070309020205020404" pitchFamily="49" charset="0"/>
            </a:endParaRPr>
          </a:p>
          <a:p>
            <a:r>
              <a:rPr lang="en-US" dirty="0">
                <a:latin typeface="Courier New" panose="02070309020205020404" pitchFamily="49" charset="0"/>
                <a:cs typeface="Courier New" panose="02070309020205020404" pitchFamily="49" charset="0"/>
              </a:rPr>
              <a:t>parameter  #9: </a:t>
            </a:r>
            <a:r>
              <a:rPr lang="en-US" dirty="0" err="1">
                <a:latin typeface="Courier New" panose="02070309020205020404" pitchFamily="49" charset="0"/>
                <a:cs typeface="Courier New" panose="02070309020205020404" pitchFamily="49" charset="0"/>
              </a:rPr>
              <a:t>traj_duration</a:t>
            </a:r>
            <a:endParaRPr lang="en-US" dirty="0">
              <a:latin typeface="Courier New" panose="02070309020205020404" pitchFamily="49" charset="0"/>
              <a:cs typeface="Courier New" panose="02070309020205020404" pitchFamily="49" charset="0"/>
            </a:endParaRPr>
          </a:p>
          <a:p>
            <a:r>
              <a:rPr lang="en-US" dirty="0">
                <a:latin typeface="Courier New" panose="02070309020205020404" pitchFamily="49" charset="0"/>
                <a:cs typeface="Courier New" panose="02070309020205020404" pitchFamily="49" charset="0"/>
              </a:rPr>
              <a:t>parameter #10: </a:t>
            </a:r>
            <a:r>
              <a:rPr lang="en-US" dirty="0" err="1">
                <a:latin typeface="Courier New" panose="02070309020205020404" pitchFamily="49" charset="0"/>
                <a:cs typeface="Courier New" panose="02070309020205020404" pitchFamily="49" charset="0"/>
              </a:rPr>
              <a:t>num_traj</a:t>
            </a:r>
            <a:endParaRPr lang="en-US" dirty="0">
              <a:latin typeface="Courier New" panose="02070309020205020404" pitchFamily="49" charset="0"/>
              <a:cs typeface="Courier New" panose="02070309020205020404" pitchFamily="49" charset="0"/>
            </a:endParaRPr>
          </a:p>
          <a:p>
            <a:r>
              <a:rPr lang="en-US" dirty="0">
                <a:latin typeface="Courier New" panose="02070309020205020404" pitchFamily="49" charset="0"/>
                <a:cs typeface="Courier New" panose="02070309020205020404" pitchFamily="49" charset="0"/>
              </a:rPr>
              <a:t>parameter #11: </a:t>
            </a:r>
            <a:r>
              <a:rPr lang="en-US" dirty="0" err="1">
                <a:latin typeface="Courier New" panose="02070309020205020404" pitchFamily="49" charset="0"/>
                <a:cs typeface="Courier New" panose="02070309020205020404" pitchFamily="49" charset="0"/>
              </a:rPr>
              <a:t>grid_size</a:t>
            </a:r>
            <a:endParaRPr lang="en-US" dirty="0">
              <a:latin typeface="Courier New" panose="02070309020205020404" pitchFamily="49" charset="0"/>
              <a:cs typeface="Courier New" panose="02070309020205020404" pitchFamily="49" charset="0"/>
            </a:endParaRPr>
          </a:p>
          <a:p>
            <a:r>
              <a:rPr lang="en-US" dirty="0">
                <a:latin typeface="Courier New" panose="02070309020205020404" pitchFamily="49" charset="0"/>
                <a:cs typeface="Courier New" panose="02070309020205020404" pitchFamily="49" charset="0"/>
              </a:rPr>
              <a:t>parameter #12: </a:t>
            </a:r>
            <a:r>
              <a:rPr lang="en-US" dirty="0" err="1">
                <a:latin typeface="Courier New" panose="02070309020205020404" pitchFamily="49" charset="0"/>
                <a:cs typeface="Courier New" panose="02070309020205020404" pitchFamily="49" charset="0"/>
              </a:rPr>
              <a:t>trajfreq</a:t>
            </a:r>
            <a:r>
              <a:rPr lang="en-US" dirty="0">
                <a:latin typeface="Courier New" panose="02070309020205020404" pitchFamily="49" charset="0"/>
                <a:cs typeface="Courier New" panose="02070309020205020404" pitchFamily="49" charset="0"/>
              </a:rPr>
              <a:t> residence time option</a:t>
            </a:r>
          </a:p>
        </p:txBody>
      </p:sp>
      <p:sp>
        <p:nvSpPr>
          <p:cNvPr id="4" name="TextBox 3"/>
          <p:cNvSpPr txBox="1"/>
          <p:nvPr/>
        </p:nvSpPr>
        <p:spPr>
          <a:xfrm>
            <a:off x="304800" y="304800"/>
            <a:ext cx="4876800" cy="830997"/>
          </a:xfrm>
          <a:prstGeom prst="rect">
            <a:avLst/>
          </a:prstGeom>
          <a:noFill/>
        </p:spPr>
        <p:txBody>
          <a:bodyPr wrap="square" rtlCol="0">
            <a:spAutoFit/>
          </a:bodyPr>
          <a:lstStyle/>
          <a:p>
            <a:r>
              <a:rPr lang="en-US" sz="2400" dirty="0">
                <a:solidFill>
                  <a:srgbClr val="FFFF00"/>
                </a:solidFill>
              </a:rPr>
              <a:t>Parameters for RUN and SET scripts to carry out Frequency Analysis</a:t>
            </a:r>
          </a:p>
        </p:txBody>
      </p:sp>
    </p:spTree>
    <p:extLst>
      <p:ext uri="{BB962C8B-B14F-4D97-AF65-F5344CB8AC3E}">
        <p14:creationId xmlns:p14="http://schemas.microsoft.com/office/powerpoint/2010/main" val="2148483825"/>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 xmlns:a16="http://schemas.microsoft.com/office/drawing/2014/main" id="{48533EB5-E4F5-45E1-A2A5-A539650169CA}"/>
              </a:ext>
            </a:extLst>
          </p:cNvPr>
          <p:cNvSpPr>
            <a:spLocks noGrp="1"/>
          </p:cNvSpPr>
          <p:nvPr>
            <p:ph type="sldNum" sz="quarter" idx="12"/>
          </p:nvPr>
        </p:nvSpPr>
        <p:spPr/>
        <p:txBody>
          <a:bodyPr/>
          <a:lstStyle/>
          <a:p>
            <a:fld id="{4E8DBFF9-7723-4E32-B4D1-61E93AF5D5D3}" type="slidenum">
              <a:rPr lang="en-US" smtClean="0"/>
              <a:pPr/>
              <a:t>166</a:t>
            </a:fld>
            <a:endParaRPr lang="en-US"/>
          </a:p>
        </p:txBody>
      </p:sp>
      <p:sp>
        <p:nvSpPr>
          <p:cNvPr id="3" name="TextBox 2">
            <a:extLst>
              <a:ext uri="{FF2B5EF4-FFF2-40B4-BE49-F238E27FC236}">
                <a16:creationId xmlns="" xmlns:a16="http://schemas.microsoft.com/office/drawing/2014/main" id="{2FD788A4-A588-42E9-8238-03BCD2743776}"/>
              </a:ext>
            </a:extLst>
          </p:cNvPr>
          <p:cNvSpPr txBox="1"/>
          <p:nvPr/>
        </p:nvSpPr>
        <p:spPr>
          <a:xfrm>
            <a:off x="619226" y="457200"/>
            <a:ext cx="8052076" cy="5570756"/>
          </a:xfrm>
          <a:prstGeom prst="rect">
            <a:avLst/>
          </a:prstGeom>
          <a:noFill/>
        </p:spPr>
        <p:txBody>
          <a:bodyPr wrap="none" rtlCol="0">
            <a:spAutoFit/>
          </a:bodyPr>
          <a:lstStyle/>
          <a:p>
            <a:pPr>
              <a:spcAft>
                <a:spcPts val="1200"/>
              </a:spcAft>
            </a:pPr>
            <a:r>
              <a:rPr lang="en-US" sz="2000" b="1" dirty="0">
                <a:solidFill>
                  <a:srgbClr val="FFFF00"/>
                </a:solidFill>
              </a:rPr>
              <a:t>The RUN and SET scripts for the frequency analysis do the following</a:t>
            </a:r>
            <a:r>
              <a:rPr lang="en-US" dirty="0"/>
              <a:t>:</a:t>
            </a:r>
          </a:p>
          <a:p>
            <a:pPr>
              <a:spcAft>
                <a:spcPts val="1200"/>
              </a:spcAft>
            </a:pPr>
            <a:endParaRPr lang="en-US" dirty="0"/>
          </a:p>
          <a:p>
            <a:pPr marL="742950" lvl="1" indent="-285750">
              <a:spcAft>
                <a:spcPts val="1200"/>
              </a:spcAft>
              <a:buFont typeface="Wingdings" panose="05000000000000000000" pitchFamily="2" charset="2"/>
              <a:buChar char="Ø"/>
            </a:pPr>
            <a:r>
              <a:rPr lang="en-US" dirty="0"/>
              <a:t>Carries out frequency analysis for the results with</a:t>
            </a:r>
          </a:p>
          <a:p>
            <a:pPr marL="1200150" lvl="2" indent="-285750">
              <a:spcAft>
                <a:spcPts val="1200"/>
              </a:spcAft>
              <a:buFont typeface="Courier New" panose="02070309020205020404" pitchFamily="49" charset="0"/>
              <a:buChar char="o"/>
            </a:pPr>
            <a:r>
              <a:rPr lang="en-US" dirty="0"/>
              <a:t>global reanalysis met data</a:t>
            </a:r>
          </a:p>
          <a:p>
            <a:pPr marL="1200150" lvl="2" indent="-285750">
              <a:spcAft>
                <a:spcPts val="1200"/>
              </a:spcAft>
              <a:buFont typeface="Courier New" panose="02070309020205020404" pitchFamily="49" charset="0"/>
              <a:buChar char="o"/>
            </a:pPr>
            <a:r>
              <a:rPr lang="en-US" dirty="0"/>
              <a:t>NARR met data</a:t>
            </a:r>
          </a:p>
          <a:p>
            <a:pPr marL="1200150" lvl="2" indent="-285750">
              <a:spcAft>
                <a:spcPts val="1200"/>
              </a:spcAft>
              <a:buFont typeface="Wingdings" panose="05000000000000000000" pitchFamily="2" charset="2"/>
              <a:buChar char="Ø"/>
            </a:pPr>
            <a:endParaRPr lang="en-US" dirty="0"/>
          </a:p>
          <a:p>
            <a:pPr marL="742950" lvl="1" indent="-285750">
              <a:spcAft>
                <a:spcPts val="1200"/>
              </a:spcAft>
              <a:buFont typeface="Wingdings" panose="05000000000000000000" pitchFamily="2" charset="2"/>
              <a:buChar char="Ø"/>
            </a:pPr>
            <a:r>
              <a:rPr lang="en-US" dirty="0"/>
              <a:t>Analysis for each Residence Time option (0, 1, 2, and 3)</a:t>
            </a:r>
          </a:p>
          <a:p>
            <a:pPr lvl="1">
              <a:spcAft>
                <a:spcPts val="1200"/>
              </a:spcAft>
            </a:pPr>
            <a:endParaRPr lang="en-US" dirty="0"/>
          </a:p>
          <a:p>
            <a:pPr marL="742950" lvl="1" indent="-285750">
              <a:spcAft>
                <a:spcPts val="1200"/>
              </a:spcAft>
              <a:buFont typeface="Wingdings" panose="05000000000000000000" pitchFamily="2" charset="2"/>
              <a:buChar char="Ø"/>
            </a:pPr>
            <a:r>
              <a:rPr lang="en-US" dirty="0"/>
              <a:t>So, 8 different sets of results are prepared (2 met data x 4 Res Time options)</a:t>
            </a:r>
          </a:p>
          <a:p>
            <a:pPr marL="742950" lvl="1" indent="-285750">
              <a:spcAft>
                <a:spcPts val="1200"/>
              </a:spcAft>
              <a:buFont typeface="Wingdings" panose="05000000000000000000" pitchFamily="2" charset="2"/>
              <a:buChar char="Ø"/>
            </a:pPr>
            <a:endParaRPr lang="en-US" dirty="0"/>
          </a:p>
          <a:p>
            <a:pPr marL="742950" lvl="1" indent="-285750">
              <a:spcAft>
                <a:spcPts val="1200"/>
              </a:spcAft>
              <a:buFont typeface="Wingdings" panose="05000000000000000000" pitchFamily="2" charset="2"/>
              <a:buChar char="Ø"/>
            </a:pPr>
            <a:r>
              <a:rPr lang="en-US" dirty="0"/>
              <a:t>Produces GIS output along with conventional output</a:t>
            </a:r>
          </a:p>
          <a:p>
            <a:pPr marL="742950" lvl="1" indent="-285750">
              <a:spcAft>
                <a:spcPts val="1200"/>
              </a:spcAft>
              <a:buFont typeface="Wingdings" panose="05000000000000000000" pitchFamily="2" charset="2"/>
              <a:buChar char="Ø"/>
            </a:pPr>
            <a:endParaRPr lang="en-US" dirty="0"/>
          </a:p>
          <a:p>
            <a:pPr marL="742950" lvl="1" indent="-285750">
              <a:spcAft>
                <a:spcPts val="1200"/>
              </a:spcAft>
              <a:buFont typeface="Wingdings" panose="05000000000000000000" pitchFamily="2" charset="2"/>
              <a:buChar char="Ø"/>
            </a:pPr>
            <a:r>
              <a:rPr lang="en-US" dirty="0"/>
              <a:t>Makes trajectory frequency maps</a:t>
            </a:r>
          </a:p>
        </p:txBody>
      </p:sp>
    </p:spTree>
    <p:extLst>
      <p:ext uri="{BB962C8B-B14F-4D97-AF65-F5344CB8AC3E}">
        <p14:creationId xmlns:p14="http://schemas.microsoft.com/office/powerpoint/2010/main" val="3193394187"/>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4E8DBFF9-7723-4E32-B4D1-61E93AF5D5D3}" type="slidenum">
              <a:rPr lang="en-US" smtClean="0"/>
              <a:pPr/>
              <a:t>167</a:t>
            </a:fld>
            <a:endParaRPr lang="en-US"/>
          </a:p>
        </p:txBody>
      </p:sp>
      <p:sp>
        <p:nvSpPr>
          <p:cNvPr id="3" name="TextBox 2"/>
          <p:cNvSpPr txBox="1"/>
          <p:nvPr/>
        </p:nvSpPr>
        <p:spPr>
          <a:xfrm>
            <a:off x="533400" y="304800"/>
            <a:ext cx="7874656" cy="523220"/>
          </a:xfrm>
          <a:prstGeom prst="rect">
            <a:avLst/>
          </a:prstGeom>
          <a:noFill/>
        </p:spPr>
        <p:txBody>
          <a:bodyPr wrap="none" rtlCol="0">
            <a:spAutoFit/>
          </a:bodyPr>
          <a:lstStyle/>
          <a:p>
            <a:r>
              <a:rPr lang="en-US" sz="2800" b="1" dirty="0"/>
              <a:t>Summary of General Points about HYSPLIT Scripting</a:t>
            </a:r>
            <a:endParaRPr lang="en-US" sz="2800" b="1" dirty="0">
              <a:solidFill>
                <a:schemeClr val="tx1">
                  <a:lumMod val="65000"/>
                </a:schemeClr>
              </a:solidFill>
            </a:endParaRPr>
          </a:p>
        </p:txBody>
      </p:sp>
      <p:sp>
        <p:nvSpPr>
          <p:cNvPr id="4" name="TextBox 3"/>
          <p:cNvSpPr txBox="1"/>
          <p:nvPr/>
        </p:nvSpPr>
        <p:spPr>
          <a:xfrm>
            <a:off x="540682" y="1143000"/>
            <a:ext cx="7765118" cy="4847481"/>
          </a:xfrm>
          <a:prstGeom prst="rect">
            <a:avLst/>
          </a:prstGeom>
          <a:noFill/>
        </p:spPr>
        <p:txBody>
          <a:bodyPr wrap="square" rtlCol="0">
            <a:spAutoFit/>
          </a:bodyPr>
          <a:lstStyle/>
          <a:p>
            <a:pPr marL="285750" indent="-285750">
              <a:spcAft>
                <a:spcPts val="1800"/>
              </a:spcAft>
              <a:buFont typeface="Wingdings" panose="05000000000000000000" pitchFamily="2" charset="2"/>
              <a:buChar char="Ø"/>
            </a:pPr>
            <a:r>
              <a:rPr lang="en-US" dirty="0"/>
              <a:t>Execute a given program from “exec” directory with no arguments to obtain a list of arguments for that program</a:t>
            </a:r>
          </a:p>
          <a:p>
            <a:pPr marL="285750" indent="-285750">
              <a:spcAft>
                <a:spcPts val="1800"/>
              </a:spcAft>
              <a:buFont typeface="Wingdings" panose="05000000000000000000" pitchFamily="2" charset="2"/>
              <a:buChar char="Ø"/>
            </a:pPr>
            <a:r>
              <a:rPr lang="en-US" dirty="0">
                <a:solidFill>
                  <a:srgbClr val="FFFF00"/>
                </a:solidFill>
              </a:rPr>
              <a:t>Some arguments required (e.g., input file names), but some are optional</a:t>
            </a:r>
          </a:p>
          <a:p>
            <a:pPr marL="285750" indent="-285750">
              <a:spcAft>
                <a:spcPts val="1800"/>
              </a:spcAft>
              <a:buFont typeface="Wingdings" panose="05000000000000000000" pitchFamily="2" charset="2"/>
              <a:buChar char="Ø"/>
            </a:pPr>
            <a:r>
              <a:rPr lang="en-US" dirty="0"/>
              <a:t>No spaces between option and value, e.g., if </a:t>
            </a:r>
            <a:r>
              <a:rPr lang="en-US" b="1" dirty="0">
                <a:solidFill>
                  <a:srgbClr val="25FF25"/>
                </a:solidFill>
                <a:latin typeface="Courier New" panose="02070309020205020404" pitchFamily="49" charset="0"/>
                <a:cs typeface="Courier New" panose="02070309020205020404" pitchFamily="49" charset="0"/>
              </a:rPr>
              <a:t>–f</a:t>
            </a:r>
            <a:r>
              <a:rPr lang="en-US" dirty="0"/>
              <a:t> is the input file name, and you wanted to have </a:t>
            </a:r>
            <a:r>
              <a:rPr lang="en-US" b="1" dirty="0">
                <a:solidFill>
                  <a:srgbClr val="FFFF00"/>
                </a:solidFill>
                <a:latin typeface="Courier New" panose="02070309020205020404" pitchFamily="49" charset="0"/>
                <a:cs typeface="Courier New" panose="02070309020205020404" pitchFamily="49" charset="0"/>
              </a:rPr>
              <a:t>tdump.txt</a:t>
            </a:r>
            <a:r>
              <a:rPr lang="en-US" dirty="0"/>
              <a:t> be the input file name, then that part of the command line / script execution line would be </a:t>
            </a:r>
            <a:r>
              <a:rPr lang="en-US" b="1" dirty="0">
                <a:solidFill>
                  <a:srgbClr val="25FF25"/>
                </a:solidFill>
                <a:latin typeface="Courier New" panose="02070309020205020404" pitchFamily="49" charset="0"/>
                <a:cs typeface="Courier New" panose="02070309020205020404" pitchFamily="49" charset="0"/>
              </a:rPr>
              <a:t>–f</a:t>
            </a:r>
            <a:r>
              <a:rPr lang="en-US" b="1" dirty="0">
                <a:solidFill>
                  <a:srgbClr val="FFFF00"/>
                </a:solidFill>
                <a:latin typeface="Courier New" panose="02070309020205020404" pitchFamily="49" charset="0"/>
                <a:cs typeface="Courier New" panose="02070309020205020404" pitchFamily="49" charset="0"/>
              </a:rPr>
              <a:t>tdump.txt</a:t>
            </a:r>
            <a:r>
              <a:rPr lang="en-US" b="1" dirty="0">
                <a:latin typeface="Courier New" panose="02070309020205020404" pitchFamily="49" charset="0"/>
                <a:cs typeface="Courier New" panose="02070309020205020404" pitchFamily="49" charset="0"/>
              </a:rPr>
              <a:t> </a:t>
            </a:r>
          </a:p>
          <a:p>
            <a:pPr marL="285750" indent="-285750">
              <a:spcAft>
                <a:spcPts val="1200"/>
              </a:spcAft>
              <a:buFont typeface="Wingdings" panose="05000000000000000000" pitchFamily="2" charset="2"/>
              <a:buChar char="Ø"/>
            </a:pPr>
            <a:r>
              <a:rPr lang="en-US" dirty="0">
                <a:solidFill>
                  <a:srgbClr val="FFFF00"/>
                </a:solidFill>
              </a:rPr>
              <a:t>For trajectories and dispersion (concentration) runs, scripts generally do at least the following:</a:t>
            </a:r>
          </a:p>
          <a:p>
            <a:pPr marL="742950" lvl="1" indent="-285750">
              <a:spcAft>
                <a:spcPts val="600"/>
              </a:spcAft>
              <a:buFont typeface="Courier New" panose="02070309020205020404" pitchFamily="49" charset="0"/>
              <a:buChar char="o"/>
            </a:pPr>
            <a:r>
              <a:rPr lang="en-US" dirty="0"/>
              <a:t>Write </a:t>
            </a:r>
            <a:r>
              <a:rPr lang="en-US" dirty="0">
                <a:solidFill>
                  <a:srgbClr val="25FF25"/>
                </a:solidFill>
              </a:rPr>
              <a:t>CONTROL</a:t>
            </a:r>
            <a:r>
              <a:rPr lang="en-US" dirty="0"/>
              <a:t> file, and optionally write </a:t>
            </a:r>
            <a:r>
              <a:rPr lang="en-US" dirty="0">
                <a:solidFill>
                  <a:srgbClr val="25FF25"/>
                </a:solidFill>
              </a:rPr>
              <a:t>SETUP.CFG</a:t>
            </a:r>
          </a:p>
          <a:p>
            <a:pPr marL="742950" lvl="1" indent="-285750">
              <a:spcAft>
                <a:spcPts val="600"/>
              </a:spcAft>
              <a:buFont typeface="Courier New" panose="02070309020205020404" pitchFamily="49" charset="0"/>
              <a:buChar char="o"/>
            </a:pPr>
            <a:r>
              <a:rPr lang="en-US" dirty="0"/>
              <a:t>Execute HYSPLIT (</a:t>
            </a:r>
            <a:r>
              <a:rPr lang="en-US" dirty="0" err="1">
                <a:solidFill>
                  <a:srgbClr val="25FF25"/>
                </a:solidFill>
              </a:rPr>
              <a:t>hyts_std</a:t>
            </a:r>
            <a:r>
              <a:rPr lang="en-US" dirty="0"/>
              <a:t>, </a:t>
            </a:r>
            <a:r>
              <a:rPr lang="en-US" dirty="0" err="1">
                <a:solidFill>
                  <a:srgbClr val="25FF25"/>
                </a:solidFill>
              </a:rPr>
              <a:t>hycs_std</a:t>
            </a:r>
            <a:r>
              <a:rPr lang="en-US" dirty="0"/>
              <a:t>)</a:t>
            </a:r>
          </a:p>
          <a:p>
            <a:pPr marL="742950" lvl="1" indent="-285750">
              <a:spcAft>
                <a:spcPts val="600"/>
              </a:spcAft>
              <a:buFont typeface="Courier New" panose="02070309020205020404" pitchFamily="49" charset="0"/>
              <a:buChar char="o"/>
            </a:pPr>
            <a:r>
              <a:rPr lang="en-US" dirty="0" err="1"/>
              <a:t>Postprocessing</a:t>
            </a:r>
            <a:r>
              <a:rPr lang="en-US" dirty="0"/>
              <a:t>, e.g., make maps with </a:t>
            </a:r>
            <a:r>
              <a:rPr lang="en-US" dirty="0">
                <a:solidFill>
                  <a:srgbClr val="25FF25"/>
                </a:solidFill>
              </a:rPr>
              <a:t>TRAJPLOT</a:t>
            </a:r>
            <a:r>
              <a:rPr lang="en-US" dirty="0"/>
              <a:t> or </a:t>
            </a:r>
            <a:r>
              <a:rPr lang="en-US" dirty="0">
                <a:solidFill>
                  <a:srgbClr val="25FF25"/>
                </a:solidFill>
              </a:rPr>
              <a:t>CONCPLOT</a:t>
            </a:r>
          </a:p>
          <a:p>
            <a:pPr marL="742950" lvl="1" indent="-285750">
              <a:spcAft>
                <a:spcPts val="600"/>
              </a:spcAft>
              <a:buFont typeface="Courier New" panose="02070309020205020404" pitchFamily="49" charset="0"/>
              <a:buChar char="o"/>
            </a:pPr>
            <a:r>
              <a:rPr lang="en-US" dirty="0"/>
              <a:t>Rename output files to identify later</a:t>
            </a:r>
          </a:p>
          <a:p>
            <a:pPr marL="742950" lvl="1" indent="-285750">
              <a:spcAft>
                <a:spcPts val="1800"/>
              </a:spcAft>
              <a:buFont typeface="Courier New" panose="02070309020205020404" pitchFamily="49" charset="0"/>
              <a:buChar char="o"/>
            </a:pPr>
            <a:r>
              <a:rPr lang="en-US" dirty="0"/>
              <a:t>Move all input / output files you want to save to a “Results” directory</a:t>
            </a:r>
          </a:p>
        </p:txBody>
      </p:sp>
    </p:spTree>
    <p:extLst>
      <p:ext uri="{BB962C8B-B14F-4D97-AF65-F5344CB8AC3E}">
        <p14:creationId xmlns:p14="http://schemas.microsoft.com/office/powerpoint/2010/main" val="3426087301"/>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4E8DBFF9-7723-4E32-B4D1-61E93AF5D5D3}" type="slidenum">
              <a:rPr lang="en-US" smtClean="0"/>
              <a:pPr/>
              <a:t>168</a:t>
            </a:fld>
            <a:endParaRPr lang="en-US"/>
          </a:p>
        </p:txBody>
      </p:sp>
      <p:sp>
        <p:nvSpPr>
          <p:cNvPr id="3" name="TextBox 2"/>
          <p:cNvSpPr txBox="1"/>
          <p:nvPr/>
        </p:nvSpPr>
        <p:spPr>
          <a:xfrm>
            <a:off x="533400" y="304800"/>
            <a:ext cx="7874656" cy="523220"/>
          </a:xfrm>
          <a:prstGeom prst="rect">
            <a:avLst/>
          </a:prstGeom>
          <a:noFill/>
        </p:spPr>
        <p:txBody>
          <a:bodyPr wrap="none" rtlCol="0">
            <a:spAutoFit/>
          </a:bodyPr>
          <a:lstStyle/>
          <a:p>
            <a:r>
              <a:rPr lang="en-US" sz="2800" b="1" dirty="0"/>
              <a:t>Summary of General Points about HYSPLIT Scripting</a:t>
            </a:r>
            <a:endParaRPr lang="en-US" sz="2800" b="1" dirty="0">
              <a:solidFill>
                <a:schemeClr val="tx1">
                  <a:lumMod val="65000"/>
                </a:schemeClr>
              </a:solidFill>
            </a:endParaRPr>
          </a:p>
        </p:txBody>
      </p:sp>
      <p:sp>
        <p:nvSpPr>
          <p:cNvPr id="4" name="TextBox 3"/>
          <p:cNvSpPr txBox="1"/>
          <p:nvPr/>
        </p:nvSpPr>
        <p:spPr>
          <a:xfrm>
            <a:off x="540682" y="1143000"/>
            <a:ext cx="7765118" cy="3000821"/>
          </a:xfrm>
          <a:prstGeom prst="rect">
            <a:avLst/>
          </a:prstGeom>
          <a:noFill/>
        </p:spPr>
        <p:txBody>
          <a:bodyPr wrap="square" rtlCol="0">
            <a:spAutoFit/>
          </a:bodyPr>
          <a:lstStyle/>
          <a:p>
            <a:pPr marL="285750" indent="-285750">
              <a:spcAft>
                <a:spcPts val="1800"/>
              </a:spcAft>
              <a:buFont typeface="Wingdings" panose="05000000000000000000" pitchFamily="2" charset="2"/>
              <a:buChar char="Ø"/>
            </a:pPr>
            <a:r>
              <a:rPr lang="en-US" dirty="0">
                <a:solidFill>
                  <a:srgbClr val="FFFF00"/>
                </a:solidFill>
              </a:rPr>
              <a:t>Can use “RUN” scripts with specific values of parameters for each specific simulation and pass the parameters to a generic “SET” script that takes the parameters and does everything you want</a:t>
            </a:r>
          </a:p>
          <a:p>
            <a:pPr marL="285750" indent="-285750">
              <a:spcAft>
                <a:spcPts val="1800"/>
              </a:spcAft>
              <a:buFont typeface="Wingdings" panose="05000000000000000000" pitchFamily="2" charset="2"/>
              <a:buChar char="Ø"/>
            </a:pPr>
            <a:r>
              <a:rPr lang="en-US" dirty="0"/>
              <a:t>The “RUN” script is generally one line for each run. The “SET” script can be relatively lengthy</a:t>
            </a:r>
          </a:p>
          <a:p>
            <a:pPr marL="285750" indent="-285750">
              <a:spcAft>
                <a:spcPts val="1800"/>
              </a:spcAft>
              <a:buFont typeface="Wingdings" panose="05000000000000000000" pitchFamily="2" charset="2"/>
              <a:buChar char="Ø"/>
            </a:pPr>
            <a:r>
              <a:rPr lang="en-US" dirty="0">
                <a:solidFill>
                  <a:srgbClr val="FFFF00"/>
                </a:solidFill>
              </a:rPr>
              <a:t>Make the things that change from run to run parameters that you pass from the “RUN” to the “SET” script</a:t>
            </a:r>
          </a:p>
          <a:p>
            <a:pPr marL="285750" indent="-285750">
              <a:spcAft>
                <a:spcPts val="1800"/>
              </a:spcAft>
              <a:buFont typeface="Wingdings" panose="05000000000000000000" pitchFamily="2" charset="2"/>
              <a:buChar char="Ø"/>
            </a:pPr>
            <a:r>
              <a:rPr lang="en-US" dirty="0"/>
              <a:t>For things that stay the same, you can hardwire them into the “SET” script</a:t>
            </a:r>
          </a:p>
        </p:txBody>
      </p:sp>
    </p:spTree>
    <p:extLst>
      <p:ext uri="{BB962C8B-B14F-4D97-AF65-F5344CB8AC3E}">
        <p14:creationId xmlns:p14="http://schemas.microsoft.com/office/powerpoint/2010/main" val="2974518626"/>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4E8DBFF9-7723-4E32-B4D1-61E93AF5D5D3}" type="slidenum">
              <a:rPr lang="en-US" smtClean="0"/>
              <a:pPr/>
              <a:t>169</a:t>
            </a:fld>
            <a:endParaRPr lang="en-US"/>
          </a:p>
        </p:txBody>
      </p:sp>
      <p:sp>
        <p:nvSpPr>
          <p:cNvPr id="3" name="TextBox 2"/>
          <p:cNvSpPr txBox="1"/>
          <p:nvPr/>
        </p:nvSpPr>
        <p:spPr>
          <a:xfrm>
            <a:off x="533400" y="304800"/>
            <a:ext cx="7874656" cy="523220"/>
          </a:xfrm>
          <a:prstGeom prst="rect">
            <a:avLst/>
          </a:prstGeom>
          <a:noFill/>
        </p:spPr>
        <p:txBody>
          <a:bodyPr wrap="none" rtlCol="0">
            <a:spAutoFit/>
          </a:bodyPr>
          <a:lstStyle/>
          <a:p>
            <a:r>
              <a:rPr lang="en-US" sz="2800" b="1" dirty="0"/>
              <a:t>Summary of General Points about HYSPLIT Scripting</a:t>
            </a:r>
            <a:endParaRPr lang="en-US" sz="2800" b="1" dirty="0">
              <a:solidFill>
                <a:schemeClr val="tx1">
                  <a:lumMod val="65000"/>
                </a:schemeClr>
              </a:solidFill>
            </a:endParaRPr>
          </a:p>
        </p:txBody>
      </p:sp>
      <p:sp>
        <p:nvSpPr>
          <p:cNvPr id="4" name="TextBox 3"/>
          <p:cNvSpPr txBox="1"/>
          <p:nvPr/>
        </p:nvSpPr>
        <p:spPr>
          <a:xfrm>
            <a:off x="540682" y="1143000"/>
            <a:ext cx="8450918" cy="5463034"/>
          </a:xfrm>
          <a:prstGeom prst="rect">
            <a:avLst/>
          </a:prstGeom>
          <a:noFill/>
        </p:spPr>
        <p:txBody>
          <a:bodyPr wrap="square" rtlCol="0">
            <a:spAutoFit/>
          </a:bodyPr>
          <a:lstStyle/>
          <a:p>
            <a:pPr marL="285750" indent="-285750">
              <a:spcAft>
                <a:spcPts val="1800"/>
              </a:spcAft>
              <a:buFont typeface="Wingdings" panose="05000000000000000000" pitchFamily="2" charset="2"/>
              <a:buChar char="Ø"/>
            </a:pPr>
            <a:r>
              <a:rPr lang="en-US" dirty="0">
                <a:solidFill>
                  <a:srgbClr val="FFFF00"/>
                </a:solidFill>
              </a:rPr>
              <a:t>You can use any scripting language that you want. Examples today provided for Windows DOS BATCH scripts and Linux/Mac </a:t>
            </a:r>
            <a:r>
              <a:rPr lang="en-US" dirty="0" err="1">
                <a:solidFill>
                  <a:srgbClr val="FFFF00"/>
                </a:solidFill>
              </a:rPr>
              <a:t>Korn</a:t>
            </a:r>
            <a:r>
              <a:rPr lang="en-US" dirty="0">
                <a:solidFill>
                  <a:srgbClr val="FFFF00"/>
                </a:solidFill>
              </a:rPr>
              <a:t> Shell scripts.</a:t>
            </a:r>
          </a:p>
          <a:p>
            <a:pPr marL="285750" indent="-285750">
              <a:spcAft>
                <a:spcPts val="1800"/>
              </a:spcAft>
              <a:buFont typeface="Wingdings" panose="05000000000000000000" pitchFamily="2" charset="2"/>
              <a:buChar char="Ø"/>
            </a:pPr>
            <a:r>
              <a:rPr lang="en-US" dirty="0"/>
              <a:t>Python is that it can be used on both Windows and Linux/Mac platforms</a:t>
            </a:r>
          </a:p>
          <a:p>
            <a:pPr marL="285750" indent="-285750">
              <a:spcAft>
                <a:spcPts val="1800"/>
              </a:spcAft>
              <a:buFont typeface="Wingdings" panose="05000000000000000000" pitchFamily="2" charset="2"/>
              <a:buChar char="Ø"/>
            </a:pPr>
            <a:r>
              <a:rPr lang="en-US" dirty="0">
                <a:solidFill>
                  <a:srgbClr val="FFFF00"/>
                </a:solidFill>
              </a:rPr>
              <a:t>Whatever scripting language you use, scripts generally have to be in “plain text”</a:t>
            </a:r>
          </a:p>
          <a:p>
            <a:pPr marL="285750" indent="-285750">
              <a:spcAft>
                <a:spcPts val="1800"/>
              </a:spcAft>
              <a:buFont typeface="Wingdings" panose="05000000000000000000" pitchFamily="2" charset="2"/>
              <a:buChar char="Ø"/>
            </a:pPr>
            <a:r>
              <a:rPr lang="en-US" dirty="0"/>
              <a:t>Have to make scripts “executable” on Linux/Mac systems (e.g.  </a:t>
            </a:r>
            <a:r>
              <a:rPr lang="en-US" dirty="0" err="1">
                <a:solidFill>
                  <a:srgbClr val="25FF25"/>
                </a:solidFill>
                <a:latin typeface="Courier New" panose="02070309020205020404" pitchFamily="49" charset="0"/>
                <a:cs typeface="Courier New" panose="02070309020205020404" pitchFamily="49" charset="0"/>
              </a:rPr>
              <a:t>chmod</a:t>
            </a:r>
            <a:r>
              <a:rPr lang="en-US" dirty="0">
                <a:solidFill>
                  <a:srgbClr val="25FF25"/>
                </a:solidFill>
                <a:latin typeface="Courier New" panose="02070309020205020404" pitchFamily="49" charset="0"/>
                <a:cs typeface="Courier New" panose="02070309020205020404" pitchFamily="49" charset="0"/>
              </a:rPr>
              <a:t> +x *.</a:t>
            </a:r>
            <a:r>
              <a:rPr lang="en-US" dirty="0" err="1">
                <a:solidFill>
                  <a:srgbClr val="25FF25"/>
                </a:solidFill>
                <a:latin typeface="Courier New" panose="02070309020205020404" pitchFamily="49" charset="0"/>
                <a:cs typeface="Courier New" panose="02070309020205020404" pitchFamily="49" charset="0"/>
              </a:rPr>
              <a:t>ksh</a:t>
            </a:r>
            <a:r>
              <a:rPr lang="en-US" dirty="0"/>
              <a:t>), </a:t>
            </a:r>
          </a:p>
          <a:p>
            <a:pPr marL="285750" indent="-285750">
              <a:spcAft>
                <a:spcPts val="1800"/>
              </a:spcAft>
              <a:buFont typeface="Wingdings" panose="05000000000000000000" pitchFamily="2" charset="2"/>
              <a:buChar char="Ø"/>
            </a:pPr>
            <a:r>
              <a:rPr lang="en-US" dirty="0">
                <a:solidFill>
                  <a:srgbClr val="FFFF00"/>
                </a:solidFill>
              </a:rPr>
              <a:t>DOS BATCH scripts are generally executable without any special designation</a:t>
            </a:r>
          </a:p>
          <a:p>
            <a:pPr marL="285750" indent="-285750">
              <a:spcAft>
                <a:spcPts val="600"/>
              </a:spcAft>
              <a:buFont typeface="Wingdings" panose="05000000000000000000" pitchFamily="2" charset="2"/>
              <a:buChar char="Ø"/>
            </a:pPr>
            <a:r>
              <a:rPr lang="en-US" dirty="0"/>
              <a:t>Helpful to use an editor that has “context-sensitive-highlighting”, e.g., </a:t>
            </a:r>
          </a:p>
          <a:p>
            <a:pPr marL="742950" lvl="1" indent="-285750">
              <a:spcAft>
                <a:spcPts val="600"/>
              </a:spcAft>
              <a:buFont typeface="Courier New" panose="02070309020205020404" pitchFamily="49" charset="0"/>
              <a:buChar char="o"/>
            </a:pPr>
            <a:r>
              <a:rPr lang="en-US" dirty="0">
                <a:solidFill>
                  <a:srgbClr val="25FF25"/>
                </a:solidFill>
              </a:rPr>
              <a:t>comment lines are a different color</a:t>
            </a:r>
          </a:p>
          <a:p>
            <a:pPr marL="742950" lvl="1" indent="-285750">
              <a:spcAft>
                <a:spcPts val="1800"/>
              </a:spcAft>
              <a:buFont typeface="Courier New" panose="02070309020205020404" pitchFamily="49" charset="0"/>
              <a:buChar char="o"/>
            </a:pPr>
            <a:r>
              <a:rPr lang="en-US" b="1" dirty="0">
                <a:solidFill>
                  <a:srgbClr val="F791E1"/>
                </a:solidFill>
                <a:latin typeface="Courier New" panose="02070309020205020404" pitchFamily="49" charset="0"/>
                <a:cs typeface="Courier New" panose="02070309020205020404" pitchFamily="49" charset="0"/>
              </a:rPr>
              <a:t>key words </a:t>
            </a:r>
            <a:r>
              <a:rPr lang="en-US" dirty="0"/>
              <a:t>are a special color, etc.</a:t>
            </a:r>
          </a:p>
          <a:p>
            <a:pPr marL="285750" indent="-285750">
              <a:spcAft>
                <a:spcPts val="600"/>
              </a:spcAft>
              <a:buFont typeface="Wingdings" panose="05000000000000000000" pitchFamily="2" charset="2"/>
              <a:buChar char="Ø"/>
            </a:pPr>
            <a:r>
              <a:rPr lang="en-US" dirty="0">
                <a:solidFill>
                  <a:srgbClr val="FFFF00"/>
                </a:solidFill>
              </a:rPr>
              <a:t>For debugging scripts:</a:t>
            </a:r>
          </a:p>
          <a:p>
            <a:pPr marL="742950" lvl="1" indent="-285750">
              <a:spcAft>
                <a:spcPts val="600"/>
              </a:spcAft>
              <a:buFont typeface="Courier New" panose="02070309020205020404" pitchFamily="49" charset="0"/>
              <a:buChar char="o"/>
            </a:pPr>
            <a:r>
              <a:rPr lang="en-US" dirty="0"/>
              <a:t>write diagnostic things to the screen or to a file to examine</a:t>
            </a:r>
          </a:p>
          <a:p>
            <a:pPr marL="742950" lvl="1" indent="-285750">
              <a:spcAft>
                <a:spcPts val="600"/>
              </a:spcAft>
              <a:buFont typeface="Courier New" panose="02070309020205020404" pitchFamily="49" charset="0"/>
              <a:buChar char="o"/>
            </a:pPr>
            <a:r>
              <a:rPr lang="en-US" dirty="0"/>
              <a:t>“pauses”  to stop the script so you can see how things worked up to that point</a:t>
            </a:r>
          </a:p>
          <a:p>
            <a:pPr marL="742950" lvl="1" indent="-285750">
              <a:spcAft>
                <a:spcPts val="600"/>
              </a:spcAft>
              <a:buFont typeface="Courier New" panose="02070309020205020404" pitchFamily="49" charset="0"/>
              <a:buChar char="o"/>
            </a:pPr>
            <a:r>
              <a:rPr lang="en-US" dirty="0"/>
              <a:t>use “error catching” code, e.g., if a parameter is obviously “wrong”</a:t>
            </a:r>
          </a:p>
        </p:txBody>
      </p:sp>
    </p:spTree>
    <p:extLst>
      <p:ext uri="{BB962C8B-B14F-4D97-AF65-F5344CB8AC3E}">
        <p14:creationId xmlns:p14="http://schemas.microsoft.com/office/powerpoint/2010/main" val="33374681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457200" y="3810000"/>
            <a:ext cx="3429000" cy="2743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p:cNvSpPr>
            <a:spLocks noGrp="1"/>
          </p:cNvSpPr>
          <p:nvPr>
            <p:ph type="sldNum" sz="quarter" idx="12"/>
          </p:nvPr>
        </p:nvSpPr>
        <p:spPr/>
        <p:txBody>
          <a:bodyPr/>
          <a:lstStyle/>
          <a:p>
            <a:fld id="{4E8DBFF9-7723-4E32-B4D1-61E93AF5D5D3}" type="slidenum">
              <a:rPr lang="en-US" smtClean="0"/>
              <a:pPr/>
              <a:t>17</a:t>
            </a:fld>
            <a:endParaRPr lang="en-US"/>
          </a:p>
        </p:txBody>
      </p:sp>
      <p:pic>
        <p:nvPicPr>
          <p:cNvPr id="3" name="Picture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28600" y="152400"/>
            <a:ext cx="3444415" cy="3581400"/>
          </a:xfrm>
          <a:prstGeom prst="rect">
            <a:avLst/>
          </a:prstGeom>
        </p:spPr>
      </p:pic>
      <p:pic>
        <p:nvPicPr>
          <p:cNvPr id="2050" name="Picture 2" descr="https://ready.arl.noaa.gov/documents/Tutorial/images/traj001.p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057400" y="202581"/>
            <a:ext cx="3005442" cy="126938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s://ready.arl.noaa.gov/documents/Tutorial/images/traj002.pn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962400" y="2133083"/>
            <a:ext cx="4495922" cy="4115317"/>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s://ready.arl.noaa.gov/documents/Tutorial/images/traj003.png"/>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067507" y="1143000"/>
            <a:ext cx="3315483" cy="117423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72968" y="3901892"/>
            <a:ext cx="2787153" cy="2004794"/>
          </a:xfrm>
          <a:prstGeom prst="rect">
            <a:avLst/>
          </a:prstGeom>
        </p:spPr>
      </p:pic>
      <p:pic>
        <p:nvPicPr>
          <p:cNvPr id="5" name="Picture 4"/>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43054" y="6078706"/>
            <a:ext cx="3166946" cy="379023"/>
          </a:xfrm>
          <a:prstGeom prst="rect">
            <a:avLst/>
          </a:prstGeom>
        </p:spPr>
      </p:pic>
      <p:sp>
        <p:nvSpPr>
          <p:cNvPr id="9" name="TextBox 8"/>
          <p:cNvSpPr txBox="1"/>
          <p:nvPr/>
        </p:nvSpPr>
        <p:spPr>
          <a:xfrm>
            <a:off x="5257800" y="166108"/>
            <a:ext cx="3733800" cy="646331"/>
          </a:xfrm>
          <a:prstGeom prst="rect">
            <a:avLst/>
          </a:prstGeom>
          <a:noFill/>
        </p:spPr>
        <p:txBody>
          <a:bodyPr wrap="square" rtlCol="0">
            <a:spAutoFit/>
          </a:bodyPr>
          <a:lstStyle/>
          <a:p>
            <a:r>
              <a:rPr lang="en-US" sz="3600" b="1" dirty="0"/>
              <a:t>STEP 2: Setup Run </a:t>
            </a:r>
          </a:p>
        </p:txBody>
      </p:sp>
      <p:cxnSp>
        <p:nvCxnSpPr>
          <p:cNvPr id="7" name="Straight Arrow Connector 6"/>
          <p:cNvCxnSpPr/>
          <p:nvPr/>
        </p:nvCxnSpPr>
        <p:spPr>
          <a:xfrm>
            <a:off x="3429000" y="765860"/>
            <a:ext cx="838200" cy="1367223"/>
          </a:xfrm>
          <a:prstGeom prst="straightConnector1">
            <a:avLst/>
          </a:prstGeom>
          <a:ln w="28575">
            <a:solidFill>
              <a:srgbClr val="FF0000"/>
            </a:solidFill>
            <a:prstDash val="sysDot"/>
            <a:headEnd type="oval"/>
            <a:tailEnd type="triangle"/>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H="1">
            <a:off x="140829" y="892107"/>
            <a:ext cx="843546" cy="288213"/>
          </a:xfrm>
          <a:prstGeom prst="line">
            <a:avLst/>
          </a:prstGeom>
          <a:ln w="28575">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H="1">
            <a:off x="136163" y="1180320"/>
            <a:ext cx="0" cy="3275671"/>
          </a:xfrm>
          <a:prstGeom prst="line">
            <a:avLst/>
          </a:prstGeom>
          <a:ln w="28575">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125278" y="4455991"/>
            <a:ext cx="462956" cy="39809"/>
          </a:xfrm>
          <a:prstGeom prst="line">
            <a:avLst/>
          </a:prstGeom>
          <a:ln w="28575">
            <a:solidFill>
              <a:srgbClr val="FF0000"/>
            </a:solidFill>
            <a:prstDash val="sysDot"/>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0" name="Oval 19"/>
          <p:cNvSpPr/>
          <p:nvPr/>
        </p:nvSpPr>
        <p:spPr>
          <a:xfrm>
            <a:off x="989040" y="679580"/>
            <a:ext cx="304800" cy="304800"/>
          </a:xfrm>
          <a:prstGeom prst="ellipse">
            <a:avLst/>
          </a:prstGeom>
          <a:no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6" name="Straight Connector 25"/>
          <p:cNvCxnSpPr/>
          <p:nvPr/>
        </p:nvCxnSpPr>
        <p:spPr>
          <a:xfrm flipH="1">
            <a:off x="8287140" y="2890336"/>
            <a:ext cx="457200" cy="0"/>
          </a:xfrm>
          <a:prstGeom prst="line">
            <a:avLst/>
          </a:prstGeom>
          <a:ln w="28575">
            <a:solidFill>
              <a:srgbClr val="FF0000"/>
            </a:solidFill>
            <a:prstDash val="sysDot"/>
            <a:headEnd type="none"/>
            <a:tailEnd type="ova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V="1">
            <a:off x="8747707" y="1569692"/>
            <a:ext cx="0" cy="1320644"/>
          </a:xfrm>
          <a:prstGeom prst="line">
            <a:avLst/>
          </a:prstGeom>
          <a:ln w="28575">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H="1">
            <a:off x="8122920" y="1566202"/>
            <a:ext cx="640080" cy="0"/>
          </a:xfrm>
          <a:prstGeom prst="line">
            <a:avLst/>
          </a:prstGeom>
          <a:ln w="28575">
            <a:solidFill>
              <a:srgbClr val="FF0000"/>
            </a:solidFill>
            <a:prstDash val="sysDot"/>
            <a:headEnd type="none" w="med" len="med"/>
            <a:tailEnd type="triangl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03408893"/>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4E8DBFF9-7723-4E32-B4D1-61E93AF5D5D3}" type="slidenum">
              <a:rPr lang="en-US" smtClean="0"/>
              <a:pPr/>
              <a:t>170</a:t>
            </a:fld>
            <a:endParaRPr lang="en-US"/>
          </a:p>
        </p:txBody>
      </p:sp>
      <p:sp>
        <p:nvSpPr>
          <p:cNvPr id="3" name="TextBox 2"/>
          <p:cNvSpPr txBox="1"/>
          <p:nvPr/>
        </p:nvSpPr>
        <p:spPr>
          <a:xfrm>
            <a:off x="533400" y="304800"/>
            <a:ext cx="7874656" cy="523220"/>
          </a:xfrm>
          <a:prstGeom prst="rect">
            <a:avLst/>
          </a:prstGeom>
          <a:noFill/>
        </p:spPr>
        <p:txBody>
          <a:bodyPr wrap="none" rtlCol="0">
            <a:spAutoFit/>
          </a:bodyPr>
          <a:lstStyle/>
          <a:p>
            <a:r>
              <a:rPr lang="en-US" sz="2800" b="1" dirty="0"/>
              <a:t>Summary of General Points about HYSPLIT Scripting</a:t>
            </a:r>
            <a:endParaRPr lang="en-US" sz="2800" b="1" dirty="0">
              <a:solidFill>
                <a:schemeClr val="tx1">
                  <a:lumMod val="65000"/>
                </a:schemeClr>
              </a:solidFill>
            </a:endParaRPr>
          </a:p>
        </p:txBody>
      </p:sp>
      <p:sp>
        <p:nvSpPr>
          <p:cNvPr id="4" name="TextBox 3"/>
          <p:cNvSpPr txBox="1"/>
          <p:nvPr/>
        </p:nvSpPr>
        <p:spPr>
          <a:xfrm>
            <a:off x="540682" y="1143000"/>
            <a:ext cx="7993718" cy="4847481"/>
          </a:xfrm>
          <a:prstGeom prst="rect">
            <a:avLst/>
          </a:prstGeom>
          <a:noFill/>
        </p:spPr>
        <p:txBody>
          <a:bodyPr wrap="square" rtlCol="0">
            <a:spAutoFit/>
          </a:bodyPr>
          <a:lstStyle/>
          <a:p>
            <a:pPr marL="285750" indent="-285750">
              <a:spcAft>
                <a:spcPts val="1800"/>
              </a:spcAft>
              <a:buFont typeface="Wingdings" panose="05000000000000000000" pitchFamily="2" charset="2"/>
              <a:buChar char="Ø"/>
            </a:pPr>
            <a:r>
              <a:rPr lang="en-US" dirty="0"/>
              <a:t>A good idea to delete any run-specific input and output files before a new run. This is because you don’t want them there if the next run “crashes”. If they are still there from the previous run, you will think that you got output, but actually the run crashed! </a:t>
            </a:r>
          </a:p>
          <a:p>
            <a:pPr marL="285750" indent="-285750">
              <a:spcAft>
                <a:spcPts val="1800"/>
              </a:spcAft>
              <a:buFont typeface="Wingdings" panose="05000000000000000000" pitchFamily="2" charset="2"/>
              <a:buChar char="Ø"/>
            </a:pPr>
            <a:r>
              <a:rPr lang="en-US" dirty="0">
                <a:solidFill>
                  <a:srgbClr val="FFFF00"/>
                </a:solidFill>
              </a:rPr>
              <a:t>Comments, comments, comments!</a:t>
            </a:r>
          </a:p>
          <a:p>
            <a:pPr marL="285750" indent="-285750">
              <a:spcAft>
                <a:spcPts val="1800"/>
              </a:spcAft>
              <a:buFont typeface="Wingdings" panose="05000000000000000000" pitchFamily="2" charset="2"/>
              <a:buChar char="Ø"/>
            </a:pPr>
            <a:r>
              <a:rPr lang="en-US" dirty="0"/>
              <a:t>Environment variables can be helpful, if using the script on different computers</a:t>
            </a:r>
          </a:p>
          <a:p>
            <a:pPr marL="285750" indent="-285750">
              <a:spcAft>
                <a:spcPts val="1800"/>
              </a:spcAft>
              <a:buFont typeface="Wingdings" panose="05000000000000000000" pitchFamily="2" charset="2"/>
              <a:buChar char="Ø"/>
            </a:pPr>
            <a:r>
              <a:rPr lang="en-US" dirty="0">
                <a:solidFill>
                  <a:srgbClr val="FFFF00"/>
                </a:solidFill>
              </a:rPr>
              <a:t>Scripts give a record of what you did, and lets you do things again relatively easily if you want, e.g., with a small change</a:t>
            </a:r>
          </a:p>
          <a:p>
            <a:pPr marL="285750" indent="-285750">
              <a:spcAft>
                <a:spcPts val="1800"/>
              </a:spcAft>
              <a:buFont typeface="Wingdings" panose="05000000000000000000" pitchFamily="2" charset="2"/>
              <a:buChar char="Ø"/>
            </a:pPr>
            <a:r>
              <a:rPr lang="en-US" dirty="0"/>
              <a:t>There are some features of HYSPLIT programs that are not available in the Graphical User Interface (GUI) and so if you want to use them, you have to use the command line or a script</a:t>
            </a:r>
          </a:p>
          <a:p>
            <a:pPr marL="285750" indent="-285750">
              <a:spcAft>
                <a:spcPts val="1800"/>
              </a:spcAft>
              <a:buFont typeface="Wingdings" panose="05000000000000000000" pitchFamily="2" charset="2"/>
              <a:buChar char="Ø"/>
            </a:pPr>
            <a:r>
              <a:rPr lang="en-US" dirty="0">
                <a:solidFill>
                  <a:srgbClr val="FFFF00"/>
                </a:solidFill>
              </a:rPr>
              <a:t>There are even some entire HYSPLIT programs that are not available in the GUI, and so these must be accessed via the command line or a script</a:t>
            </a:r>
          </a:p>
        </p:txBody>
      </p:sp>
    </p:spTree>
    <p:extLst>
      <p:ext uri="{BB962C8B-B14F-4D97-AF65-F5344CB8AC3E}">
        <p14:creationId xmlns:p14="http://schemas.microsoft.com/office/powerpoint/2010/main" val="2159072629"/>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4E8DBFF9-7723-4E32-B4D1-61E93AF5D5D3}" type="slidenum">
              <a:rPr lang="en-US" smtClean="0"/>
              <a:pPr/>
              <a:t>171</a:t>
            </a:fld>
            <a:endParaRPr lang="en-US"/>
          </a:p>
        </p:txBody>
      </p:sp>
      <p:sp>
        <p:nvSpPr>
          <p:cNvPr id="3" name="TextBox 2"/>
          <p:cNvSpPr txBox="1"/>
          <p:nvPr/>
        </p:nvSpPr>
        <p:spPr>
          <a:xfrm>
            <a:off x="533400" y="304800"/>
            <a:ext cx="7874656" cy="523220"/>
          </a:xfrm>
          <a:prstGeom prst="rect">
            <a:avLst/>
          </a:prstGeom>
          <a:noFill/>
        </p:spPr>
        <p:txBody>
          <a:bodyPr wrap="none" rtlCol="0">
            <a:spAutoFit/>
          </a:bodyPr>
          <a:lstStyle/>
          <a:p>
            <a:r>
              <a:rPr lang="en-US" sz="2800" b="1" dirty="0"/>
              <a:t>Summary of General Points about HYSPLIT Scripting</a:t>
            </a:r>
            <a:endParaRPr lang="en-US" sz="2800" b="1" dirty="0">
              <a:solidFill>
                <a:schemeClr val="tx1">
                  <a:lumMod val="65000"/>
                </a:schemeClr>
              </a:solidFill>
            </a:endParaRPr>
          </a:p>
        </p:txBody>
      </p:sp>
      <p:sp>
        <p:nvSpPr>
          <p:cNvPr id="4" name="TextBox 3"/>
          <p:cNvSpPr txBox="1"/>
          <p:nvPr/>
        </p:nvSpPr>
        <p:spPr>
          <a:xfrm>
            <a:off x="540682" y="1143000"/>
            <a:ext cx="8374718" cy="4478149"/>
          </a:xfrm>
          <a:prstGeom prst="rect">
            <a:avLst/>
          </a:prstGeom>
          <a:noFill/>
        </p:spPr>
        <p:txBody>
          <a:bodyPr wrap="square" rtlCol="0">
            <a:spAutoFit/>
          </a:bodyPr>
          <a:lstStyle/>
          <a:p>
            <a:pPr marL="285750" indent="-285750">
              <a:spcAft>
                <a:spcPts val="1800"/>
              </a:spcAft>
              <a:buFont typeface="Wingdings" panose="05000000000000000000" pitchFamily="2" charset="2"/>
              <a:buChar char="Ø"/>
            </a:pPr>
            <a:r>
              <a:rPr lang="en-US" dirty="0"/>
              <a:t>Even if you are doing scripting, the Graphical User Interface (GUI) can be very helpful to learn and try things out.</a:t>
            </a:r>
          </a:p>
          <a:p>
            <a:pPr marL="285750" indent="-285750">
              <a:spcAft>
                <a:spcPts val="1800"/>
              </a:spcAft>
              <a:buFont typeface="Wingdings" panose="05000000000000000000" pitchFamily="2" charset="2"/>
              <a:buChar char="Ø"/>
            </a:pPr>
            <a:r>
              <a:rPr lang="en-US" dirty="0">
                <a:solidFill>
                  <a:srgbClr val="FFFF00"/>
                </a:solidFill>
              </a:rPr>
              <a:t>But to do something over and over, a good idea to automate the process with scripts</a:t>
            </a:r>
          </a:p>
          <a:p>
            <a:pPr marL="285750" indent="-285750">
              <a:spcAft>
                <a:spcPts val="1800"/>
              </a:spcAft>
              <a:buFont typeface="Wingdings" panose="05000000000000000000" pitchFamily="2" charset="2"/>
              <a:buChar char="Ø"/>
            </a:pPr>
            <a:r>
              <a:rPr lang="en-US" dirty="0"/>
              <a:t>The GUI itself is just a big script, written in the </a:t>
            </a:r>
            <a:r>
              <a:rPr lang="en-US" dirty="0" err="1"/>
              <a:t>Tcl-Tk</a:t>
            </a:r>
            <a:r>
              <a:rPr lang="en-US" dirty="0"/>
              <a:t> scripting language</a:t>
            </a:r>
          </a:p>
          <a:p>
            <a:pPr marL="285750" indent="-285750">
              <a:spcAft>
                <a:spcPts val="1800"/>
              </a:spcAft>
              <a:buFont typeface="Wingdings" panose="05000000000000000000" pitchFamily="2" charset="2"/>
              <a:buChar char="Ø"/>
            </a:pPr>
            <a:r>
              <a:rPr lang="en-US" dirty="0">
                <a:solidFill>
                  <a:srgbClr val="FFFF00"/>
                </a:solidFill>
              </a:rPr>
              <a:t>When you work in the GUI, input/output files are generally in the working directory</a:t>
            </a:r>
          </a:p>
          <a:p>
            <a:pPr marL="285750" indent="-285750">
              <a:spcAft>
                <a:spcPts val="1800"/>
              </a:spcAft>
              <a:buFont typeface="Wingdings" panose="05000000000000000000" pitchFamily="2" charset="2"/>
              <a:buChar char="Ø"/>
            </a:pPr>
            <a:r>
              <a:rPr lang="en-US" dirty="0"/>
              <a:t>When you work on the command line or with scripts, you can work in any directory</a:t>
            </a:r>
          </a:p>
          <a:p>
            <a:pPr marL="285750" indent="-285750">
              <a:spcAft>
                <a:spcPts val="1800"/>
              </a:spcAft>
              <a:buFont typeface="Wingdings" panose="05000000000000000000" pitchFamily="2" charset="2"/>
              <a:buChar char="Ø"/>
            </a:pPr>
            <a:r>
              <a:rPr lang="en-US" dirty="0">
                <a:solidFill>
                  <a:srgbClr val="FFFF00"/>
                </a:solidFill>
              </a:rPr>
              <a:t>It can be useful to have a separate working directory for each project</a:t>
            </a:r>
          </a:p>
          <a:p>
            <a:pPr marL="742950" lvl="1" indent="-285750">
              <a:spcAft>
                <a:spcPts val="1800"/>
              </a:spcAft>
              <a:buFont typeface="Courier New" panose="02070309020205020404" pitchFamily="49" charset="0"/>
              <a:buChar char="o"/>
            </a:pPr>
            <a:r>
              <a:rPr lang="en-US" dirty="0"/>
              <a:t>Scripts for this workshop were run from  </a:t>
            </a:r>
            <a:r>
              <a:rPr lang="en-US" b="1" dirty="0">
                <a:solidFill>
                  <a:srgbClr val="25FF25"/>
                </a:solidFill>
                <a:latin typeface="Courier New" panose="02070309020205020404" pitchFamily="49" charset="0"/>
                <a:cs typeface="Courier New" panose="02070309020205020404" pitchFamily="49" charset="0"/>
              </a:rPr>
              <a:t>c:\hysplit4\working_Howard</a:t>
            </a:r>
          </a:p>
          <a:p>
            <a:pPr marL="285750" indent="-285750">
              <a:spcAft>
                <a:spcPts val="1800"/>
              </a:spcAft>
              <a:buFont typeface="Wingdings" panose="05000000000000000000" pitchFamily="2" charset="2"/>
              <a:buChar char="Ø"/>
            </a:pPr>
            <a:r>
              <a:rPr lang="en-US" dirty="0"/>
              <a:t>Whatever you do, can generally only have one run at a time in any given working directory, e.g., there can be only “one” CONTROL file at a time, etc.</a:t>
            </a:r>
          </a:p>
        </p:txBody>
      </p:sp>
      <p:pic>
        <p:nvPicPr>
          <p:cNvPr id="5" name="Picture 2" descr="C:\Users\Mark.Cohen\AppData\Local\Microsoft\Windows\Temporary Internet Files\Content.IE5\EXUGTOAF\important-exclamation-mark-folder-icon-15737-medium[1].pn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365191" y="5283235"/>
            <a:ext cx="1042865" cy="10463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5327667"/>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 xmlns:a16="http://schemas.microsoft.com/office/drawing/2014/main" id="{E3F17E31-A5CD-48B1-B886-AC1F1241AB1A}"/>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343"/>
            <a:ext cx="9311640" cy="6858342"/>
          </a:xfrm>
          <a:prstGeom prst="rect">
            <a:avLst/>
          </a:prstGeom>
        </p:spPr>
      </p:pic>
      <p:sp>
        <p:nvSpPr>
          <p:cNvPr id="2" name="Slide Number Placeholder 1"/>
          <p:cNvSpPr>
            <a:spLocks noGrp="1"/>
          </p:cNvSpPr>
          <p:nvPr>
            <p:ph type="sldNum" sz="quarter" idx="12"/>
          </p:nvPr>
        </p:nvSpPr>
        <p:spPr/>
        <p:txBody>
          <a:bodyPr/>
          <a:lstStyle/>
          <a:p>
            <a:fld id="{4E8DBFF9-7723-4E32-B4D1-61E93AF5D5D3}" type="slidenum">
              <a:rPr lang="en-US" smtClean="0"/>
              <a:pPr/>
              <a:t>172</a:t>
            </a:fld>
            <a:endParaRPr lang="en-US"/>
          </a:p>
        </p:txBody>
      </p:sp>
      <p:sp>
        <p:nvSpPr>
          <p:cNvPr id="3" name="Rectangle 2">
            <a:extLst>
              <a:ext uri="{FF2B5EF4-FFF2-40B4-BE49-F238E27FC236}">
                <a16:creationId xmlns="" xmlns:a16="http://schemas.microsoft.com/office/drawing/2014/main" id="{B621EABD-0701-447B-A14C-976AFC05CC5E}"/>
              </a:ext>
            </a:extLst>
          </p:cNvPr>
          <p:cNvSpPr/>
          <p:nvPr/>
        </p:nvSpPr>
        <p:spPr>
          <a:xfrm>
            <a:off x="304800" y="5878894"/>
            <a:ext cx="7897803" cy="707886"/>
          </a:xfrm>
          <a:prstGeom prst="rect">
            <a:avLst/>
          </a:prstGeom>
        </p:spPr>
        <p:txBody>
          <a:bodyPr wrap="none">
            <a:spAutoFit/>
          </a:bodyPr>
          <a:lstStyle/>
          <a:p>
            <a:r>
              <a:rPr lang="en-US" sz="4000" dirty="0">
                <a:hlinkClick r:id="rId3"/>
              </a:rPr>
              <a:t>https://ready.arl.noaa.gov/index.php</a:t>
            </a:r>
            <a:endParaRPr lang="en-US" sz="4000" dirty="0"/>
          </a:p>
        </p:txBody>
      </p:sp>
      <p:sp>
        <p:nvSpPr>
          <p:cNvPr id="4" name="TextBox 3">
            <a:extLst>
              <a:ext uri="{FF2B5EF4-FFF2-40B4-BE49-F238E27FC236}">
                <a16:creationId xmlns="" xmlns:a16="http://schemas.microsoft.com/office/drawing/2014/main" id="{2EA4F710-BD5F-44EA-827A-E3B162170C35}"/>
              </a:ext>
            </a:extLst>
          </p:cNvPr>
          <p:cNvSpPr txBox="1"/>
          <p:nvPr/>
        </p:nvSpPr>
        <p:spPr>
          <a:xfrm>
            <a:off x="381000" y="5429540"/>
            <a:ext cx="5939511" cy="449354"/>
          </a:xfrm>
          <a:prstGeom prst="rect">
            <a:avLst/>
          </a:prstGeom>
          <a:noFill/>
        </p:spPr>
        <p:txBody>
          <a:bodyPr wrap="none" lIns="18288" tIns="9144" rIns="18288" bIns="9144" rtlCol="0">
            <a:spAutoFit/>
          </a:bodyPr>
          <a:lstStyle/>
          <a:p>
            <a:r>
              <a:rPr lang="en-US" sz="2800" dirty="0"/>
              <a:t>You can run HYSPLIT from our web page:</a:t>
            </a:r>
          </a:p>
        </p:txBody>
      </p:sp>
      <p:sp>
        <p:nvSpPr>
          <p:cNvPr id="5" name="TextBox 4">
            <a:extLst>
              <a:ext uri="{FF2B5EF4-FFF2-40B4-BE49-F238E27FC236}">
                <a16:creationId xmlns="" xmlns:a16="http://schemas.microsoft.com/office/drawing/2014/main" id="{6E3037D8-DF85-4C7A-BEBA-D40C1E19D352}"/>
              </a:ext>
            </a:extLst>
          </p:cNvPr>
          <p:cNvSpPr txBox="1"/>
          <p:nvPr/>
        </p:nvSpPr>
        <p:spPr>
          <a:xfrm>
            <a:off x="304800" y="4152267"/>
            <a:ext cx="7905049" cy="1138773"/>
          </a:xfrm>
          <a:prstGeom prst="rect">
            <a:avLst/>
          </a:prstGeom>
          <a:noFill/>
        </p:spPr>
        <p:txBody>
          <a:bodyPr wrap="none" rtlCol="0">
            <a:spAutoFit/>
          </a:bodyPr>
          <a:lstStyle/>
          <a:p>
            <a:r>
              <a:rPr lang="en-US" sz="4400" b="1" dirty="0"/>
              <a:t>READY</a:t>
            </a:r>
            <a:r>
              <a:rPr lang="en-US" sz="4400" dirty="0"/>
              <a:t> </a:t>
            </a:r>
            <a:r>
              <a:rPr lang="en-US" sz="2400" dirty="0"/>
              <a:t> </a:t>
            </a:r>
          </a:p>
          <a:p>
            <a:r>
              <a:rPr lang="en-US" sz="2400" dirty="0"/>
              <a:t>Real time Environmental Applications and Display and </a:t>
            </a:r>
            <a:r>
              <a:rPr lang="en-US" sz="2400" dirty="0" err="1"/>
              <a:t>sYstem</a:t>
            </a:r>
            <a:r>
              <a:rPr lang="en-US" sz="2400" dirty="0"/>
              <a:t>.</a:t>
            </a:r>
          </a:p>
        </p:txBody>
      </p:sp>
    </p:spTree>
    <p:extLst>
      <p:ext uri="{BB962C8B-B14F-4D97-AF65-F5344CB8AC3E}">
        <p14:creationId xmlns:p14="http://schemas.microsoft.com/office/powerpoint/2010/main" val="1625332829"/>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 xmlns:a16="http://schemas.microsoft.com/office/drawing/2014/main" id="{D582721B-DBE0-46D0-B39E-7D964BCE6C70}"/>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9525" y="-342"/>
            <a:ext cx="9311640" cy="6858342"/>
          </a:xfrm>
          <a:prstGeom prst="rect">
            <a:avLst/>
          </a:prstGeom>
        </p:spPr>
      </p:pic>
      <p:sp>
        <p:nvSpPr>
          <p:cNvPr id="2" name="Slide Number Placeholder 1"/>
          <p:cNvSpPr>
            <a:spLocks noGrp="1"/>
          </p:cNvSpPr>
          <p:nvPr>
            <p:ph type="sldNum" sz="quarter" idx="12"/>
          </p:nvPr>
        </p:nvSpPr>
        <p:spPr/>
        <p:txBody>
          <a:bodyPr/>
          <a:lstStyle/>
          <a:p>
            <a:fld id="{4E8DBFF9-7723-4E32-B4D1-61E93AF5D5D3}" type="slidenum">
              <a:rPr lang="en-US" smtClean="0"/>
              <a:pPr/>
              <a:t>173</a:t>
            </a:fld>
            <a:endParaRPr lang="en-US"/>
          </a:p>
        </p:txBody>
      </p:sp>
      <p:sp>
        <p:nvSpPr>
          <p:cNvPr id="3" name="TextBox 2"/>
          <p:cNvSpPr txBox="1"/>
          <p:nvPr/>
        </p:nvSpPr>
        <p:spPr>
          <a:xfrm>
            <a:off x="76200" y="228600"/>
            <a:ext cx="8915400" cy="646331"/>
          </a:xfrm>
          <a:prstGeom prst="rect">
            <a:avLst/>
          </a:prstGeom>
          <a:noFill/>
        </p:spPr>
        <p:txBody>
          <a:bodyPr wrap="square" rtlCol="0">
            <a:spAutoFit/>
          </a:bodyPr>
          <a:lstStyle/>
          <a:p>
            <a:pPr>
              <a:spcBef>
                <a:spcPts val="1200"/>
              </a:spcBef>
            </a:pPr>
            <a:r>
              <a:rPr lang="en-US" sz="3600" b="1" dirty="0"/>
              <a:t>Summary:</a:t>
            </a:r>
          </a:p>
        </p:txBody>
      </p:sp>
      <p:sp>
        <p:nvSpPr>
          <p:cNvPr id="7" name="TextBox 6">
            <a:extLst>
              <a:ext uri="{FF2B5EF4-FFF2-40B4-BE49-F238E27FC236}">
                <a16:creationId xmlns="" xmlns:a16="http://schemas.microsoft.com/office/drawing/2014/main" id="{FF19B780-421A-4762-8756-C07FD544954F}"/>
              </a:ext>
            </a:extLst>
          </p:cNvPr>
          <p:cNvSpPr txBox="1"/>
          <p:nvPr/>
        </p:nvSpPr>
        <p:spPr>
          <a:xfrm>
            <a:off x="4727258" y="129123"/>
            <a:ext cx="4419600" cy="1200329"/>
          </a:xfrm>
          <a:prstGeom prst="rect">
            <a:avLst/>
          </a:prstGeom>
          <a:noFill/>
        </p:spPr>
        <p:txBody>
          <a:bodyPr wrap="square" rtlCol="0">
            <a:spAutoFit/>
          </a:bodyPr>
          <a:lstStyle/>
          <a:p>
            <a:pPr>
              <a:spcBef>
                <a:spcPts val="1200"/>
              </a:spcBef>
            </a:pPr>
            <a:r>
              <a:rPr lang="en-US" sz="2400" b="1" dirty="0"/>
              <a:t>HYSPLIT  models the transport and dispersion of passive tracers in the atmosphere.</a:t>
            </a:r>
          </a:p>
        </p:txBody>
      </p:sp>
      <p:sp>
        <p:nvSpPr>
          <p:cNvPr id="8" name="Rectangle 7">
            <a:extLst>
              <a:ext uri="{FF2B5EF4-FFF2-40B4-BE49-F238E27FC236}">
                <a16:creationId xmlns="" xmlns:a16="http://schemas.microsoft.com/office/drawing/2014/main" id="{2D378055-D7BA-4CE0-8879-EEADE0CAC36B}"/>
              </a:ext>
            </a:extLst>
          </p:cNvPr>
          <p:cNvSpPr/>
          <p:nvPr/>
        </p:nvSpPr>
        <p:spPr>
          <a:xfrm>
            <a:off x="4536257" y="2889564"/>
            <a:ext cx="4572000" cy="800219"/>
          </a:xfrm>
          <a:prstGeom prst="rect">
            <a:avLst/>
          </a:prstGeom>
          <a:solidFill>
            <a:schemeClr val="accent6">
              <a:lumMod val="50000"/>
            </a:schemeClr>
          </a:solidFill>
          <a:ln>
            <a:solidFill>
              <a:schemeClr val="tx1"/>
            </a:solidFill>
          </a:ln>
        </p:spPr>
        <p:txBody>
          <a:bodyPr>
            <a:spAutoFit/>
          </a:bodyPr>
          <a:lstStyle/>
          <a:p>
            <a:pPr marL="285750" indent="-285750">
              <a:spcBef>
                <a:spcPts val="1200"/>
              </a:spcBef>
              <a:buFont typeface="Arial" panose="020B0604020202020204" pitchFamily="34" charset="0"/>
              <a:buChar char="•"/>
            </a:pPr>
            <a:r>
              <a:rPr lang="en-US" b="1" dirty="0"/>
              <a:t>Trajectories</a:t>
            </a:r>
          </a:p>
          <a:p>
            <a:pPr marL="285750" indent="-285750">
              <a:spcBef>
                <a:spcPts val="1200"/>
              </a:spcBef>
              <a:buFont typeface="Arial" panose="020B0604020202020204" pitchFamily="34" charset="0"/>
              <a:buChar char="•"/>
            </a:pPr>
            <a:r>
              <a:rPr lang="en-US" b="1" dirty="0"/>
              <a:t>Dispersion / Air concentrations</a:t>
            </a:r>
          </a:p>
        </p:txBody>
      </p:sp>
      <p:sp>
        <p:nvSpPr>
          <p:cNvPr id="9" name="Rectangle 8">
            <a:extLst>
              <a:ext uri="{FF2B5EF4-FFF2-40B4-BE49-F238E27FC236}">
                <a16:creationId xmlns="" xmlns:a16="http://schemas.microsoft.com/office/drawing/2014/main" id="{A9E00986-EFCA-4B6B-83CC-4134ADCAE285}"/>
              </a:ext>
            </a:extLst>
          </p:cNvPr>
          <p:cNvSpPr/>
          <p:nvPr/>
        </p:nvSpPr>
        <p:spPr>
          <a:xfrm>
            <a:off x="457200" y="5469942"/>
            <a:ext cx="4572000" cy="923330"/>
          </a:xfrm>
          <a:prstGeom prst="rect">
            <a:avLst/>
          </a:prstGeom>
        </p:spPr>
        <p:txBody>
          <a:bodyPr>
            <a:spAutoFit/>
          </a:bodyPr>
          <a:lstStyle/>
          <a:p>
            <a:pPr>
              <a:spcBef>
                <a:spcPts val="1200"/>
              </a:spcBef>
            </a:pPr>
            <a:r>
              <a:rPr lang="en-US" b="1" dirty="0"/>
              <a:t>HYSPLIT is usually used to find out where substances in the atmosphere are going or where they came from. </a:t>
            </a:r>
          </a:p>
        </p:txBody>
      </p:sp>
    </p:spTree>
    <p:extLst>
      <p:ext uri="{BB962C8B-B14F-4D97-AF65-F5344CB8AC3E}">
        <p14:creationId xmlns:p14="http://schemas.microsoft.com/office/powerpoint/2010/main" val="217648019"/>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8958" y="118753"/>
            <a:ext cx="3848964" cy="61770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4488955" y="1808994"/>
            <a:ext cx="3524222" cy="3367076"/>
          </a:xfrm>
          <a:prstGeom prst="rect">
            <a:avLst/>
          </a:prstGeom>
          <a:noFill/>
        </p:spPr>
        <p:txBody>
          <a:bodyPr wrap="square" lIns="18288" tIns="9144" rIns="18288" bIns="9144" rtlCol="0">
            <a:spAutoFit/>
          </a:bodyPr>
          <a:lstStyle/>
          <a:p>
            <a:pPr>
              <a:lnSpc>
                <a:spcPct val="80000"/>
              </a:lnSpc>
            </a:pPr>
            <a:r>
              <a:rPr lang="en-US" sz="1600" dirty="0">
                <a:latin typeface="Arial Black" pitchFamily="34" charset="0"/>
                <a:cs typeface="Arial" pitchFamily="34" charset="0"/>
              </a:rPr>
              <a:t>How were the best results obtained? </a:t>
            </a:r>
          </a:p>
          <a:p>
            <a:pPr>
              <a:lnSpc>
                <a:spcPct val="80000"/>
              </a:lnSpc>
            </a:pPr>
            <a:endParaRPr lang="en-US" sz="1600" dirty="0">
              <a:latin typeface="Arial" panose="020B0604020202020204" pitchFamily="34" charset="0"/>
              <a:cs typeface="Arial" panose="020B0604020202020204" pitchFamily="34" charset="0"/>
            </a:endParaRPr>
          </a:p>
          <a:p>
            <a:pPr marL="137160" indent="-137160">
              <a:lnSpc>
                <a:spcPct val="80000"/>
              </a:lnSpc>
              <a:buFont typeface="Arial" panose="020B0604020202020204" pitchFamily="34" charset="0"/>
              <a:buChar char="•"/>
            </a:pPr>
            <a:r>
              <a:rPr lang="en-US" sz="1600" dirty="0">
                <a:latin typeface="Arial" panose="020B0604020202020204" pitchFamily="34" charset="0"/>
                <a:cs typeface="Arial" panose="020B0604020202020204" pitchFamily="34" charset="0"/>
              </a:rPr>
              <a:t>Assuming observation of ash over 3 model layers.</a:t>
            </a:r>
          </a:p>
          <a:p>
            <a:pPr marL="137160" indent="-137160">
              <a:lnSpc>
                <a:spcPct val="80000"/>
              </a:lnSpc>
              <a:buFont typeface="Arial" panose="020B0604020202020204" pitchFamily="34" charset="0"/>
              <a:buChar char="•"/>
            </a:pPr>
            <a:endParaRPr lang="en-US" sz="1600" dirty="0">
              <a:latin typeface="Arial" panose="020B0604020202020204" pitchFamily="34" charset="0"/>
              <a:cs typeface="Arial" panose="020B0604020202020204" pitchFamily="34" charset="0"/>
            </a:endParaRPr>
          </a:p>
          <a:p>
            <a:pPr marL="137160" indent="-137160">
              <a:lnSpc>
                <a:spcPct val="80000"/>
              </a:lnSpc>
              <a:buFont typeface="Arial" panose="020B0604020202020204" pitchFamily="34" charset="0"/>
              <a:buChar char="•"/>
            </a:pPr>
            <a:r>
              <a:rPr lang="en-US" sz="1600" dirty="0">
                <a:latin typeface="Arial" panose="020B0604020202020204" pitchFamily="34" charset="0"/>
                <a:cs typeface="Arial" panose="020B0604020202020204" pitchFamily="34" charset="0"/>
              </a:rPr>
              <a:t>Zero mass loading in ash-free regions not enforced.</a:t>
            </a:r>
          </a:p>
          <a:p>
            <a:pPr marL="137160" indent="-137160">
              <a:lnSpc>
                <a:spcPct val="80000"/>
              </a:lnSpc>
              <a:buFont typeface="Arial" panose="020B0604020202020204" pitchFamily="34" charset="0"/>
              <a:buChar char="•"/>
            </a:pPr>
            <a:endParaRPr lang="en-US" sz="1600" dirty="0">
              <a:latin typeface="Arial" panose="020B0604020202020204" pitchFamily="34" charset="0"/>
              <a:cs typeface="Arial" panose="020B0604020202020204" pitchFamily="34" charset="0"/>
            </a:endParaRPr>
          </a:p>
          <a:p>
            <a:pPr marL="137160" indent="-137160">
              <a:lnSpc>
                <a:spcPct val="80000"/>
              </a:lnSpc>
              <a:buFont typeface="Arial" panose="020B0604020202020204" pitchFamily="34" charset="0"/>
              <a:buChar char="•"/>
            </a:pPr>
            <a:r>
              <a:rPr lang="en-US" sz="1600" dirty="0">
                <a:latin typeface="Arial" panose="020B0604020202020204" pitchFamily="34" charset="0"/>
                <a:cs typeface="Arial" panose="020B0604020202020204" pitchFamily="34" charset="0"/>
              </a:rPr>
              <a:t>Zero concentrations in areas above or below observed cloud tops not enforced.</a:t>
            </a:r>
          </a:p>
          <a:p>
            <a:pPr marL="137160" indent="-137160">
              <a:lnSpc>
                <a:spcPct val="80000"/>
              </a:lnSpc>
              <a:buFont typeface="Arial" panose="020B0604020202020204" pitchFamily="34" charset="0"/>
              <a:buChar char="•"/>
            </a:pPr>
            <a:endParaRPr lang="en-US" sz="1600" dirty="0">
              <a:latin typeface="Arial" panose="020B0604020202020204" pitchFamily="34" charset="0"/>
              <a:cs typeface="Arial" panose="020B0604020202020204" pitchFamily="34" charset="0"/>
            </a:endParaRPr>
          </a:p>
          <a:p>
            <a:pPr marL="137160" indent="-137160">
              <a:lnSpc>
                <a:spcPct val="80000"/>
              </a:lnSpc>
              <a:buFont typeface="Arial" panose="020B0604020202020204" pitchFamily="34" charset="0"/>
              <a:buChar char="•"/>
            </a:pPr>
            <a:r>
              <a:rPr lang="en-US" sz="1600" dirty="0">
                <a:latin typeface="Arial" panose="020B0604020202020204" pitchFamily="34" charset="0"/>
                <a:cs typeface="Arial" panose="020B0604020202020204" pitchFamily="34" charset="0"/>
              </a:rPr>
              <a:t>Using observations at multiple times.  Using observations at T1 and T2 to find emissions produced better forecasts at T3 than using T2 alone.</a:t>
            </a:r>
            <a:endParaRPr lang="en-US" sz="1600" dirty="0"/>
          </a:p>
        </p:txBody>
      </p:sp>
      <p:sp>
        <p:nvSpPr>
          <p:cNvPr id="2" name="TextBox 1"/>
          <p:cNvSpPr txBox="1"/>
          <p:nvPr/>
        </p:nvSpPr>
        <p:spPr>
          <a:xfrm>
            <a:off x="4488955" y="795113"/>
            <a:ext cx="3978461" cy="572464"/>
          </a:xfrm>
          <a:prstGeom prst="rect">
            <a:avLst/>
          </a:prstGeom>
          <a:noFill/>
        </p:spPr>
        <p:txBody>
          <a:bodyPr wrap="none" lIns="18288" tIns="9144" rIns="18288" bIns="9144" rtlCol="0">
            <a:spAutoFit/>
          </a:bodyPr>
          <a:lstStyle/>
          <a:p>
            <a:r>
              <a:rPr lang="en-US" dirty="0"/>
              <a:t>Forecasts produced were similar to those</a:t>
            </a:r>
          </a:p>
          <a:p>
            <a:r>
              <a:rPr lang="en-US" dirty="0"/>
              <a:t>produced with the data insertion method.</a:t>
            </a:r>
          </a:p>
        </p:txBody>
      </p:sp>
      <p:sp>
        <p:nvSpPr>
          <p:cNvPr id="4" name="TextBox 3"/>
          <p:cNvSpPr txBox="1"/>
          <p:nvPr/>
        </p:nvSpPr>
        <p:spPr>
          <a:xfrm>
            <a:off x="1945230" y="814044"/>
            <a:ext cx="560923" cy="295466"/>
          </a:xfrm>
          <a:prstGeom prst="rect">
            <a:avLst/>
          </a:prstGeom>
          <a:noFill/>
        </p:spPr>
        <p:txBody>
          <a:bodyPr wrap="none" lIns="18288" tIns="9144" rIns="18288" bIns="9144" rtlCol="0">
            <a:spAutoFit/>
          </a:bodyPr>
          <a:lstStyle/>
          <a:p>
            <a:r>
              <a:rPr lang="en-US" dirty="0"/>
              <a:t>GDAS</a:t>
            </a:r>
          </a:p>
        </p:txBody>
      </p:sp>
      <p:sp>
        <p:nvSpPr>
          <p:cNvPr id="6" name="TextBox 5"/>
          <p:cNvSpPr txBox="1"/>
          <p:nvPr/>
        </p:nvSpPr>
        <p:spPr>
          <a:xfrm>
            <a:off x="3094146" y="801508"/>
            <a:ext cx="778034" cy="295466"/>
          </a:xfrm>
          <a:prstGeom prst="rect">
            <a:avLst/>
          </a:prstGeom>
          <a:noFill/>
        </p:spPr>
        <p:txBody>
          <a:bodyPr wrap="none" lIns="18288" tIns="9144" rIns="18288" bIns="9144" rtlCol="0">
            <a:spAutoFit/>
          </a:bodyPr>
          <a:lstStyle/>
          <a:p>
            <a:r>
              <a:rPr lang="en-US" dirty="0"/>
              <a:t>ECMWF</a:t>
            </a:r>
          </a:p>
        </p:txBody>
      </p:sp>
      <p:pic>
        <p:nvPicPr>
          <p:cNvPr id="8" name="Picture 7"/>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343"/>
            <a:ext cx="9311640" cy="6858342"/>
          </a:xfrm>
          <a:prstGeom prst="rect">
            <a:avLst/>
          </a:prstGeom>
        </p:spPr>
      </p:pic>
      <p:sp>
        <p:nvSpPr>
          <p:cNvPr id="5" name="TextBox 4"/>
          <p:cNvSpPr txBox="1"/>
          <p:nvPr/>
        </p:nvSpPr>
        <p:spPr>
          <a:xfrm>
            <a:off x="158959" y="118753"/>
            <a:ext cx="3245504" cy="757130"/>
          </a:xfrm>
          <a:prstGeom prst="rect">
            <a:avLst/>
          </a:prstGeom>
          <a:noFill/>
        </p:spPr>
        <p:txBody>
          <a:bodyPr wrap="none" lIns="18288" tIns="9144" rIns="18288" bIns="9144" rtlCol="0">
            <a:spAutoFit/>
          </a:bodyPr>
          <a:lstStyle/>
          <a:p>
            <a:r>
              <a:rPr lang="en-US" sz="4800" dirty="0"/>
              <a:t>QUESTIONS?</a:t>
            </a:r>
          </a:p>
        </p:txBody>
      </p:sp>
      <p:sp>
        <p:nvSpPr>
          <p:cNvPr id="7" name="Rectangle 6"/>
          <p:cNvSpPr/>
          <p:nvPr/>
        </p:nvSpPr>
        <p:spPr>
          <a:xfrm>
            <a:off x="219314" y="5559572"/>
            <a:ext cx="5924699" cy="523220"/>
          </a:xfrm>
          <a:prstGeom prst="rect">
            <a:avLst/>
          </a:prstGeom>
        </p:spPr>
        <p:txBody>
          <a:bodyPr wrap="none">
            <a:spAutoFit/>
          </a:bodyPr>
          <a:lstStyle/>
          <a:p>
            <a:r>
              <a:rPr lang="en-US" sz="2800" dirty="0">
                <a:hlinkClick r:id="rId5"/>
              </a:rPr>
              <a:t>https://ready.arl.noaa.gov/HYSPLIT.php</a:t>
            </a:r>
            <a:endParaRPr lang="en-US" sz="2800" dirty="0"/>
          </a:p>
        </p:txBody>
      </p:sp>
      <p:sp>
        <p:nvSpPr>
          <p:cNvPr id="9" name="Rectangle 8"/>
          <p:cNvSpPr/>
          <p:nvPr/>
        </p:nvSpPr>
        <p:spPr>
          <a:xfrm>
            <a:off x="192154" y="6096000"/>
            <a:ext cx="8382000" cy="584775"/>
          </a:xfrm>
          <a:prstGeom prst="rect">
            <a:avLst/>
          </a:prstGeom>
        </p:spPr>
        <p:txBody>
          <a:bodyPr wrap="square">
            <a:spAutoFit/>
          </a:bodyPr>
          <a:lstStyle/>
          <a:p>
            <a:r>
              <a:rPr lang="en-US" sz="3200" dirty="0" err="1">
                <a:hlinkClick r:id="rId6"/>
              </a:rPr>
              <a:t>Hysplit</a:t>
            </a:r>
            <a:r>
              <a:rPr lang="en-US" sz="3200" dirty="0">
                <a:hlinkClick r:id="rId6"/>
              </a:rPr>
              <a:t> Forum</a:t>
            </a:r>
            <a:endParaRPr lang="en-US" sz="3200" dirty="0"/>
          </a:p>
        </p:txBody>
      </p:sp>
    </p:spTree>
    <p:extLst>
      <p:ext uri="{BB962C8B-B14F-4D97-AF65-F5344CB8AC3E}">
        <p14:creationId xmlns:p14="http://schemas.microsoft.com/office/powerpoint/2010/main" val="18416421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4E8DBFF9-7723-4E32-B4D1-61E93AF5D5D3}" type="slidenum">
              <a:rPr lang="en-US" smtClean="0"/>
              <a:pPr/>
              <a:t>18</a:t>
            </a:fld>
            <a:endParaRPr lang="en-US"/>
          </a:p>
        </p:txBody>
      </p:sp>
      <p:pic>
        <p:nvPicPr>
          <p:cNvPr id="3" name="Picture 8" descr="https://ready.arl.noaa.gov/documents/Tutorial/images/traj006.pn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56177" y="297119"/>
            <a:ext cx="2688045" cy="112280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10" descr="https://ready.arl.noaa.gov/documents/Tutorial/images/traj007.pn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600200" y="1447799"/>
            <a:ext cx="3425825" cy="3804137"/>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https://ready.arl.noaa.gov/documents/Tutorial/images/traj008.pn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294312" y="2527357"/>
            <a:ext cx="3578225" cy="375686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5257800" y="166108"/>
            <a:ext cx="3733800" cy="646331"/>
          </a:xfrm>
          <a:prstGeom prst="rect">
            <a:avLst/>
          </a:prstGeom>
          <a:noFill/>
        </p:spPr>
        <p:txBody>
          <a:bodyPr wrap="square" rtlCol="0">
            <a:spAutoFit/>
          </a:bodyPr>
          <a:lstStyle/>
          <a:p>
            <a:r>
              <a:rPr lang="en-US" sz="3600" b="1" dirty="0"/>
              <a:t>STEP 3: Display </a:t>
            </a:r>
          </a:p>
        </p:txBody>
      </p:sp>
    </p:spTree>
    <p:extLst>
      <p:ext uri="{BB962C8B-B14F-4D97-AF65-F5344CB8AC3E}">
        <p14:creationId xmlns:p14="http://schemas.microsoft.com/office/powerpoint/2010/main" val="20763494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4E8DBFF9-7723-4E32-B4D1-61E93AF5D5D3}" type="slidenum">
              <a:rPr lang="en-US" smtClean="0"/>
              <a:pPr/>
              <a:t>19</a:t>
            </a:fld>
            <a:endParaRPr lang="en-US"/>
          </a:p>
        </p:txBody>
      </p:sp>
      <p:sp>
        <p:nvSpPr>
          <p:cNvPr id="3" name="TextBox 2"/>
          <p:cNvSpPr txBox="1"/>
          <p:nvPr/>
        </p:nvSpPr>
        <p:spPr>
          <a:xfrm>
            <a:off x="457200" y="457200"/>
            <a:ext cx="7272247" cy="2954655"/>
          </a:xfrm>
          <a:prstGeom prst="rect">
            <a:avLst/>
          </a:prstGeom>
          <a:noFill/>
        </p:spPr>
        <p:txBody>
          <a:bodyPr wrap="none" rtlCol="0">
            <a:spAutoFit/>
          </a:bodyPr>
          <a:lstStyle/>
          <a:p>
            <a:pPr>
              <a:spcBef>
                <a:spcPts val="1200"/>
              </a:spcBef>
            </a:pPr>
            <a:r>
              <a:rPr lang="en-US" b="1" dirty="0"/>
              <a:t>We will briefly go through the following parts of Section 4 of the Tutorial:  </a:t>
            </a:r>
          </a:p>
          <a:p>
            <a:pPr>
              <a:spcBef>
                <a:spcPts val="1200"/>
              </a:spcBef>
            </a:pPr>
            <a:r>
              <a:rPr lang="en-US" dirty="0">
                <a:solidFill>
                  <a:schemeClr val="tx1">
                    <a:lumMod val="65000"/>
                  </a:schemeClr>
                </a:solidFill>
              </a:rPr>
              <a:t>4.1 The Trajectory Calculation</a:t>
            </a:r>
          </a:p>
          <a:p>
            <a:pPr>
              <a:spcBef>
                <a:spcPts val="1200"/>
              </a:spcBef>
            </a:pPr>
            <a:r>
              <a:rPr lang="en-US" b="1" dirty="0">
                <a:solidFill>
                  <a:srgbClr val="FFFF00"/>
                </a:solidFill>
              </a:rPr>
              <a:t>4.2 The Trajectory Equation</a:t>
            </a:r>
          </a:p>
          <a:p>
            <a:pPr>
              <a:spcBef>
                <a:spcPts val="1200"/>
              </a:spcBef>
            </a:pPr>
            <a:r>
              <a:rPr lang="en-US" dirty="0">
                <a:solidFill>
                  <a:schemeClr val="tx1">
                    <a:lumMod val="65000"/>
                  </a:schemeClr>
                </a:solidFill>
              </a:rPr>
              <a:t>4.3 Estimating Mixed Layer Depths</a:t>
            </a:r>
          </a:p>
          <a:p>
            <a:pPr>
              <a:spcBef>
                <a:spcPts val="1200"/>
              </a:spcBef>
            </a:pPr>
            <a:r>
              <a:rPr lang="en-US" dirty="0">
                <a:solidFill>
                  <a:schemeClr val="tx1">
                    <a:lumMod val="65000"/>
                  </a:schemeClr>
                </a:solidFill>
              </a:rPr>
              <a:t>4.4 Mixed Layer Trajectories</a:t>
            </a:r>
          </a:p>
          <a:p>
            <a:pPr>
              <a:spcBef>
                <a:spcPts val="1200"/>
              </a:spcBef>
            </a:pPr>
            <a:r>
              <a:rPr lang="en-US" dirty="0">
                <a:solidFill>
                  <a:schemeClr val="tx1">
                    <a:lumMod val="65000"/>
                  </a:schemeClr>
                </a:solidFill>
              </a:rPr>
              <a:t>4.5 Computational Trajectory Error</a:t>
            </a:r>
          </a:p>
          <a:p>
            <a:pPr>
              <a:spcBef>
                <a:spcPts val="1200"/>
              </a:spcBef>
            </a:pPr>
            <a:r>
              <a:rPr lang="en-US" dirty="0">
                <a:solidFill>
                  <a:schemeClr val="tx1">
                    <a:lumMod val="65000"/>
                  </a:schemeClr>
                </a:solidFill>
              </a:rPr>
              <a:t>4.6 Meteorology Trajectory Error</a:t>
            </a:r>
          </a:p>
        </p:txBody>
      </p:sp>
      <p:sp>
        <p:nvSpPr>
          <p:cNvPr id="6" name="Rectangle 5"/>
          <p:cNvSpPr/>
          <p:nvPr/>
        </p:nvSpPr>
        <p:spPr>
          <a:xfrm>
            <a:off x="381000" y="1281400"/>
            <a:ext cx="3124200" cy="457200"/>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4724400" y="1186834"/>
            <a:ext cx="3581400" cy="646331"/>
          </a:xfrm>
          <a:prstGeom prst="rect">
            <a:avLst/>
          </a:prstGeom>
          <a:solidFill>
            <a:srgbClr val="8FFF8F"/>
          </a:solidFill>
          <a:ln w="57150">
            <a:solidFill>
              <a:schemeClr val="tx1"/>
            </a:solidFill>
          </a:ln>
        </p:spPr>
        <p:txBody>
          <a:bodyPr wrap="square" rtlCol="0">
            <a:spAutoFit/>
          </a:bodyPr>
          <a:lstStyle/>
          <a:p>
            <a:pPr algn="ctr"/>
            <a:r>
              <a:rPr lang="en-US" b="1" i="1" dirty="0">
                <a:solidFill>
                  <a:schemeClr val="bg1"/>
                </a:solidFill>
              </a:rPr>
              <a:t>Sure, the model works in practice, but does it work in theory?</a:t>
            </a:r>
          </a:p>
        </p:txBody>
      </p:sp>
      <p:cxnSp>
        <p:nvCxnSpPr>
          <p:cNvPr id="8" name="Straight Connector 7"/>
          <p:cNvCxnSpPr>
            <a:cxnSpLocks/>
          </p:cNvCxnSpPr>
          <p:nvPr/>
        </p:nvCxnSpPr>
        <p:spPr>
          <a:xfrm>
            <a:off x="3505200" y="1524000"/>
            <a:ext cx="1188720" cy="0"/>
          </a:xfrm>
          <a:prstGeom prst="line">
            <a:avLst/>
          </a:prstGeom>
          <a:ln w="57150">
            <a:solidFill>
              <a:srgbClr val="FFFF00"/>
            </a:solidFill>
            <a:prstDash val="sysDot"/>
            <a:headEnd type="none" w="med" len="med"/>
            <a:tailEnd type="arrow"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780426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cstate="screen">
            <a:extLst>
              <a:ext uri="{28A0092B-C50C-407E-A947-70E740481C1C}">
                <a14:useLocalDpi xmlns:a14="http://schemas.microsoft.com/office/drawing/2010/main"/>
              </a:ext>
            </a:extLst>
          </a:blip>
          <a:srcRect t="-1643" b="-53288"/>
          <a:stretch/>
        </p:blipFill>
        <p:spPr>
          <a:xfrm>
            <a:off x="0" y="-152400"/>
            <a:ext cx="9144000" cy="13533120"/>
          </a:xfrm>
          <a:prstGeom prst="rect">
            <a:avLst/>
          </a:prstGeom>
        </p:spPr>
      </p:pic>
      <p:sp>
        <p:nvSpPr>
          <p:cNvPr id="2" name="Title 1"/>
          <p:cNvSpPr>
            <a:spLocks noGrp="1"/>
          </p:cNvSpPr>
          <p:nvPr>
            <p:ph type="title"/>
          </p:nvPr>
        </p:nvSpPr>
        <p:spPr>
          <a:xfrm>
            <a:off x="762000" y="304800"/>
            <a:ext cx="4343400" cy="533400"/>
          </a:xfrm>
        </p:spPr>
        <p:txBody>
          <a:bodyPr>
            <a:noAutofit/>
          </a:bodyPr>
          <a:lstStyle/>
          <a:p>
            <a:r>
              <a:rPr lang="en-US" sz="4000" b="1" dirty="0">
                <a:solidFill>
                  <a:schemeClr val="bg2">
                    <a:lumMod val="50000"/>
                  </a:schemeClr>
                </a:solidFill>
              </a:rPr>
              <a:t>OUTLINE</a:t>
            </a:r>
          </a:p>
        </p:txBody>
      </p:sp>
      <p:sp>
        <p:nvSpPr>
          <p:cNvPr id="3" name="Content Placeholder 2"/>
          <p:cNvSpPr>
            <a:spLocks noGrp="1"/>
          </p:cNvSpPr>
          <p:nvPr>
            <p:ph sz="half" idx="1"/>
          </p:nvPr>
        </p:nvSpPr>
        <p:spPr>
          <a:xfrm>
            <a:off x="1014249" y="914400"/>
            <a:ext cx="9601200" cy="6400800"/>
          </a:xfrm>
        </p:spPr>
        <p:txBody>
          <a:bodyPr>
            <a:normAutofit fontScale="92500" lnSpcReduction="10000"/>
          </a:bodyPr>
          <a:lstStyle/>
          <a:p>
            <a:pPr>
              <a:spcBef>
                <a:spcPts val="1800"/>
              </a:spcBef>
              <a:buClrTx/>
            </a:pPr>
            <a:r>
              <a:rPr lang="en-US" sz="3200" dirty="0">
                <a:solidFill>
                  <a:schemeClr val="tx2">
                    <a:lumMod val="10000"/>
                  </a:schemeClr>
                </a:solidFill>
              </a:rPr>
              <a:t>Introduction</a:t>
            </a:r>
          </a:p>
          <a:p>
            <a:pPr>
              <a:spcBef>
                <a:spcPts val="1800"/>
              </a:spcBef>
              <a:buClrTx/>
            </a:pPr>
            <a:r>
              <a:rPr lang="en-US" sz="3200" dirty="0">
                <a:solidFill>
                  <a:schemeClr val="tx2">
                    <a:lumMod val="10000"/>
                  </a:schemeClr>
                </a:solidFill>
              </a:rPr>
              <a:t>Trajectories</a:t>
            </a:r>
          </a:p>
          <a:p>
            <a:pPr lvl="1">
              <a:spcBef>
                <a:spcPts val="1800"/>
              </a:spcBef>
              <a:buClrTx/>
            </a:pPr>
            <a:r>
              <a:rPr lang="en-US" sz="2200" dirty="0">
                <a:solidFill>
                  <a:schemeClr val="tx2">
                    <a:lumMod val="10000"/>
                  </a:schemeClr>
                </a:solidFill>
              </a:rPr>
              <a:t>Graphical User Interface (GUI)</a:t>
            </a:r>
          </a:p>
          <a:p>
            <a:pPr lvl="1">
              <a:spcBef>
                <a:spcPts val="1800"/>
              </a:spcBef>
              <a:buClrTx/>
            </a:pPr>
            <a:r>
              <a:rPr lang="en-US" sz="2200" dirty="0">
                <a:solidFill>
                  <a:schemeClr val="tx2">
                    <a:lumMod val="10000"/>
                  </a:schemeClr>
                </a:solidFill>
              </a:rPr>
              <a:t>Meteorological data</a:t>
            </a:r>
          </a:p>
          <a:p>
            <a:pPr lvl="1">
              <a:spcBef>
                <a:spcPts val="1800"/>
              </a:spcBef>
              <a:buClrTx/>
            </a:pPr>
            <a:r>
              <a:rPr lang="en-US" sz="2200" dirty="0">
                <a:solidFill>
                  <a:schemeClr val="tx2">
                    <a:lumMod val="10000"/>
                  </a:schemeClr>
                </a:solidFill>
              </a:rPr>
              <a:t>Running/Summarizing Many Trajectories</a:t>
            </a:r>
          </a:p>
          <a:p>
            <a:pPr>
              <a:spcBef>
                <a:spcPts val="1800"/>
              </a:spcBef>
              <a:buClrTx/>
            </a:pPr>
            <a:r>
              <a:rPr lang="en-US" sz="3200" dirty="0">
                <a:solidFill>
                  <a:schemeClr val="tx2">
                    <a:lumMod val="10000"/>
                  </a:schemeClr>
                </a:solidFill>
              </a:rPr>
              <a:t>Dispersion / Air Concentrations</a:t>
            </a:r>
          </a:p>
          <a:p>
            <a:pPr>
              <a:spcBef>
                <a:spcPts val="1800"/>
              </a:spcBef>
              <a:buClrTx/>
            </a:pPr>
            <a:r>
              <a:rPr lang="en-US" sz="3200" dirty="0">
                <a:solidFill>
                  <a:schemeClr val="tx2">
                    <a:lumMod val="10000"/>
                  </a:schemeClr>
                </a:solidFill>
              </a:rPr>
              <a:t>Scripting with HYSPLIT</a:t>
            </a:r>
          </a:p>
          <a:p>
            <a:endParaRPr lang="en-US" dirty="0">
              <a:solidFill>
                <a:schemeClr val="tx2">
                  <a:lumMod val="10000"/>
                </a:schemeClr>
              </a:solidFill>
            </a:endParaRPr>
          </a:p>
          <a:p>
            <a:endParaRPr lang="en-US" dirty="0">
              <a:solidFill>
                <a:schemeClr val="tx2">
                  <a:lumMod val="10000"/>
                </a:schemeClr>
              </a:solidFill>
            </a:endParaRPr>
          </a:p>
          <a:p>
            <a:pPr marL="0" indent="0">
              <a:buNone/>
            </a:pPr>
            <a:endParaRPr lang="en-US" dirty="0">
              <a:solidFill>
                <a:schemeClr val="tx2">
                  <a:lumMod val="10000"/>
                </a:schemeClr>
              </a:solidFill>
            </a:endParaRPr>
          </a:p>
          <a:p>
            <a:endParaRPr lang="en-US" dirty="0">
              <a:solidFill>
                <a:schemeClr val="tx2">
                  <a:lumMod val="10000"/>
                </a:schemeClr>
              </a:solidFill>
            </a:endParaRPr>
          </a:p>
          <a:p>
            <a:pPr marL="393192" lvl="1" indent="0">
              <a:buNone/>
            </a:pPr>
            <a:r>
              <a:rPr lang="en-US" dirty="0"/>
              <a:t/>
            </a:r>
            <a:br>
              <a:rPr lang="en-US" dirty="0"/>
            </a:br>
            <a:endParaRPr lang="en-US" dirty="0"/>
          </a:p>
        </p:txBody>
      </p:sp>
      <p:sp>
        <p:nvSpPr>
          <p:cNvPr id="5" name="Slide Number Placeholder 4"/>
          <p:cNvSpPr>
            <a:spLocks noGrp="1"/>
          </p:cNvSpPr>
          <p:nvPr>
            <p:ph type="sldNum" sz="quarter" idx="12"/>
          </p:nvPr>
        </p:nvSpPr>
        <p:spPr/>
        <p:txBody>
          <a:bodyPr/>
          <a:lstStyle/>
          <a:p>
            <a:fld id="{4E8DBFF9-7723-4E32-B4D1-61E93AF5D5D3}" type="slidenum">
              <a:rPr lang="en-US" smtClean="0"/>
              <a:pPr/>
              <a:t>2</a:t>
            </a:fld>
            <a:endParaRPr lang="en-US"/>
          </a:p>
        </p:txBody>
      </p:sp>
    </p:spTree>
    <p:extLst>
      <p:ext uri="{BB962C8B-B14F-4D97-AF65-F5344CB8AC3E}">
        <p14:creationId xmlns:p14="http://schemas.microsoft.com/office/powerpoint/2010/main" val="332932469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1" name="Straight Connector 20"/>
          <p:cNvCxnSpPr>
            <a:cxnSpLocks noChangeAspect="1"/>
          </p:cNvCxnSpPr>
          <p:nvPr/>
        </p:nvCxnSpPr>
        <p:spPr>
          <a:xfrm>
            <a:off x="3423331" y="5667159"/>
            <a:ext cx="3474720" cy="292782"/>
          </a:xfrm>
          <a:prstGeom prst="line">
            <a:avLst/>
          </a:prstGeom>
          <a:ln w="57150">
            <a:solidFill>
              <a:srgbClr val="C5FFC5"/>
            </a:solidFill>
            <a:prstDash val="sysDot"/>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a:cxnSpLocks noChangeAspect="1"/>
          </p:cNvCxnSpPr>
          <p:nvPr/>
        </p:nvCxnSpPr>
        <p:spPr>
          <a:xfrm flipV="1">
            <a:off x="3515553" y="4229114"/>
            <a:ext cx="2743200" cy="1205433"/>
          </a:xfrm>
          <a:prstGeom prst="line">
            <a:avLst/>
          </a:prstGeom>
          <a:ln w="57150">
            <a:solidFill>
              <a:srgbClr val="FFFF00"/>
            </a:solidFill>
            <a:prstDash val="sysDot"/>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2" name="Slide Number Placeholder 1"/>
          <p:cNvSpPr>
            <a:spLocks noGrp="1"/>
          </p:cNvSpPr>
          <p:nvPr>
            <p:ph type="sldNum" sz="quarter" idx="12"/>
          </p:nvPr>
        </p:nvSpPr>
        <p:spPr/>
        <p:txBody>
          <a:bodyPr/>
          <a:lstStyle/>
          <a:p>
            <a:fld id="{4E8DBFF9-7723-4E32-B4D1-61E93AF5D5D3}" type="slidenum">
              <a:rPr lang="en-US" smtClean="0"/>
              <a:pPr/>
              <a:t>20</a:t>
            </a:fld>
            <a:endParaRPr lang="en-US"/>
          </a:p>
        </p:txBody>
      </p:sp>
      <p:sp>
        <p:nvSpPr>
          <p:cNvPr id="3" name="Rectangle 2"/>
          <p:cNvSpPr/>
          <p:nvPr/>
        </p:nvSpPr>
        <p:spPr>
          <a:xfrm>
            <a:off x="257629" y="182188"/>
            <a:ext cx="8077200" cy="3139321"/>
          </a:xfrm>
          <a:prstGeom prst="rect">
            <a:avLst/>
          </a:prstGeom>
        </p:spPr>
        <p:txBody>
          <a:bodyPr wrap="square">
            <a:spAutoFit/>
          </a:bodyPr>
          <a:lstStyle/>
          <a:p>
            <a:r>
              <a:rPr lang="en-US" dirty="0">
                <a:latin typeface="Arial" panose="020B0604020202020204" pitchFamily="34" charset="0"/>
              </a:rPr>
              <a:t>The advection of a particle or puff is computed from the average of the three-dimensional velocity vectors at the initial-position P(t) and the first-guess position P'(</a:t>
            </a:r>
            <a:r>
              <a:rPr lang="en-US" dirty="0" err="1">
                <a:latin typeface="Arial" panose="020B0604020202020204" pitchFamily="34" charset="0"/>
              </a:rPr>
              <a:t>t+Δt</a:t>
            </a:r>
            <a:r>
              <a:rPr lang="en-US" dirty="0">
                <a:latin typeface="Arial" panose="020B0604020202020204" pitchFamily="34" charset="0"/>
              </a:rPr>
              <a:t>). </a:t>
            </a:r>
          </a:p>
          <a:p>
            <a:endParaRPr lang="en-US" dirty="0">
              <a:latin typeface="Arial" panose="020B0604020202020204" pitchFamily="34" charset="0"/>
            </a:endParaRPr>
          </a:p>
          <a:p>
            <a:r>
              <a:rPr lang="en-US" dirty="0">
                <a:latin typeface="Arial" panose="020B0604020202020204" pitchFamily="34" charset="0"/>
              </a:rPr>
              <a:t>The velocity vectors are linearly interpolated in both space and time. </a:t>
            </a:r>
          </a:p>
          <a:p>
            <a:endParaRPr lang="en-US" dirty="0">
              <a:latin typeface="Arial" panose="020B0604020202020204" pitchFamily="34" charset="0"/>
            </a:endParaRPr>
          </a:p>
          <a:p>
            <a:r>
              <a:rPr lang="en-US" dirty="0">
                <a:latin typeface="Arial" panose="020B0604020202020204" pitchFamily="34" charset="0"/>
              </a:rPr>
              <a:t>The first guess position is: </a:t>
            </a:r>
            <a:r>
              <a:rPr lang="en-US" dirty="0">
                <a:solidFill>
                  <a:srgbClr val="FFFF00"/>
                </a:solidFill>
                <a:latin typeface="Arial" panose="020B0604020202020204" pitchFamily="34" charset="0"/>
              </a:rPr>
              <a:t>P'</a:t>
            </a:r>
            <a:r>
              <a:rPr lang="en-US" baseline="-25000" dirty="0">
                <a:solidFill>
                  <a:srgbClr val="FFFF00"/>
                </a:solidFill>
                <a:latin typeface="Arial" panose="020B0604020202020204" pitchFamily="34" charset="0"/>
              </a:rPr>
              <a:t>(</a:t>
            </a:r>
            <a:r>
              <a:rPr lang="en-US" baseline="-25000" dirty="0" err="1">
                <a:solidFill>
                  <a:srgbClr val="FFFF00"/>
                </a:solidFill>
                <a:latin typeface="Arial" panose="020B0604020202020204" pitchFamily="34" charset="0"/>
              </a:rPr>
              <a:t>t+Δt</a:t>
            </a:r>
            <a:r>
              <a:rPr lang="en-US" baseline="-25000" dirty="0">
                <a:solidFill>
                  <a:srgbClr val="FFFF00"/>
                </a:solidFill>
                <a:latin typeface="Arial" panose="020B0604020202020204" pitchFamily="34" charset="0"/>
              </a:rPr>
              <a:t>)</a:t>
            </a:r>
            <a:r>
              <a:rPr lang="en-US" dirty="0">
                <a:solidFill>
                  <a:srgbClr val="FFFF00"/>
                </a:solidFill>
                <a:latin typeface="Arial" panose="020B0604020202020204" pitchFamily="34" charset="0"/>
              </a:rPr>
              <a:t> = P</a:t>
            </a:r>
            <a:r>
              <a:rPr lang="en-US" baseline="-25000" dirty="0">
                <a:solidFill>
                  <a:srgbClr val="FFFF00"/>
                </a:solidFill>
                <a:latin typeface="Arial" panose="020B0604020202020204" pitchFamily="34" charset="0"/>
              </a:rPr>
              <a:t>(t)</a:t>
            </a:r>
            <a:r>
              <a:rPr lang="en-US" dirty="0">
                <a:solidFill>
                  <a:srgbClr val="FFFF00"/>
                </a:solidFill>
                <a:latin typeface="Arial" panose="020B0604020202020204" pitchFamily="34" charset="0"/>
              </a:rPr>
              <a:t> + </a:t>
            </a:r>
            <a:r>
              <a:rPr lang="en-US" b="1" dirty="0">
                <a:solidFill>
                  <a:srgbClr val="FFFF00"/>
                </a:solidFill>
                <a:latin typeface="Arial" panose="020B0604020202020204" pitchFamily="34" charset="0"/>
              </a:rPr>
              <a:t>V</a:t>
            </a:r>
            <a:r>
              <a:rPr lang="en-US" baseline="-25000" dirty="0">
                <a:solidFill>
                  <a:srgbClr val="FFFF00"/>
                </a:solidFill>
                <a:latin typeface="Arial" panose="020B0604020202020204" pitchFamily="34" charset="0"/>
              </a:rPr>
              <a:t>(</a:t>
            </a:r>
            <a:r>
              <a:rPr lang="en-US" baseline="-25000" dirty="0" err="1">
                <a:solidFill>
                  <a:srgbClr val="FFFF00"/>
                </a:solidFill>
                <a:latin typeface="Arial" panose="020B0604020202020204" pitchFamily="34" charset="0"/>
              </a:rPr>
              <a:t>P,t</a:t>
            </a:r>
            <a:r>
              <a:rPr lang="en-US" baseline="-25000" dirty="0">
                <a:solidFill>
                  <a:srgbClr val="FFFF00"/>
                </a:solidFill>
                <a:latin typeface="Arial" panose="020B0604020202020204" pitchFamily="34" charset="0"/>
              </a:rPr>
              <a:t>)</a:t>
            </a:r>
            <a:r>
              <a:rPr lang="en-US" dirty="0">
                <a:solidFill>
                  <a:srgbClr val="FFFF00"/>
                </a:solidFill>
                <a:latin typeface="Arial" panose="020B0604020202020204" pitchFamily="34" charset="0"/>
              </a:rPr>
              <a:t> </a:t>
            </a:r>
            <a:r>
              <a:rPr lang="en-US" dirty="0" err="1">
                <a:solidFill>
                  <a:srgbClr val="FFFF00"/>
                </a:solidFill>
                <a:latin typeface="Arial" panose="020B0604020202020204" pitchFamily="34" charset="0"/>
              </a:rPr>
              <a:t>Δt</a:t>
            </a:r>
            <a:endParaRPr lang="en-US" dirty="0">
              <a:solidFill>
                <a:srgbClr val="FFFF00"/>
              </a:solidFill>
              <a:latin typeface="Arial" panose="020B0604020202020204" pitchFamily="34" charset="0"/>
            </a:endParaRPr>
          </a:p>
          <a:p>
            <a:endParaRPr lang="en-US" dirty="0">
              <a:latin typeface="Arial" panose="020B0604020202020204" pitchFamily="34" charset="0"/>
            </a:endParaRPr>
          </a:p>
          <a:p>
            <a:r>
              <a:rPr lang="en-US" dirty="0">
                <a:latin typeface="Arial" panose="020B0604020202020204" pitchFamily="34" charset="0"/>
              </a:rPr>
              <a:t>The second guess position is: </a:t>
            </a:r>
            <a:r>
              <a:rPr lang="en-US" dirty="0">
                <a:solidFill>
                  <a:srgbClr val="8FFF8F"/>
                </a:solidFill>
                <a:latin typeface="Arial" panose="020B0604020202020204" pitchFamily="34" charset="0"/>
              </a:rPr>
              <a:t>P</a:t>
            </a:r>
            <a:r>
              <a:rPr lang="en-US" baseline="-25000" dirty="0">
                <a:solidFill>
                  <a:srgbClr val="8FFF8F"/>
                </a:solidFill>
                <a:latin typeface="Arial" panose="020B0604020202020204" pitchFamily="34" charset="0"/>
              </a:rPr>
              <a:t>(t)</a:t>
            </a:r>
            <a:r>
              <a:rPr lang="en-US" dirty="0">
                <a:solidFill>
                  <a:srgbClr val="8FFF8F"/>
                </a:solidFill>
                <a:latin typeface="Arial" panose="020B0604020202020204" pitchFamily="34" charset="0"/>
              </a:rPr>
              <a:t> + </a:t>
            </a:r>
            <a:r>
              <a:rPr lang="en-US" b="1" dirty="0">
                <a:solidFill>
                  <a:srgbClr val="8FFF8F"/>
                </a:solidFill>
                <a:latin typeface="Arial" panose="020B0604020202020204" pitchFamily="34" charset="0"/>
              </a:rPr>
              <a:t>V</a:t>
            </a:r>
            <a:r>
              <a:rPr lang="en-US" baseline="-25000" dirty="0">
                <a:solidFill>
                  <a:srgbClr val="8FFF8F"/>
                </a:solidFill>
                <a:latin typeface="Arial" panose="020B0604020202020204" pitchFamily="34" charset="0"/>
              </a:rPr>
              <a:t>(P’,</a:t>
            </a:r>
            <a:r>
              <a:rPr lang="en-US" baseline="-25000" dirty="0" err="1">
                <a:solidFill>
                  <a:srgbClr val="8FFF8F"/>
                </a:solidFill>
                <a:latin typeface="Arial" panose="020B0604020202020204" pitchFamily="34" charset="0"/>
              </a:rPr>
              <a:t>t+Δt</a:t>
            </a:r>
            <a:r>
              <a:rPr lang="en-US" baseline="-25000" dirty="0">
                <a:solidFill>
                  <a:srgbClr val="8FFF8F"/>
                </a:solidFill>
                <a:latin typeface="Arial" panose="020B0604020202020204" pitchFamily="34" charset="0"/>
              </a:rPr>
              <a:t>)</a:t>
            </a:r>
            <a:r>
              <a:rPr lang="en-US" dirty="0">
                <a:solidFill>
                  <a:srgbClr val="8FFF8F"/>
                </a:solidFill>
                <a:latin typeface="Arial" panose="020B0604020202020204" pitchFamily="34" charset="0"/>
              </a:rPr>
              <a:t> </a:t>
            </a:r>
            <a:r>
              <a:rPr lang="en-US" dirty="0" err="1">
                <a:solidFill>
                  <a:srgbClr val="8FFF8F"/>
                </a:solidFill>
                <a:latin typeface="Arial" panose="020B0604020202020204" pitchFamily="34" charset="0"/>
              </a:rPr>
              <a:t>Δt</a:t>
            </a:r>
            <a:endParaRPr lang="en-US" dirty="0">
              <a:solidFill>
                <a:srgbClr val="8FFF8F"/>
              </a:solidFill>
              <a:latin typeface="Arial" panose="020B0604020202020204" pitchFamily="34" charset="0"/>
            </a:endParaRPr>
          </a:p>
          <a:p>
            <a:endParaRPr lang="en-US" dirty="0">
              <a:latin typeface="Arial" panose="020B0604020202020204" pitchFamily="34" charset="0"/>
            </a:endParaRPr>
          </a:p>
          <a:p>
            <a:r>
              <a:rPr lang="en-US" dirty="0">
                <a:latin typeface="Arial" panose="020B0604020202020204" pitchFamily="34" charset="0"/>
              </a:rPr>
              <a:t>The final position is: </a:t>
            </a:r>
            <a:r>
              <a:rPr lang="en-US" dirty="0">
                <a:solidFill>
                  <a:srgbClr val="FABEED"/>
                </a:solidFill>
                <a:latin typeface="Arial" panose="020B0604020202020204" pitchFamily="34" charset="0"/>
              </a:rPr>
              <a:t>P</a:t>
            </a:r>
            <a:r>
              <a:rPr lang="en-US" baseline="-25000" dirty="0">
                <a:solidFill>
                  <a:srgbClr val="FABEED"/>
                </a:solidFill>
                <a:latin typeface="Arial" panose="020B0604020202020204" pitchFamily="34" charset="0"/>
              </a:rPr>
              <a:t>(</a:t>
            </a:r>
            <a:r>
              <a:rPr lang="en-US" baseline="-25000" dirty="0" err="1">
                <a:solidFill>
                  <a:srgbClr val="FABEED"/>
                </a:solidFill>
                <a:latin typeface="Arial" panose="020B0604020202020204" pitchFamily="34" charset="0"/>
              </a:rPr>
              <a:t>t+Δt</a:t>
            </a:r>
            <a:r>
              <a:rPr lang="en-US" baseline="-25000" dirty="0">
                <a:solidFill>
                  <a:srgbClr val="FABEED"/>
                </a:solidFill>
                <a:latin typeface="Arial" panose="020B0604020202020204" pitchFamily="34" charset="0"/>
              </a:rPr>
              <a:t>)</a:t>
            </a:r>
            <a:r>
              <a:rPr lang="en-US" dirty="0">
                <a:solidFill>
                  <a:srgbClr val="FABEED"/>
                </a:solidFill>
                <a:latin typeface="Arial" panose="020B0604020202020204" pitchFamily="34" charset="0"/>
              </a:rPr>
              <a:t> = P</a:t>
            </a:r>
            <a:r>
              <a:rPr lang="en-US" baseline="-25000" dirty="0">
                <a:solidFill>
                  <a:srgbClr val="FABEED"/>
                </a:solidFill>
                <a:latin typeface="Arial" panose="020B0604020202020204" pitchFamily="34" charset="0"/>
              </a:rPr>
              <a:t>(t)</a:t>
            </a:r>
            <a:r>
              <a:rPr lang="en-US" dirty="0">
                <a:solidFill>
                  <a:srgbClr val="FABEED"/>
                </a:solidFill>
                <a:latin typeface="Arial" panose="020B0604020202020204" pitchFamily="34" charset="0"/>
              </a:rPr>
              <a:t> + 0.5 [ </a:t>
            </a:r>
            <a:r>
              <a:rPr lang="en-US" b="1" dirty="0">
                <a:solidFill>
                  <a:srgbClr val="FABEED"/>
                </a:solidFill>
                <a:latin typeface="Arial" panose="020B0604020202020204" pitchFamily="34" charset="0"/>
              </a:rPr>
              <a:t>V</a:t>
            </a:r>
            <a:r>
              <a:rPr lang="en-US" baseline="-25000" dirty="0">
                <a:solidFill>
                  <a:srgbClr val="FABEED"/>
                </a:solidFill>
                <a:latin typeface="Arial" panose="020B0604020202020204" pitchFamily="34" charset="0"/>
              </a:rPr>
              <a:t>(</a:t>
            </a:r>
            <a:r>
              <a:rPr lang="en-US" baseline="-25000" dirty="0" err="1">
                <a:solidFill>
                  <a:srgbClr val="FABEED"/>
                </a:solidFill>
                <a:latin typeface="Arial" panose="020B0604020202020204" pitchFamily="34" charset="0"/>
              </a:rPr>
              <a:t>P,t</a:t>
            </a:r>
            <a:r>
              <a:rPr lang="en-US" baseline="-25000" dirty="0">
                <a:solidFill>
                  <a:srgbClr val="FABEED"/>
                </a:solidFill>
                <a:latin typeface="Arial" panose="020B0604020202020204" pitchFamily="34" charset="0"/>
              </a:rPr>
              <a:t>)</a:t>
            </a:r>
            <a:r>
              <a:rPr lang="en-US" dirty="0">
                <a:solidFill>
                  <a:srgbClr val="FABEED"/>
                </a:solidFill>
                <a:latin typeface="Arial" panose="020B0604020202020204" pitchFamily="34" charset="0"/>
              </a:rPr>
              <a:t> + </a:t>
            </a:r>
            <a:r>
              <a:rPr lang="en-US" b="1" dirty="0">
                <a:solidFill>
                  <a:srgbClr val="FABEED"/>
                </a:solidFill>
                <a:latin typeface="Arial" panose="020B0604020202020204" pitchFamily="34" charset="0"/>
              </a:rPr>
              <a:t>V</a:t>
            </a:r>
            <a:r>
              <a:rPr lang="en-US" baseline="-25000" dirty="0">
                <a:solidFill>
                  <a:srgbClr val="FABEED"/>
                </a:solidFill>
                <a:latin typeface="Arial" panose="020B0604020202020204" pitchFamily="34" charset="0"/>
              </a:rPr>
              <a:t>(P',</a:t>
            </a:r>
            <a:r>
              <a:rPr lang="en-US" baseline="-25000" dirty="0" err="1">
                <a:solidFill>
                  <a:srgbClr val="FABEED"/>
                </a:solidFill>
                <a:latin typeface="Arial" panose="020B0604020202020204" pitchFamily="34" charset="0"/>
              </a:rPr>
              <a:t>t+Δt</a:t>
            </a:r>
            <a:r>
              <a:rPr lang="en-US" baseline="-25000" dirty="0">
                <a:solidFill>
                  <a:srgbClr val="FABEED"/>
                </a:solidFill>
                <a:latin typeface="Arial" panose="020B0604020202020204" pitchFamily="34" charset="0"/>
              </a:rPr>
              <a:t>)</a:t>
            </a:r>
            <a:r>
              <a:rPr lang="en-US" dirty="0">
                <a:solidFill>
                  <a:srgbClr val="FABEED"/>
                </a:solidFill>
                <a:latin typeface="Arial" panose="020B0604020202020204" pitchFamily="34" charset="0"/>
              </a:rPr>
              <a:t> ] </a:t>
            </a:r>
            <a:r>
              <a:rPr lang="en-US" dirty="0" err="1">
                <a:solidFill>
                  <a:srgbClr val="FABEED"/>
                </a:solidFill>
                <a:latin typeface="Arial" panose="020B0604020202020204" pitchFamily="34" charset="0"/>
              </a:rPr>
              <a:t>Δt</a:t>
            </a:r>
            <a:endParaRPr lang="en-US" b="0" i="0" dirty="0">
              <a:solidFill>
                <a:srgbClr val="FABEED"/>
              </a:solidFill>
              <a:effectLst/>
              <a:latin typeface="Arial" panose="020B0604020202020204" pitchFamily="34" charset="0"/>
            </a:endParaRPr>
          </a:p>
        </p:txBody>
      </p:sp>
      <p:sp>
        <p:nvSpPr>
          <p:cNvPr id="6" name="Oval 5"/>
          <p:cNvSpPr>
            <a:spLocks noChangeAspect="1"/>
          </p:cNvSpPr>
          <p:nvPr/>
        </p:nvSpPr>
        <p:spPr>
          <a:xfrm>
            <a:off x="2405211" y="4893141"/>
            <a:ext cx="1371600" cy="1371600"/>
          </a:xfrm>
          <a:prstGeom prst="ellipse">
            <a:avLst/>
          </a:prstGeom>
          <a:solidFill>
            <a:schemeClr val="tx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2803960" y="5615198"/>
            <a:ext cx="447558" cy="369332"/>
          </a:xfrm>
          <a:prstGeom prst="rect">
            <a:avLst/>
          </a:prstGeom>
          <a:noFill/>
        </p:spPr>
        <p:txBody>
          <a:bodyPr wrap="none" rtlCol="0">
            <a:spAutoFit/>
          </a:bodyPr>
          <a:lstStyle/>
          <a:p>
            <a:r>
              <a:rPr lang="en-US" dirty="0">
                <a:solidFill>
                  <a:schemeClr val="bg1"/>
                </a:solidFill>
              </a:rPr>
              <a:t>P</a:t>
            </a:r>
            <a:r>
              <a:rPr lang="en-US" baseline="-25000" dirty="0">
                <a:solidFill>
                  <a:schemeClr val="bg1"/>
                </a:solidFill>
              </a:rPr>
              <a:t>(t)</a:t>
            </a:r>
          </a:p>
        </p:txBody>
      </p:sp>
      <p:sp>
        <p:nvSpPr>
          <p:cNvPr id="17" name="Right Arrow 16"/>
          <p:cNvSpPr/>
          <p:nvPr/>
        </p:nvSpPr>
        <p:spPr>
          <a:xfrm rot="20074305">
            <a:off x="2256647" y="4266269"/>
            <a:ext cx="1090268" cy="692727"/>
          </a:xfrm>
          <a:prstGeom prst="rightArrow">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rPr>
              <a:t>V</a:t>
            </a:r>
            <a:r>
              <a:rPr lang="en-US" baseline="-25000" dirty="0">
                <a:solidFill>
                  <a:schemeClr val="bg1"/>
                </a:solidFill>
              </a:rPr>
              <a:t>(</a:t>
            </a:r>
            <a:r>
              <a:rPr lang="en-US" baseline="-25000" dirty="0" err="1">
                <a:solidFill>
                  <a:schemeClr val="bg1"/>
                </a:solidFill>
              </a:rPr>
              <a:t>P,t</a:t>
            </a:r>
            <a:r>
              <a:rPr lang="en-US" baseline="-25000" dirty="0">
                <a:solidFill>
                  <a:schemeClr val="bg1"/>
                </a:solidFill>
              </a:rPr>
              <a:t>)</a:t>
            </a:r>
          </a:p>
        </p:txBody>
      </p:sp>
      <p:sp>
        <p:nvSpPr>
          <p:cNvPr id="18" name="Right Arrow 17"/>
          <p:cNvSpPr/>
          <p:nvPr/>
        </p:nvSpPr>
        <p:spPr>
          <a:xfrm rot="300000">
            <a:off x="6403274" y="2681628"/>
            <a:ext cx="1322704" cy="692727"/>
          </a:xfrm>
          <a:prstGeom prst="rightArrow">
            <a:avLst/>
          </a:prstGeom>
          <a:solidFill>
            <a:srgbClr val="8FFF8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rPr>
              <a:t>V</a:t>
            </a:r>
            <a:r>
              <a:rPr lang="en-US" baseline="-25000" dirty="0">
                <a:solidFill>
                  <a:schemeClr val="bg1"/>
                </a:solidFill>
              </a:rPr>
              <a:t>(</a:t>
            </a:r>
            <a:r>
              <a:rPr lang="en-US" baseline="-25000" dirty="0" err="1">
                <a:solidFill>
                  <a:schemeClr val="bg1"/>
                </a:solidFill>
              </a:rPr>
              <a:t>P’,t</a:t>
            </a:r>
            <a:r>
              <a:rPr lang="en-US" baseline="-25000" dirty="0">
                <a:solidFill>
                  <a:schemeClr val="bg1"/>
                </a:solidFill>
              </a:rPr>
              <a:t>+</a:t>
            </a:r>
            <a:r>
              <a:rPr lang="el-GR" baseline="-25000" dirty="0">
                <a:solidFill>
                  <a:schemeClr val="bg1"/>
                </a:solidFill>
              </a:rPr>
              <a:t> Δ</a:t>
            </a:r>
            <a:r>
              <a:rPr lang="en-US" baseline="-25000" dirty="0">
                <a:solidFill>
                  <a:schemeClr val="bg1"/>
                </a:solidFill>
              </a:rPr>
              <a:t>t)</a:t>
            </a:r>
          </a:p>
        </p:txBody>
      </p:sp>
      <p:grpSp>
        <p:nvGrpSpPr>
          <p:cNvPr id="33" name="Group 32"/>
          <p:cNvGrpSpPr/>
          <p:nvPr/>
        </p:nvGrpSpPr>
        <p:grpSpPr>
          <a:xfrm>
            <a:off x="6172200" y="3245771"/>
            <a:ext cx="1371600" cy="1371600"/>
            <a:chOff x="5595789" y="3000830"/>
            <a:chExt cx="1371600" cy="1371600"/>
          </a:xfrm>
        </p:grpSpPr>
        <p:sp>
          <p:nvSpPr>
            <p:cNvPr id="8" name="Oval 7"/>
            <p:cNvSpPr>
              <a:spLocks noChangeAspect="1"/>
            </p:cNvSpPr>
            <p:nvPr/>
          </p:nvSpPr>
          <p:spPr>
            <a:xfrm>
              <a:off x="5595789" y="3000830"/>
              <a:ext cx="1371600" cy="1371600"/>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5687387" y="3515711"/>
              <a:ext cx="1188402" cy="738664"/>
            </a:xfrm>
            <a:prstGeom prst="rect">
              <a:avLst/>
            </a:prstGeom>
            <a:noFill/>
          </p:spPr>
          <p:txBody>
            <a:bodyPr wrap="none" rtlCol="0">
              <a:spAutoFit/>
            </a:bodyPr>
            <a:lstStyle/>
            <a:p>
              <a:pPr algn="ctr"/>
              <a:r>
                <a:rPr lang="en-US" sz="1400" dirty="0">
                  <a:solidFill>
                    <a:schemeClr val="bg1"/>
                  </a:solidFill>
                </a:rPr>
                <a:t>P’</a:t>
              </a:r>
              <a:r>
                <a:rPr lang="en-US" sz="1400" baseline="-25000" dirty="0">
                  <a:solidFill>
                    <a:schemeClr val="bg1"/>
                  </a:solidFill>
                </a:rPr>
                <a:t>(t+</a:t>
              </a:r>
              <a:r>
                <a:rPr lang="el-GR" sz="1400" baseline="-25000" dirty="0">
                  <a:solidFill>
                    <a:schemeClr val="bg1"/>
                  </a:solidFill>
                </a:rPr>
                <a:t>Δ</a:t>
              </a:r>
              <a:r>
                <a:rPr lang="en-US" sz="1400" baseline="-25000" dirty="0">
                  <a:solidFill>
                    <a:schemeClr val="bg1"/>
                  </a:solidFill>
                </a:rPr>
                <a:t>t)</a:t>
              </a:r>
              <a:r>
                <a:rPr lang="en-US" sz="1400" dirty="0">
                  <a:solidFill>
                    <a:schemeClr val="bg1"/>
                  </a:solidFill>
                </a:rPr>
                <a:t> =</a:t>
              </a:r>
            </a:p>
            <a:p>
              <a:pPr algn="ctr"/>
              <a:r>
                <a:rPr lang="en-US" sz="1400" dirty="0">
                  <a:solidFill>
                    <a:schemeClr val="bg1"/>
                  </a:solidFill>
                </a:rPr>
                <a:t>P</a:t>
              </a:r>
              <a:r>
                <a:rPr lang="en-US" sz="1400" baseline="-25000" dirty="0">
                  <a:solidFill>
                    <a:schemeClr val="bg1"/>
                  </a:solidFill>
                </a:rPr>
                <a:t>(t)</a:t>
              </a:r>
              <a:r>
                <a:rPr lang="en-US" sz="1400" dirty="0">
                  <a:solidFill>
                    <a:schemeClr val="bg1"/>
                  </a:solidFill>
                </a:rPr>
                <a:t> + </a:t>
              </a:r>
              <a:r>
                <a:rPr lang="en-US" sz="1400" b="1" dirty="0">
                  <a:solidFill>
                    <a:schemeClr val="bg1"/>
                  </a:solidFill>
                </a:rPr>
                <a:t>V</a:t>
              </a:r>
              <a:r>
                <a:rPr lang="en-US" sz="1400" baseline="-25000" dirty="0">
                  <a:solidFill>
                    <a:schemeClr val="bg1"/>
                  </a:solidFill>
                </a:rPr>
                <a:t>(</a:t>
              </a:r>
              <a:r>
                <a:rPr lang="en-US" sz="1400" baseline="-25000" dirty="0" err="1">
                  <a:solidFill>
                    <a:schemeClr val="bg1"/>
                  </a:solidFill>
                </a:rPr>
                <a:t>P,t</a:t>
              </a:r>
              <a:r>
                <a:rPr lang="en-US" sz="1400" baseline="-25000" dirty="0">
                  <a:solidFill>
                    <a:schemeClr val="bg1"/>
                  </a:solidFill>
                </a:rPr>
                <a:t>)</a:t>
              </a:r>
              <a:r>
                <a:rPr lang="en-US" sz="1400" dirty="0">
                  <a:solidFill>
                    <a:schemeClr val="bg1"/>
                  </a:solidFill>
                </a:rPr>
                <a:t> * </a:t>
              </a:r>
              <a:r>
                <a:rPr lang="el-GR" sz="1400" dirty="0">
                  <a:solidFill>
                    <a:schemeClr val="bg1"/>
                  </a:solidFill>
                </a:rPr>
                <a:t>Δ</a:t>
              </a:r>
              <a:r>
                <a:rPr lang="en-US" sz="1400" dirty="0">
                  <a:solidFill>
                    <a:schemeClr val="bg1"/>
                  </a:solidFill>
                </a:rPr>
                <a:t>t</a:t>
              </a:r>
            </a:p>
            <a:p>
              <a:endParaRPr lang="en-US" sz="1400" dirty="0">
                <a:solidFill>
                  <a:schemeClr val="bg1"/>
                </a:solidFill>
              </a:endParaRPr>
            </a:p>
          </p:txBody>
        </p:sp>
        <p:sp>
          <p:nvSpPr>
            <p:cNvPr id="19" name="TextBox 18"/>
            <p:cNvSpPr txBox="1"/>
            <p:nvPr/>
          </p:nvSpPr>
          <p:spPr>
            <a:xfrm>
              <a:off x="5841276" y="3166132"/>
              <a:ext cx="880626" cy="307777"/>
            </a:xfrm>
            <a:prstGeom prst="rect">
              <a:avLst/>
            </a:prstGeom>
            <a:solidFill>
              <a:schemeClr val="accent2">
                <a:lumMod val="50000"/>
              </a:schemeClr>
            </a:solidFill>
          </p:spPr>
          <p:txBody>
            <a:bodyPr wrap="none" rtlCol="0">
              <a:spAutoFit/>
            </a:bodyPr>
            <a:lstStyle/>
            <a:p>
              <a:r>
                <a:rPr lang="en-US" sz="1400" i="1" dirty="0"/>
                <a:t>1</a:t>
              </a:r>
              <a:r>
                <a:rPr lang="en-US" sz="1400" i="1" baseline="30000" dirty="0"/>
                <a:t>st</a:t>
              </a:r>
              <a:r>
                <a:rPr lang="en-US" sz="1400" i="1" dirty="0"/>
                <a:t>  Guess</a:t>
              </a:r>
            </a:p>
          </p:txBody>
        </p:sp>
      </p:grpSp>
      <p:sp>
        <p:nvSpPr>
          <p:cNvPr id="20" name="TextBox 19"/>
          <p:cNvSpPr txBox="1"/>
          <p:nvPr/>
        </p:nvSpPr>
        <p:spPr>
          <a:xfrm>
            <a:off x="2639248" y="5074968"/>
            <a:ext cx="816520" cy="523220"/>
          </a:xfrm>
          <a:prstGeom prst="rect">
            <a:avLst/>
          </a:prstGeom>
          <a:solidFill>
            <a:schemeClr val="accent2">
              <a:lumMod val="50000"/>
            </a:schemeClr>
          </a:solidFill>
        </p:spPr>
        <p:txBody>
          <a:bodyPr wrap="square" rtlCol="0">
            <a:spAutoFit/>
          </a:bodyPr>
          <a:lstStyle>
            <a:defPPr>
              <a:defRPr lang="en-US"/>
            </a:defPPr>
            <a:lvl1pPr>
              <a:defRPr sz="1400" i="1"/>
            </a:lvl1pPr>
          </a:lstStyle>
          <a:p>
            <a:pPr algn="ctr"/>
            <a:r>
              <a:rPr lang="en-US" dirty="0"/>
              <a:t>Initial Position</a:t>
            </a:r>
          </a:p>
        </p:txBody>
      </p:sp>
      <p:grpSp>
        <p:nvGrpSpPr>
          <p:cNvPr id="34" name="Group 33"/>
          <p:cNvGrpSpPr/>
          <p:nvPr/>
        </p:nvGrpSpPr>
        <p:grpSpPr>
          <a:xfrm>
            <a:off x="6858000" y="5262118"/>
            <a:ext cx="1371600" cy="1371600"/>
            <a:chOff x="6281589" y="5017177"/>
            <a:chExt cx="1371600" cy="1371600"/>
          </a:xfrm>
          <a:solidFill>
            <a:srgbClr val="8FFF8F"/>
          </a:solidFill>
        </p:grpSpPr>
        <p:sp>
          <p:nvSpPr>
            <p:cNvPr id="23" name="Oval 22"/>
            <p:cNvSpPr>
              <a:spLocks noChangeAspect="1"/>
            </p:cNvSpPr>
            <p:nvPr/>
          </p:nvSpPr>
          <p:spPr>
            <a:xfrm>
              <a:off x="6281589" y="5017177"/>
              <a:ext cx="1371600" cy="1371600"/>
            </a:xfrm>
            <a:prstGeom prst="ellipse">
              <a:avLst/>
            </a:prstGeom>
            <a:grp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p:cNvSpPr txBox="1"/>
            <p:nvPr/>
          </p:nvSpPr>
          <p:spPr>
            <a:xfrm>
              <a:off x="6468359" y="5638800"/>
              <a:ext cx="1042209" cy="523220"/>
            </a:xfrm>
            <a:prstGeom prst="rect">
              <a:avLst/>
            </a:prstGeom>
            <a:grpFill/>
          </p:spPr>
          <p:txBody>
            <a:bodyPr wrap="none" rtlCol="0">
              <a:spAutoFit/>
            </a:bodyPr>
            <a:lstStyle/>
            <a:p>
              <a:pPr algn="ctr"/>
              <a:r>
                <a:rPr lang="en-US" sz="1400" dirty="0">
                  <a:solidFill>
                    <a:schemeClr val="bg1"/>
                  </a:solidFill>
                </a:rPr>
                <a:t>P</a:t>
              </a:r>
              <a:r>
                <a:rPr lang="en-US" sz="1400" baseline="-25000" dirty="0">
                  <a:solidFill>
                    <a:schemeClr val="bg1"/>
                  </a:solidFill>
                </a:rPr>
                <a:t>(t)</a:t>
              </a:r>
              <a:r>
                <a:rPr lang="en-US" sz="1400" dirty="0">
                  <a:solidFill>
                    <a:schemeClr val="bg1"/>
                  </a:solidFill>
                </a:rPr>
                <a:t> + </a:t>
              </a:r>
            </a:p>
            <a:p>
              <a:pPr algn="ctr"/>
              <a:r>
                <a:rPr lang="en-US" sz="1400" b="1" dirty="0">
                  <a:solidFill>
                    <a:schemeClr val="bg1"/>
                  </a:solidFill>
                </a:rPr>
                <a:t>V</a:t>
              </a:r>
              <a:r>
                <a:rPr lang="en-US" sz="1400" baseline="-25000" dirty="0">
                  <a:solidFill>
                    <a:schemeClr val="bg1"/>
                  </a:solidFill>
                </a:rPr>
                <a:t>(</a:t>
              </a:r>
              <a:r>
                <a:rPr lang="en-US" sz="1400" baseline="-25000" dirty="0" err="1">
                  <a:solidFill>
                    <a:schemeClr val="bg1"/>
                  </a:solidFill>
                </a:rPr>
                <a:t>P’,t</a:t>
              </a:r>
              <a:r>
                <a:rPr lang="en-US" sz="1400" baseline="-25000" dirty="0">
                  <a:solidFill>
                    <a:schemeClr val="bg1"/>
                  </a:solidFill>
                </a:rPr>
                <a:t>+</a:t>
              </a:r>
              <a:r>
                <a:rPr lang="el-GR" sz="1400" baseline="-25000" dirty="0">
                  <a:solidFill>
                    <a:schemeClr val="bg1"/>
                  </a:solidFill>
                </a:rPr>
                <a:t> Δ</a:t>
              </a:r>
              <a:r>
                <a:rPr lang="en-US" sz="1400" baseline="-25000" dirty="0">
                  <a:solidFill>
                    <a:schemeClr val="bg1"/>
                  </a:solidFill>
                </a:rPr>
                <a:t>t)</a:t>
              </a:r>
              <a:r>
                <a:rPr lang="en-US" sz="1400" dirty="0">
                  <a:solidFill>
                    <a:schemeClr val="bg1"/>
                  </a:solidFill>
                </a:rPr>
                <a:t> * </a:t>
              </a:r>
              <a:r>
                <a:rPr lang="el-GR" sz="1400" dirty="0">
                  <a:solidFill>
                    <a:schemeClr val="bg1"/>
                  </a:solidFill>
                </a:rPr>
                <a:t>Δ</a:t>
              </a:r>
              <a:r>
                <a:rPr lang="en-US" sz="1400" dirty="0">
                  <a:solidFill>
                    <a:schemeClr val="bg1"/>
                  </a:solidFill>
                </a:rPr>
                <a:t>t</a:t>
              </a:r>
            </a:p>
          </p:txBody>
        </p:sp>
        <p:sp>
          <p:nvSpPr>
            <p:cNvPr id="25" name="TextBox 24"/>
            <p:cNvSpPr txBox="1"/>
            <p:nvPr/>
          </p:nvSpPr>
          <p:spPr>
            <a:xfrm>
              <a:off x="6492074" y="5331023"/>
              <a:ext cx="910827" cy="307777"/>
            </a:xfrm>
            <a:prstGeom prst="rect">
              <a:avLst/>
            </a:prstGeom>
            <a:solidFill>
              <a:schemeClr val="tx2">
                <a:lumMod val="25000"/>
              </a:schemeClr>
            </a:solidFill>
          </p:spPr>
          <p:txBody>
            <a:bodyPr wrap="none" rtlCol="0">
              <a:spAutoFit/>
            </a:bodyPr>
            <a:lstStyle>
              <a:defPPr>
                <a:defRPr lang="en-US"/>
              </a:defPPr>
              <a:lvl1pPr>
                <a:defRPr sz="1400" i="1"/>
              </a:lvl1pPr>
            </a:lstStyle>
            <a:p>
              <a:r>
                <a:rPr lang="en-US" dirty="0"/>
                <a:t>2</a:t>
              </a:r>
              <a:r>
                <a:rPr lang="en-US" baseline="30000" dirty="0"/>
                <a:t>nd</a:t>
              </a:r>
              <a:r>
                <a:rPr lang="en-US" dirty="0"/>
                <a:t>  Guess</a:t>
              </a:r>
            </a:p>
          </p:txBody>
        </p:sp>
      </p:grpSp>
      <p:sp>
        <p:nvSpPr>
          <p:cNvPr id="27" name="Right Arrow 26"/>
          <p:cNvSpPr/>
          <p:nvPr/>
        </p:nvSpPr>
        <p:spPr>
          <a:xfrm rot="300000">
            <a:off x="3731301" y="5436474"/>
            <a:ext cx="1322704" cy="629752"/>
          </a:xfrm>
          <a:prstGeom prst="rightArrow">
            <a:avLst/>
          </a:prstGeom>
          <a:solidFill>
            <a:srgbClr val="8FFF8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rPr>
              <a:t>V</a:t>
            </a:r>
            <a:r>
              <a:rPr lang="en-US" baseline="-25000" dirty="0">
                <a:solidFill>
                  <a:schemeClr val="bg1"/>
                </a:solidFill>
              </a:rPr>
              <a:t>(</a:t>
            </a:r>
            <a:r>
              <a:rPr lang="en-US" baseline="-25000" dirty="0" err="1">
                <a:solidFill>
                  <a:schemeClr val="bg1"/>
                </a:solidFill>
              </a:rPr>
              <a:t>P’,t</a:t>
            </a:r>
            <a:r>
              <a:rPr lang="en-US" baseline="-25000" dirty="0">
                <a:solidFill>
                  <a:schemeClr val="bg1"/>
                </a:solidFill>
              </a:rPr>
              <a:t>+</a:t>
            </a:r>
            <a:r>
              <a:rPr lang="el-GR" baseline="-25000" dirty="0">
                <a:solidFill>
                  <a:schemeClr val="bg1"/>
                </a:solidFill>
              </a:rPr>
              <a:t> Δ</a:t>
            </a:r>
            <a:r>
              <a:rPr lang="en-US" baseline="-25000" dirty="0">
                <a:solidFill>
                  <a:schemeClr val="bg1"/>
                </a:solidFill>
              </a:rPr>
              <a:t>t)</a:t>
            </a:r>
          </a:p>
        </p:txBody>
      </p:sp>
      <p:sp>
        <p:nvSpPr>
          <p:cNvPr id="28" name="Right Arrow 27"/>
          <p:cNvSpPr/>
          <p:nvPr/>
        </p:nvSpPr>
        <p:spPr>
          <a:xfrm rot="20074305">
            <a:off x="3689731" y="4818968"/>
            <a:ext cx="1090268" cy="629752"/>
          </a:xfrm>
          <a:prstGeom prst="rightArrow">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rPr>
              <a:t>V</a:t>
            </a:r>
            <a:r>
              <a:rPr lang="en-US" baseline="-25000" dirty="0">
                <a:solidFill>
                  <a:schemeClr val="bg1"/>
                </a:solidFill>
              </a:rPr>
              <a:t>(</a:t>
            </a:r>
            <a:r>
              <a:rPr lang="en-US" baseline="-25000" dirty="0" err="1">
                <a:solidFill>
                  <a:schemeClr val="bg1"/>
                </a:solidFill>
              </a:rPr>
              <a:t>P,t</a:t>
            </a:r>
            <a:r>
              <a:rPr lang="en-US" baseline="-25000" dirty="0">
                <a:solidFill>
                  <a:schemeClr val="bg1"/>
                </a:solidFill>
              </a:rPr>
              <a:t>)</a:t>
            </a:r>
          </a:p>
        </p:txBody>
      </p:sp>
      <p:grpSp>
        <p:nvGrpSpPr>
          <p:cNvPr id="35" name="Group 34"/>
          <p:cNvGrpSpPr/>
          <p:nvPr/>
        </p:nvGrpSpPr>
        <p:grpSpPr>
          <a:xfrm>
            <a:off x="6506028" y="4192827"/>
            <a:ext cx="1371600" cy="1371600"/>
            <a:chOff x="5929617" y="3947886"/>
            <a:chExt cx="1371600" cy="1371600"/>
          </a:xfrm>
        </p:grpSpPr>
        <p:sp>
          <p:nvSpPr>
            <p:cNvPr id="31" name="Oval 30"/>
            <p:cNvSpPr>
              <a:spLocks noChangeAspect="1"/>
            </p:cNvSpPr>
            <p:nvPr/>
          </p:nvSpPr>
          <p:spPr>
            <a:xfrm>
              <a:off x="5929617" y="3947886"/>
              <a:ext cx="1371600" cy="1371600"/>
            </a:xfrm>
            <a:prstGeom prst="ellipse">
              <a:avLst/>
            </a:prstGeom>
            <a:solidFill>
              <a:srgbClr val="FABEE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p:cNvSpPr txBox="1"/>
            <p:nvPr/>
          </p:nvSpPr>
          <p:spPr>
            <a:xfrm>
              <a:off x="6020127" y="4257878"/>
              <a:ext cx="1252062" cy="738664"/>
            </a:xfrm>
            <a:prstGeom prst="rect">
              <a:avLst/>
            </a:prstGeom>
            <a:noFill/>
          </p:spPr>
          <p:txBody>
            <a:bodyPr wrap="square" rtlCol="0">
              <a:spAutoFit/>
            </a:bodyPr>
            <a:lstStyle>
              <a:defPPr>
                <a:defRPr lang="en-US"/>
              </a:defPPr>
              <a:lvl1pPr>
                <a:defRPr sz="1400" i="1"/>
              </a:lvl1pPr>
            </a:lstStyle>
            <a:p>
              <a:pPr algn="ctr"/>
              <a:r>
                <a:rPr lang="en-US" dirty="0">
                  <a:solidFill>
                    <a:schemeClr val="bg1"/>
                  </a:solidFill>
                </a:rPr>
                <a:t>Final Position = average of 1</a:t>
              </a:r>
              <a:r>
                <a:rPr lang="en-US" baseline="30000" dirty="0">
                  <a:solidFill>
                    <a:schemeClr val="bg1"/>
                  </a:solidFill>
                </a:rPr>
                <a:t>st</a:t>
              </a:r>
              <a:r>
                <a:rPr lang="en-US" dirty="0">
                  <a:solidFill>
                    <a:schemeClr val="bg1"/>
                  </a:solidFill>
                </a:rPr>
                <a:t> &amp; 2</a:t>
              </a:r>
              <a:r>
                <a:rPr lang="en-US" baseline="30000" dirty="0">
                  <a:solidFill>
                    <a:schemeClr val="bg1"/>
                  </a:solidFill>
                </a:rPr>
                <a:t>nd</a:t>
              </a:r>
              <a:r>
                <a:rPr lang="en-US" dirty="0">
                  <a:solidFill>
                    <a:schemeClr val="bg1"/>
                  </a:solidFill>
                </a:rPr>
                <a:t> guess</a:t>
              </a:r>
            </a:p>
          </p:txBody>
        </p:sp>
      </p:grpSp>
      <p:grpSp>
        <p:nvGrpSpPr>
          <p:cNvPr id="43" name="Group 42"/>
          <p:cNvGrpSpPr/>
          <p:nvPr/>
        </p:nvGrpSpPr>
        <p:grpSpPr>
          <a:xfrm>
            <a:off x="3700611" y="5026676"/>
            <a:ext cx="2805417" cy="665018"/>
            <a:chOff x="3700611" y="5026676"/>
            <a:chExt cx="2805417" cy="665018"/>
          </a:xfrm>
        </p:grpSpPr>
        <p:cxnSp>
          <p:nvCxnSpPr>
            <p:cNvPr id="37" name="Straight Connector 36"/>
            <p:cNvCxnSpPr>
              <a:cxnSpLocks/>
            </p:cNvCxnSpPr>
            <p:nvPr/>
          </p:nvCxnSpPr>
          <p:spPr>
            <a:xfrm flipV="1">
              <a:off x="3700611" y="5029200"/>
              <a:ext cx="2805417" cy="427578"/>
            </a:xfrm>
            <a:prstGeom prst="line">
              <a:avLst/>
            </a:prstGeom>
            <a:ln w="57150">
              <a:solidFill>
                <a:srgbClr val="FABEED"/>
              </a:solidFill>
              <a:prstDash val="sysDot"/>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36" name="Right Arrow 35"/>
            <p:cNvSpPr>
              <a:spLocks/>
            </p:cNvSpPr>
            <p:nvPr/>
          </p:nvSpPr>
          <p:spPr>
            <a:xfrm rot="21060000">
              <a:off x="3723463" y="5026676"/>
              <a:ext cx="1177489" cy="665018"/>
            </a:xfrm>
            <a:prstGeom prst="rightArrow">
              <a:avLst/>
            </a:prstGeom>
            <a:solidFill>
              <a:srgbClr val="FABEE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rPr>
                <a:t>V</a:t>
              </a:r>
              <a:r>
                <a:rPr lang="en-US" baseline="-25000" dirty="0">
                  <a:solidFill>
                    <a:schemeClr val="bg1"/>
                  </a:solidFill>
                </a:rPr>
                <a:t>(final)</a:t>
              </a:r>
            </a:p>
          </p:txBody>
        </p:sp>
      </p:grpSp>
    </p:spTree>
    <p:extLst>
      <p:ext uri="{BB962C8B-B14F-4D97-AF65-F5344CB8AC3E}">
        <p14:creationId xmlns:p14="http://schemas.microsoft.com/office/powerpoint/2010/main" val="441962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500"/>
                                        <p:tgtEl>
                                          <p:spTgt spid="2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3"/>
                                        </p:tgtEl>
                                        <p:attrNameLst>
                                          <p:attrName>style.visibility</p:attrName>
                                        </p:attrNameLst>
                                      </p:cBhvr>
                                      <p:to>
                                        <p:strVal val="visible"/>
                                      </p:to>
                                    </p:set>
                                    <p:animEffect transition="in" filter="fade">
                                      <p:cBhvr>
                                        <p:cTn id="22" dur="500"/>
                                        <p:tgtEl>
                                          <p:spTgt spid="3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5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fade">
                                      <p:cBhvr>
                                        <p:cTn id="32" dur="500"/>
                                        <p:tgtEl>
                                          <p:spTgt spid="2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fade">
                                      <p:cBhvr>
                                        <p:cTn id="37" dur="500"/>
                                        <p:tgtEl>
                                          <p:spTgt spid="21"/>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4"/>
                                        </p:tgtEl>
                                        <p:attrNameLst>
                                          <p:attrName>style.visibility</p:attrName>
                                        </p:attrNameLst>
                                      </p:cBhvr>
                                      <p:to>
                                        <p:strVal val="visible"/>
                                      </p:to>
                                    </p:set>
                                    <p:animEffect transition="in" filter="fade">
                                      <p:cBhvr>
                                        <p:cTn id="42" dur="500"/>
                                        <p:tgtEl>
                                          <p:spTgt spid="34"/>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5"/>
                                        </p:tgtEl>
                                        <p:attrNameLst>
                                          <p:attrName>style.visibility</p:attrName>
                                        </p:attrNameLst>
                                      </p:cBhvr>
                                      <p:to>
                                        <p:strVal val="visible"/>
                                      </p:to>
                                    </p:set>
                                    <p:animEffect transition="in" filter="fade">
                                      <p:cBhvr>
                                        <p:cTn id="47" dur="500"/>
                                        <p:tgtEl>
                                          <p:spTgt spid="35"/>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43"/>
                                        </p:tgtEl>
                                        <p:attrNameLst>
                                          <p:attrName>style.visibility</p:attrName>
                                        </p:attrNameLst>
                                      </p:cBhvr>
                                      <p:to>
                                        <p:strVal val="visible"/>
                                      </p:to>
                                    </p:set>
                                    <p:animEffect transition="in" filter="fade">
                                      <p:cBhvr>
                                        <p:cTn id="52"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27" grpId="0" animBg="1"/>
      <p:bldP spid="2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4E8DBFF9-7723-4E32-B4D1-61E93AF5D5D3}" type="slidenum">
              <a:rPr lang="en-US" smtClean="0"/>
              <a:pPr/>
              <a:t>21</a:t>
            </a:fld>
            <a:endParaRPr lang="en-US"/>
          </a:p>
        </p:txBody>
      </p:sp>
      <p:sp>
        <p:nvSpPr>
          <p:cNvPr id="3" name="TextBox 2"/>
          <p:cNvSpPr txBox="1"/>
          <p:nvPr/>
        </p:nvSpPr>
        <p:spPr>
          <a:xfrm>
            <a:off x="457200" y="457200"/>
            <a:ext cx="7219349" cy="2954655"/>
          </a:xfrm>
          <a:prstGeom prst="rect">
            <a:avLst/>
          </a:prstGeom>
          <a:noFill/>
        </p:spPr>
        <p:txBody>
          <a:bodyPr wrap="none" rtlCol="0">
            <a:spAutoFit/>
          </a:bodyPr>
          <a:lstStyle/>
          <a:p>
            <a:pPr>
              <a:spcBef>
                <a:spcPts val="1200"/>
              </a:spcBef>
            </a:pPr>
            <a:r>
              <a:rPr lang="en-US" b="1" dirty="0"/>
              <a:t>We will briefly go through the following parts of Section 4 of the Tutorial: </a:t>
            </a:r>
          </a:p>
          <a:p>
            <a:pPr>
              <a:spcBef>
                <a:spcPts val="1200"/>
              </a:spcBef>
            </a:pPr>
            <a:r>
              <a:rPr lang="en-US" dirty="0">
                <a:solidFill>
                  <a:schemeClr val="tx1">
                    <a:lumMod val="65000"/>
                  </a:schemeClr>
                </a:solidFill>
              </a:rPr>
              <a:t>4.1 The Trajectory Calculation</a:t>
            </a:r>
          </a:p>
          <a:p>
            <a:pPr>
              <a:spcBef>
                <a:spcPts val="1200"/>
              </a:spcBef>
            </a:pPr>
            <a:r>
              <a:rPr lang="en-US" dirty="0">
                <a:solidFill>
                  <a:schemeClr val="tx1">
                    <a:lumMod val="65000"/>
                  </a:schemeClr>
                </a:solidFill>
              </a:rPr>
              <a:t>4.2 The Trajectory Equation</a:t>
            </a:r>
          </a:p>
          <a:p>
            <a:pPr>
              <a:spcBef>
                <a:spcPts val="1200"/>
              </a:spcBef>
            </a:pPr>
            <a:r>
              <a:rPr lang="en-US" b="1" dirty="0">
                <a:solidFill>
                  <a:srgbClr val="FFFF00"/>
                </a:solidFill>
              </a:rPr>
              <a:t>4.3 Estimating Mixed Layer Depths</a:t>
            </a:r>
          </a:p>
          <a:p>
            <a:pPr>
              <a:spcBef>
                <a:spcPts val="1200"/>
              </a:spcBef>
            </a:pPr>
            <a:r>
              <a:rPr lang="en-US" dirty="0">
                <a:solidFill>
                  <a:schemeClr val="tx1">
                    <a:lumMod val="65000"/>
                  </a:schemeClr>
                </a:solidFill>
              </a:rPr>
              <a:t>4.4 Mixed Layer Trajectories</a:t>
            </a:r>
          </a:p>
          <a:p>
            <a:pPr>
              <a:spcBef>
                <a:spcPts val="1200"/>
              </a:spcBef>
            </a:pPr>
            <a:r>
              <a:rPr lang="en-US" dirty="0">
                <a:solidFill>
                  <a:schemeClr val="tx1">
                    <a:lumMod val="65000"/>
                  </a:schemeClr>
                </a:solidFill>
              </a:rPr>
              <a:t>4.5 Computational Trajectory Error</a:t>
            </a:r>
          </a:p>
          <a:p>
            <a:pPr>
              <a:spcBef>
                <a:spcPts val="1200"/>
              </a:spcBef>
            </a:pPr>
            <a:r>
              <a:rPr lang="en-US" dirty="0">
                <a:solidFill>
                  <a:schemeClr val="tx1">
                    <a:lumMod val="65000"/>
                  </a:schemeClr>
                </a:solidFill>
              </a:rPr>
              <a:t>4.6 Meteorology Trajectory Error</a:t>
            </a:r>
          </a:p>
        </p:txBody>
      </p:sp>
      <p:sp>
        <p:nvSpPr>
          <p:cNvPr id="4" name="TextBox 3"/>
          <p:cNvSpPr txBox="1"/>
          <p:nvPr/>
        </p:nvSpPr>
        <p:spPr>
          <a:xfrm>
            <a:off x="5181600" y="1143000"/>
            <a:ext cx="3810000" cy="2677656"/>
          </a:xfrm>
          <a:prstGeom prst="rect">
            <a:avLst/>
          </a:prstGeom>
          <a:solidFill>
            <a:srgbClr val="8FFF8F"/>
          </a:solidFill>
          <a:ln w="57150">
            <a:solidFill>
              <a:schemeClr val="tx1"/>
            </a:solidFill>
          </a:ln>
        </p:spPr>
        <p:txBody>
          <a:bodyPr wrap="square" rtlCol="0">
            <a:spAutoFit/>
          </a:bodyPr>
          <a:lstStyle/>
          <a:p>
            <a:pPr algn="ctr"/>
            <a:r>
              <a:rPr lang="en-US" sz="2400" b="1" dirty="0">
                <a:solidFill>
                  <a:schemeClr val="bg1"/>
                </a:solidFill>
              </a:rPr>
              <a:t>Key Thing to Learn:</a:t>
            </a:r>
          </a:p>
          <a:p>
            <a:pPr algn="ctr"/>
            <a:endParaRPr lang="en-US" b="1" dirty="0">
              <a:solidFill>
                <a:schemeClr val="bg1"/>
              </a:solidFill>
            </a:endParaRPr>
          </a:p>
          <a:p>
            <a:pPr marL="285750" indent="-285750">
              <a:buFont typeface="Wingdings" panose="05000000000000000000" pitchFamily="2" charset="2"/>
              <a:buChar char="Ø"/>
            </a:pPr>
            <a:r>
              <a:rPr lang="en-US" b="1" i="1" dirty="0">
                <a:solidFill>
                  <a:schemeClr val="bg1"/>
                </a:solidFill>
              </a:rPr>
              <a:t>Introduction to the use of Meteorological Utilities in the GUI (in this case, the text profile utility)</a:t>
            </a:r>
          </a:p>
          <a:p>
            <a:pPr marL="285750" indent="-285750">
              <a:buFont typeface="Wingdings" panose="05000000000000000000" pitchFamily="2" charset="2"/>
              <a:buChar char="Ø"/>
            </a:pPr>
            <a:endParaRPr lang="en-US" b="1" i="1" dirty="0">
              <a:solidFill>
                <a:schemeClr val="bg1"/>
              </a:solidFill>
            </a:endParaRPr>
          </a:p>
          <a:p>
            <a:pPr marL="285750" indent="-285750">
              <a:buFont typeface="Wingdings" panose="05000000000000000000" pitchFamily="2" charset="2"/>
              <a:buChar char="Ø"/>
            </a:pPr>
            <a:r>
              <a:rPr lang="en-US" b="1" i="1" dirty="0">
                <a:solidFill>
                  <a:schemeClr val="bg1"/>
                </a:solidFill>
              </a:rPr>
              <a:t>When you work in the GUI, all input and output files are in the </a:t>
            </a:r>
            <a:r>
              <a:rPr lang="en-US" b="1" i="1" u="sng" dirty="0">
                <a:solidFill>
                  <a:schemeClr val="bg1"/>
                </a:solidFill>
              </a:rPr>
              <a:t>Working Directory</a:t>
            </a:r>
            <a:endParaRPr lang="en-US" b="1" i="1" dirty="0">
              <a:solidFill>
                <a:schemeClr val="bg1"/>
              </a:solidFill>
            </a:endParaRPr>
          </a:p>
        </p:txBody>
      </p:sp>
      <p:cxnSp>
        <p:nvCxnSpPr>
          <p:cNvPr id="5" name="Straight Connector 4"/>
          <p:cNvCxnSpPr>
            <a:cxnSpLocks/>
          </p:cNvCxnSpPr>
          <p:nvPr/>
        </p:nvCxnSpPr>
        <p:spPr>
          <a:xfrm>
            <a:off x="3962400" y="1926771"/>
            <a:ext cx="1188720" cy="0"/>
          </a:xfrm>
          <a:prstGeom prst="line">
            <a:avLst/>
          </a:prstGeom>
          <a:ln w="57150">
            <a:solidFill>
              <a:srgbClr val="FFFF00"/>
            </a:solidFill>
            <a:prstDash val="sysDot"/>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6" name="Rectangle 5"/>
          <p:cNvSpPr/>
          <p:nvPr/>
        </p:nvSpPr>
        <p:spPr>
          <a:xfrm>
            <a:off x="381000" y="1670180"/>
            <a:ext cx="3550920" cy="457200"/>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4777172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4E8DBFF9-7723-4E32-B4D1-61E93AF5D5D3}" type="slidenum">
              <a:rPr lang="en-US" smtClean="0"/>
              <a:pPr/>
              <a:t>22</a:t>
            </a:fld>
            <a:endParaRPr lang="en-US"/>
          </a:p>
        </p:txBody>
      </p:sp>
      <p:pic>
        <p:nvPicPr>
          <p:cNvPr id="3" name="Picture 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81000" y="457200"/>
            <a:ext cx="4480554" cy="2133600"/>
          </a:xfrm>
          <a:prstGeom prst="rect">
            <a:avLst/>
          </a:prstGeom>
        </p:spPr>
      </p:pic>
      <p:pic>
        <p:nvPicPr>
          <p:cNvPr id="4" name="Picture 3"/>
          <p:cNvPicPr>
            <a:picLocks noChangeAspect="1"/>
          </p:cNvPicPr>
          <p:nvPr/>
        </p:nvPicPr>
        <p:blipFill>
          <a:blip r:embed="rId3"/>
          <a:stretch>
            <a:fillRect/>
          </a:stretch>
        </p:blipFill>
        <p:spPr>
          <a:xfrm>
            <a:off x="1447800" y="2971800"/>
            <a:ext cx="7038975" cy="3181350"/>
          </a:xfrm>
          <a:prstGeom prst="rect">
            <a:avLst/>
          </a:prstGeom>
        </p:spPr>
      </p:pic>
    </p:spTree>
    <p:extLst>
      <p:ext uri="{BB962C8B-B14F-4D97-AF65-F5344CB8AC3E}">
        <p14:creationId xmlns:p14="http://schemas.microsoft.com/office/powerpoint/2010/main" val="66546844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4E8DBFF9-7723-4E32-B4D1-61E93AF5D5D3}" type="slidenum">
              <a:rPr lang="en-US" smtClean="0"/>
              <a:pPr/>
              <a:t>23</a:t>
            </a:fld>
            <a:endParaRPr lang="en-US"/>
          </a:p>
        </p:txBody>
      </p:sp>
      <p:pic>
        <p:nvPicPr>
          <p:cNvPr id="3" name="Picture 2"/>
          <p:cNvPicPr>
            <a:picLocks noChangeAspect="1"/>
          </p:cNvPicPr>
          <p:nvPr/>
        </p:nvPicPr>
        <p:blipFill>
          <a:blip r:embed="rId2"/>
          <a:stretch>
            <a:fillRect/>
          </a:stretch>
        </p:blipFill>
        <p:spPr>
          <a:xfrm>
            <a:off x="838200" y="1447800"/>
            <a:ext cx="2114550" cy="3533775"/>
          </a:xfrm>
          <a:prstGeom prst="rect">
            <a:avLst/>
          </a:prstGeom>
          <a:ln w="38100">
            <a:solidFill>
              <a:srgbClr val="00B0F0"/>
            </a:solidFill>
          </a:ln>
        </p:spPr>
      </p:pic>
      <p:sp>
        <p:nvSpPr>
          <p:cNvPr id="4" name="Rectangle 3"/>
          <p:cNvSpPr/>
          <p:nvPr/>
        </p:nvSpPr>
        <p:spPr>
          <a:xfrm>
            <a:off x="978160" y="2876940"/>
            <a:ext cx="1524000" cy="3048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3276600" y="533400"/>
            <a:ext cx="5486400" cy="5447645"/>
          </a:xfrm>
          <a:prstGeom prst="rect">
            <a:avLst/>
          </a:prstGeom>
          <a:noFill/>
        </p:spPr>
        <p:txBody>
          <a:bodyPr wrap="square" rtlCol="0">
            <a:spAutoFit/>
          </a:bodyPr>
          <a:lstStyle/>
          <a:p>
            <a:r>
              <a:rPr lang="en-US" sz="2400" b="1" dirty="0">
                <a:solidFill>
                  <a:srgbClr val="FFFF00"/>
                </a:solidFill>
              </a:rPr>
              <a:t>When you work in the Graphical User Interface (GUI), all of the input and output files that you create will generally be in the </a:t>
            </a:r>
            <a:r>
              <a:rPr lang="en-US" sz="2400" b="1" i="1" u="sng" dirty="0">
                <a:solidFill>
                  <a:srgbClr val="FFFF00"/>
                </a:solidFill>
              </a:rPr>
              <a:t>Working Directory</a:t>
            </a:r>
            <a:r>
              <a:rPr lang="en-US" sz="2400" b="1" dirty="0">
                <a:solidFill>
                  <a:srgbClr val="FFFF00"/>
                </a:solidFill>
              </a:rPr>
              <a:t> </a:t>
            </a:r>
          </a:p>
          <a:p>
            <a:pPr marL="342900" indent="-342900">
              <a:buFont typeface="Wingdings" panose="05000000000000000000" pitchFamily="2" charset="2"/>
              <a:buChar char="Ø"/>
            </a:pPr>
            <a:endParaRPr lang="en-US" b="1" dirty="0"/>
          </a:p>
          <a:p>
            <a:pPr marL="342900" indent="-342900">
              <a:buFont typeface="Wingdings" panose="05000000000000000000" pitchFamily="2" charset="2"/>
              <a:buChar char="Ø"/>
            </a:pPr>
            <a:endParaRPr lang="en-US" dirty="0"/>
          </a:p>
          <a:p>
            <a:pPr marL="342900" indent="-342900">
              <a:buFont typeface="Wingdings" panose="05000000000000000000" pitchFamily="2" charset="2"/>
              <a:buChar char="Ø"/>
            </a:pPr>
            <a:r>
              <a:rPr lang="en-US" dirty="0"/>
              <a:t>The GUI will typically show you the output files automatically when you carry out a procedure, but if you want to examine them later, the files will be in the Working Directory</a:t>
            </a:r>
          </a:p>
          <a:p>
            <a:pPr marL="342900" indent="-342900">
              <a:buFont typeface="Wingdings" panose="05000000000000000000" pitchFamily="2" charset="2"/>
              <a:buChar char="Ø"/>
            </a:pPr>
            <a:endParaRPr lang="en-US" dirty="0"/>
          </a:p>
          <a:p>
            <a:pPr marL="342900" indent="-342900">
              <a:buFont typeface="Wingdings" panose="05000000000000000000" pitchFamily="2" charset="2"/>
              <a:buChar char="Ø"/>
            </a:pPr>
            <a:r>
              <a:rPr lang="en-US" dirty="0"/>
              <a:t>But the names are typically “generic” (e.g., </a:t>
            </a:r>
            <a:r>
              <a:rPr lang="en-US" b="1" dirty="0">
                <a:solidFill>
                  <a:srgbClr val="FFFF00"/>
                </a:solidFill>
                <a:latin typeface="Courier New" panose="02070309020205020404" pitchFamily="49" charset="0"/>
                <a:cs typeface="Courier New" panose="02070309020205020404" pitchFamily="49" charset="0"/>
              </a:rPr>
              <a:t>profile.txt</a:t>
            </a:r>
            <a:r>
              <a:rPr lang="en-US" dirty="0"/>
              <a:t>), and will be </a:t>
            </a:r>
            <a:r>
              <a:rPr lang="en-US" i="1" dirty="0"/>
              <a:t>overwritten</a:t>
            </a:r>
            <a:r>
              <a:rPr lang="en-US" dirty="0"/>
              <a:t> the next time you carry out a similar procedure. </a:t>
            </a:r>
          </a:p>
          <a:p>
            <a:pPr marL="342900" indent="-342900">
              <a:buFont typeface="Wingdings" panose="05000000000000000000" pitchFamily="2" charset="2"/>
              <a:buChar char="Ø"/>
            </a:pPr>
            <a:endParaRPr lang="en-US" dirty="0"/>
          </a:p>
          <a:p>
            <a:pPr marL="342900" indent="-342900">
              <a:buFont typeface="Wingdings" panose="05000000000000000000" pitchFamily="2" charset="2"/>
              <a:buChar char="Ø"/>
            </a:pPr>
            <a:r>
              <a:rPr lang="en-US" dirty="0"/>
              <a:t>So, if you want to save a file and be sure you can refer to it later, you will want to rename the file to something other than the “generic” file name</a:t>
            </a:r>
          </a:p>
        </p:txBody>
      </p:sp>
      <p:sp>
        <p:nvSpPr>
          <p:cNvPr id="6" name="Rectangle 5"/>
          <p:cNvSpPr/>
          <p:nvPr/>
        </p:nvSpPr>
        <p:spPr>
          <a:xfrm>
            <a:off x="729340" y="1524000"/>
            <a:ext cx="1524000" cy="3048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4788227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4E8DBFF9-7723-4E32-B4D1-61E93AF5D5D3}" type="slidenum">
              <a:rPr lang="en-US" smtClean="0"/>
              <a:pPr/>
              <a:t>24</a:t>
            </a:fld>
            <a:endParaRPr lang="en-US"/>
          </a:p>
        </p:txBody>
      </p:sp>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r="6409"/>
          <a:stretch/>
        </p:blipFill>
        <p:spPr>
          <a:xfrm>
            <a:off x="2238375" y="228600"/>
            <a:ext cx="6677025" cy="6200775"/>
          </a:xfrm>
          <a:prstGeom prst="rect">
            <a:avLst/>
          </a:prstGeom>
        </p:spPr>
      </p:pic>
      <p:sp>
        <p:nvSpPr>
          <p:cNvPr id="4" name="Rectangle 3"/>
          <p:cNvSpPr/>
          <p:nvPr/>
        </p:nvSpPr>
        <p:spPr>
          <a:xfrm>
            <a:off x="2286000" y="1789920"/>
            <a:ext cx="6508100" cy="609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2286000" y="2402632"/>
            <a:ext cx="6508100" cy="335746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2286000" y="1447800"/>
            <a:ext cx="6508100" cy="34368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2286000" y="533400"/>
            <a:ext cx="6508100" cy="66027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3886200" y="98558"/>
            <a:ext cx="3614131" cy="307777"/>
          </a:xfrm>
          <a:prstGeom prst="rect">
            <a:avLst/>
          </a:prstGeom>
          <a:solidFill>
            <a:schemeClr val="tx1"/>
          </a:solidFill>
          <a:ln>
            <a:solidFill>
              <a:srgbClr val="00B0F0"/>
            </a:solidFill>
          </a:ln>
        </p:spPr>
        <p:txBody>
          <a:bodyPr wrap="none" rtlCol="0">
            <a:spAutoFit/>
          </a:bodyPr>
          <a:lstStyle/>
          <a:p>
            <a:r>
              <a:rPr lang="en-US" sz="1400" b="1" dirty="0">
                <a:solidFill>
                  <a:schemeClr val="bg1"/>
                </a:solidFill>
              </a:rPr>
              <a:t>Also written to profile.txt in working directory</a:t>
            </a:r>
          </a:p>
        </p:txBody>
      </p:sp>
      <p:sp>
        <p:nvSpPr>
          <p:cNvPr id="10" name="TextBox 9"/>
          <p:cNvSpPr txBox="1"/>
          <p:nvPr/>
        </p:nvSpPr>
        <p:spPr>
          <a:xfrm>
            <a:off x="76200" y="228600"/>
            <a:ext cx="1641215" cy="584775"/>
          </a:xfrm>
          <a:prstGeom prst="rect">
            <a:avLst/>
          </a:prstGeom>
          <a:solidFill>
            <a:schemeClr val="tx1"/>
          </a:solidFill>
          <a:ln w="28575">
            <a:solidFill>
              <a:srgbClr val="00B0F0"/>
            </a:solidFill>
          </a:ln>
        </p:spPr>
        <p:txBody>
          <a:bodyPr wrap="square" rtlCol="0">
            <a:spAutoFit/>
          </a:bodyPr>
          <a:lstStyle/>
          <a:p>
            <a:pPr algn="r"/>
            <a:r>
              <a:rPr lang="en-US" sz="1600" dirty="0">
                <a:solidFill>
                  <a:schemeClr val="bg1"/>
                </a:solidFill>
              </a:rPr>
              <a:t>Info about the met file</a:t>
            </a:r>
          </a:p>
        </p:txBody>
      </p:sp>
      <p:sp>
        <p:nvSpPr>
          <p:cNvPr id="11" name="TextBox 10"/>
          <p:cNvSpPr txBox="1"/>
          <p:nvPr/>
        </p:nvSpPr>
        <p:spPr>
          <a:xfrm>
            <a:off x="76200" y="914400"/>
            <a:ext cx="1641215" cy="830997"/>
          </a:xfrm>
          <a:prstGeom prst="rect">
            <a:avLst/>
          </a:prstGeom>
          <a:solidFill>
            <a:srgbClr val="A3E7FF"/>
          </a:solidFill>
          <a:ln w="28575">
            <a:solidFill>
              <a:schemeClr val="tx1"/>
            </a:solidFill>
          </a:ln>
        </p:spPr>
        <p:txBody>
          <a:bodyPr wrap="square" rtlCol="0">
            <a:spAutoFit/>
          </a:bodyPr>
          <a:lstStyle/>
          <a:p>
            <a:pPr algn="r"/>
            <a:r>
              <a:rPr lang="en-US" sz="1600" dirty="0">
                <a:solidFill>
                  <a:schemeClr val="bg1"/>
                </a:solidFill>
              </a:rPr>
              <a:t>Time and location for the data</a:t>
            </a:r>
          </a:p>
        </p:txBody>
      </p:sp>
      <p:sp>
        <p:nvSpPr>
          <p:cNvPr id="12" name="TextBox 11"/>
          <p:cNvSpPr txBox="1"/>
          <p:nvPr/>
        </p:nvSpPr>
        <p:spPr>
          <a:xfrm>
            <a:off x="76200" y="1836580"/>
            <a:ext cx="1641215" cy="1815882"/>
          </a:xfrm>
          <a:prstGeom prst="rect">
            <a:avLst/>
          </a:prstGeom>
          <a:solidFill>
            <a:schemeClr val="tx1"/>
          </a:solidFill>
          <a:ln w="28575">
            <a:solidFill>
              <a:srgbClr val="00B0F0"/>
            </a:solidFill>
          </a:ln>
        </p:spPr>
        <p:txBody>
          <a:bodyPr wrap="square" rtlCol="0">
            <a:spAutoFit/>
          </a:bodyPr>
          <a:lstStyle/>
          <a:p>
            <a:pPr algn="r"/>
            <a:r>
              <a:rPr lang="en-US" sz="1600" dirty="0">
                <a:solidFill>
                  <a:schemeClr val="bg1"/>
                </a:solidFill>
              </a:rPr>
              <a:t>Surface and other 2-dimensional variables (e.g., HPBL = height of the planetary boundary layer)</a:t>
            </a:r>
          </a:p>
        </p:txBody>
      </p:sp>
      <p:sp>
        <p:nvSpPr>
          <p:cNvPr id="13" name="TextBox 12"/>
          <p:cNvSpPr txBox="1"/>
          <p:nvPr/>
        </p:nvSpPr>
        <p:spPr>
          <a:xfrm>
            <a:off x="76200" y="3746718"/>
            <a:ext cx="1641215" cy="1323439"/>
          </a:xfrm>
          <a:prstGeom prst="rect">
            <a:avLst/>
          </a:prstGeom>
          <a:solidFill>
            <a:srgbClr val="A3E7FF"/>
          </a:solidFill>
          <a:ln w="28575">
            <a:solidFill>
              <a:schemeClr val="tx1"/>
            </a:solidFill>
          </a:ln>
        </p:spPr>
        <p:txBody>
          <a:bodyPr wrap="square" rtlCol="0">
            <a:spAutoFit/>
          </a:bodyPr>
          <a:lstStyle/>
          <a:p>
            <a:pPr algn="r"/>
            <a:r>
              <a:rPr lang="en-US" sz="1600" dirty="0">
                <a:solidFill>
                  <a:schemeClr val="bg1"/>
                </a:solidFill>
              </a:rPr>
              <a:t>3-dimensional variables, e.g., WDIR = wind direction (degrees)</a:t>
            </a:r>
          </a:p>
        </p:txBody>
      </p:sp>
      <p:sp>
        <p:nvSpPr>
          <p:cNvPr id="14" name="Left Brace 13"/>
          <p:cNvSpPr/>
          <p:nvPr/>
        </p:nvSpPr>
        <p:spPr>
          <a:xfrm>
            <a:off x="1828800" y="2514600"/>
            <a:ext cx="335900" cy="3108960"/>
          </a:xfrm>
          <a:prstGeom prst="leftBrace">
            <a:avLst/>
          </a:prstGeom>
          <a:ln w="38100">
            <a:solidFill>
              <a:srgbClr val="FFFF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6" name="Straight Arrow Connector 15"/>
          <p:cNvCxnSpPr>
            <a:stCxn id="10" idx="3"/>
          </p:cNvCxnSpPr>
          <p:nvPr/>
        </p:nvCxnSpPr>
        <p:spPr>
          <a:xfrm>
            <a:off x="1717415" y="520988"/>
            <a:ext cx="538725" cy="262026"/>
          </a:xfrm>
          <a:prstGeom prst="straightConnector1">
            <a:avLst/>
          </a:prstGeom>
          <a:ln w="38100">
            <a:solidFill>
              <a:srgbClr val="FFFF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1731415" y="1295400"/>
            <a:ext cx="504825" cy="324240"/>
          </a:xfrm>
          <a:prstGeom prst="straightConnector1">
            <a:avLst/>
          </a:prstGeom>
          <a:ln w="38100">
            <a:solidFill>
              <a:srgbClr val="FFFF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1707500" y="2094720"/>
            <a:ext cx="548640" cy="0"/>
          </a:xfrm>
          <a:prstGeom prst="straightConnector1">
            <a:avLst/>
          </a:prstGeom>
          <a:ln w="38100">
            <a:solidFill>
              <a:srgbClr val="FFFF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2407300" y="3904860"/>
            <a:ext cx="6217920" cy="0"/>
          </a:xfrm>
          <a:prstGeom prst="line">
            <a:avLst/>
          </a:prstGeom>
          <a:ln>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7717790" y="2878209"/>
            <a:ext cx="907430" cy="830997"/>
          </a:xfrm>
          <a:prstGeom prst="rect">
            <a:avLst/>
          </a:prstGeom>
          <a:noFill/>
        </p:spPr>
        <p:txBody>
          <a:bodyPr wrap="square" rtlCol="0">
            <a:spAutoFit/>
          </a:bodyPr>
          <a:lstStyle/>
          <a:p>
            <a:r>
              <a:rPr lang="en-US" sz="1200" dirty="0">
                <a:solidFill>
                  <a:srgbClr val="FF0000"/>
                </a:solidFill>
              </a:rPr>
              <a:t>within the Planetary Boundary Layer (PBL)</a:t>
            </a:r>
          </a:p>
        </p:txBody>
      </p:sp>
      <p:sp>
        <p:nvSpPr>
          <p:cNvPr id="26" name="TextBox 25"/>
          <p:cNvSpPr txBox="1"/>
          <p:nvPr/>
        </p:nvSpPr>
        <p:spPr>
          <a:xfrm>
            <a:off x="7717790" y="4257821"/>
            <a:ext cx="907430" cy="830997"/>
          </a:xfrm>
          <a:prstGeom prst="rect">
            <a:avLst/>
          </a:prstGeom>
          <a:noFill/>
        </p:spPr>
        <p:txBody>
          <a:bodyPr wrap="square" rtlCol="0">
            <a:spAutoFit/>
          </a:bodyPr>
          <a:lstStyle/>
          <a:p>
            <a:r>
              <a:rPr lang="en-US" sz="1200" dirty="0">
                <a:solidFill>
                  <a:srgbClr val="FF0000"/>
                </a:solidFill>
              </a:rPr>
              <a:t>above the Planetary Boundary Layer (PBL)</a:t>
            </a:r>
          </a:p>
        </p:txBody>
      </p:sp>
    </p:spTree>
    <p:extLst>
      <p:ext uri="{BB962C8B-B14F-4D97-AF65-F5344CB8AC3E}">
        <p14:creationId xmlns:p14="http://schemas.microsoft.com/office/powerpoint/2010/main" val="266966704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4E8DBFF9-7723-4E32-B4D1-61E93AF5D5D3}" type="slidenum">
              <a:rPr lang="en-US" smtClean="0"/>
              <a:pPr/>
              <a:t>25</a:t>
            </a:fld>
            <a:endParaRPr lang="en-US"/>
          </a:p>
        </p:txBody>
      </p:sp>
      <p:sp>
        <p:nvSpPr>
          <p:cNvPr id="3" name="Rectangle 2"/>
          <p:cNvSpPr/>
          <p:nvPr/>
        </p:nvSpPr>
        <p:spPr>
          <a:xfrm>
            <a:off x="387220" y="5987018"/>
            <a:ext cx="7848600" cy="307777"/>
          </a:xfrm>
          <a:prstGeom prst="rect">
            <a:avLst/>
          </a:prstGeom>
        </p:spPr>
        <p:txBody>
          <a:bodyPr wrap="square">
            <a:spAutoFit/>
          </a:bodyPr>
          <a:lstStyle/>
          <a:p>
            <a:r>
              <a:rPr lang="en-US" sz="1400" b="1" dirty="0">
                <a:latin typeface="Courier New" panose="02070309020205020404" pitchFamily="49" charset="0"/>
                <a:cs typeface="Courier New" panose="02070309020205020404" pitchFamily="49" charset="0"/>
              </a:rPr>
              <a:t>https://ready.arl.noaa.gov/data/archives/narr/README.TXT</a:t>
            </a:r>
          </a:p>
        </p:txBody>
      </p:sp>
      <p:pic>
        <p:nvPicPr>
          <p:cNvPr id="4" name="Picture 3"/>
          <p:cNvPicPr>
            <a:picLocks noChangeAspect="1"/>
          </p:cNvPicPr>
          <p:nvPr/>
        </p:nvPicPr>
        <p:blipFill>
          <a:blip r:embed="rId2"/>
          <a:stretch>
            <a:fillRect/>
          </a:stretch>
        </p:blipFill>
        <p:spPr>
          <a:xfrm>
            <a:off x="1752600" y="1023938"/>
            <a:ext cx="5505450" cy="3676650"/>
          </a:xfrm>
          <a:prstGeom prst="rect">
            <a:avLst/>
          </a:prstGeom>
        </p:spPr>
      </p:pic>
      <p:sp>
        <p:nvSpPr>
          <p:cNvPr id="5" name="TextBox 4"/>
          <p:cNvSpPr txBox="1"/>
          <p:nvPr/>
        </p:nvSpPr>
        <p:spPr>
          <a:xfrm>
            <a:off x="387220" y="257375"/>
            <a:ext cx="4628831" cy="461665"/>
          </a:xfrm>
          <a:prstGeom prst="rect">
            <a:avLst/>
          </a:prstGeom>
          <a:noFill/>
        </p:spPr>
        <p:txBody>
          <a:bodyPr wrap="none" rtlCol="0">
            <a:spAutoFit/>
          </a:bodyPr>
          <a:lstStyle/>
          <a:p>
            <a:r>
              <a:rPr lang="en-US" sz="2400" dirty="0"/>
              <a:t>What do the variable names mean?</a:t>
            </a:r>
          </a:p>
        </p:txBody>
      </p:sp>
      <p:sp>
        <p:nvSpPr>
          <p:cNvPr id="6" name="Rectangle 5"/>
          <p:cNvSpPr/>
          <p:nvPr/>
        </p:nvSpPr>
        <p:spPr>
          <a:xfrm>
            <a:off x="382512" y="5481498"/>
            <a:ext cx="6294475" cy="369332"/>
          </a:xfrm>
          <a:prstGeom prst="rect">
            <a:avLst/>
          </a:prstGeom>
        </p:spPr>
        <p:txBody>
          <a:bodyPr wrap="square">
            <a:spAutoFit/>
          </a:bodyPr>
          <a:lstStyle/>
          <a:p>
            <a:r>
              <a:rPr lang="en-US" b="1" dirty="0">
                <a:latin typeface="Courier New" panose="02070309020205020404" pitchFamily="49" charset="0"/>
                <a:cs typeface="Courier New" panose="02070309020205020404" pitchFamily="49" charset="0"/>
              </a:rPr>
              <a:t>https://ready.arl.noaa.gov/archives.php</a:t>
            </a:r>
          </a:p>
        </p:txBody>
      </p:sp>
      <p:sp>
        <p:nvSpPr>
          <p:cNvPr id="7" name="TextBox 6"/>
          <p:cNvSpPr txBox="1"/>
          <p:nvPr/>
        </p:nvSpPr>
        <p:spPr>
          <a:xfrm>
            <a:off x="382512" y="4987701"/>
            <a:ext cx="7663123" cy="400110"/>
          </a:xfrm>
          <a:prstGeom prst="rect">
            <a:avLst/>
          </a:prstGeom>
          <a:noFill/>
        </p:spPr>
        <p:txBody>
          <a:bodyPr wrap="none" rtlCol="0">
            <a:spAutoFit/>
          </a:bodyPr>
          <a:lstStyle/>
          <a:p>
            <a:r>
              <a:rPr lang="en-US" sz="2000" dirty="0">
                <a:solidFill>
                  <a:srgbClr val="FFFF00"/>
                </a:solidFill>
              </a:rPr>
              <a:t>Information about met data files, and the files themselves are available:</a:t>
            </a:r>
          </a:p>
        </p:txBody>
      </p:sp>
      <p:sp>
        <p:nvSpPr>
          <p:cNvPr id="8" name="Rectangle 7"/>
          <p:cNvSpPr/>
          <p:nvPr/>
        </p:nvSpPr>
        <p:spPr>
          <a:xfrm>
            <a:off x="382512" y="4987701"/>
            <a:ext cx="7694688" cy="86312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0132697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4E8DBFF9-7723-4E32-B4D1-61E93AF5D5D3}" type="slidenum">
              <a:rPr lang="en-US" smtClean="0"/>
              <a:pPr/>
              <a:t>26</a:t>
            </a:fld>
            <a:endParaRPr lang="en-US"/>
          </a:p>
        </p:txBody>
      </p:sp>
      <p:sp>
        <p:nvSpPr>
          <p:cNvPr id="3" name="TextBox 2"/>
          <p:cNvSpPr txBox="1"/>
          <p:nvPr/>
        </p:nvSpPr>
        <p:spPr>
          <a:xfrm>
            <a:off x="457200" y="457200"/>
            <a:ext cx="7219349" cy="2954655"/>
          </a:xfrm>
          <a:prstGeom prst="rect">
            <a:avLst/>
          </a:prstGeom>
          <a:noFill/>
        </p:spPr>
        <p:txBody>
          <a:bodyPr wrap="none" rtlCol="0">
            <a:spAutoFit/>
          </a:bodyPr>
          <a:lstStyle/>
          <a:p>
            <a:pPr>
              <a:spcBef>
                <a:spcPts val="1200"/>
              </a:spcBef>
            </a:pPr>
            <a:r>
              <a:rPr lang="en-US" b="1" dirty="0"/>
              <a:t>We will briefly go through the following parts of Section 4 of the Tutorial: </a:t>
            </a:r>
          </a:p>
          <a:p>
            <a:pPr>
              <a:spcBef>
                <a:spcPts val="1200"/>
              </a:spcBef>
            </a:pPr>
            <a:r>
              <a:rPr lang="en-US" dirty="0">
                <a:solidFill>
                  <a:schemeClr val="tx1">
                    <a:lumMod val="65000"/>
                  </a:schemeClr>
                </a:solidFill>
              </a:rPr>
              <a:t>4.1 The Trajectory Calculation</a:t>
            </a:r>
          </a:p>
          <a:p>
            <a:pPr>
              <a:spcBef>
                <a:spcPts val="1200"/>
              </a:spcBef>
            </a:pPr>
            <a:r>
              <a:rPr lang="en-US" dirty="0">
                <a:solidFill>
                  <a:schemeClr val="tx1">
                    <a:lumMod val="65000"/>
                  </a:schemeClr>
                </a:solidFill>
              </a:rPr>
              <a:t>4.2 The Trajectory Equation</a:t>
            </a:r>
          </a:p>
          <a:p>
            <a:pPr>
              <a:spcBef>
                <a:spcPts val="1200"/>
              </a:spcBef>
            </a:pPr>
            <a:r>
              <a:rPr lang="en-US" dirty="0">
                <a:solidFill>
                  <a:schemeClr val="tx1">
                    <a:lumMod val="65000"/>
                  </a:schemeClr>
                </a:solidFill>
              </a:rPr>
              <a:t>4.3 Estimating Mixed Layer Depths</a:t>
            </a:r>
          </a:p>
          <a:p>
            <a:pPr>
              <a:spcBef>
                <a:spcPts val="1200"/>
              </a:spcBef>
            </a:pPr>
            <a:r>
              <a:rPr lang="en-US" b="1" dirty="0">
                <a:solidFill>
                  <a:srgbClr val="FFFF00"/>
                </a:solidFill>
              </a:rPr>
              <a:t>4.4 Mixed Layer Trajectories</a:t>
            </a:r>
          </a:p>
          <a:p>
            <a:pPr>
              <a:spcBef>
                <a:spcPts val="1200"/>
              </a:spcBef>
            </a:pPr>
            <a:r>
              <a:rPr lang="en-US" dirty="0">
                <a:solidFill>
                  <a:schemeClr val="tx1">
                    <a:lumMod val="65000"/>
                  </a:schemeClr>
                </a:solidFill>
              </a:rPr>
              <a:t>4.5 Computational Trajectory Error</a:t>
            </a:r>
          </a:p>
          <a:p>
            <a:pPr>
              <a:spcBef>
                <a:spcPts val="1200"/>
              </a:spcBef>
            </a:pPr>
            <a:r>
              <a:rPr lang="en-US" dirty="0">
                <a:solidFill>
                  <a:schemeClr val="tx1">
                    <a:lumMod val="65000"/>
                  </a:schemeClr>
                </a:solidFill>
              </a:rPr>
              <a:t>4.6 Meteorology Trajectory Error</a:t>
            </a:r>
          </a:p>
        </p:txBody>
      </p:sp>
      <p:sp>
        <p:nvSpPr>
          <p:cNvPr id="4" name="TextBox 3"/>
          <p:cNvSpPr txBox="1"/>
          <p:nvPr/>
        </p:nvSpPr>
        <p:spPr>
          <a:xfrm>
            <a:off x="4800600" y="1381542"/>
            <a:ext cx="3276600" cy="2123658"/>
          </a:xfrm>
          <a:prstGeom prst="rect">
            <a:avLst/>
          </a:prstGeom>
          <a:solidFill>
            <a:srgbClr val="8FFF8F"/>
          </a:solidFill>
          <a:ln w="57150">
            <a:solidFill>
              <a:schemeClr val="tx1"/>
            </a:solidFill>
          </a:ln>
        </p:spPr>
        <p:txBody>
          <a:bodyPr wrap="square" rtlCol="0">
            <a:spAutoFit/>
          </a:bodyPr>
          <a:lstStyle/>
          <a:p>
            <a:pPr algn="ctr"/>
            <a:r>
              <a:rPr lang="en-US" sz="2400" b="1" dirty="0">
                <a:solidFill>
                  <a:schemeClr val="bg1"/>
                </a:solidFill>
              </a:rPr>
              <a:t>Key Things to Learn:</a:t>
            </a:r>
          </a:p>
          <a:p>
            <a:pPr algn="ctr"/>
            <a:endParaRPr lang="en-US" b="1" dirty="0">
              <a:solidFill>
                <a:schemeClr val="bg1"/>
              </a:solidFill>
            </a:endParaRPr>
          </a:p>
          <a:p>
            <a:pPr marL="285750" indent="-285750">
              <a:buFont typeface="Wingdings" panose="05000000000000000000" pitchFamily="2" charset="2"/>
              <a:buChar char="Ø"/>
            </a:pPr>
            <a:r>
              <a:rPr lang="en-US" b="1" i="1" dirty="0">
                <a:solidFill>
                  <a:schemeClr val="bg1"/>
                </a:solidFill>
              </a:rPr>
              <a:t>Introduction to use of the Advanced Menu in the GUI</a:t>
            </a:r>
          </a:p>
          <a:p>
            <a:pPr marL="285750" indent="-285750">
              <a:buFont typeface="Wingdings" panose="05000000000000000000" pitchFamily="2" charset="2"/>
              <a:buChar char="Ø"/>
            </a:pPr>
            <a:endParaRPr lang="en-US" b="1" i="1" dirty="0">
              <a:solidFill>
                <a:schemeClr val="bg1"/>
              </a:solidFill>
            </a:endParaRPr>
          </a:p>
          <a:p>
            <a:pPr marL="285750" indent="-285750">
              <a:buFont typeface="Wingdings" panose="05000000000000000000" pitchFamily="2" charset="2"/>
              <a:buChar char="Ø"/>
            </a:pPr>
            <a:r>
              <a:rPr lang="en-US" b="1" i="1" dirty="0">
                <a:solidFill>
                  <a:schemeClr val="bg1"/>
                </a:solidFill>
              </a:rPr>
              <a:t>What height should you start a back-trajectory?</a:t>
            </a:r>
          </a:p>
        </p:txBody>
      </p:sp>
      <p:cxnSp>
        <p:nvCxnSpPr>
          <p:cNvPr id="5" name="Straight Connector 4"/>
          <p:cNvCxnSpPr>
            <a:cxnSpLocks/>
          </p:cNvCxnSpPr>
          <p:nvPr/>
        </p:nvCxnSpPr>
        <p:spPr>
          <a:xfrm>
            <a:off x="3383280" y="2362200"/>
            <a:ext cx="1371600" cy="0"/>
          </a:xfrm>
          <a:prstGeom prst="line">
            <a:avLst/>
          </a:prstGeom>
          <a:ln w="57150">
            <a:solidFill>
              <a:srgbClr val="FFFF00"/>
            </a:solidFill>
            <a:prstDash val="sysDot"/>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6" name="Rectangle 5"/>
          <p:cNvSpPr/>
          <p:nvPr/>
        </p:nvSpPr>
        <p:spPr>
          <a:xfrm>
            <a:off x="381000" y="2113380"/>
            <a:ext cx="3002280" cy="457200"/>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0729103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4E8DBFF9-7723-4E32-B4D1-61E93AF5D5D3}" type="slidenum">
              <a:rPr lang="en-US" smtClean="0"/>
              <a:pPr/>
              <a:t>27</a:t>
            </a:fld>
            <a:endParaRPr lang="en-US"/>
          </a:p>
        </p:txBody>
      </p:sp>
      <p:pic>
        <p:nvPicPr>
          <p:cNvPr id="3" name="Picture 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95400" y="228600"/>
            <a:ext cx="5998028" cy="2209800"/>
          </a:xfrm>
          <a:prstGeom prst="rect">
            <a:avLst/>
          </a:prstGeom>
        </p:spPr>
      </p:pic>
      <p:pic>
        <p:nvPicPr>
          <p:cNvPr id="4" name="Picture 3"/>
          <p:cNvPicPr>
            <a:picLocks noChangeAspect="1"/>
          </p:cNvPicPr>
          <p:nvPr/>
        </p:nvPicPr>
        <p:blipFill>
          <a:blip r:embed="rId3"/>
          <a:stretch>
            <a:fillRect/>
          </a:stretch>
        </p:blipFill>
        <p:spPr>
          <a:xfrm>
            <a:off x="304800" y="2667000"/>
            <a:ext cx="4133850" cy="2766145"/>
          </a:xfrm>
          <a:prstGeom prst="rect">
            <a:avLst/>
          </a:prstGeom>
        </p:spPr>
      </p:pic>
      <p:pic>
        <p:nvPicPr>
          <p:cNvPr id="5" name="Picture 4"/>
          <p:cNvPicPr>
            <a:picLocks noChangeAspect="1"/>
          </p:cNvPicPr>
          <p:nvPr/>
        </p:nvPicPr>
        <p:blipFill>
          <a:blip r:embed="rId4"/>
          <a:stretch>
            <a:fillRect/>
          </a:stretch>
        </p:blipFill>
        <p:spPr>
          <a:xfrm>
            <a:off x="4572000" y="3962400"/>
            <a:ext cx="4507499" cy="2116020"/>
          </a:xfrm>
          <a:prstGeom prst="rect">
            <a:avLst/>
          </a:prstGeom>
        </p:spPr>
      </p:pic>
      <p:grpSp>
        <p:nvGrpSpPr>
          <p:cNvPr id="14" name="Group 13"/>
          <p:cNvGrpSpPr/>
          <p:nvPr/>
        </p:nvGrpSpPr>
        <p:grpSpPr>
          <a:xfrm>
            <a:off x="4419600" y="1143000"/>
            <a:ext cx="3291840" cy="1737360"/>
            <a:chOff x="4438650" y="1333500"/>
            <a:chExt cx="3409950" cy="1866900"/>
          </a:xfrm>
        </p:grpSpPr>
        <p:cxnSp>
          <p:nvCxnSpPr>
            <p:cNvPr id="7" name="Straight Connector 6"/>
            <p:cNvCxnSpPr/>
            <p:nvPr/>
          </p:nvCxnSpPr>
          <p:spPr>
            <a:xfrm>
              <a:off x="7391400" y="1333500"/>
              <a:ext cx="457200" cy="0"/>
            </a:xfrm>
            <a:prstGeom prst="line">
              <a:avLst/>
            </a:prstGeom>
            <a:ln w="38100">
              <a:solidFill>
                <a:srgbClr val="FF0000"/>
              </a:solidFill>
              <a:headEnd type="oval" w="lg" len="lg"/>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7835460" y="1333500"/>
              <a:ext cx="0" cy="18669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H="1">
              <a:off x="4438650" y="3200400"/>
              <a:ext cx="3409950" cy="0"/>
            </a:xfrm>
            <a:prstGeom prst="line">
              <a:avLst/>
            </a:prstGeom>
            <a:ln w="3810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grpSp>
      <p:grpSp>
        <p:nvGrpSpPr>
          <p:cNvPr id="20" name="Group 19"/>
          <p:cNvGrpSpPr/>
          <p:nvPr/>
        </p:nvGrpSpPr>
        <p:grpSpPr>
          <a:xfrm>
            <a:off x="4058046" y="3314964"/>
            <a:ext cx="1600200" cy="586475"/>
            <a:chOff x="4058046" y="3314964"/>
            <a:chExt cx="1600200" cy="586475"/>
          </a:xfrm>
        </p:grpSpPr>
        <p:cxnSp>
          <p:nvCxnSpPr>
            <p:cNvPr id="16" name="Straight Connector 15"/>
            <p:cNvCxnSpPr/>
            <p:nvPr/>
          </p:nvCxnSpPr>
          <p:spPr>
            <a:xfrm>
              <a:off x="4058046" y="3314964"/>
              <a:ext cx="1600200" cy="0"/>
            </a:xfrm>
            <a:prstGeom prst="line">
              <a:avLst/>
            </a:prstGeom>
            <a:ln w="38100">
              <a:solidFill>
                <a:srgbClr val="00B0F0"/>
              </a:solidFill>
              <a:headEnd type="oval" w="lg" len="lg"/>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5638800" y="3314964"/>
              <a:ext cx="0" cy="586475"/>
            </a:xfrm>
            <a:prstGeom prst="line">
              <a:avLst/>
            </a:prstGeom>
            <a:ln w="38100">
              <a:solidFill>
                <a:srgbClr val="00B0F0"/>
              </a:solidFill>
              <a:headEnd type="none" w="lg" len="lg"/>
              <a:tailEnd type="triangle" w="lg" len="lg"/>
            </a:ln>
          </p:spPr>
          <p:style>
            <a:lnRef idx="1">
              <a:schemeClr val="accent1"/>
            </a:lnRef>
            <a:fillRef idx="0">
              <a:schemeClr val="accent1"/>
            </a:fillRef>
            <a:effectRef idx="0">
              <a:schemeClr val="accent1"/>
            </a:effectRef>
            <a:fontRef idx="minor">
              <a:schemeClr val="tx1"/>
            </a:fontRef>
          </p:style>
        </p:cxnSp>
      </p:grpSp>
      <p:sp>
        <p:nvSpPr>
          <p:cNvPr id="21" name="Rectangle 20"/>
          <p:cNvSpPr/>
          <p:nvPr/>
        </p:nvSpPr>
        <p:spPr>
          <a:xfrm>
            <a:off x="5905764" y="5454870"/>
            <a:ext cx="1828800" cy="20565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Down Arrow 21"/>
          <p:cNvSpPr/>
          <p:nvPr/>
        </p:nvSpPr>
        <p:spPr>
          <a:xfrm flipV="1">
            <a:off x="7696200" y="5943600"/>
            <a:ext cx="381000" cy="533400"/>
          </a:xfrm>
          <a:prstGeom prst="downArrow">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Down Arrow 22"/>
          <p:cNvSpPr/>
          <p:nvPr/>
        </p:nvSpPr>
        <p:spPr>
          <a:xfrm flipV="1">
            <a:off x="3714618" y="5290997"/>
            <a:ext cx="381000" cy="533400"/>
          </a:xfrm>
          <a:prstGeom prst="downArrow">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p:cNvSpPr txBox="1"/>
          <p:nvPr/>
        </p:nvSpPr>
        <p:spPr>
          <a:xfrm>
            <a:off x="5362762" y="454223"/>
            <a:ext cx="276038" cy="307777"/>
          </a:xfrm>
          <a:prstGeom prst="rect">
            <a:avLst/>
          </a:prstGeom>
          <a:solidFill>
            <a:schemeClr val="tx1"/>
          </a:solidFill>
          <a:ln>
            <a:solidFill>
              <a:schemeClr val="bg1"/>
            </a:solidFill>
          </a:ln>
        </p:spPr>
        <p:txBody>
          <a:bodyPr wrap="none" rtlCol="0">
            <a:spAutoFit/>
          </a:bodyPr>
          <a:lstStyle/>
          <a:p>
            <a:r>
              <a:rPr lang="en-US" sz="1400" dirty="0">
                <a:solidFill>
                  <a:schemeClr val="bg1"/>
                </a:solidFill>
              </a:rPr>
              <a:t>1</a:t>
            </a:r>
          </a:p>
        </p:txBody>
      </p:sp>
      <p:sp>
        <p:nvSpPr>
          <p:cNvPr id="25" name="TextBox 24"/>
          <p:cNvSpPr txBox="1"/>
          <p:nvPr/>
        </p:nvSpPr>
        <p:spPr>
          <a:xfrm>
            <a:off x="5867400" y="685800"/>
            <a:ext cx="276038" cy="307777"/>
          </a:xfrm>
          <a:prstGeom prst="rect">
            <a:avLst/>
          </a:prstGeom>
          <a:solidFill>
            <a:schemeClr val="tx1"/>
          </a:solidFill>
          <a:ln>
            <a:solidFill>
              <a:schemeClr val="bg1"/>
            </a:solidFill>
          </a:ln>
        </p:spPr>
        <p:txBody>
          <a:bodyPr wrap="none" rtlCol="0">
            <a:spAutoFit/>
          </a:bodyPr>
          <a:lstStyle/>
          <a:p>
            <a:r>
              <a:rPr lang="en-US" sz="1400" dirty="0">
                <a:solidFill>
                  <a:schemeClr val="bg1"/>
                </a:solidFill>
              </a:rPr>
              <a:t>2</a:t>
            </a:r>
          </a:p>
        </p:txBody>
      </p:sp>
      <p:sp>
        <p:nvSpPr>
          <p:cNvPr id="26" name="TextBox 25"/>
          <p:cNvSpPr txBox="1"/>
          <p:nvPr/>
        </p:nvSpPr>
        <p:spPr>
          <a:xfrm>
            <a:off x="6886762" y="914400"/>
            <a:ext cx="276038" cy="307777"/>
          </a:xfrm>
          <a:prstGeom prst="rect">
            <a:avLst/>
          </a:prstGeom>
          <a:solidFill>
            <a:schemeClr val="tx1"/>
          </a:solidFill>
          <a:ln>
            <a:solidFill>
              <a:schemeClr val="bg1"/>
            </a:solidFill>
          </a:ln>
        </p:spPr>
        <p:txBody>
          <a:bodyPr wrap="none" rtlCol="0">
            <a:spAutoFit/>
          </a:bodyPr>
          <a:lstStyle/>
          <a:p>
            <a:r>
              <a:rPr lang="en-US" sz="1400" dirty="0">
                <a:solidFill>
                  <a:schemeClr val="bg1"/>
                </a:solidFill>
              </a:rPr>
              <a:t>3</a:t>
            </a:r>
          </a:p>
        </p:txBody>
      </p:sp>
      <p:sp>
        <p:nvSpPr>
          <p:cNvPr id="27" name="TextBox 26"/>
          <p:cNvSpPr txBox="1"/>
          <p:nvPr/>
        </p:nvSpPr>
        <p:spPr>
          <a:xfrm>
            <a:off x="4159723" y="3149424"/>
            <a:ext cx="276038" cy="307777"/>
          </a:xfrm>
          <a:prstGeom prst="rect">
            <a:avLst/>
          </a:prstGeom>
          <a:solidFill>
            <a:schemeClr val="tx1"/>
          </a:solidFill>
          <a:ln>
            <a:solidFill>
              <a:schemeClr val="bg1"/>
            </a:solidFill>
          </a:ln>
        </p:spPr>
        <p:txBody>
          <a:bodyPr wrap="none" rtlCol="0">
            <a:spAutoFit/>
          </a:bodyPr>
          <a:lstStyle/>
          <a:p>
            <a:r>
              <a:rPr lang="en-US" sz="1400" dirty="0">
                <a:solidFill>
                  <a:schemeClr val="bg1"/>
                </a:solidFill>
              </a:rPr>
              <a:t>5</a:t>
            </a:r>
          </a:p>
        </p:txBody>
      </p:sp>
      <p:sp>
        <p:nvSpPr>
          <p:cNvPr id="28" name="TextBox 27"/>
          <p:cNvSpPr txBox="1"/>
          <p:nvPr/>
        </p:nvSpPr>
        <p:spPr>
          <a:xfrm>
            <a:off x="5515162" y="5407223"/>
            <a:ext cx="276038" cy="307777"/>
          </a:xfrm>
          <a:prstGeom prst="rect">
            <a:avLst/>
          </a:prstGeom>
          <a:solidFill>
            <a:schemeClr val="tx1"/>
          </a:solidFill>
          <a:ln>
            <a:solidFill>
              <a:schemeClr val="bg1"/>
            </a:solidFill>
          </a:ln>
        </p:spPr>
        <p:txBody>
          <a:bodyPr wrap="none" rtlCol="0">
            <a:spAutoFit/>
          </a:bodyPr>
          <a:lstStyle/>
          <a:p>
            <a:r>
              <a:rPr lang="en-US" sz="1400" dirty="0">
                <a:solidFill>
                  <a:schemeClr val="bg1"/>
                </a:solidFill>
              </a:rPr>
              <a:t>6</a:t>
            </a:r>
          </a:p>
        </p:txBody>
      </p:sp>
      <p:sp>
        <p:nvSpPr>
          <p:cNvPr id="29" name="TextBox 28"/>
          <p:cNvSpPr txBox="1"/>
          <p:nvPr/>
        </p:nvSpPr>
        <p:spPr>
          <a:xfrm>
            <a:off x="7467600" y="6248400"/>
            <a:ext cx="276038" cy="307777"/>
          </a:xfrm>
          <a:prstGeom prst="rect">
            <a:avLst/>
          </a:prstGeom>
          <a:solidFill>
            <a:schemeClr val="tx1"/>
          </a:solidFill>
          <a:ln>
            <a:solidFill>
              <a:schemeClr val="bg1"/>
            </a:solidFill>
          </a:ln>
        </p:spPr>
        <p:txBody>
          <a:bodyPr wrap="none" rtlCol="0">
            <a:spAutoFit/>
          </a:bodyPr>
          <a:lstStyle/>
          <a:p>
            <a:r>
              <a:rPr lang="en-US" sz="1400" dirty="0">
                <a:solidFill>
                  <a:schemeClr val="bg1"/>
                </a:solidFill>
              </a:rPr>
              <a:t>7</a:t>
            </a:r>
          </a:p>
        </p:txBody>
      </p:sp>
      <p:sp>
        <p:nvSpPr>
          <p:cNvPr id="30" name="TextBox 29"/>
          <p:cNvSpPr txBox="1"/>
          <p:nvPr/>
        </p:nvSpPr>
        <p:spPr>
          <a:xfrm>
            <a:off x="3785089" y="5924531"/>
            <a:ext cx="276038" cy="307777"/>
          </a:xfrm>
          <a:prstGeom prst="rect">
            <a:avLst/>
          </a:prstGeom>
          <a:solidFill>
            <a:schemeClr val="tx1"/>
          </a:solidFill>
          <a:ln>
            <a:solidFill>
              <a:schemeClr val="bg1"/>
            </a:solidFill>
          </a:ln>
        </p:spPr>
        <p:txBody>
          <a:bodyPr wrap="none" rtlCol="0">
            <a:spAutoFit/>
          </a:bodyPr>
          <a:lstStyle/>
          <a:p>
            <a:r>
              <a:rPr lang="en-US" sz="1400" dirty="0">
                <a:solidFill>
                  <a:schemeClr val="bg1"/>
                </a:solidFill>
              </a:rPr>
              <a:t>8</a:t>
            </a:r>
          </a:p>
        </p:txBody>
      </p:sp>
      <p:sp>
        <p:nvSpPr>
          <p:cNvPr id="31" name="TextBox 30"/>
          <p:cNvSpPr txBox="1"/>
          <p:nvPr/>
        </p:nvSpPr>
        <p:spPr>
          <a:xfrm>
            <a:off x="1336774" y="5921705"/>
            <a:ext cx="276038" cy="307777"/>
          </a:xfrm>
          <a:prstGeom prst="rect">
            <a:avLst/>
          </a:prstGeom>
          <a:solidFill>
            <a:schemeClr val="tx1"/>
          </a:solidFill>
          <a:ln>
            <a:solidFill>
              <a:schemeClr val="bg1"/>
            </a:solidFill>
          </a:ln>
        </p:spPr>
        <p:txBody>
          <a:bodyPr wrap="none" rtlCol="0">
            <a:spAutoFit/>
          </a:bodyPr>
          <a:lstStyle/>
          <a:p>
            <a:r>
              <a:rPr lang="en-US" sz="1400" dirty="0">
                <a:solidFill>
                  <a:schemeClr val="bg1"/>
                </a:solidFill>
              </a:rPr>
              <a:t>4</a:t>
            </a:r>
          </a:p>
        </p:txBody>
      </p:sp>
      <p:sp>
        <p:nvSpPr>
          <p:cNvPr id="32" name="Down Arrow 31"/>
          <p:cNvSpPr/>
          <p:nvPr/>
        </p:nvSpPr>
        <p:spPr>
          <a:xfrm flipV="1">
            <a:off x="1295400" y="5290997"/>
            <a:ext cx="381000" cy="533400"/>
          </a:xfrm>
          <a:prstGeom prst="downArrow">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9089688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4E8DBFF9-7723-4E32-B4D1-61E93AF5D5D3}" type="slidenum">
              <a:rPr lang="en-US" smtClean="0"/>
              <a:pPr/>
              <a:t>28</a:t>
            </a:fld>
            <a:endParaRPr lang="en-US"/>
          </a:p>
        </p:txBody>
      </p:sp>
      <p:pic>
        <p:nvPicPr>
          <p:cNvPr id="3" name="Picture 2"/>
          <p:cNvPicPr>
            <a:picLocks noChangeAspect="1"/>
          </p:cNvPicPr>
          <p:nvPr/>
        </p:nvPicPr>
        <p:blipFill>
          <a:blip r:embed="rId2"/>
          <a:stretch>
            <a:fillRect/>
          </a:stretch>
        </p:blipFill>
        <p:spPr>
          <a:xfrm>
            <a:off x="304800" y="1143000"/>
            <a:ext cx="4508599" cy="4114800"/>
          </a:xfrm>
          <a:prstGeom prst="rect">
            <a:avLst/>
          </a:prstGeom>
        </p:spPr>
      </p:pic>
      <p:pic>
        <p:nvPicPr>
          <p:cNvPr id="4" name="Picture 3"/>
          <p:cNvPicPr>
            <a:picLocks noChangeAspect="1"/>
          </p:cNvPicPr>
          <p:nvPr/>
        </p:nvPicPr>
        <p:blipFill>
          <a:blip r:embed="rId3"/>
          <a:stretch>
            <a:fillRect/>
          </a:stretch>
        </p:blipFill>
        <p:spPr>
          <a:xfrm>
            <a:off x="4953000" y="1219200"/>
            <a:ext cx="3581400" cy="1276350"/>
          </a:xfrm>
          <a:prstGeom prst="rect">
            <a:avLst/>
          </a:prstGeom>
        </p:spPr>
      </p:pic>
      <p:sp>
        <p:nvSpPr>
          <p:cNvPr id="5" name="Rectangle 4"/>
          <p:cNvSpPr/>
          <p:nvPr/>
        </p:nvSpPr>
        <p:spPr>
          <a:xfrm>
            <a:off x="6978870" y="1955976"/>
            <a:ext cx="365760"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5867400" y="2743200"/>
            <a:ext cx="2362200" cy="2585323"/>
          </a:xfrm>
          <a:prstGeom prst="rect">
            <a:avLst/>
          </a:prstGeom>
          <a:noFill/>
        </p:spPr>
        <p:txBody>
          <a:bodyPr wrap="square" rtlCol="0">
            <a:spAutoFit/>
          </a:bodyPr>
          <a:lstStyle/>
          <a:p>
            <a:r>
              <a:rPr lang="en-US" dirty="0"/>
              <a:t>Now that we’ve told the model to interpret INPUT HEIGHTS as a fraction of the PBL (Planetary Boundary Layer, aka the mixed layer), the starting height will generally be between 0 and 1.</a:t>
            </a:r>
          </a:p>
        </p:txBody>
      </p:sp>
    </p:spTree>
    <p:extLst>
      <p:ext uri="{BB962C8B-B14F-4D97-AF65-F5344CB8AC3E}">
        <p14:creationId xmlns:p14="http://schemas.microsoft.com/office/powerpoint/2010/main" val="249817627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4E8DBFF9-7723-4E32-B4D1-61E93AF5D5D3}" type="slidenum">
              <a:rPr lang="en-US" smtClean="0"/>
              <a:pPr/>
              <a:t>29</a:t>
            </a:fld>
            <a:endParaRPr lang="en-US"/>
          </a:p>
        </p:txBody>
      </p:sp>
      <p:pic>
        <p:nvPicPr>
          <p:cNvPr id="3" name="Picture 2"/>
          <p:cNvPicPr>
            <a:picLocks noChangeAspect="1"/>
          </p:cNvPicPr>
          <p:nvPr/>
        </p:nvPicPr>
        <p:blipFill>
          <a:blip r:embed="rId2"/>
          <a:stretch>
            <a:fillRect/>
          </a:stretch>
        </p:blipFill>
        <p:spPr>
          <a:xfrm>
            <a:off x="76200" y="2667000"/>
            <a:ext cx="5257800" cy="889537"/>
          </a:xfrm>
          <a:prstGeom prst="rect">
            <a:avLst/>
          </a:prstGeom>
        </p:spPr>
      </p:pic>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562600" y="1524000"/>
            <a:ext cx="3437498" cy="4175760"/>
          </a:xfrm>
          <a:prstGeom prst="rect">
            <a:avLst/>
          </a:prstGeom>
        </p:spPr>
      </p:pic>
      <p:pic>
        <p:nvPicPr>
          <p:cNvPr id="5" name="Picture 4"/>
          <p:cNvPicPr>
            <a:picLocks noChangeAspect="1"/>
          </p:cNvPicPr>
          <p:nvPr/>
        </p:nvPicPr>
        <p:blipFill>
          <a:blip r:embed="rId4"/>
          <a:stretch>
            <a:fillRect/>
          </a:stretch>
        </p:blipFill>
        <p:spPr>
          <a:xfrm>
            <a:off x="381000" y="457200"/>
            <a:ext cx="4005263" cy="919544"/>
          </a:xfrm>
          <a:prstGeom prst="rect">
            <a:avLst/>
          </a:prstGeom>
        </p:spPr>
      </p:pic>
      <p:pic>
        <p:nvPicPr>
          <p:cNvPr id="6" name="Picture 5"/>
          <p:cNvPicPr>
            <a:picLocks noChangeAspect="1"/>
          </p:cNvPicPr>
          <p:nvPr/>
        </p:nvPicPr>
        <p:blipFill>
          <a:blip r:embed="rId5"/>
          <a:stretch>
            <a:fillRect/>
          </a:stretch>
        </p:blipFill>
        <p:spPr>
          <a:xfrm>
            <a:off x="1676400" y="882288"/>
            <a:ext cx="1117098" cy="1621155"/>
          </a:xfrm>
          <a:prstGeom prst="rect">
            <a:avLst/>
          </a:prstGeom>
        </p:spPr>
      </p:pic>
      <p:sp>
        <p:nvSpPr>
          <p:cNvPr id="7" name="Down Arrow 6"/>
          <p:cNvSpPr/>
          <p:nvPr/>
        </p:nvSpPr>
        <p:spPr>
          <a:xfrm flipV="1">
            <a:off x="4195763" y="3433731"/>
            <a:ext cx="381000" cy="533400"/>
          </a:xfrm>
          <a:prstGeom prst="downArrow">
            <a:avLst/>
          </a:prstGeom>
          <a:solidFill>
            <a:schemeClr val="tx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614692" y="3793699"/>
            <a:ext cx="3733800" cy="2862322"/>
          </a:xfrm>
          <a:prstGeom prst="rect">
            <a:avLst/>
          </a:prstGeom>
          <a:noFill/>
        </p:spPr>
        <p:txBody>
          <a:bodyPr wrap="square" rtlCol="0">
            <a:spAutoFit/>
          </a:bodyPr>
          <a:lstStyle/>
          <a:p>
            <a:pPr marL="285750" indent="-285750">
              <a:buFont typeface="Wingdings" panose="05000000000000000000" pitchFamily="2" charset="2"/>
              <a:buChar char="Ø"/>
            </a:pPr>
            <a:r>
              <a:rPr lang="en-US" dirty="0"/>
              <a:t>The model has noticed that there is now a SETUP.CFG file, which means that one or more of the advanced settings has been selected.</a:t>
            </a:r>
          </a:p>
          <a:p>
            <a:pPr marL="285750" indent="-285750">
              <a:buFont typeface="Wingdings" panose="05000000000000000000" pitchFamily="2" charset="2"/>
              <a:buChar char="Ø"/>
            </a:pPr>
            <a:endParaRPr lang="en-US" dirty="0"/>
          </a:p>
          <a:p>
            <a:pPr marL="285750" indent="-285750">
              <a:buFont typeface="Wingdings" panose="05000000000000000000" pitchFamily="2" charset="2"/>
              <a:buChar char="Ø"/>
            </a:pPr>
            <a:r>
              <a:rPr lang="en-US" dirty="0"/>
              <a:t>It just wants to make sure that you are aware of this, and not thinking that you are going to do a “default” simulation</a:t>
            </a:r>
          </a:p>
        </p:txBody>
      </p:sp>
    </p:spTree>
    <p:extLst>
      <p:ext uri="{BB962C8B-B14F-4D97-AF65-F5344CB8AC3E}">
        <p14:creationId xmlns:p14="http://schemas.microsoft.com/office/powerpoint/2010/main" val="40487600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4600" y="304800"/>
            <a:ext cx="4343400" cy="533400"/>
          </a:xfrm>
        </p:spPr>
        <p:txBody>
          <a:bodyPr>
            <a:normAutofit fontScale="90000"/>
          </a:bodyPr>
          <a:lstStyle/>
          <a:p>
            <a:r>
              <a:rPr lang="en-US" dirty="0">
                <a:solidFill>
                  <a:schemeClr val="tx1">
                    <a:lumMod val="95000"/>
                  </a:schemeClr>
                </a:solidFill>
              </a:rPr>
              <a:t>What does HYSPLIT do?</a:t>
            </a:r>
          </a:p>
        </p:txBody>
      </p:sp>
      <p:sp>
        <p:nvSpPr>
          <p:cNvPr id="3" name="Content Placeholder 2"/>
          <p:cNvSpPr>
            <a:spLocks noGrp="1"/>
          </p:cNvSpPr>
          <p:nvPr>
            <p:ph sz="half" idx="1"/>
          </p:nvPr>
        </p:nvSpPr>
        <p:spPr>
          <a:xfrm>
            <a:off x="-2263" y="990600"/>
            <a:ext cx="8915400" cy="5562600"/>
          </a:xfrm>
        </p:spPr>
        <p:txBody>
          <a:bodyPr>
            <a:normAutofit fontScale="92500" lnSpcReduction="20000"/>
          </a:bodyPr>
          <a:lstStyle/>
          <a:p>
            <a:r>
              <a:rPr lang="en-US" sz="2800" b="1" dirty="0"/>
              <a:t>HYSPLIT is an Atmospheric  transport and dispersion model</a:t>
            </a:r>
          </a:p>
          <a:p>
            <a:pPr lvl="1"/>
            <a:r>
              <a:rPr lang="en-US" sz="2800" dirty="0"/>
              <a:t>Model transport of atmospheric tracers </a:t>
            </a:r>
          </a:p>
          <a:p>
            <a:pPr marL="667512" lvl="2" indent="0">
              <a:buNone/>
            </a:pPr>
            <a:r>
              <a:rPr lang="en-US" sz="2400" dirty="0"/>
              <a:t>Smoke, dust, volcanic ash, chemical releases,</a:t>
            </a:r>
          </a:p>
          <a:p>
            <a:pPr marL="667512" lvl="2" indent="0">
              <a:buNone/>
            </a:pPr>
            <a:r>
              <a:rPr lang="en-US" sz="2400" dirty="0"/>
              <a:t>Anything that is approximately a passive tracer in the atmosphere!</a:t>
            </a:r>
          </a:p>
          <a:p>
            <a:pPr lvl="1"/>
            <a:r>
              <a:rPr lang="en-US" sz="2800" b="1" dirty="0"/>
              <a:t>Answers the questions</a:t>
            </a:r>
            <a:endParaRPr lang="en-US" sz="2800" dirty="0"/>
          </a:p>
          <a:p>
            <a:pPr lvl="2"/>
            <a:r>
              <a:rPr lang="en-US" sz="2800" dirty="0"/>
              <a:t>Where is stuff going?</a:t>
            </a:r>
          </a:p>
          <a:p>
            <a:pPr lvl="2"/>
            <a:r>
              <a:rPr lang="en-US" sz="2800" dirty="0"/>
              <a:t>Where did stuff come from?</a:t>
            </a:r>
          </a:p>
          <a:p>
            <a:pPr lvl="1"/>
            <a:r>
              <a:rPr lang="en-US" sz="2800" b="1" dirty="0"/>
              <a:t>Two types of calculations</a:t>
            </a:r>
          </a:p>
          <a:p>
            <a:pPr lvl="2"/>
            <a:r>
              <a:rPr lang="en-US" sz="2800" dirty="0"/>
              <a:t>trajectories</a:t>
            </a:r>
          </a:p>
          <a:p>
            <a:pPr lvl="2"/>
            <a:r>
              <a:rPr lang="en-US" sz="2800" dirty="0"/>
              <a:t>dispersion</a:t>
            </a:r>
          </a:p>
          <a:p>
            <a:pPr marL="0" indent="0">
              <a:buNone/>
            </a:pPr>
            <a:endParaRPr lang="en-US" dirty="0">
              <a:solidFill>
                <a:schemeClr val="tx2">
                  <a:lumMod val="10000"/>
                </a:schemeClr>
              </a:solidFill>
            </a:endParaRPr>
          </a:p>
          <a:p>
            <a:pPr marL="0" indent="0">
              <a:buNone/>
            </a:pPr>
            <a:endParaRPr lang="en-US" dirty="0">
              <a:solidFill>
                <a:schemeClr val="tx2">
                  <a:lumMod val="10000"/>
                </a:schemeClr>
              </a:solidFill>
            </a:endParaRPr>
          </a:p>
          <a:p>
            <a:pPr marL="393192" lvl="1" indent="0">
              <a:buNone/>
            </a:pPr>
            <a:r>
              <a:rPr lang="en-US" dirty="0"/>
              <a:t/>
            </a:r>
            <a:br>
              <a:rPr lang="en-US" dirty="0"/>
            </a:br>
            <a:endParaRPr lang="en-US" dirty="0"/>
          </a:p>
        </p:txBody>
      </p:sp>
      <p:sp>
        <p:nvSpPr>
          <p:cNvPr id="5" name="Slide Number Placeholder 4"/>
          <p:cNvSpPr>
            <a:spLocks noGrp="1"/>
          </p:cNvSpPr>
          <p:nvPr>
            <p:ph type="sldNum" sz="quarter" idx="12"/>
          </p:nvPr>
        </p:nvSpPr>
        <p:spPr/>
        <p:txBody>
          <a:bodyPr/>
          <a:lstStyle/>
          <a:p>
            <a:fld id="{4E8DBFF9-7723-4E32-B4D1-61E93AF5D5D3}" type="slidenum">
              <a:rPr lang="en-US" smtClean="0"/>
              <a:pPr/>
              <a:t>3</a:t>
            </a:fld>
            <a:endParaRPr lang="en-US"/>
          </a:p>
        </p:txBody>
      </p:sp>
      <p:pic>
        <p:nvPicPr>
          <p:cNvPr id="7" name="Picture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337265" y="3738501"/>
            <a:ext cx="4827106" cy="3173240"/>
          </a:xfrm>
          <a:prstGeom prst="rect">
            <a:avLst/>
          </a:prstGeom>
        </p:spPr>
      </p:pic>
      <p:sp>
        <p:nvSpPr>
          <p:cNvPr id="8" name="TextBox 7"/>
          <p:cNvSpPr txBox="1"/>
          <p:nvPr/>
        </p:nvSpPr>
        <p:spPr>
          <a:xfrm>
            <a:off x="7065506" y="3348856"/>
            <a:ext cx="2114105" cy="369332"/>
          </a:xfrm>
          <a:prstGeom prst="rect">
            <a:avLst/>
          </a:prstGeom>
          <a:noFill/>
        </p:spPr>
        <p:txBody>
          <a:bodyPr wrap="none" rtlCol="0">
            <a:spAutoFit/>
          </a:bodyPr>
          <a:lstStyle/>
          <a:p>
            <a:r>
              <a:rPr lang="en-US" dirty="0"/>
              <a:t>Katmai 21 Sept 2003</a:t>
            </a:r>
          </a:p>
        </p:txBody>
      </p:sp>
      <p:sp>
        <p:nvSpPr>
          <p:cNvPr id="9" name="Rectangle 8"/>
          <p:cNvSpPr/>
          <p:nvPr/>
        </p:nvSpPr>
        <p:spPr>
          <a:xfrm>
            <a:off x="33950" y="6194688"/>
            <a:ext cx="6477000" cy="461665"/>
          </a:xfrm>
          <a:prstGeom prst="rect">
            <a:avLst/>
          </a:prstGeom>
        </p:spPr>
        <p:txBody>
          <a:bodyPr wrap="square">
            <a:spAutoFit/>
          </a:bodyPr>
          <a:lstStyle/>
          <a:p>
            <a:r>
              <a:rPr lang="en-US" sz="1200" dirty="0"/>
              <a:t>NASA image courtesy Jeff Schmaltz, LANCE/EOSDIS MODIS </a:t>
            </a:r>
          </a:p>
          <a:p>
            <a:r>
              <a:rPr lang="en-US" sz="1200" dirty="0"/>
              <a:t>Rapid Response Team  at NASA GSFC.</a:t>
            </a:r>
          </a:p>
        </p:txBody>
      </p:sp>
    </p:spTree>
    <p:extLst>
      <p:ext uri="{BB962C8B-B14F-4D97-AF65-F5344CB8AC3E}">
        <p14:creationId xmlns:p14="http://schemas.microsoft.com/office/powerpoint/2010/main" val="169172080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4E8DBFF9-7723-4E32-B4D1-61E93AF5D5D3}" type="slidenum">
              <a:rPr lang="en-US" smtClean="0"/>
              <a:pPr/>
              <a:t>30</a:t>
            </a:fld>
            <a:endParaRPr lang="en-US"/>
          </a:p>
        </p:txBody>
      </p:sp>
      <p:sp>
        <p:nvSpPr>
          <p:cNvPr id="3" name="TextBox 2"/>
          <p:cNvSpPr txBox="1"/>
          <p:nvPr/>
        </p:nvSpPr>
        <p:spPr>
          <a:xfrm>
            <a:off x="381000" y="457200"/>
            <a:ext cx="6593856" cy="461665"/>
          </a:xfrm>
          <a:prstGeom prst="rect">
            <a:avLst/>
          </a:prstGeom>
          <a:noFill/>
        </p:spPr>
        <p:txBody>
          <a:bodyPr wrap="none" rtlCol="0">
            <a:spAutoFit/>
          </a:bodyPr>
          <a:lstStyle/>
          <a:p>
            <a:r>
              <a:rPr lang="en-US" sz="2400" b="1" dirty="0"/>
              <a:t>What height should you start a back-trajectory at?</a:t>
            </a:r>
          </a:p>
        </p:txBody>
      </p:sp>
      <p:sp>
        <p:nvSpPr>
          <p:cNvPr id="4" name="TextBox 3"/>
          <p:cNvSpPr txBox="1"/>
          <p:nvPr/>
        </p:nvSpPr>
        <p:spPr>
          <a:xfrm>
            <a:off x="1028192" y="1371600"/>
            <a:ext cx="6059351" cy="1384995"/>
          </a:xfrm>
          <a:prstGeom prst="rect">
            <a:avLst/>
          </a:prstGeom>
          <a:noFill/>
        </p:spPr>
        <p:txBody>
          <a:bodyPr wrap="none" rtlCol="0">
            <a:spAutoFit/>
          </a:bodyPr>
          <a:lstStyle/>
          <a:p>
            <a:pPr>
              <a:spcAft>
                <a:spcPts val="1800"/>
              </a:spcAft>
            </a:pPr>
            <a:r>
              <a:rPr lang="en-US" b="1" dirty="0"/>
              <a:t>CASE 1:</a:t>
            </a:r>
          </a:p>
          <a:p>
            <a:pPr marL="742950" lvl="1" indent="-285750">
              <a:spcAft>
                <a:spcPts val="1800"/>
              </a:spcAft>
              <a:buFont typeface="Wingdings" panose="05000000000000000000" pitchFamily="2" charset="2"/>
              <a:buChar char="Ø"/>
            </a:pPr>
            <a:r>
              <a:rPr lang="en-US" b="1" dirty="0">
                <a:solidFill>
                  <a:srgbClr val="FFFF00"/>
                </a:solidFill>
              </a:rPr>
              <a:t>relatively simple terrain</a:t>
            </a:r>
          </a:p>
          <a:p>
            <a:pPr marL="742950" lvl="1" indent="-285750">
              <a:spcAft>
                <a:spcPts val="1800"/>
              </a:spcAft>
              <a:buFont typeface="Wingdings" panose="05000000000000000000" pitchFamily="2" charset="2"/>
              <a:buChar char="Ø"/>
            </a:pPr>
            <a:r>
              <a:rPr lang="en-US" b="1" dirty="0">
                <a:solidFill>
                  <a:srgbClr val="FFFF00"/>
                </a:solidFill>
              </a:rPr>
              <a:t>at least ~20 km or more away from any major sources</a:t>
            </a:r>
          </a:p>
        </p:txBody>
      </p:sp>
      <p:sp>
        <p:nvSpPr>
          <p:cNvPr id="5" name="TextBox 4"/>
          <p:cNvSpPr txBox="1"/>
          <p:nvPr/>
        </p:nvSpPr>
        <p:spPr>
          <a:xfrm>
            <a:off x="1028192" y="4038600"/>
            <a:ext cx="5019707" cy="877163"/>
          </a:xfrm>
          <a:prstGeom prst="rect">
            <a:avLst/>
          </a:prstGeom>
          <a:noFill/>
        </p:spPr>
        <p:txBody>
          <a:bodyPr wrap="none" rtlCol="0">
            <a:spAutoFit/>
          </a:bodyPr>
          <a:lstStyle/>
          <a:p>
            <a:pPr>
              <a:spcAft>
                <a:spcPts val="1800"/>
              </a:spcAft>
            </a:pPr>
            <a:r>
              <a:rPr lang="en-US" b="1" dirty="0"/>
              <a:t>CASE 2:</a:t>
            </a:r>
          </a:p>
          <a:p>
            <a:pPr marL="742950" lvl="1" indent="-285750">
              <a:spcAft>
                <a:spcPts val="1800"/>
              </a:spcAft>
              <a:buFont typeface="Wingdings" panose="05000000000000000000" pitchFamily="2" charset="2"/>
              <a:buChar char="Ø"/>
            </a:pPr>
            <a:r>
              <a:rPr lang="en-US" b="1" dirty="0">
                <a:solidFill>
                  <a:srgbClr val="FFFF00"/>
                </a:solidFill>
              </a:rPr>
              <a:t>at the top of a relatively isolated mountain</a:t>
            </a:r>
          </a:p>
        </p:txBody>
      </p:sp>
    </p:spTree>
    <p:extLst>
      <p:ext uri="{BB962C8B-B14F-4D97-AF65-F5344CB8AC3E}">
        <p14:creationId xmlns:p14="http://schemas.microsoft.com/office/powerpoint/2010/main" val="76487790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6" name="Picture 3" descr="MCBD09185_0000[1]"/>
          <p:cNvPicPr>
            <a:picLocks noChangeAspect="1" noChangeArrowheads="1"/>
          </p:cNvPicPr>
          <p:nvPr/>
        </p:nvPicPr>
        <p:blipFill>
          <a:blip r:embed="rId3" cstate="screen">
            <a:extLst>
              <a:ext uri="{28A0092B-C50C-407E-A947-70E740481C1C}">
                <a14:useLocalDpi xmlns:a14="http://schemas.microsoft.com/office/drawing/2010/main"/>
              </a:ext>
            </a:extLst>
          </a:blip>
          <a:srcRect l="16197" r="70865" b="84972"/>
          <a:stretch>
            <a:fillRect/>
          </a:stretch>
        </p:blipFill>
        <p:spPr bwMode="auto">
          <a:xfrm>
            <a:off x="0" y="1435100"/>
            <a:ext cx="9144000" cy="422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47" name="Picture 3" descr="MCBD09185_0000[1]"/>
          <p:cNvPicPr>
            <a:picLocks noChangeAspect="1" noChangeArrowheads="1"/>
          </p:cNvPicPr>
          <p:nvPr/>
        </p:nvPicPr>
        <p:blipFill>
          <a:blip r:embed="rId4" cstate="screen">
            <a:extLst>
              <a:ext uri="{28A0092B-C50C-407E-A947-70E740481C1C}">
                <a14:useLocalDpi xmlns:a14="http://schemas.microsoft.com/office/drawing/2010/main"/>
              </a:ext>
            </a:extLst>
          </a:blip>
          <a:srcRect l="1669" r="3091" b="61797"/>
          <a:stretch>
            <a:fillRect/>
          </a:stretch>
        </p:blipFill>
        <p:spPr bwMode="auto">
          <a:xfrm>
            <a:off x="0" y="5519738"/>
            <a:ext cx="9144000" cy="1350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48" name="Picture 3" descr="MCBD09185_0000[1]"/>
          <p:cNvPicPr>
            <a:picLocks noChangeAspect="1" noChangeArrowheads="1"/>
          </p:cNvPicPr>
          <p:nvPr/>
        </p:nvPicPr>
        <p:blipFill>
          <a:blip r:embed="rId5" cstate="screen">
            <a:extLst>
              <a:ext uri="{28A0092B-C50C-407E-A947-70E740481C1C}">
                <a14:useLocalDpi xmlns:a14="http://schemas.microsoft.com/office/drawing/2010/main"/>
              </a:ext>
            </a:extLst>
          </a:blip>
          <a:srcRect l="16197" t="4005" r="70865" b="84972"/>
          <a:stretch>
            <a:fillRect/>
          </a:stretch>
        </p:blipFill>
        <p:spPr bwMode="auto">
          <a:xfrm>
            <a:off x="0" y="0"/>
            <a:ext cx="9144000" cy="3100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49" name="Picture 223" descr="MCj01507830000[1]"/>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333375" y="5249863"/>
            <a:ext cx="998538" cy="1455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40" name="Straight Connector 439"/>
          <p:cNvCxnSpPr/>
          <p:nvPr/>
        </p:nvCxnSpPr>
        <p:spPr>
          <a:xfrm>
            <a:off x="0" y="1887538"/>
            <a:ext cx="9144000" cy="0"/>
          </a:xfrm>
          <a:prstGeom prst="line">
            <a:avLst/>
          </a:prstGeom>
          <a:ln w="28575">
            <a:solidFill>
              <a:schemeClr val="tx2"/>
            </a:solidFill>
            <a:prstDash val="dash"/>
          </a:ln>
        </p:spPr>
        <p:style>
          <a:lnRef idx="1">
            <a:schemeClr val="accent1"/>
          </a:lnRef>
          <a:fillRef idx="0">
            <a:schemeClr val="accent1"/>
          </a:fillRef>
          <a:effectRef idx="0">
            <a:schemeClr val="accent1"/>
          </a:effectRef>
          <a:fontRef idx="minor">
            <a:schemeClr val="tx1"/>
          </a:fontRef>
        </p:style>
      </p:cxnSp>
      <p:sp>
        <p:nvSpPr>
          <p:cNvPr id="82951" name="Text Box 60"/>
          <p:cNvSpPr txBox="1">
            <a:spLocks noChangeArrowheads="1"/>
          </p:cNvSpPr>
          <p:nvPr/>
        </p:nvSpPr>
        <p:spPr bwMode="auto">
          <a:xfrm>
            <a:off x="7789863" y="4783138"/>
            <a:ext cx="1143000" cy="5492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000" b="1" i="0" u="none" strike="noStrike" kern="1200" cap="none" spc="0" normalizeH="0" baseline="0" noProof="0">
                <a:ln>
                  <a:noFill/>
                </a:ln>
                <a:solidFill>
                  <a:srgbClr val="000000"/>
                </a:solidFill>
                <a:effectLst/>
                <a:uLnTx/>
                <a:uFillTx/>
                <a:latin typeface="Arial" charset="0"/>
                <a:ea typeface="+mn-ea"/>
                <a:cs typeface="+mn-cs"/>
              </a:rPr>
              <a:t>Measurement of ambient air concentrations</a:t>
            </a:r>
          </a:p>
        </p:txBody>
      </p:sp>
      <p:grpSp>
        <p:nvGrpSpPr>
          <p:cNvPr id="82952" name="Group 61"/>
          <p:cNvGrpSpPr>
            <a:grpSpLocks/>
          </p:cNvGrpSpPr>
          <p:nvPr/>
        </p:nvGrpSpPr>
        <p:grpSpPr bwMode="auto">
          <a:xfrm>
            <a:off x="7988300" y="5316538"/>
            <a:ext cx="639763" cy="1371600"/>
            <a:chOff x="5117" y="2544"/>
            <a:chExt cx="403" cy="864"/>
          </a:xfrm>
        </p:grpSpPr>
        <p:grpSp>
          <p:nvGrpSpPr>
            <p:cNvPr id="82953" name="Group 62"/>
            <p:cNvGrpSpPr>
              <a:grpSpLocks noChangeAspect="1"/>
            </p:cNvGrpSpPr>
            <p:nvPr/>
          </p:nvGrpSpPr>
          <p:grpSpPr bwMode="auto">
            <a:xfrm>
              <a:off x="5117" y="2544"/>
              <a:ext cx="403" cy="630"/>
              <a:chOff x="1488" y="2112"/>
              <a:chExt cx="768" cy="1200"/>
            </a:xfrm>
          </p:grpSpPr>
          <p:sp>
            <p:nvSpPr>
              <p:cNvPr id="82957" name="Rectangle 63"/>
              <p:cNvSpPr>
                <a:spLocks noChangeAspect="1" noChangeArrowheads="1"/>
              </p:cNvSpPr>
              <p:nvPr/>
            </p:nvSpPr>
            <p:spPr bwMode="auto">
              <a:xfrm>
                <a:off x="1488" y="2112"/>
                <a:ext cx="768" cy="1200"/>
              </a:xfrm>
              <a:prstGeom prst="rect">
                <a:avLst/>
              </a:prstGeom>
              <a:solidFill>
                <a:schemeClr val="bg1"/>
              </a:solidFill>
              <a:ln w="9525">
                <a:solidFill>
                  <a:schemeClr val="tx1"/>
                </a:solidFill>
                <a:miter lim="800000"/>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charset="0"/>
                  <a:ea typeface="+mn-ea"/>
                  <a:cs typeface="+mn-cs"/>
                </a:endParaRPr>
              </a:p>
            </p:txBody>
          </p:sp>
          <p:pic>
            <p:nvPicPr>
              <p:cNvPr id="82958" name="Picture 64" descr="DC400004"/>
              <p:cNvPicPr preferRelativeResize="0">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1598" y="2256"/>
                <a:ext cx="569" cy="96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sp>
          <p:nvSpPr>
            <p:cNvPr id="82954" name="Line 65"/>
            <p:cNvSpPr>
              <a:spLocks noChangeShapeType="1"/>
            </p:cNvSpPr>
            <p:nvPr/>
          </p:nvSpPr>
          <p:spPr bwMode="auto">
            <a:xfrm>
              <a:off x="5232" y="3168"/>
              <a:ext cx="0" cy="24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82955" name="Line 66"/>
            <p:cNvSpPr>
              <a:spLocks noChangeShapeType="1"/>
            </p:cNvSpPr>
            <p:nvPr/>
          </p:nvSpPr>
          <p:spPr bwMode="auto">
            <a:xfrm>
              <a:off x="5376" y="3168"/>
              <a:ext cx="0" cy="24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82956" name="Line 67"/>
            <p:cNvSpPr>
              <a:spLocks noChangeShapeType="1"/>
            </p:cNvSpPr>
            <p:nvPr/>
          </p:nvSpPr>
          <p:spPr bwMode="auto">
            <a:xfrm>
              <a:off x="5136" y="3408"/>
              <a:ext cx="336"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grpSp>
      <p:sp>
        <p:nvSpPr>
          <p:cNvPr id="15" name="TextBox 14"/>
          <p:cNvSpPr txBox="1"/>
          <p:nvPr/>
        </p:nvSpPr>
        <p:spPr>
          <a:xfrm>
            <a:off x="228600" y="276324"/>
            <a:ext cx="6814686" cy="1384995"/>
          </a:xfrm>
          <a:prstGeom prst="rect">
            <a:avLst/>
          </a:prstGeom>
          <a:noFill/>
        </p:spPr>
        <p:txBody>
          <a:bodyPr wrap="none" rtlCol="0">
            <a:spAutoFit/>
          </a:bodyPr>
          <a:lstStyle/>
          <a:p>
            <a:pPr>
              <a:spcAft>
                <a:spcPts val="1800"/>
              </a:spcAft>
            </a:pPr>
            <a:r>
              <a:rPr lang="en-US" b="1" dirty="0"/>
              <a:t>CASE 1:</a:t>
            </a:r>
          </a:p>
          <a:p>
            <a:pPr marL="742950" lvl="1" indent="-285750">
              <a:spcAft>
                <a:spcPts val="1800"/>
              </a:spcAft>
              <a:buFont typeface="Wingdings" panose="05000000000000000000" pitchFamily="2" charset="2"/>
              <a:buChar char="Ø"/>
            </a:pPr>
            <a:r>
              <a:rPr lang="en-US" b="1" dirty="0"/>
              <a:t>relatively simple terrain</a:t>
            </a:r>
          </a:p>
          <a:p>
            <a:pPr marL="742950" lvl="1" indent="-285750">
              <a:spcAft>
                <a:spcPts val="1800"/>
              </a:spcAft>
              <a:buFont typeface="Wingdings" panose="05000000000000000000" pitchFamily="2" charset="2"/>
              <a:buChar char="Ø"/>
            </a:pPr>
            <a:r>
              <a:rPr lang="en-US" b="1" dirty="0"/>
              <a:t>at least ~20 km or more away from any major sources</a:t>
            </a:r>
          </a:p>
        </p:txBody>
      </p:sp>
      <p:cxnSp>
        <p:nvCxnSpPr>
          <p:cNvPr id="3" name="Straight Arrow Connector 2"/>
          <p:cNvCxnSpPr/>
          <p:nvPr/>
        </p:nvCxnSpPr>
        <p:spPr>
          <a:xfrm>
            <a:off x="1524000" y="5519738"/>
            <a:ext cx="6248400" cy="0"/>
          </a:xfrm>
          <a:prstGeom prst="straightConnector1">
            <a:avLst/>
          </a:prstGeom>
          <a:ln w="28575">
            <a:solidFill>
              <a:schemeClr val="tx1"/>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3733800" y="5155844"/>
            <a:ext cx="1806905" cy="369332"/>
          </a:xfrm>
          <a:prstGeom prst="rect">
            <a:avLst/>
          </a:prstGeom>
          <a:noFill/>
        </p:spPr>
        <p:txBody>
          <a:bodyPr wrap="none" rtlCol="0">
            <a:spAutoFit/>
          </a:bodyPr>
          <a:lstStyle/>
          <a:p>
            <a:r>
              <a:rPr lang="en-US" dirty="0"/>
              <a:t>~20 km or more</a:t>
            </a:r>
          </a:p>
        </p:txBody>
      </p:sp>
    </p:spTree>
    <p:extLst>
      <p:ext uri="{BB962C8B-B14F-4D97-AF65-F5344CB8AC3E}">
        <p14:creationId xmlns:p14="http://schemas.microsoft.com/office/powerpoint/2010/main" val="316694284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Picture 3" descr="MCBD09185_0000[1]"/>
          <p:cNvPicPr>
            <a:picLocks noChangeAspect="1" noChangeArrowheads="1"/>
          </p:cNvPicPr>
          <p:nvPr/>
        </p:nvPicPr>
        <p:blipFill>
          <a:blip r:embed="rId3" cstate="screen">
            <a:extLst>
              <a:ext uri="{28A0092B-C50C-407E-A947-70E740481C1C}">
                <a14:useLocalDpi xmlns:a14="http://schemas.microsoft.com/office/drawing/2010/main"/>
              </a:ext>
            </a:extLst>
          </a:blip>
          <a:srcRect l="16197" r="70865" b="84972"/>
          <a:stretch>
            <a:fillRect/>
          </a:stretch>
        </p:blipFill>
        <p:spPr bwMode="auto">
          <a:xfrm>
            <a:off x="0" y="1435100"/>
            <a:ext cx="9144000" cy="422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971" name="Picture 3" descr="MCBD09185_0000[1]"/>
          <p:cNvPicPr>
            <a:picLocks noChangeAspect="1" noChangeArrowheads="1"/>
          </p:cNvPicPr>
          <p:nvPr/>
        </p:nvPicPr>
        <p:blipFill>
          <a:blip r:embed="rId4" cstate="screen">
            <a:extLst>
              <a:ext uri="{28A0092B-C50C-407E-A947-70E740481C1C}">
                <a14:useLocalDpi xmlns:a14="http://schemas.microsoft.com/office/drawing/2010/main"/>
              </a:ext>
            </a:extLst>
          </a:blip>
          <a:srcRect l="1669" r="3091" b="61797"/>
          <a:stretch>
            <a:fillRect/>
          </a:stretch>
        </p:blipFill>
        <p:spPr bwMode="auto">
          <a:xfrm>
            <a:off x="0" y="5519738"/>
            <a:ext cx="9144000" cy="1350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972" name="Picture 3" descr="MCBD09185_0000[1]"/>
          <p:cNvPicPr>
            <a:picLocks noChangeAspect="1" noChangeArrowheads="1"/>
          </p:cNvPicPr>
          <p:nvPr/>
        </p:nvPicPr>
        <p:blipFill>
          <a:blip r:embed="rId5" cstate="screen">
            <a:extLst>
              <a:ext uri="{28A0092B-C50C-407E-A947-70E740481C1C}">
                <a14:useLocalDpi xmlns:a14="http://schemas.microsoft.com/office/drawing/2010/main"/>
              </a:ext>
            </a:extLst>
          </a:blip>
          <a:srcRect l="16197" t="4005" r="70865" b="84972"/>
          <a:stretch>
            <a:fillRect/>
          </a:stretch>
        </p:blipFill>
        <p:spPr bwMode="auto">
          <a:xfrm>
            <a:off x="0" y="0"/>
            <a:ext cx="9144000" cy="3100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973" name="Picture 223" descr="MCj01507830000[1]"/>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307975" y="6011863"/>
            <a:ext cx="912813" cy="75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40" name="Straight Connector 439"/>
          <p:cNvCxnSpPr/>
          <p:nvPr/>
        </p:nvCxnSpPr>
        <p:spPr>
          <a:xfrm>
            <a:off x="7593013" y="1885950"/>
            <a:ext cx="1550987" cy="1588"/>
          </a:xfrm>
          <a:prstGeom prst="line">
            <a:avLst/>
          </a:prstGeom>
          <a:ln w="28575">
            <a:solidFill>
              <a:schemeClr val="tx2"/>
            </a:solidFill>
            <a:prstDash val="dash"/>
          </a:ln>
        </p:spPr>
        <p:style>
          <a:lnRef idx="1">
            <a:schemeClr val="accent1"/>
          </a:lnRef>
          <a:fillRef idx="0">
            <a:schemeClr val="accent1"/>
          </a:fillRef>
          <a:effectRef idx="0">
            <a:schemeClr val="accent1"/>
          </a:effectRef>
          <a:fontRef idx="minor">
            <a:schemeClr val="tx1"/>
          </a:fontRef>
        </p:style>
      </p:cxnSp>
      <p:sp>
        <p:nvSpPr>
          <p:cNvPr id="83975" name="TextBox 9"/>
          <p:cNvSpPr txBox="1">
            <a:spLocks noChangeArrowheads="1"/>
          </p:cNvSpPr>
          <p:nvPr/>
        </p:nvSpPr>
        <p:spPr bwMode="auto">
          <a:xfrm>
            <a:off x="1185863" y="1701800"/>
            <a:ext cx="64928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0000"/>
                </a:solidFill>
                <a:effectLst/>
                <a:uLnTx/>
                <a:uFillTx/>
                <a:latin typeface="Arial" charset="0"/>
                <a:ea typeface="+mn-ea"/>
                <a:cs typeface="+mn-cs"/>
              </a:rPr>
              <a:t>Height of Planetary Boundary Layer (PBL) During the Day</a:t>
            </a:r>
          </a:p>
        </p:txBody>
      </p:sp>
      <p:cxnSp>
        <p:nvCxnSpPr>
          <p:cNvPr id="12" name="Straight Connector 11"/>
          <p:cNvCxnSpPr/>
          <p:nvPr/>
        </p:nvCxnSpPr>
        <p:spPr>
          <a:xfrm>
            <a:off x="0" y="1885950"/>
            <a:ext cx="1150938" cy="0"/>
          </a:xfrm>
          <a:prstGeom prst="line">
            <a:avLst/>
          </a:prstGeom>
          <a:ln w="28575">
            <a:solidFill>
              <a:schemeClr val="tx2"/>
            </a:solidFill>
            <a:prstDash val="dash"/>
          </a:ln>
        </p:spPr>
        <p:style>
          <a:lnRef idx="1">
            <a:schemeClr val="accent1"/>
          </a:lnRef>
          <a:fillRef idx="0">
            <a:schemeClr val="accent1"/>
          </a:fillRef>
          <a:effectRef idx="0">
            <a:schemeClr val="accent1"/>
          </a:effectRef>
          <a:fontRef idx="minor">
            <a:schemeClr val="tx1"/>
          </a:fontRef>
        </p:style>
      </p:cxnSp>
      <p:sp>
        <p:nvSpPr>
          <p:cNvPr id="16" name="TextBox 15"/>
          <p:cNvSpPr txBox="1">
            <a:spLocks noChangeArrowheads="1"/>
          </p:cNvSpPr>
          <p:nvPr/>
        </p:nvSpPr>
        <p:spPr bwMode="auto">
          <a:xfrm>
            <a:off x="304800" y="177800"/>
            <a:ext cx="8178800" cy="1477963"/>
          </a:xfrm>
          <a:prstGeom prst="rect">
            <a:avLst/>
          </a:prstGeom>
          <a:solidFill>
            <a:schemeClr val="bg1"/>
          </a:solidFill>
          <a:ln w="9525">
            <a:solidFill>
              <a:srgbClr val="0070C0"/>
            </a:solidFill>
            <a:miter lim="800000"/>
            <a:headEnd/>
            <a:tailEnd/>
          </a:ln>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charset="0"/>
                <a:ea typeface="+mn-ea"/>
                <a:cs typeface="+mn-cs"/>
              </a:rPr>
              <a:t>Greater than ~20km from the source,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charset="0"/>
                <a:ea typeface="+mn-ea"/>
                <a:cs typeface="+mn-cs"/>
              </a:rPr>
              <a:t>if the forward trajectory from the source is within the PBL,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charset="0"/>
                <a:ea typeface="+mn-ea"/>
                <a:cs typeface="+mn-cs"/>
              </a:rPr>
              <a:t>then the source can impact the measurement site,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charset="0"/>
                <a:ea typeface="+mn-ea"/>
                <a:cs typeface="+mn-cs"/>
              </a:rPr>
              <a:t>even if the trajectory endpoint near the site is </a:t>
            </a:r>
            <a:r>
              <a:rPr kumimoji="0" lang="en-US" altLang="en-US" sz="1800" b="0" i="0" u="sng" strike="noStrike" kern="1200" cap="none" spc="0" normalizeH="0" baseline="0" noProof="0">
                <a:ln>
                  <a:noFill/>
                </a:ln>
                <a:solidFill>
                  <a:srgbClr val="000000"/>
                </a:solidFill>
                <a:effectLst/>
                <a:uLnTx/>
                <a:uFillTx/>
                <a:latin typeface="Arial" charset="0"/>
                <a:ea typeface="+mn-ea"/>
                <a:cs typeface="+mn-cs"/>
              </a:rPr>
              <a:t>not at the height of the sampler</a:t>
            </a:r>
            <a:r>
              <a:rPr kumimoji="0" lang="en-US" altLang="en-US" sz="1800" b="0" i="0" u="none" strike="noStrike" kern="1200" cap="none" spc="0" normalizeH="0" baseline="0" noProof="0">
                <a:ln>
                  <a:noFill/>
                </a:ln>
                <a:solidFill>
                  <a:srgbClr val="000000"/>
                </a:solidFill>
                <a:effectLst/>
                <a:uLnTx/>
                <a:uFillTx/>
                <a:latin typeface="Arial" charset="0"/>
                <a:ea typeface="+mn-ea"/>
                <a:cs typeface="+mn-cs"/>
              </a:rPr>
              <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charset="0"/>
                <a:ea typeface="+mn-ea"/>
                <a:cs typeface="+mn-cs"/>
              </a:rPr>
              <a:t>This is because the PBL is relatively well-mixed during the day.</a:t>
            </a:r>
          </a:p>
        </p:txBody>
      </p:sp>
      <p:sp>
        <p:nvSpPr>
          <p:cNvPr id="15" name="Freeform 14"/>
          <p:cNvSpPr/>
          <p:nvPr/>
        </p:nvSpPr>
        <p:spPr>
          <a:xfrm>
            <a:off x="682625" y="3751263"/>
            <a:ext cx="8088313" cy="2224087"/>
          </a:xfrm>
          <a:custGeom>
            <a:avLst/>
            <a:gdLst>
              <a:gd name="connsiteX0" fmla="*/ 0 w 7924800"/>
              <a:gd name="connsiteY0" fmla="*/ 2342444 h 2342444"/>
              <a:gd name="connsiteX1" fmla="*/ 177800 w 7924800"/>
              <a:gd name="connsiteY1" fmla="*/ 1927577 h 2342444"/>
              <a:gd name="connsiteX2" fmla="*/ 414866 w 7924800"/>
              <a:gd name="connsiteY2" fmla="*/ 1605844 h 2342444"/>
              <a:gd name="connsiteX3" fmla="*/ 863600 w 7924800"/>
              <a:gd name="connsiteY3" fmla="*/ 1292577 h 2342444"/>
              <a:gd name="connsiteX4" fmla="*/ 1405466 w 7924800"/>
              <a:gd name="connsiteY4" fmla="*/ 1089377 h 2342444"/>
              <a:gd name="connsiteX5" fmla="*/ 2091266 w 7924800"/>
              <a:gd name="connsiteY5" fmla="*/ 860777 h 2342444"/>
              <a:gd name="connsiteX6" fmla="*/ 2988733 w 7924800"/>
              <a:gd name="connsiteY6" fmla="*/ 572910 h 2342444"/>
              <a:gd name="connsiteX7" fmla="*/ 3556000 w 7924800"/>
              <a:gd name="connsiteY7" fmla="*/ 522110 h 2342444"/>
              <a:gd name="connsiteX8" fmla="*/ 4114800 w 7924800"/>
              <a:gd name="connsiteY8" fmla="*/ 369710 h 2342444"/>
              <a:gd name="connsiteX9" fmla="*/ 5029200 w 7924800"/>
              <a:gd name="connsiteY9" fmla="*/ 234244 h 2342444"/>
              <a:gd name="connsiteX10" fmla="*/ 5672666 w 7924800"/>
              <a:gd name="connsiteY10" fmla="*/ 149577 h 2342444"/>
              <a:gd name="connsiteX11" fmla="*/ 6146800 w 7924800"/>
              <a:gd name="connsiteY11" fmla="*/ 132644 h 2342444"/>
              <a:gd name="connsiteX12" fmla="*/ 6731000 w 7924800"/>
              <a:gd name="connsiteY12" fmla="*/ 90310 h 2342444"/>
              <a:gd name="connsiteX13" fmla="*/ 7323666 w 7924800"/>
              <a:gd name="connsiteY13" fmla="*/ 39510 h 2342444"/>
              <a:gd name="connsiteX14" fmla="*/ 7747000 w 7924800"/>
              <a:gd name="connsiteY14" fmla="*/ 5644 h 2342444"/>
              <a:gd name="connsiteX15" fmla="*/ 7848600 w 7924800"/>
              <a:gd name="connsiteY15" fmla="*/ 5644 h 2342444"/>
              <a:gd name="connsiteX16" fmla="*/ 7924800 w 7924800"/>
              <a:gd name="connsiteY16" fmla="*/ 5644 h 2342444"/>
              <a:gd name="connsiteX0" fmla="*/ 105833 w 8030633"/>
              <a:gd name="connsiteY0" fmla="*/ 2342444 h 2402366"/>
              <a:gd name="connsiteX1" fmla="*/ 29633 w 8030633"/>
              <a:gd name="connsiteY1" fmla="*/ 2333221 h 2402366"/>
              <a:gd name="connsiteX2" fmla="*/ 283633 w 8030633"/>
              <a:gd name="connsiteY2" fmla="*/ 1927577 h 2402366"/>
              <a:gd name="connsiteX3" fmla="*/ 520699 w 8030633"/>
              <a:gd name="connsiteY3" fmla="*/ 1605844 h 2402366"/>
              <a:gd name="connsiteX4" fmla="*/ 969433 w 8030633"/>
              <a:gd name="connsiteY4" fmla="*/ 1292577 h 2402366"/>
              <a:gd name="connsiteX5" fmla="*/ 1511299 w 8030633"/>
              <a:gd name="connsiteY5" fmla="*/ 1089377 h 2402366"/>
              <a:gd name="connsiteX6" fmla="*/ 2197099 w 8030633"/>
              <a:gd name="connsiteY6" fmla="*/ 860777 h 2402366"/>
              <a:gd name="connsiteX7" fmla="*/ 3094566 w 8030633"/>
              <a:gd name="connsiteY7" fmla="*/ 572910 h 2402366"/>
              <a:gd name="connsiteX8" fmla="*/ 3661833 w 8030633"/>
              <a:gd name="connsiteY8" fmla="*/ 522110 h 2402366"/>
              <a:gd name="connsiteX9" fmla="*/ 4220633 w 8030633"/>
              <a:gd name="connsiteY9" fmla="*/ 369710 h 2402366"/>
              <a:gd name="connsiteX10" fmla="*/ 5135033 w 8030633"/>
              <a:gd name="connsiteY10" fmla="*/ 234244 h 2402366"/>
              <a:gd name="connsiteX11" fmla="*/ 5778499 w 8030633"/>
              <a:gd name="connsiteY11" fmla="*/ 149577 h 2402366"/>
              <a:gd name="connsiteX12" fmla="*/ 6252633 w 8030633"/>
              <a:gd name="connsiteY12" fmla="*/ 132644 h 2402366"/>
              <a:gd name="connsiteX13" fmla="*/ 6836833 w 8030633"/>
              <a:gd name="connsiteY13" fmla="*/ 90310 h 2402366"/>
              <a:gd name="connsiteX14" fmla="*/ 7429499 w 8030633"/>
              <a:gd name="connsiteY14" fmla="*/ 39510 h 2402366"/>
              <a:gd name="connsiteX15" fmla="*/ 7852833 w 8030633"/>
              <a:gd name="connsiteY15" fmla="*/ 5644 h 2402366"/>
              <a:gd name="connsiteX16" fmla="*/ 7954433 w 8030633"/>
              <a:gd name="connsiteY16" fmla="*/ 5644 h 2402366"/>
              <a:gd name="connsiteX17" fmla="*/ 8030633 w 8030633"/>
              <a:gd name="connsiteY17" fmla="*/ 5644 h 2402366"/>
              <a:gd name="connsiteX0" fmla="*/ 0 w 8001000"/>
              <a:gd name="connsiteY0" fmla="*/ 2333221 h 2333221"/>
              <a:gd name="connsiteX1" fmla="*/ 254000 w 8001000"/>
              <a:gd name="connsiteY1" fmla="*/ 1927577 h 2333221"/>
              <a:gd name="connsiteX2" fmla="*/ 491066 w 8001000"/>
              <a:gd name="connsiteY2" fmla="*/ 1605844 h 2333221"/>
              <a:gd name="connsiteX3" fmla="*/ 939800 w 8001000"/>
              <a:gd name="connsiteY3" fmla="*/ 1292577 h 2333221"/>
              <a:gd name="connsiteX4" fmla="*/ 1481666 w 8001000"/>
              <a:gd name="connsiteY4" fmla="*/ 1089377 h 2333221"/>
              <a:gd name="connsiteX5" fmla="*/ 2167466 w 8001000"/>
              <a:gd name="connsiteY5" fmla="*/ 860777 h 2333221"/>
              <a:gd name="connsiteX6" fmla="*/ 3064933 w 8001000"/>
              <a:gd name="connsiteY6" fmla="*/ 572910 h 2333221"/>
              <a:gd name="connsiteX7" fmla="*/ 3632200 w 8001000"/>
              <a:gd name="connsiteY7" fmla="*/ 522110 h 2333221"/>
              <a:gd name="connsiteX8" fmla="*/ 4191000 w 8001000"/>
              <a:gd name="connsiteY8" fmla="*/ 369710 h 2333221"/>
              <a:gd name="connsiteX9" fmla="*/ 5105400 w 8001000"/>
              <a:gd name="connsiteY9" fmla="*/ 234244 h 2333221"/>
              <a:gd name="connsiteX10" fmla="*/ 5748866 w 8001000"/>
              <a:gd name="connsiteY10" fmla="*/ 149577 h 2333221"/>
              <a:gd name="connsiteX11" fmla="*/ 6223000 w 8001000"/>
              <a:gd name="connsiteY11" fmla="*/ 132644 h 2333221"/>
              <a:gd name="connsiteX12" fmla="*/ 6807200 w 8001000"/>
              <a:gd name="connsiteY12" fmla="*/ 90310 h 2333221"/>
              <a:gd name="connsiteX13" fmla="*/ 7399866 w 8001000"/>
              <a:gd name="connsiteY13" fmla="*/ 39510 h 2333221"/>
              <a:gd name="connsiteX14" fmla="*/ 7823200 w 8001000"/>
              <a:gd name="connsiteY14" fmla="*/ 5644 h 2333221"/>
              <a:gd name="connsiteX15" fmla="*/ 7924800 w 8001000"/>
              <a:gd name="connsiteY15" fmla="*/ 5644 h 2333221"/>
              <a:gd name="connsiteX16" fmla="*/ 8001000 w 8001000"/>
              <a:gd name="connsiteY16" fmla="*/ 5644 h 2333221"/>
              <a:gd name="connsiteX0" fmla="*/ 110331 w 8111331"/>
              <a:gd name="connsiteY0" fmla="*/ 2333221 h 2456161"/>
              <a:gd name="connsiteX1" fmla="*/ 42333 w 8111331"/>
              <a:gd name="connsiteY1" fmla="*/ 2388554 h 2456161"/>
              <a:gd name="connsiteX2" fmla="*/ 364331 w 8111331"/>
              <a:gd name="connsiteY2" fmla="*/ 1927577 h 2456161"/>
              <a:gd name="connsiteX3" fmla="*/ 601397 w 8111331"/>
              <a:gd name="connsiteY3" fmla="*/ 1605844 h 2456161"/>
              <a:gd name="connsiteX4" fmla="*/ 1050131 w 8111331"/>
              <a:gd name="connsiteY4" fmla="*/ 1292577 h 2456161"/>
              <a:gd name="connsiteX5" fmla="*/ 1591997 w 8111331"/>
              <a:gd name="connsiteY5" fmla="*/ 1089377 h 2456161"/>
              <a:gd name="connsiteX6" fmla="*/ 2277797 w 8111331"/>
              <a:gd name="connsiteY6" fmla="*/ 860777 h 2456161"/>
              <a:gd name="connsiteX7" fmla="*/ 3175264 w 8111331"/>
              <a:gd name="connsiteY7" fmla="*/ 572910 h 2456161"/>
              <a:gd name="connsiteX8" fmla="*/ 3742531 w 8111331"/>
              <a:gd name="connsiteY8" fmla="*/ 522110 h 2456161"/>
              <a:gd name="connsiteX9" fmla="*/ 4301331 w 8111331"/>
              <a:gd name="connsiteY9" fmla="*/ 369710 h 2456161"/>
              <a:gd name="connsiteX10" fmla="*/ 5215731 w 8111331"/>
              <a:gd name="connsiteY10" fmla="*/ 234244 h 2456161"/>
              <a:gd name="connsiteX11" fmla="*/ 5859197 w 8111331"/>
              <a:gd name="connsiteY11" fmla="*/ 149577 h 2456161"/>
              <a:gd name="connsiteX12" fmla="*/ 6333331 w 8111331"/>
              <a:gd name="connsiteY12" fmla="*/ 132644 h 2456161"/>
              <a:gd name="connsiteX13" fmla="*/ 6917531 w 8111331"/>
              <a:gd name="connsiteY13" fmla="*/ 90310 h 2456161"/>
              <a:gd name="connsiteX14" fmla="*/ 7510197 w 8111331"/>
              <a:gd name="connsiteY14" fmla="*/ 39510 h 2456161"/>
              <a:gd name="connsiteX15" fmla="*/ 7933531 w 8111331"/>
              <a:gd name="connsiteY15" fmla="*/ 5644 h 2456161"/>
              <a:gd name="connsiteX16" fmla="*/ 8035131 w 8111331"/>
              <a:gd name="connsiteY16" fmla="*/ 5644 h 2456161"/>
              <a:gd name="connsiteX17" fmla="*/ 8111331 w 8111331"/>
              <a:gd name="connsiteY17" fmla="*/ 5644 h 2456161"/>
              <a:gd name="connsiteX0" fmla="*/ 110331 w 8111331"/>
              <a:gd name="connsiteY0" fmla="*/ 2333221 h 2456161"/>
              <a:gd name="connsiteX1" fmla="*/ 42333 w 8111331"/>
              <a:gd name="connsiteY1" fmla="*/ 2388554 h 2456161"/>
              <a:gd name="connsiteX2" fmla="*/ 364331 w 8111331"/>
              <a:gd name="connsiteY2" fmla="*/ 1927577 h 2456161"/>
              <a:gd name="connsiteX3" fmla="*/ 601397 w 8111331"/>
              <a:gd name="connsiteY3" fmla="*/ 1605844 h 2456161"/>
              <a:gd name="connsiteX4" fmla="*/ 1050131 w 8111331"/>
              <a:gd name="connsiteY4" fmla="*/ 1292577 h 2456161"/>
              <a:gd name="connsiteX5" fmla="*/ 1591997 w 8111331"/>
              <a:gd name="connsiteY5" fmla="*/ 1089377 h 2456161"/>
              <a:gd name="connsiteX6" fmla="*/ 2277797 w 8111331"/>
              <a:gd name="connsiteY6" fmla="*/ 860777 h 2456161"/>
              <a:gd name="connsiteX7" fmla="*/ 3175264 w 8111331"/>
              <a:gd name="connsiteY7" fmla="*/ 572910 h 2456161"/>
              <a:gd name="connsiteX8" fmla="*/ 3742531 w 8111331"/>
              <a:gd name="connsiteY8" fmla="*/ 522110 h 2456161"/>
              <a:gd name="connsiteX9" fmla="*/ 4301331 w 8111331"/>
              <a:gd name="connsiteY9" fmla="*/ 369710 h 2456161"/>
              <a:gd name="connsiteX10" fmla="*/ 5215731 w 8111331"/>
              <a:gd name="connsiteY10" fmla="*/ 234244 h 2456161"/>
              <a:gd name="connsiteX11" fmla="*/ 5859197 w 8111331"/>
              <a:gd name="connsiteY11" fmla="*/ 149577 h 2456161"/>
              <a:gd name="connsiteX12" fmla="*/ 6333331 w 8111331"/>
              <a:gd name="connsiteY12" fmla="*/ 132644 h 2456161"/>
              <a:gd name="connsiteX13" fmla="*/ 6917531 w 8111331"/>
              <a:gd name="connsiteY13" fmla="*/ 90310 h 2456161"/>
              <a:gd name="connsiteX14" fmla="*/ 7510197 w 8111331"/>
              <a:gd name="connsiteY14" fmla="*/ 39510 h 2456161"/>
              <a:gd name="connsiteX15" fmla="*/ 7933531 w 8111331"/>
              <a:gd name="connsiteY15" fmla="*/ 5644 h 2456161"/>
              <a:gd name="connsiteX16" fmla="*/ 8035131 w 8111331"/>
              <a:gd name="connsiteY16" fmla="*/ 5644 h 2456161"/>
              <a:gd name="connsiteX17" fmla="*/ 8111331 w 8111331"/>
              <a:gd name="connsiteY17" fmla="*/ 5644 h 2456161"/>
              <a:gd name="connsiteX0" fmla="*/ 0 w 8001000"/>
              <a:gd name="connsiteY0" fmla="*/ 2333221 h 2333221"/>
              <a:gd name="connsiteX1" fmla="*/ 254000 w 8001000"/>
              <a:gd name="connsiteY1" fmla="*/ 1927577 h 2333221"/>
              <a:gd name="connsiteX2" fmla="*/ 491066 w 8001000"/>
              <a:gd name="connsiteY2" fmla="*/ 1605844 h 2333221"/>
              <a:gd name="connsiteX3" fmla="*/ 939800 w 8001000"/>
              <a:gd name="connsiteY3" fmla="*/ 1292577 h 2333221"/>
              <a:gd name="connsiteX4" fmla="*/ 1481666 w 8001000"/>
              <a:gd name="connsiteY4" fmla="*/ 1089377 h 2333221"/>
              <a:gd name="connsiteX5" fmla="*/ 2167466 w 8001000"/>
              <a:gd name="connsiteY5" fmla="*/ 860777 h 2333221"/>
              <a:gd name="connsiteX6" fmla="*/ 3064933 w 8001000"/>
              <a:gd name="connsiteY6" fmla="*/ 572910 h 2333221"/>
              <a:gd name="connsiteX7" fmla="*/ 3632200 w 8001000"/>
              <a:gd name="connsiteY7" fmla="*/ 522110 h 2333221"/>
              <a:gd name="connsiteX8" fmla="*/ 4191000 w 8001000"/>
              <a:gd name="connsiteY8" fmla="*/ 369710 h 2333221"/>
              <a:gd name="connsiteX9" fmla="*/ 5105400 w 8001000"/>
              <a:gd name="connsiteY9" fmla="*/ 234244 h 2333221"/>
              <a:gd name="connsiteX10" fmla="*/ 5748866 w 8001000"/>
              <a:gd name="connsiteY10" fmla="*/ 149577 h 2333221"/>
              <a:gd name="connsiteX11" fmla="*/ 6223000 w 8001000"/>
              <a:gd name="connsiteY11" fmla="*/ 132644 h 2333221"/>
              <a:gd name="connsiteX12" fmla="*/ 6807200 w 8001000"/>
              <a:gd name="connsiteY12" fmla="*/ 90310 h 2333221"/>
              <a:gd name="connsiteX13" fmla="*/ 7399866 w 8001000"/>
              <a:gd name="connsiteY13" fmla="*/ 39510 h 2333221"/>
              <a:gd name="connsiteX14" fmla="*/ 7823200 w 8001000"/>
              <a:gd name="connsiteY14" fmla="*/ 5644 h 2333221"/>
              <a:gd name="connsiteX15" fmla="*/ 7924800 w 8001000"/>
              <a:gd name="connsiteY15" fmla="*/ 5644 h 2333221"/>
              <a:gd name="connsiteX16" fmla="*/ 8001000 w 8001000"/>
              <a:gd name="connsiteY16" fmla="*/ 5644 h 2333221"/>
              <a:gd name="connsiteX0" fmla="*/ 203200 w 8204200"/>
              <a:gd name="connsiteY0" fmla="*/ 2333221 h 2333221"/>
              <a:gd name="connsiteX1" fmla="*/ 42333 w 8204200"/>
              <a:gd name="connsiteY1" fmla="*/ 2245898 h 2333221"/>
              <a:gd name="connsiteX2" fmla="*/ 457200 w 8204200"/>
              <a:gd name="connsiteY2" fmla="*/ 1927577 h 2333221"/>
              <a:gd name="connsiteX3" fmla="*/ 694266 w 8204200"/>
              <a:gd name="connsiteY3" fmla="*/ 1605844 h 2333221"/>
              <a:gd name="connsiteX4" fmla="*/ 1143000 w 8204200"/>
              <a:gd name="connsiteY4" fmla="*/ 1292577 h 2333221"/>
              <a:gd name="connsiteX5" fmla="*/ 1684866 w 8204200"/>
              <a:gd name="connsiteY5" fmla="*/ 1089377 h 2333221"/>
              <a:gd name="connsiteX6" fmla="*/ 2370666 w 8204200"/>
              <a:gd name="connsiteY6" fmla="*/ 860777 h 2333221"/>
              <a:gd name="connsiteX7" fmla="*/ 3268133 w 8204200"/>
              <a:gd name="connsiteY7" fmla="*/ 572910 h 2333221"/>
              <a:gd name="connsiteX8" fmla="*/ 3835400 w 8204200"/>
              <a:gd name="connsiteY8" fmla="*/ 522110 h 2333221"/>
              <a:gd name="connsiteX9" fmla="*/ 4394200 w 8204200"/>
              <a:gd name="connsiteY9" fmla="*/ 369710 h 2333221"/>
              <a:gd name="connsiteX10" fmla="*/ 5308600 w 8204200"/>
              <a:gd name="connsiteY10" fmla="*/ 234244 h 2333221"/>
              <a:gd name="connsiteX11" fmla="*/ 5952066 w 8204200"/>
              <a:gd name="connsiteY11" fmla="*/ 149577 h 2333221"/>
              <a:gd name="connsiteX12" fmla="*/ 6426200 w 8204200"/>
              <a:gd name="connsiteY12" fmla="*/ 132644 h 2333221"/>
              <a:gd name="connsiteX13" fmla="*/ 7010400 w 8204200"/>
              <a:gd name="connsiteY13" fmla="*/ 90310 h 2333221"/>
              <a:gd name="connsiteX14" fmla="*/ 7603066 w 8204200"/>
              <a:gd name="connsiteY14" fmla="*/ 39510 h 2333221"/>
              <a:gd name="connsiteX15" fmla="*/ 8026400 w 8204200"/>
              <a:gd name="connsiteY15" fmla="*/ 5644 h 2333221"/>
              <a:gd name="connsiteX16" fmla="*/ 8128000 w 8204200"/>
              <a:gd name="connsiteY16" fmla="*/ 5644 h 2333221"/>
              <a:gd name="connsiteX17" fmla="*/ 8204200 w 8204200"/>
              <a:gd name="connsiteY17" fmla="*/ 5644 h 2333221"/>
              <a:gd name="connsiteX0" fmla="*/ 215724 w 8216724"/>
              <a:gd name="connsiteY0" fmla="*/ 2333221 h 2421265"/>
              <a:gd name="connsiteX1" fmla="*/ 140582 w 8216724"/>
              <a:gd name="connsiteY1" fmla="*/ 2406711 h 2421265"/>
              <a:gd name="connsiteX2" fmla="*/ 54857 w 8216724"/>
              <a:gd name="connsiteY2" fmla="*/ 2245898 h 2421265"/>
              <a:gd name="connsiteX3" fmla="*/ 469724 w 8216724"/>
              <a:gd name="connsiteY3" fmla="*/ 1927577 h 2421265"/>
              <a:gd name="connsiteX4" fmla="*/ 706790 w 8216724"/>
              <a:gd name="connsiteY4" fmla="*/ 1605844 h 2421265"/>
              <a:gd name="connsiteX5" fmla="*/ 1155524 w 8216724"/>
              <a:gd name="connsiteY5" fmla="*/ 1292577 h 2421265"/>
              <a:gd name="connsiteX6" fmla="*/ 1697390 w 8216724"/>
              <a:gd name="connsiteY6" fmla="*/ 1089377 h 2421265"/>
              <a:gd name="connsiteX7" fmla="*/ 2383190 w 8216724"/>
              <a:gd name="connsiteY7" fmla="*/ 860777 h 2421265"/>
              <a:gd name="connsiteX8" fmla="*/ 3280657 w 8216724"/>
              <a:gd name="connsiteY8" fmla="*/ 572910 h 2421265"/>
              <a:gd name="connsiteX9" fmla="*/ 3847924 w 8216724"/>
              <a:gd name="connsiteY9" fmla="*/ 522110 h 2421265"/>
              <a:gd name="connsiteX10" fmla="*/ 4406724 w 8216724"/>
              <a:gd name="connsiteY10" fmla="*/ 369710 h 2421265"/>
              <a:gd name="connsiteX11" fmla="*/ 5321124 w 8216724"/>
              <a:gd name="connsiteY11" fmla="*/ 234244 h 2421265"/>
              <a:gd name="connsiteX12" fmla="*/ 5964590 w 8216724"/>
              <a:gd name="connsiteY12" fmla="*/ 149577 h 2421265"/>
              <a:gd name="connsiteX13" fmla="*/ 6438724 w 8216724"/>
              <a:gd name="connsiteY13" fmla="*/ 132644 h 2421265"/>
              <a:gd name="connsiteX14" fmla="*/ 7022924 w 8216724"/>
              <a:gd name="connsiteY14" fmla="*/ 90310 h 2421265"/>
              <a:gd name="connsiteX15" fmla="*/ 7615590 w 8216724"/>
              <a:gd name="connsiteY15" fmla="*/ 39510 h 2421265"/>
              <a:gd name="connsiteX16" fmla="*/ 8038924 w 8216724"/>
              <a:gd name="connsiteY16" fmla="*/ 5644 h 2421265"/>
              <a:gd name="connsiteX17" fmla="*/ 8140524 w 8216724"/>
              <a:gd name="connsiteY17" fmla="*/ 5644 h 2421265"/>
              <a:gd name="connsiteX18" fmla="*/ 8216724 w 8216724"/>
              <a:gd name="connsiteY18" fmla="*/ 5644 h 2421265"/>
              <a:gd name="connsiteX0" fmla="*/ 87225 w 8088225"/>
              <a:gd name="connsiteY0" fmla="*/ 2333221 h 2423426"/>
              <a:gd name="connsiteX1" fmla="*/ 12083 w 8088225"/>
              <a:gd name="connsiteY1" fmla="*/ 2406711 h 2423426"/>
              <a:gd name="connsiteX2" fmla="*/ 159721 w 8088225"/>
              <a:gd name="connsiteY2" fmla="*/ 2232929 h 2423426"/>
              <a:gd name="connsiteX3" fmla="*/ 341225 w 8088225"/>
              <a:gd name="connsiteY3" fmla="*/ 1927577 h 2423426"/>
              <a:gd name="connsiteX4" fmla="*/ 578291 w 8088225"/>
              <a:gd name="connsiteY4" fmla="*/ 1605844 h 2423426"/>
              <a:gd name="connsiteX5" fmla="*/ 1027025 w 8088225"/>
              <a:gd name="connsiteY5" fmla="*/ 1292577 h 2423426"/>
              <a:gd name="connsiteX6" fmla="*/ 1568891 w 8088225"/>
              <a:gd name="connsiteY6" fmla="*/ 1089377 h 2423426"/>
              <a:gd name="connsiteX7" fmla="*/ 2254691 w 8088225"/>
              <a:gd name="connsiteY7" fmla="*/ 860777 h 2423426"/>
              <a:gd name="connsiteX8" fmla="*/ 3152158 w 8088225"/>
              <a:gd name="connsiteY8" fmla="*/ 572910 h 2423426"/>
              <a:gd name="connsiteX9" fmla="*/ 3719425 w 8088225"/>
              <a:gd name="connsiteY9" fmla="*/ 522110 h 2423426"/>
              <a:gd name="connsiteX10" fmla="*/ 4278225 w 8088225"/>
              <a:gd name="connsiteY10" fmla="*/ 369710 h 2423426"/>
              <a:gd name="connsiteX11" fmla="*/ 5192625 w 8088225"/>
              <a:gd name="connsiteY11" fmla="*/ 234244 h 2423426"/>
              <a:gd name="connsiteX12" fmla="*/ 5836091 w 8088225"/>
              <a:gd name="connsiteY12" fmla="*/ 149577 h 2423426"/>
              <a:gd name="connsiteX13" fmla="*/ 6310225 w 8088225"/>
              <a:gd name="connsiteY13" fmla="*/ 132644 h 2423426"/>
              <a:gd name="connsiteX14" fmla="*/ 6894425 w 8088225"/>
              <a:gd name="connsiteY14" fmla="*/ 90310 h 2423426"/>
              <a:gd name="connsiteX15" fmla="*/ 7487091 w 8088225"/>
              <a:gd name="connsiteY15" fmla="*/ 39510 h 2423426"/>
              <a:gd name="connsiteX16" fmla="*/ 7910425 w 8088225"/>
              <a:gd name="connsiteY16" fmla="*/ 5644 h 2423426"/>
              <a:gd name="connsiteX17" fmla="*/ 8012025 w 8088225"/>
              <a:gd name="connsiteY17" fmla="*/ 5644 h 2423426"/>
              <a:gd name="connsiteX18" fmla="*/ 8088225 w 8088225"/>
              <a:gd name="connsiteY18" fmla="*/ 5644 h 2423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088225" h="2423426">
                <a:moveTo>
                  <a:pt x="87225" y="2333221"/>
                </a:moveTo>
                <a:cubicBezTo>
                  <a:pt x="85814" y="2333365"/>
                  <a:pt x="0" y="2423426"/>
                  <a:pt x="12083" y="2406711"/>
                </a:cubicBezTo>
                <a:cubicBezTo>
                  <a:pt x="24166" y="2389996"/>
                  <a:pt x="104864" y="2312785"/>
                  <a:pt x="159721" y="2232929"/>
                </a:cubicBezTo>
                <a:cubicBezTo>
                  <a:pt x="214578" y="2153073"/>
                  <a:pt x="271463" y="2032091"/>
                  <a:pt x="341225" y="1927577"/>
                </a:cubicBezTo>
                <a:cubicBezTo>
                  <a:pt x="410987" y="1823063"/>
                  <a:pt x="463991" y="1711677"/>
                  <a:pt x="578291" y="1605844"/>
                </a:cubicBezTo>
                <a:cubicBezTo>
                  <a:pt x="692591" y="1500011"/>
                  <a:pt x="861925" y="1378655"/>
                  <a:pt x="1027025" y="1292577"/>
                </a:cubicBezTo>
                <a:cubicBezTo>
                  <a:pt x="1192125" y="1206499"/>
                  <a:pt x="1364280" y="1161344"/>
                  <a:pt x="1568891" y="1089377"/>
                </a:cubicBezTo>
                <a:cubicBezTo>
                  <a:pt x="1773502" y="1017410"/>
                  <a:pt x="2254691" y="860777"/>
                  <a:pt x="2254691" y="860777"/>
                </a:cubicBezTo>
                <a:cubicBezTo>
                  <a:pt x="2518569" y="774699"/>
                  <a:pt x="2908036" y="629354"/>
                  <a:pt x="3152158" y="572910"/>
                </a:cubicBezTo>
                <a:cubicBezTo>
                  <a:pt x="3396280" y="516466"/>
                  <a:pt x="3531747" y="555977"/>
                  <a:pt x="3719425" y="522110"/>
                </a:cubicBezTo>
                <a:cubicBezTo>
                  <a:pt x="3907103" y="488243"/>
                  <a:pt x="4032692" y="417688"/>
                  <a:pt x="4278225" y="369710"/>
                </a:cubicBezTo>
                <a:cubicBezTo>
                  <a:pt x="4523758" y="321732"/>
                  <a:pt x="5192625" y="234244"/>
                  <a:pt x="5192625" y="234244"/>
                </a:cubicBezTo>
                <a:cubicBezTo>
                  <a:pt x="5452269" y="197555"/>
                  <a:pt x="5649824" y="166510"/>
                  <a:pt x="5836091" y="149577"/>
                </a:cubicBezTo>
                <a:cubicBezTo>
                  <a:pt x="6022358" y="132644"/>
                  <a:pt x="6133836" y="142522"/>
                  <a:pt x="6310225" y="132644"/>
                </a:cubicBezTo>
                <a:cubicBezTo>
                  <a:pt x="6486614" y="122766"/>
                  <a:pt x="6894425" y="90310"/>
                  <a:pt x="6894425" y="90310"/>
                </a:cubicBezTo>
                <a:lnTo>
                  <a:pt x="7487091" y="39510"/>
                </a:lnTo>
                <a:lnTo>
                  <a:pt x="7910425" y="5644"/>
                </a:lnTo>
                <a:cubicBezTo>
                  <a:pt x="7997914" y="0"/>
                  <a:pt x="8012025" y="5644"/>
                  <a:pt x="8012025" y="5644"/>
                </a:cubicBezTo>
                <a:lnTo>
                  <a:pt x="8088225" y="5644"/>
                </a:lnTo>
              </a:path>
            </a:pathLst>
          </a:custGeom>
          <a:ln w="53975">
            <a:solidFill>
              <a:srgbClr val="FF0000"/>
            </a:solidFill>
            <a:tailEnd type="triangle" w="lg" len="lg"/>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grpSp>
        <p:nvGrpSpPr>
          <p:cNvPr id="83979" name="Group 61"/>
          <p:cNvGrpSpPr>
            <a:grpSpLocks noChangeAspect="1"/>
          </p:cNvGrpSpPr>
          <p:nvPr/>
        </p:nvGrpSpPr>
        <p:grpSpPr bwMode="auto">
          <a:xfrm>
            <a:off x="8504238" y="5595938"/>
            <a:ext cx="320675" cy="685800"/>
            <a:chOff x="5117" y="2544"/>
            <a:chExt cx="403" cy="864"/>
          </a:xfrm>
        </p:grpSpPr>
        <p:grpSp>
          <p:nvGrpSpPr>
            <p:cNvPr id="83985" name="Group 62"/>
            <p:cNvGrpSpPr>
              <a:grpSpLocks noChangeAspect="1"/>
            </p:cNvGrpSpPr>
            <p:nvPr/>
          </p:nvGrpSpPr>
          <p:grpSpPr bwMode="auto">
            <a:xfrm>
              <a:off x="5117" y="2544"/>
              <a:ext cx="403" cy="630"/>
              <a:chOff x="1488" y="2112"/>
              <a:chExt cx="768" cy="1200"/>
            </a:xfrm>
          </p:grpSpPr>
          <p:sp>
            <p:nvSpPr>
              <p:cNvPr id="83989" name="Rectangle 63"/>
              <p:cNvSpPr>
                <a:spLocks noChangeAspect="1" noChangeArrowheads="1"/>
              </p:cNvSpPr>
              <p:nvPr/>
            </p:nvSpPr>
            <p:spPr bwMode="auto">
              <a:xfrm>
                <a:off x="1488" y="2112"/>
                <a:ext cx="768" cy="1200"/>
              </a:xfrm>
              <a:prstGeom prst="rect">
                <a:avLst/>
              </a:prstGeom>
              <a:solidFill>
                <a:schemeClr val="bg1"/>
              </a:solidFill>
              <a:ln w="9525">
                <a:solidFill>
                  <a:schemeClr val="tx1"/>
                </a:solidFill>
                <a:miter lim="800000"/>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charset="0"/>
                  <a:ea typeface="+mn-ea"/>
                  <a:cs typeface="+mn-cs"/>
                </a:endParaRPr>
              </a:p>
            </p:txBody>
          </p:sp>
          <p:pic>
            <p:nvPicPr>
              <p:cNvPr id="83990" name="Picture 64" descr="DC400004"/>
              <p:cNvPicPr preferRelativeResize="0">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1598" y="2256"/>
                <a:ext cx="569" cy="96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sp>
          <p:nvSpPr>
            <p:cNvPr id="83986" name="Line 65"/>
            <p:cNvSpPr>
              <a:spLocks noChangeShapeType="1"/>
            </p:cNvSpPr>
            <p:nvPr/>
          </p:nvSpPr>
          <p:spPr bwMode="auto">
            <a:xfrm>
              <a:off x="5232" y="3168"/>
              <a:ext cx="0" cy="24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83987" name="Line 66"/>
            <p:cNvSpPr>
              <a:spLocks noChangeShapeType="1"/>
            </p:cNvSpPr>
            <p:nvPr/>
          </p:nvSpPr>
          <p:spPr bwMode="auto">
            <a:xfrm>
              <a:off x="5376" y="3168"/>
              <a:ext cx="0" cy="24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83988" name="Line 67"/>
            <p:cNvSpPr>
              <a:spLocks noChangeShapeType="1"/>
            </p:cNvSpPr>
            <p:nvPr/>
          </p:nvSpPr>
          <p:spPr bwMode="auto">
            <a:xfrm>
              <a:off x="5136" y="3408"/>
              <a:ext cx="336"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grpSp>
      <p:sp>
        <p:nvSpPr>
          <p:cNvPr id="83980" name="Text Box 60"/>
          <p:cNvSpPr txBox="1">
            <a:spLocks noChangeArrowheads="1"/>
          </p:cNvSpPr>
          <p:nvPr/>
        </p:nvSpPr>
        <p:spPr bwMode="auto">
          <a:xfrm>
            <a:off x="7848600" y="6223000"/>
            <a:ext cx="1143000" cy="5492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000" b="1" i="0" u="none" strike="noStrike" kern="1200" cap="none" spc="0" normalizeH="0" baseline="0" noProof="0">
                <a:ln>
                  <a:noFill/>
                </a:ln>
                <a:solidFill>
                  <a:srgbClr val="000000"/>
                </a:solidFill>
                <a:effectLst/>
                <a:uLnTx/>
                <a:uFillTx/>
                <a:latin typeface="Arial" charset="0"/>
                <a:ea typeface="+mn-ea"/>
                <a:cs typeface="+mn-cs"/>
              </a:rPr>
              <a:t>Measurement of ambient air concentrations</a:t>
            </a:r>
          </a:p>
        </p:txBody>
      </p:sp>
      <p:grpSp>
        <p:nvGrpSpPr>
          <p:cNvPr id="4" name="Group 29"/>
          <p:cNvGrpSpPr>
            <a:grpSpLocks/>
          </p:cNvGrpSpPr>
          <p:nvPr/>
        </p:nvGrpSpPr>
        <p:grpSpPr bwMode="auto">
          <a:xfrm>
            <a:off x="134938" y="1820863"/>
            <a:ext cx="9085262" cy="4745037"/>
            <a:chOff x="135453" y="1820390"/>
            <a:chExt cx="9084924" cy="4744760"/>
          </a:xfrm>
        </p:grpSpPr>
        <p:sp>
          <p:nvSpPr>
            <p:cNvPr id="18" name="Freeform 22"/>
            <p:cNvSpPr>
              <a:spLocks/>
            </p:cNvSpPr>
            <p:nvPr/>
          </p:nvSpPr>
          <p:spPr bwMode="auto">
            <a:xfrm>
              <a:off x="649784" y="1820390"/>
              <a:ext cx="8570593" cy="4744760"/>
            </a:xfrm>
            <a:custGeom>
              <a:avLst/>
              <a:gdLst>
                <a:gd name="T0" fmla="*/ 0 w 5351"/>
                <a:gd name="T1" fmla="*/ 1754 h 1754"/>
                <a:gd name="T2" fmla="*/ 37 w 5351"/>
                <a:gd name="T3" fmla="*/ 1690 h 1754"/>
                <a:gd name="T4" fmla="*/ 125 w 5351"/>
                <a:gd name="T5" fmla="*/ 1491 h 1754"/>
                <a:gd name="T6" fmla="*/ 275 w 5351"/>
                <a:gd name="T7" fmla="*/ 1408 h 1754"/>
                <a:gd name="T8" fmla="*/ 476 w 5351"/>
                <a:gd name="T9" fmla="*/ 1316 h 1754"/>
                <a:gd name="T10" fmla="*/ 643 w 5351"/>
                <a:gd name="T11" fmla="*/ 1266 h 1754"/>
                <a:gd name="T12" fmla="*/ 1177 w 5351"/>
                <a:gd name="T13" fmla="*/ 1124 h 1754"/>
                <a:gd name="T14" fmla="*/ 2337 w 5351"/>
                <a:gd name="T15" fmla="*/ 923 h 1754"/>
                <a:gd name="T16" fmla="*/ 3080 w 5351"/>
                <a:gd name="T17" fmla="*/ 698 h 1754"/>
                <a:gd name="T18" fmla="*/ 3798 w 5351"/>
                <a:gd name="T19" fmla="*/ 456 h 1754"/>
                <a:gd name="T20" fmla="*/ 4516 w 5351"/>
                <a:gd name="T21" fmla="*/ 214 h 1754"/>
                <a:gd name="T22" fmla="*/ 5209 w 5351"/>
                <a:gd name="T23" fmla="*/ 97 h 1754"/>
                <a:gd name="T24" fmla="*/ 5176 w 5351"/>
                <a:gd name="T25" fmla="*/ 797 h 1754"/>
                <a:gd name="T26" fmla="*/ 4491 w 5351"/>
                <a:gd name="T27" fmla="*/ 873 h 1754"/>
                <a:gd name="T28" fmla="*/ 3590 w 5351"/>
                <a:gd name="T29" fmla="*/ 915 h 1754"/>
                <a:gd name="T30" fmla="*/ 2797 w 5351"/>
                <a:gd name="T31" fmla="*/ 1024 h 1754"/>
                <a:gd name="T32" fmla="*/ 2488 w 5351"/>
                <a:gd name="T33" fmla="*/ 1074 h 1754"/>
                <a:gd name="T34" fmla="*/ 1903 w 5351"/>
                <a:gd name="T35" fmla="*/ 1165 h 1754"/>
                <a:gd name="T36" fmla="*/ 1469 w 5351"/>
                <a:gd name="T37" fmla="*/ 1232 h 1754"/>
                <a:gd name="T38" fmla="*/ 860 w 5351"/>
                <a:gd name="T39" fmla="*/ 1349 h 1754"/>
                <a:gd name="T40" fmla="*/ 451 w 5351"/>
                <a:gd name="T41" fmla="*/ 1533 h 1754"/>
                <a:gd name="T42" fmla="*/ 110 w 5351"/>
                <a:gd name="T43" fmla="*/ 1743 h 1754"/>
                <a:gd name="T44" fmla="*/ 0 w 5351"/>
                <a:gd name="T45" fmla="*/ 1754 h 175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351"/>
                <a:gd name="T70" fmla="*/ 0 h 1754"/>
                <a:gd name="T71" fmla="*/ 5351 w 5351"/>
                <a:gd name="T72" fmla="*/ 1754 h 1754"/>
                <a:gd name="connsiteX0" fmla="*/ 0 w 10000"/>
                <a:gd name="connsiteY0" fmla="*/ 10000 h 10000"/>
                <a:gd name="connsiteX1" fmla="*/ 69 w 10000"/>
                <a:gd name="connsiteY1" fmla="*/ 9635 h 10000"/>
                <a:gd name="connsiteX2" fmla="*/ 234 w 10000"/>
                <a:gd name="connsiteY2" fmla="*/ 8501 h 10000"/>
                <a:gd name="connsiteX3" fmla="*/ 514 w 10000"/>
                <a:gd name="connsiteY3" fmla="*/ 8027 h 10000"/>
                <a:gd name="connsiteX4" fmla="*/ 870 w 10000"/>
                <a:gd name="connsiteY4" fmla="*/ 7356 h 10000"/>
                <a:gd name="connsiteX5" fmla="*/ 1202 w 10000"/>
                <a:gd name="connsiteY5" fmla="*/ 7218 h 10000"/>
                <a:gd name="connsiteX6" fmla="*/ 2200 w 10000"/>
                <a:gd name="connsiteY6" fmla="*/ 6408 h 10000"/>
                <a:gd name="connsiteX7" fmla="*/ 4367 w 10000"/>
                <a:gd name="connsiteY7" fmla="*/ 5262 h 10000"/>
                <a:gd name="connsiteX8" fmla="*/ 5756 w 10000"/>
                <a:gd name="connsiteY8" fmla="*/ 3979 h 10000"/>
                <a:gd name="connsiteX9" fmla="*/ 7098 w 10000"/>
                <a:gd name="connsiteY9" fmla="*/ 2600 h 10000"/>
                <a:gd name="connsiteX10" fmla="*/ 8440 w 10000"/>
                <a:gd name="connsiteY10" fmla="*/ 1220 h 10000"/>
                <a:gd name="connsiteX11" fmla="*/ 9735 w 10000"/>
                <a:gd name="connsiteY11" fmla="*/ 553 h 10000"/>
                <a:gd name="connsiteX12" fmla="*/ 9673 w 10000"/>
                <a:gd name="connsiteY12" fmla="*/ 4544 h 10000"/>
                <a:gd name="connsiteX13" fmla="*/ 8393 w 10000"/>
                <a:gd name="connsiteY13" fmla="*/ 4977 h 10000"/>
                <a:gd name="connsiteX14" fmla="*/ 6709 w 10000"/>
                <a:gd name="connsiteY14" fmla="*/ 5217 h 10000"/>
                <a:gd name="connsiteX15" fmla="*/ 5227 w 10000"/>
                <a:gd name="connsiteY15" fmla="*/ 5838 h 10000"/>
                <a:gd name="connsiteX16" fmla="*/ 4650 w 10000"/>
                <a:gd name="connsiteY16" fmla="*/ 6123 h 10000"/>
                <a:gd name="connsiteX17" fmla="*/ 3556 w 10000"/>
                <a:gd name="connsiteY17" fmla="*/ 6642 h 10000"/>
                <a:gd name="connsiteX18" fmla="*/ 2745 w 10000"/>
                <a:gd name="connsiteY18" fmla="*/ 7024 h 10000"/>
                <a:gd name="connsiteX19" fmla="*/ 1607 w 10000"/>
                <a:gd name="connsiteY19" fmla="*/ 7691 h 10000"/>
                <a:gd name="connsiteX20" fmla="*/ 843 w 10000"/>
                <a:gd name="connsiteY20" fmla="*/ 8740 h 10000"/>
                <a:gd name="connsiteX21" fmla="*/ 206 w 10000"/>
                <a:gd name="connsiteY21" fmla="*/ 9937 h 10000"/>
                <a:gd name="connsiteX22" fmla="*/ 0 w 10000"/>
                <a:gd name="connsiteY22" fmla="*/ 10000 h 10000"/>
                <a:gd name="connsiteX0" fmla="*/ 0 w 10000"/>
                <a:gd name="connsiteY0" fmla="*/ 10000 h 10000"/>
                <a:gd name="connsiteX1" fmla="*/ 69 w 10000"/>
                <a:gd name="connsiteY1" fmla="*/ 9635 h 10000"/>
                <a:gd name="connsiteX2" fmla="*/ 234 w 10000"/>
                <a:gd name="connsiteY2" fmla="*/ 8501 h 10000"/>
                <a:gd name="connsiteX3" fmla="*/ 504 w 10000"/>
                <a:gd name="connsiteY3" fmla="*/ 7901 h 10000"/>
                <a:gd name="connsiteX4" fmla="*/ 870 w 10000"/>
                <a:gd name="connsiteY4" fmla="*/ 7356 h 10000"/>
                <a:gd name="connsiteX5" fmla="*/ 1202 w 10000"/>
                <a:gd name="connsiteY5" fmla="*/ 7218 h 10000"/>
                <a:gd name="connsiteX6" fmla="*/ 2200 w 10000"/>
                <a:gd name="connsiteY6" fmla="*/ 6408 h 10000"/>
                <a:gd name="connsiteX7" fmla="*/ 4367 w 10000"/>
                <a:gd name="connsiteY7" fmla="*/ 5262 h 10000"/>
                <a:gd name="connsiteX8" fmla="*/ 5756 w 10000"/>
                <a:gd name="connsiteY8" fmla="*/ 3979 h 10000"/>
                <a:gd name="connsiteX9" fmla="*/ 7098 w 10000"/>
                <a:gd name="connsiteY9" fmla="*/ 2600 h 10000"/>
                <a:gd name="connsiteX10" fmla="*/ 8440 w 10000"/>
                <a:gd name="connsiteY10" fmla="*/ 1220 h 10000"/>
                <a:gd name="connsiteX11" fmla="*/ 9735 w 10000"/>
                <a:gd name="connsiteY11" fmla="*/ 553 h 10000"/>
                <a:gd name="connsiteX12" fmla="*/ 9673 w 10000"/>
                <a:gd name="connsiteY12" fmla="*/ 4544 h 10000"/>
                <a:gd name="connsiteX13" fmla="*/ 8393 w 10000"/>
                <a:gd name="connsiteY13" fmla="*/ 4977 h 10000"/>
                <a:gd name="connsiteX14" fmla="*/ 6709 w 10000"/>
                <a:gd name="connsiteY14" fmla="*/ 5217 h 10000"/>
                <a:gd name="connsiteX15" fmla="*/ 5227 w 10000"/>
                <a:gd name="connsiteY15" fmla="*/ 5838 h 10000"/>
                <a:gd name="connsiteX16" fmla="*/ 4650 w 10000"/>
                <a:gd name="connsiteY16" fmla="*/ 6123 h 10000"/>
                <a:gd name="connsiteX17" fmla="*/ 3556 w 10000"/>
                <a:gd name="connsiteY17" fmla="*/ 6642 h 10000"/>
                <a:gd name="connsiteX18" fmla="*/ 2745 w 10000"/>
                <a:gd name="connsiteY18" fmla="*/ 7024 h 10000"/>
                <a:gd name="connsiteX19" fmla="*/ 1607 w 10000"/>
                <a:gd name="connsiteY19" fmla="*/ 7691 h 10000"/>
                <a:gd name="connsiteX20" fmla="*/ 843 w 10000"/>
                <a:gd name="connsiteY20" fmla="*/ 8740 h 10000"/>
                <a:gd name="connsiteX21" fmla="*/ 206 w 10000"/>
                <a:gd name="connsiteY21" fmla="*/ 9937 h 10000"/>
                <a:gd name="connsiteX22" fmla="*/ 0 w 10000"/>
                <a:gd name="connsiteY22" fmla="*/ 10000 h 10000"/>
                <a:gd name="connsiteX0" fmla="*/ 0 w 10000"/>
                <a:gd name="connsiteY0" fmla="*/ 10000 h 10000"/>
                <a:gd name="connsiteX1" fmla="*/ 69 w 10000"/>
                <a:gd name="connsiteY1" fmla="*/ 9635 h 10000"/>
                <a:gd name="connsiteX2" fmla="*/ 234 w 10000"/>
                <a:gd name="connsiteY2" fmla="*/ 8501 h 10000"/>
                <a:gd name="connsiteX3" fmla="*/ 504 w 10000"/>
                <a:gd name="connsiteY3" fmla="*/ 7901 h 10000"/>
                <a:gd name="connsiteX4" fmla="*/ 870 w 10000"/>
                <a:gd name="connsiteY4" fmla="*/ 7356 h 10000"/>
                <a:gd name="connsiteX5" fmla="*/ 1302 w 10000"/>
                <a:gd name="connsiteY5" fmla="*/ 6924 h 10000"/>
                <a:gd name="connsiteX6" fmla="*/ 2200 w 10000"/>
                <a:gd name="connsiteY6" fmla="*/ 6408 h 10000"/>
                <a:gd name="connsiteX7" fmla="*/ 4367 w 10000"/>
                <a:gd name="connsiteY7" fmla="*/ 5262 h 10000"/>
                <a:gd name="connsiteX8" fmla="*/ 5756 w 10000"/>
                <a:gd name="connsiteY8" fmla="*/ 3979 h 10000"/>
                <a:gd name="connsiteX9" fmla="*/ 7098 w 10000"/>
                <a:gd name="connsiteY9" fmla="*/ 2600 h 10000"/>
                <a:gd name="connsiteX10" fmla="*/ 8440 w 10000"/>
                <a:gd name="connsiteY10" fmla="*/ 1220 h 10000"/>
                <a:gd name="connsiteX11" fmla="*/ 9735 w 10000"/>
                <a:gd name="connsiteY11" fmla="*/ 553 h 10000"/>
                <a:gd name="connsiteX12" fmla="*/ 9673 w 10000"/>
                <a:gd name="connsiteY12" fmla="*/ 4544 h 10000"/>
                <a:gd name="connsiteX13" fmla="*/ 8393 w 10000"/>
                <a:gd name="connsiteY13" fmla="*/ 4977 h 10000"/>
                <a:gd name="connsiteX14" fmla="*/ 6709 w 10000"/>
                <a:gd name="connsiteY14" fmla="*/ 5217 h 10000"/>
                <a:gd name="connsiteX15" fmla="*/ 5227 w 10000"/>
                <a:gd name="connsiteY15" fmla="*/ 5838 h 10000"/>
                <a:gd name="connsiteX16" fmla="*/ 4650 w 10000"/>
                <a:gd name="connsiteY16" fmla="*/ 6123 h 10000"/>
                <a:gd name="connsiteX17" fmla="*/ 3556 w 10000"/>
                <a:gd name="connsiteY17" fmla="*/ 6642 h 10000"/>
                <a:gd name="connsiteX18" fmla="*/ 2745 w 10000"/>
                <a:gd name="connsiteY18" fmla="*/ 7024 h 10000"/>
                <a:gd name="connsiteX19" fmla="*/ 1607 w 10000"/>
                <a:gd name="connsiteY19" fmla="*/ 7691 h 10000"/>
                <a:gd name="connsiteX20" fmla="*/ 843 w 10000"/>
                <a:gd name="connsiteY20" fmla="*/ 8740 h 10000"/>
                <a:gd name="connsiteX21" fmla="*/ 206 w 10000"/>
                <a:gd name="connsiteY21" fmla="*/ 9937 h 10000"/>
                <a:gd name="connsiteX22" fmla="*/ 0 w 10000"/>
                <a:gd name="connsiteY22" fmla="*/ 10000 h 10000"/>
                <a:gd name="connsiteX0" fmla="*/ 0 w 10000"/>
                <a:gd name="connsiteY0" fmla="*/ 10000 h 10000"/>
                <a:gd name="connsiteX1" fmla="*/ 69 w 10000"/>
                <a:gd name="connsiteY1" fmla="*/ 9635 h 10000"/>
                <a:gd name="connsiteX2" fmla="*/ 234 w 10000"/>
                <a:gd name="connsiteY2" fmla="*/ 8501 h 10000"/>
                <a:gd name="connsiteX3" fmla="*/ 504 w 10000"/>
                <a:gd name="connsiteY3" fmla="*/ 7901 h 10000"/>
                <a:gd name="connsiteX4" fmla="*/ 870 w 10000"/>
                <a:gd name="connsiteY4" fmla="*/ 7356 h 10000"/>
                <a:gd name="connsiteX5" fmla="*/ 1302 w 10000"/>
                <a:gd name="connsiteY5" fmla="*/ 6924 h 10000"/>
                <a:gd name="connsiteX6" fmla="*/ 2200 w 10000"/>
                <a:gd name="connsiteY6" fmla="*/ 6408 h 10000"/>
                <a:gd name="connsiteX7" fmla="*/ 4367 w 10000"/>
                <a:gd name="connsiteY7" fmla="*/ 5262 h 10000"/>
                <a:gd name="connsiteX8" fmla="*/ 5756 w 10000"/>
                <a:gd name="connsiteY8" fmla="*/ 3979 h 10000"/>
                <a:gd name="connsiteX9" fmla="*/ 7098 w 10000"/>
                <a:gd name="connsiteY9" fmla="*/ 2600 h 10000"/>
                <a:gd name="connsiteX10" fmla="*/ 8440 w 10000"/>
                <a:gd name="connsiteY10" fmla="*/ 1220 h 10000"/>
                <a:gd name="connsiteX11" fmla="*/ 9735 w 10000"/>
                <a:gd name="connsiteY11" fmla="*/ 553 h 10000"/>
                <a:gd name="connsiteX12" fmla="*/ 9673 w 10000"/>
                <a:gd name="connsiteY12" fmla="*/ 4544 h 10000"/>
                <a:gd name="connsiteX13" fmla="*/ 8393 w 10000"/>
                <a:gd name="connsiteY13" fmla="*/ 4977 h 10000"/>
                <a:gd name="connsiteX14" fmla="*/ 6709 w 10000"/>
                <a:gd name="connsiteY14" fmla="*/ 5217 h 10000"/>
                <a:gd name="connsiteX15" fmla="*/ 5227 w 10000"/>
                <a:gd name="connsiteY15" fmla="*/ 5838 h 10000"/>
                <a:gd name="connsiteX16" fmla="*/ 4650 w 10000"/>
                <a:gd name="connsiteY16" fmla="*/ 6123 h 10000"/>
                <a:gd name="connsiteX17" fmla="*/ 3556 w 10000"/>
                <a:gd name="connsiteY17" fmla="*/ 6642 h 10000"/>
                <a:gd name="connsiteX18" fmla="*/ 2745 w 10000"/>
                <a:gd name="connsiteY18" fmla="*/ 7024 h 10000"/>
                <a:gd name="connsiteX19" fmla="*/ 1607 w 10000"/>
                <a:gd name="connsiteY19" fmla="*/ 7691 h 10000"/>
                <a:gd name="connsiteX20" fmla="*/ 843 w 10000"/>
                <a:gd name="connsiteY20" fmla="*/ 8740 h 10000"/>
                <a:gd name="connsiteX21" fmla="*/ 206 w 10000"/>
                <a:gd name="connsiteY21" fmla="*/ 9937 h 10000"/>
                <a:gd name="connsiteX22" fmla="*/ 0 w 10000"/>
                <a:gd name="connsiteY22" fmla="*/ 10000 h 10000"/>
                <a:gd name="connsiteX0" fmla="*/ 0 w 10000"/>
                <a:gd name="connsiteY0" fmla="*/ 10000 h 10000"/>
                <a:gd name="connsiteX1" fmla="*/ 69 w 10000"/>
                <a:gd name="connsiteY1" fmla="*/ 9635 h 10000"/>
                <a:gd name="connsiteX2" fmla="*/ 234 w 10000"/>
                <a:gd name="connsiteY2" fmla="*/ 8501 h 10000"/>
                <a:gd name="connsiteX3" fmla="*/ 504 w 10000"/>
                <a:gd name="connsiteY3" fmla="*/ 7901 h 10000"/>
                <a:gd name="connsiteX4" fmla="*/ 870 w 10000"/>
                <a:gd name="connsiteY4" fmla="*/ 7356 h 10000"/>
                <a:gd name="connsiteX5" fmla="*/ 1302 w 10000"/>
                <a:gd name="connsiteY5" fmla="*/ 6924 h 10000"/>
                <a:gd name="connsiteX6" fmla="*/ 2200 w 10000"/>
                <a:gd name="connsiteY6" fmla="*/ 6408 h 10000"/>
                <a:gd name="connsiteX7" fmla="*/ 4367 w 10000"/>
                <a:gd name="connsiteY7" fmla="*/ 5262 h 10000"/>
                <a:gd name="connsiteX8" fmla="*/ 5756 w 10000"/>
                <a:gd name="connsiteY8" fmla="*/ 3979 h 10000"/>
                <a:gd name="connsiteX9" fmla="*/ 7098 w 10000"/>
                <a:gd name="connsiteY9" fmla="*/ 2600 h 10000"/>
                <a:gd name="connsiteX10" fmla="*/ 8440 w 10000"/>
                <a:gd name="connsiteY10" fmla="*/ 1220 h 10000"/>
                <a:gd name="connsiteX11" fmla="*/ 9735 w 10000"/>
                <a:gd name="connsiteY11" fmla="*/ 553 h 10000"/>
                <a:gd name="connsiteX12" fmla="*/ 9673 w 10000"/>
                <a:gd name="connsiteY12" fmla="*/ 4544 h 10000"/>
                <a:gd name="connsiteX13" fmla="*/ 8393 w 10000"/>
                <a:gd name="connsiteY13" fmla="*/ 4977 h 10000"/>
                <a:gd name="connsiteX14" fmla="*/ 6709 w 10000"/>
                <a:gd name="connsiteY14" fmla="*/ 5217 h 10000"/>
                <a:gd name="connsiteX15" fmla="*/ 5227 w 10000"/>
                <a:gd name="connsiteY15" fmla="*/ 5838 h 10000"/>
                <a:gd name="connsiteX16" fmla="*/ 4650 w 10000"/>
                <a:gd name="connsiteY16" fmla="*/ 6123 h 10000"/>
                <a:gd name="connsiteX17" fmla="*/ 3556 w 10000"/>
                <a:gd name="connsiteY17" fmla="*/ 6642 h 10000"/>
                <a:gd name="connsiteX18" fmla="*/ 2745 w 10000"/>
                <a:gd name="connsiteY18" fmla="*/ 7024 h 10000"/>
                <a:gd name="connsiteX19" fmla="*/ 2016 w 10000"/>
                <a:gd name="connsiteY19" fmla="*/ 7796 h 10000"/>
                <a:gd name="connsiteX20" fmla="*/ 843 w 10000"/>
                <a:gd name="connsiteY20" fmla="*/ 8740 h 10000"/>
                <a:gd name="connsiteX21" fmla="*/ 206 w 10000"/>
                <a:gd name="connsiteY21" fmla="*/ 9937 h 10000"/>
                <a:gd name="connsiteX22" fmla="*/ 0 w 10000"/>
                <a:gd name="connsiteY22" fmla="*/ 10000 h 10000"/>
                <a:gd name="connsiteX0" fmla="*/ 0 w 9991"/>
                <a:gd name="connsiteY0" fmla="*/ 10000 h 10000"/>
                <a:gd name="connsiteX1" fmla="*/ 69 w 9991"/>
                <a:gd name="connsiteY1" fmla="*/ 9635 h 10000"/>
                <a:gd name="connsiteX2" fmla="*/ 234 w 9991"/>
                <a:gd name="connsiteY2" fmla="*/ 8501 h 10000"/>
                <a:gd name="connsiteX3" fmla="*/ 504 w 9991"/>
                <a:gd name="connsiteY3" fmla="*/ 7901 h 10000"/>
                <a:gd name="connsiteX4" fmla="*/ 870 w 9991"/>
                <a:gd name="connsiteY4" fmla="*/ 7356 h 10000"/>
                <a:gd name="connsiteX5" fmla="*/ 1302 w 9991"/>
                <a:gd name="connsiteY5" fmla="*/ 6924 h 10000"/>
                <a:gd name="connsiteX6" fmla="*/ 2200 w 9991"/>
                <a:gd name="connsiteY6" fmla="*/ 6408 h 10000"/>
                <a:gd name="connsiteX7" fmla="*/ 4367 w 9991"/>
                <a:gd name="connsiteY7" fmla="*/ 5262 h 10000"/>
                <a:gd name="connsiteX8" fmla="*/ 5756 w 9991"/>
                <a:gd name="connsiteY8" fmla="*/ 3979 h 10000"/>
                <a:gd name="connsiteX9" fmla="*/ 7098 w 9991"/>
                <a:gd name="connsiteY9" fmla="*/ 2600 h 10000"/>
                <a:gd name="connsiteX10" fmla="*/ 8440 w 9991"/>
                <a:gd name="connsiteY10" fmla="*/ 1220 h 10000"/>
                <a:gd name="connsiteX11" fmla="*/ 9735 w 9991"/>
                <a:gd name="connsiteY11" fmla="*/ 553 h 10000"/>
                <a:gd name="connsiteX12" fmla="*/ 9563 w 9991"/>
                <a:gd name="connsiteY12" fmla="*/ 7359 h 10000"/>
                <a:gd name="connsiteX13" fmla="*/ 8393 w 9991"/>
                <a:gd name="connsiteY13" fmla="*/ 4977 h 10000"/>
                <a:gd name="connsiteX14" fmla="*/ 6709 w 9991"/>
                <a:gd name="connsiteY14" fmla="*/ 5217 h 10000"/>
                <a:gd name="connsiteX15" fmla="*/ 5227 w 9991"/>
                <a:gd name="connsiteY15" fmla="*/ 5838 h 10000"/>
                <a:gd name="connsiteX16" fmla="*/ 4650 w 9991"/>
                <a:gd name="connsiteY16" fmla="*/ 6123 h 10000"/>
                <a:gd name="connsiteX17" fmla="*/ 3556 w 9991"/>
                <a:gd name="connsiteY17" fmla="*/ 6642 h 10000"/>
                <a:gd name="connsiteX18" fmla="*/ 2745 w 9991"/>
                <a:gd name="connsiteY18" fmla="*/ 7024 h 10000"/>
                <a:gd name="connsiteX19" fmla="*/ 2016 w 9991"/>
                <a:gd name="connsiteY19" fmla="*/ 7796 h 10000"/>
                <a:gd name="connsiteX20" fmla="*/ 843 w 9991"/>
                <a:gd name="connsiteY20" fmla="*/ 8740 h 10000"/>
                <a:gd name="connsiteX21" fmla="*/ 206 w 9991"/>
                <a:gd name="connsiteY21" fmla="*/ 9937 h 10000"/>
                <a:gd name="connsiteX22" fmla="*/ 0 w 9991"/>
                <a:gd name="connsiteY22" fmla="*/ 10000 h 10000"/>
                <a:gd name="connsiteX0" fmla="*/ 0 w 10099"/>
                <a:gd name="connsiteY0" fmla="*/ 10000 h 11416"/>
                <a:gd name="connsiteX1" fmla="*/ 69 w 10099"/>
                <a:gd name="connsiteY1" fmla="*/ 9635 h 11416"/>
                <a:gd name="connsiteX2" fmla="*/ 234 w 10099"/>
                <a:gd name="connsiteY2" fmla="*/ 8501 h 11416"/>
                <a:gd name="connsiteX3" fmla="*/ 504 w 10099"/>
                <a:gd name="connsiteY3" fmla="*/ 7901 h 11416"/>
                <a:gd name="connsiteX4" fmla="*/ 871 w 10099"/>
                <a:gd name="connsiteY4" fmla="*/ 7356 h 11416"/>
                <a:gd name="connsiteX5" fmla="*/ 1303 w 10099"/>
                <a:gd name="connsiteY5" fmla="*/ 6924 h 11416"/>
                <a:gd name="connsiteX6" fmla="*/ 2202 w 10099"/>
                <a:gd name="connsiteY6" fmla="*/ 6408 h 11416"/>
                <a:gd name="connsiteX7" fmla="*/ 4371 w 10099"/>
                <a:gd name="connsiteY7" fmla="*/ 5262 h 11416"/>
                <a:gd name="connsiteX8" fmla="*/ 5761 w 10099"/>
                <a:gd name="connsiteY8" fmla="*/ 3979 h 11416"/>
                <a:gd name="connsiteX9" fmla="*/ 7104 w 10099"/>
                <a:gd name="connsiteY9" fmla="*/ 2600 h 11416"/>
                <a:gd name="connsiteX10" fmla="*/ 8448 w 10099"/>
                <a:gd name="connsiteY10" fmla="*/ 1220 h 11416"/>
                <a:gd name="connsiteX11" fmla="*/ 9744 w 10099"/>
                <a:gd name="connsiteY11" fmla="*/ 553 h 11416"/>
                <a:gd name="connsiteX12" fmla="*/ 9772 w 10099"/>
                <a:gd name="connsiteY12" fmla="*/ 9922 h 11416"/>
                <a:gd name="connsiteX13" fmla="*/ 8401 w 10099"/>
                <a:gd name="connsiteY13" fmla="*/ 4977 h 11416"/>
                <a:gd name="connsiteX14" fmla="*/ 6715 w 10099"/>
                <a:gd name="connsiteY14" fmla="*/ 5217 h 11416"/>
                <a:gd name="connsiteX15" fmla="*/ 5232 w 10099"/>
                <a:gd name="connsiteY15" fmla="*/ 5838 h 11416"/>
                <a:gd name="connsiteX16" fmla="*/ 4654 w 10099"/>
                <a:gd name="connsiteY16" fmla="*/ 6123 h 11416"/>
                <a:gd name="connsiteX17" fmla="*/ 3559 w 10099"/>
                <a:gd name="connsiteY17" fmla="*/ 6642 h 11416"/>
                <a:gd name="connsiteX18" fmla="*/ 2747 w 10099"/>
                <a:gd name="connsiteY18" fmla="*/ 7024 h 11416"/>
                <a:gd name="connsiteX19" fmla="*/ 2018 w 10099"/>
                <a:gd name="connsiteY19" fmla="*/ 7796 h 11416"/>
                <a:gd name="connsiteX20" fmla="*/ 844 w 10099"/>
                <a:gd name="connsiteY20" fmla="*/ 8740 h 11416"/>
                <a:gd name="connsiteX21" fmla="*/ 206 w 10099"/>
                <a:gd name="connsiteY21" fmla="*/ 9937 h 11416"/>
                <a:gd name="connsiteX22" fmla="*/ 0 w 10099"/>
                <a:gd name="connsiteY22" fmla="*/ 10000 h 11416"/>
                <a:gd name="connsiteX0" fmla="*/ 0 w 10099"/>
                <a:gd name="connsiteY0" fmla="*/ 10000 h 11416"/>
                <a:gd name="connsiteX1" fmla="*/ 69 w 10099"/>
                <a:gd name="connsiteY1" fmla="*/ 9635 h 11416"/>
                <a:gd name="connsiteX2" fmla="*/ 234 w 10099"/>
                <a:gd name="connsiteY2" fmla="*/ 8501 h 11416"/>
                <a:gd name="connsiteX3" fmla="*/ 504 w 10099"/>
                <a:gd name="connsiteY3" fmla="*/ 7901 h 11416"/>
                <a:gd name="connsiteX4" fmla="*/ 871 w 10099"/>
                <a:gd name="connsiteY4" fmla="*/ 7356 h 11416"/>
                <a:gd name="connsiteX5" fmla="*/ 1303 w 10099"/>
                <a:gd name="connsiteY5" fmla="*/ 6924 h 11416"/>
                <a:gd name="connsiteX6" fmla="*/ 2202 w 10099"/>
                <a:gd name="connsiteY6" fmla="*/ 6408 h 11416"/>
                <a:gd name="connsiteX7" fmla="*/ 4371 w 10099"/>
                <a:gd name="connsiteY7" fmla="*/ 5262 h 11416"/>
                <a:gd name="connsiteX8" fmla="*/ 5761 w 10099"/>
                <a:gd name="connsiteY8" fmla="*/ 3979 h 11416"/>
                <a:gd name="connsiteX9" fmla="*/ 7104 w 10099"/>
                <a:gd name="connsiteY9" fmla="*/ 2600 h 11416"/>
                <a:gd name="connsiteX10" fmla="*/ 8448 w 10099"/>
                <a:gd name="connsiteY10" fmla="*/ 1220 h 11416"/>
                <a:gd name="connsiteX11" fmla="*/ 9744 w 10099"/>
                <a:gd name="connsiteY11" fmla="*/ 553 h 11416"/>
                <a:gd name="connsiteX12" fmla="*/ 9772 w 10099"/>
                <a:gd name="connsiteY12" fmla="*/ 9922 h 11416"/>
                <a:gd name="connsiteX13" fmla="*/ 8182 w 10099"/>
                <a:gd name="connsiteY13" fmla="*/ 7687 h 11416"/>
                <a:gd name="connsiteX14" fmla="*/ 6715 w 10099"/>
                <a:gd name="connsiteY14" fmla="*/ 5217 h 11416"/>
                <a:gd name="connsiteX15" fmla="*/ 5232 w 10099"/>
                <a:gd name="connsiteY15" fmla="*/ 5838 h 11416"/>
                <a:gd name="connsiteX16" fmla="*/ 4654 w 10099"/>
                <a:gd name="connsiteY16" fmla="*/ 6123 h 11416"/>
                <a:gd name="connsiteX17" fmla="*/ 3559 w 10099"/>
                <a:gd name="connsiteY17" fmla="*/ 6642 h 11416"/>
                <a:gd name="connsiteX18" fmla="*/ 2747 w 10099"/>
                <a:gd name="connsiteY18" fmla="*/ 7024 h 11416"/>
                <a:gd name="connsiteX19" fmla="*/ 2018 w 10099"/>
                <a:gd name="connsiteY19" fmla="*/ 7796 h 11416"/>
                <a:gd name="connsiteX20" fmla="*/ 844 w 10099"/>
                <a:gd name="connsiteY20" fmla="*/ 8740 h 11416"/>
                <a:gd name="connsiteX21" fmla="*/ 206 w 10099"/>
                <a:gd name="connsiteY21" fmla="*/ 9937 h 11416"/>
                <a:gd name="connsiteX22" fmla="*/ 0 w 10099"/>
                <a:gd name="connsiteY22" fmla="*/ 10000 h 11416"/>
                <a:gd name="connsiteX0" fmla="*/ 0 w 10099"/>
                <a:gd name="connsiteY0" fmla="*/ 10000 h 11416"/>
                <a:gd name="connsiteX1" fmla="*/ 69 w 10099"/>
                <a:gd name="connsiteY1" fmla="*/ 9635 h 11416"/>
                <a:gd name="connsiteX2" fmla="*/ 234 w 10099"/>
                <a:gd name="connsiteY2" fmla="*/ 8501 h 11416"/>
                <a:gd name="connsiteX3" fmla="*/ 504 w 10099"/>
                <a:gd name="connsiteY3" fmla="*/ 7901 h 11416"/>
                <a:gd name="connsiteX4" fmla="*/ 871 w 10099"/>
                <a:gd name="connsiteY4" fmla="*/ 7356 h 11416"/>
                <a:gd name="connsiteX5" fmla="*/ 1303 w 10099"/>
                <a:gd name="connsiteY5" fmla="*/ 6924 h 11416"/>
                <a:gd name="connsiteX6" fmla="*/ 2202 w 10099"/>
                <a:gd name="connsiteY6" fmla="*/ 6408 h 11416"/>
                <a:gd name="connsiteX7" fmla="*/ 4371 w 10099"/>
                <a:gd name="connsiteY7" fmla="*/ 5262 h 11416"/>
                <a:gd name="connsiteX8" fmla="*/ 5761 w 10099"/>
                <a:gd name="connsiteY8" fmla="*/ 3979 h 11416"/>
                <a:gd name="connsiteX9" fmla="*/ 7104 w 10099"/>
                <a:gd name="connsiteY9" fmla="*/ 2600 h 11416"/>
                <a:gd name="connsiteX10" fmla="*/ 8448 w 10099"/>
                <a:gd name="connsiteY10" fmla="*/ 1220 h 11416"/>
                <a:gd name="connsiteX11" fmla="*/ 9744 w 10099"/>
                <a:gd name="connsiteY11" fmla="*/ 553 h 11416"/>
                <a:gd name="connsiteX12" fmla="*/ 9772 w 10099"/>
                <a:gd name="connsiteY12" fmla="*/ 9922 h 11416"/>
                <a:gd name="connsiteX13" fmla="*/ 8182 w 10099"/>
                <a:gd name="connsiteY13" fmla="*/ 7687 h 11416"/>
                <a:gd name="connsiteX14" fmla="*/ 6466 w 10099"/>
                <a:gd name="connsiteY14" fmla="*/ 7255 h 11416"/>
                <a:gd name="connsiteX15" fmla="*/ 5232 w 10099"/>
                <a:gd name="connsiteY15" fmla="*/ 5838 h 11416"/>
                <a:gd name="connsiteX16" fmla="*/ 4654 w 10099"/>
                <a:gd name="connsiteY16" fmla="*/ 6123 h 11416"/>
                <a:gd name="connsiteX17" fmla="*/ 3559 w 10099"/>
                <a:gd name="connsiteY17" fmla="*/ 6642 h 11416"/>
                <a:gd name="connsiteX18" fmla="*/ 2747 w 10099"/>
                <a:gd name="connsiteY18" fmla="*/ 7024 h 11416"/>
                <a:gd name="connsiteX19" fmla="*/ 2018 w 10099"/>
                <a:gd name="connsiteY19" fmla="*/ 7796 h 11416"/>
                <a:gd name="connsiteX20" fmla="*/ 844 w 10099"/>
                <a:gd name="connsiteY20" fmla="*/ 8740 h 11416"/>
                <a:gd name="connsiteX21" fmla="*/ 206 w 10099"/>
                <a:gd name="connsiteY21" fmla="*/ 9937 h 11416"/>
                <a:gd name="connsiteX22" fmla="*/ 0 w 10099"/>
                <a:gd name="connsiteY22" fmla="*/ 10000 h 11416"/>
                <a:gd name="connsiteX0" fmla="*/ 0 w 10099"/>
                <a:gd name="connsiteY0" fmla="*/ 10000 h 11416"/>
                <a:gd name="connsiteX1" fmla="*/ 69 w 10099"/>
                <a:gd name="connsiteY1" fmla="*/ 9635 h 11416"/>
                <a:gd name="connsiteX2" fmla="*/ 234 w 10099"/>
                <a:gd name="connsiteY2" fmla="*/ 8501 h 11416"/>
                <a:gd name="connsiteX3" fmla="*/ 504 w 10099"/>
                <a:gd name="connsiteY3" fmla="*/ 7901 h 11416"/>
                <a:gd name="connsiteX4" fmla="*/ 871 w 10099"/>
                <a:gd name="connsiteY4" fmla="*/ 7356 h 11416"/>
                <a:gd name="connsiteX5" fmla="*/ 1303 w 10099"/>
                <a:gd name="connsiteY5" fmla="*/ 6924 h 11416"/>
                <a:gd name="connsiteX6" fmla="*/ 2202 w 10099"/>
                <a:gd name="connsiteY6" fmla="*/ 6408 h 11416"/>
                <a:gd name="connsiteX7" fmla="*/ 4371 w 10099"/>
                <a:gd name="connsiteY7" fmla="*/ 5262 h 11416"/>
                <a:gd name="connsiteX8" fmla="*/ 5761 w 10099"/>
                <a:gd name="connsiteY8" fmla="*/ 3979 h 11416"/>
                <a:gd name="connsiteX9" fmla="*/ 7104 w 10099"/>
                <a:gd name="connsiteY9" fmla="*/ 2600 h 11416"/>
                <a:gd name="connsiteX10" fmla="*/ 8448 w 10099"/>
                <a:gd name="connsiteY10" fmla="*/ 1220 h 11416"/>
                <a:gd name="connsiteX11" fmla="*/ 9744 w 10099"/>
                <a:gd name="connsiteY11" fmla="*/ 553 h 11416"/>
                <a:gd name="connsiteX12" fmla="*/ 9772 w 10099"/>
                <a:gd name="connsiteY12" fmla="*/ 9922 h 11416"/>
                <a:gd name="connsiteX13" fmla="*/ 8132 w 10099"/>
                <a:gd name="connsiteY13" fmla="*/ 8212 h 11416"/>
                <a:gd name="connsiteX14" fmla="*/ 6466 w 10099"/>
                <a:gd name="connsiteY14" fmla="*/ 7255 h 11416"/>
                <a:gd name="connsiteX15" fmla="*/ 5232 w 10099"/>
                <a:gd name="connsiteY15" fmla="*/ 5838 h 11416"/>
                <a:gd name="connsiteX16" fmla="*/ 4654 w 10099"/>
                <a:gd name="connsiteY16" fmla="*/ 6123 h 11416"/>
                <a:gd name="connsiteX17" fmla="*/ 3559 w 10099"/>
                <a:gd name="connsiteY17" fmla="*/ 6642 h 11416"/>
                <a:gd name="connsiteX18" fmla="*/ 2747 w 10099"/>
                <a:gd name="connsiteY18" fmla="*/ 7024 h 11416"/>
                <a:gd name="connsiteX19" fmla="*/ 2018 w 10099"/>
                <a:gd name="connsiteY19" fmla="*/ 7796 h 11416"/>
                <a:gd name="connsiteX20" fmla="*/ 844 w 10099"/>
                <a:gd name="connsiteY20" fmla="*/ 8740 h 11416"/>
                <a:gd name="connsiteX21" fmla="*/ 206 w 10099"/>
                <a:gd name="connsiteY21" fmla="*/ 9937 h 11416"/>
                <a:gd name="connsiteX22" fmla="*/ 0 w 10099"/>
                <a:gd name="connsiteY22" fmla="*/ 10000 h 11416"/>
                <a:gd name="connsiteX0" fmla="*/ 0 w 10099"/>
                <a:gd name="connsiteY0" fmla="*/ 10000 h 11416"/>
                <a:gd name="connsiteX1" fmla="*/ 69 w 10099"/>
                <a:gd name="connsiteY1" fmla="*/ 9635 h 11416"/>
                <a:gd name="connsiteX2" fmla="*/ 234 w 10099"/>
                <a:gd name="connsiteY2" fmla="*/ 8501 h 11416"/>
                <a:gd name="connsiteX3" fmla="*/ 504 w 10099"/>
                <a:gd name="connsiteY3" fmla="*/ 7901 h 11416"/>
                <a:gd name="connsiteX4" fmla="*/ 871 w 10099"/>
                <a:gd name="connsiteY4" fmla="*/ 7356 h 11416"/>
                <a:gd name="connsiteX5" fmla="*/ 1303 w 10099"/>
                <a:gd name="connsiteY5" fmla="*/ 6924 h 11416"/>
                <a:gd name="connsiteX6" fmla="*/ 2202 w 10099"/>
                <a:gd name="connsiteY6" fmla="*/ 6408 h 11416"/>
                <a:gd name="connsiteX7" fmla="*/ 4371 w 10099"/>
                <a:gd name="connsiteY7" fmla="*/ 5262 h 11416"/>
                <a:gd name="connsiteX8" fmla="*/ 5761 w 10099"/>
                <a:gd name="connsiteY8" fmla="*/ 3979 h 11416"/>
                <a:gd name="connsiteX9" fmla="*/ 7104 w 10099"/>
                <a:gd name="connsiteY9" fmla="*/ 2600 h 11416"/>
                <a:gd name="connsiteX10" fmla="*/ 8448 w 10099"/>
                <a:gd name="connsiteY10" fmla="*/ 1220 h 11416"/>
                <a:gd name="connsiteX11" fmla="*/ 9744 w 10099"/>
                <a:gd name="connsiteY11" fmla="*/ 553 h 11416"/>
                <a:gd name="connsiteX12" fmla="*/ 9772 w 10099"/>
                <a:gd name="connsiteY12" fmla="*/ 9922 h 11416"/>
                <a:gd name="connsiteX13" fmla="*/ 8132 w 10099"/>
                <a:gd name="connsiteY13" fmla="*/ 8212 h 11416"/>
                <a:gd name="connsiteX14" fmla="*/ 6466 w 10099"/>
                <a:gd name="connsiteY14" fmla="*/ 7255 h 11416"/>
                <a:gd name="connsiteX15" fmla="*/ 5082 w 10099"/>
                <a:gd name="connsiteY15" fmla="*/ 7204 h 11416"/>
                <a:gd name="connsiteX16" fmla="*/ 4654 w 10099"/>
                <a:gd name="connsiteY16" fmla="*/ 6123 h 11416"/>
                <a:gd name="connsiteX17" fmla="*/ 3559 w 10099"/>
                <a:gd name="connsiteY17" fmla="*/ 6642 h 11416"/>
                <a:gd name="connsiteX18" fmla="*/ 2747 w 10099"/>
                <a:gd name="connsiteY18" fmla="*/ 7024 h 11416"/>
                <a:gd name="connsiteX19" fmla="*/ 2018 w 10099"/>
                <a:gd name="connsiteY19" fmla="*/ 7796 h 11416"/>
                <a:gd name="connsiteX20" fmla="*/ 844 w 10099"/>
                <a:gd name="connsiteY20" fmla="*/ 8740 h 11416"/>
                <a:gd name="connsiteX21" fmla="*/ 206 w 10099"/>
                <a:gd name="connsiteY21" fmla="*/ 9937 h 11416"/>
                <a:gd name="connsiteX22" fmla="*/ 0 w 10099"/>
                <a:gd name="connsiteY22" fmla="*/ 10000 h 11416"/>
                <a:gd name="connsiteX0" fmla="*/ 0 w 10099"/>
                <a:gd name="connsiteY0" fmla="*/ 10000 h 11416"/>
                <a:gd name="connsiteX1" fmla="*/ 69 w 10099"/>
                <a:gd name="connsiteY1" fmla="*/ 9635 h 11416"/>
                <a:gd name="connsiteX2" fmla="*/ 234 w 10099"/>
                <a:gd name="connsiteY2" fmla="*/ 8501 h 11416"/>
                <a:gd name="connsiteX3" fmla="*/ 504 w 10099"/>
                <a:gd name="connsiteY3" fmla="*/ 7901 h 11416"/>
                <a:gd name="connsiteX4" fmla="*/ 871 w 10099"/>
                <a:gd name="connsiteY4" fmla="*/ 7356 h 11416"/>
                <a:gd name="connsiteX5" fmla="*/ 1303 w 10099"/>
                <a:gd name="connsiteY5" fmla="*/ 6924 h 11416"/>
                <a:gd name="connsiteX6" fmla="*/ 2202 w 10099"/>
                <a:gd name="connsiteY6" fmla="*/ 6408 h 11416"/>
                <a:gd name="connsiteX7" fmla="*/ 4371 w 10099"/>
                <a:gd name="connsiteY7" fmla="*/ 5262 h 11416"/>
                <a:gd name="connsiteX8" fmla="*/ 5761 w 10099"/>
                <a:gd name="connsiteY8" fmla="*/ 3979 h 11416"/>
                <a:gd name="connsiteX9" fmla="*/ 7104 w 10099"/>
                <a:gd name="connsiteY9" fmla="*/ 2600 h 11416"/>
                <a:gd name="connsiteX10" fmla="*/ 8448 w 10099"/>
                <a:gd name="connsiteY10" fmla="*/ 1220 h 11416"/>
                <a:gd name="connsiteX11" fmla="*/ 9744 w 10099"/>
                <a:gd name="connsiteY11" fmla="*/ 553 h 11416"/>
                <a:gd name="connsiteX12" fmla="*/ 9772 w 10099"/>
                <a:gd name="connsiteY12" fmla="*/ 9922 h 11416"/>
                <a:gd name="connsiteX13" fmla="*/ 8132 w 10099"/>
                <a:gd name="connsiteY13" fmla="*/ 8212 h 11416"/>
                <a:gd name="connsiteX14" fmla="*/ 6466 w 10099"/>
                <a:gd name="connsiteY14" fmla="*/ 7255 h 11416"/>
                <a:gd name="connsiteX15" fmla="*/ 5082 w 10099"/>
                <a:gd name="connsiteY15" fmla="*/ 7204 h 11416"/>
                <a:gd name="connsiteX16" fmla="*/ 4445 w 10099"/>
                <a:gd name="connsiteY16" fmla="*/ 7047 h 11416"/>
                <a:gd name="connsiteX17" fmla="*/ 3559 w 10099"/>
                <a:gd name="connsiteY17" fmla="*/ 6642 h 11416"/>
                <a:gd name="connsiteX18" fmla="*/ 2747 w 10099"/>
                <a:gd name="connsiteY18" fmla="*/ 7024 h 11416"/>
                <a:gd name="connsiteX19" fmla="*/ 2018 w 10099"/>
                <a:gd name="connsiteY19" fmla="*/ 7796 h 11416"/>
                <a:gd name="connsiteX20" fmla="*/ 844 w 10099"/>
                <a:gd name="connsiteY20" fmla="*/ 8740 h 11416"/>
                <a:gd name="connsiteX21" fmla="*/ 206 w 10099"/>
                <a:gd name="connsiteY21" fmla="*/ 9937 h 11416"/>
                <a:gd name="connsiteX22" fmla="*/ 0 w 10099"/>
                <a:gd name="connsiteY22" fmla="*/ 10000 h 11416"/>
                <a:gd name="connsiteX0" fmla="*/ 0 w 10099"/>
                <a:gd name="connsiteY0" fmla="*/ 10000 h 11416"/>
                <a:gd name="connsiteX1" fmla="*/ 69 w 10099"/>
                <a:gd name="connsiteY1" fmla="*/ 9635 h 11416"/>
                <a:gd name="connsiteX2" fmla="*/ 234 w 10099"/>
                <a:gd name="connsiteY2" fmla="*/ 8501 h 11416"/>
                <a:gd name="connsiteX3" fmla="*/ 504 w 10099"/>
                <a:gd name="connsiteY3" fmla="*/ 7901 h 11416"/>
                <a:gd name="connsiteX4" fmla="*/ 871 w 10099"/>
                <a:gd name="connsiteY4" fmla="*/ 7356 h 11416"/>
                <a:gd name="connsiteX5" fmla="*/ 1303 w 10099"/>
                <a:gd name="connsiteY5" fmla="*/ 6924 h 11416"/>
                <a:gd name="connsiteX6" fmla="*/ 2202 w 10099"/>
                <a:gd name="connsiteY6" fmla="*/ 6408 h 11416"/>
                <a:gd name="connsiteX7" fmla="*/ 4371 w 10099"/>
                <a:gd name="connsiteY7" fmla="*/ 5262 h 11416"/>
                <a:gd name="connsiteX8" fmla="*/ 5761 w 10099"/>
                <a:gd name="connsiteY8" fmla="*/ 3979 h 11416"/>
                <a:gd name="connsiteX9" fmla="*/ 7104 w 10099"/>
                <a:gd name="connsiteY9" fmla="*/ 2600 h 11416"/>
                <a:gd name="connsiteX10" fmla="*/ 8448 w 10099"/>
                <a:gd name="connsiteY10" fmla="*/ 1220 h 11416"/>
                <a:gd name="connsiteX11" fmla="*/ 9744 w 10099"/>
                <a:gd name="connsiteY11" fmla="*/ 553 h 11416"/>
                <a:gd name="connsiteX12" fmla="*/ 9772 w 10099"/>
                <a:gd name="connsiteY12" fmla="*/ 9922 h 11416"/>
                <a:gd name="connsiteX13" fmla="*/ 8132 w 10099"/>
                <a:gd name="connsiteY13" fmla="*/ 8212 h 11416"/>
                <a:gd name="connsiteX14" fmla="*/ 6466 w 10099"/>
                <a:gd name="connsiteY14" fmla="*/ 7255 h 11416"/>
                <a:gd name="connsiteX15" fmla="*/ 5082 w 10099"/>
                <a:gd name="connsiteY15" fmla="*/ 7204 h 11416"/>
                <a:gd name="connsiteX16" fmla="*/ 4445 w 10099"/>
                <a:gd name="connsiteY16" fmla="*/ 7047 h 11416"/>
                <a:gd name="connsiteX17" fmla="*/ 3489 w 10099"/>
                <a:gd name="connsiteY17" fmla="*/ 7419 h 11416"/>
                <a:gd name="connsiteX18" fmla="*/ 2747 w 10099"/>
                <a:gd name="connsiteY18" fmla="*/ 7024 h 11416"/>
                <a:gd name="connsiteX19" fmla="*/ 2018 w 10099"/>
                <a:gd name="connsiteY19" fmla="*/ 7796 h 11416"/>
                <a:gd name="connsiteX20" fmla="*/ 844 w 10099"/>
                <a:gd name="connsiteY20" fmla="*/ 8740 h 11416"/>
                <a:gd name="connsiteX21" fmla="*/ 206 w 10099"/>
                <a:gd name="connsiteY21" fmla="*/ 9937 h 11416"/>
                <a:gd name="connsiteX22" fmla="*/ 0 w 10099"/>
                <a:gd name="connsiteY22" fmla="*/ 10000 h 11416"/>
                <a:gd name="connsiteX0" fmla="*/ 0 w 10099"/>
                <a:gd name="connsiteY0" fmla="*/ 10000 h 11416"/>
                <a:gd name="connsiteX1" fmla="*/ 69 w 10099"/>
                <a:gd name="connsiteY1" fmla="*/ 9635 h 11416"/>
                <a:gd name="connsiteX2" fmla="*/ 234 w 10099"/>
                <a:gd name="connsiteY2" fmla="*/ 8501 h 11416"/>
                <a:gd name="connsiteX3" fmla="*/ 504 w 10099"/>
                <a:gd name="connsiteY3" fmla="*/ 7901 h 11416"/>
                <a:gd name="connsiteX4" fmla="*/ 871 w 10099"/>
                <a:gd name="connsiteY4" fmla="*/ 7356 h 11416"/>
                <a:gd name="connsiteX5" fmla="*/ 1303 w 10099"/>
                <a:gd name="connsiteY5" fmla="*/ 6924 h 11416"/>
                <a:gd name="connsiteX6" fmla="*/ 2202 w 10099"/>
                <a:gd name="connsiteY6" fmla="*/ 6408 h 11416"/>
                <a:gd name="connsiteX7" fmla="*/ 4371 w 10099"/>
                <a:gd name="connsiteY7" fmla="*/ 5262 h 11416"/>
                <a:gd name="connsiteX8" fmla="*/ 5761 w 10099"/>
                <a:gd name="connsiteY8" fmla="*/ 3979 h 11416"/>
                <a:gd name="connsiteX9" fmla="*/ 7104 w 10099"/>
                <a:gd name="connsiteY9" fmla="*/ 2600 h 11416"/>
                <a:gd name="connsiteX10" fmla="*/ 8448 w 10099"/>
                <a:gd name="connsiteY10" fmla="*/ 1220 h 11416"/>
                <a:gd name="connsiteX11" fmla="*/ 9744 w 10099"/>
                <a:gd name="connsiteY11" fmla="*/ 553 h 11416"/>
                <a:gd name="connsiteX12" fmla="*/ 9772 w 10099"/>
                <a:gd name="connsiteY12" fmla="*/ 9922 h 11416"/>
                <a:gd name="connsiteX13" fmla="*/ 8132 w 10099"/>
                <a:gd name="connsiteY13" fmla="*/ 8212 h 11416"/>
                <a:gd name="connsiteX14" fmla="*/ 6466 w 10099"/>
                <a:gd name="connsiteY14" fmla="*/ 7255 h 11416"/>
                <a:gd name="connsiteX15" fmla="*/ 5082 w 10099"/>
                <a:gd name="connsiteY15" fmla="*/ 7204 h 11416"/>
                <a:gd name="connsiteX16" fmla="*/ 4445 w 10099"/>
                <a:gd name="connsiteY16" fmla="*/ 7047 h 11416"/>
                <a:gd name="connsiteX17" fmla="*/ 3489 w 10099"/>
                <a:gd name="connsiteY17" fmla="*/ 7419 h 11416"/>
                <a:gd name="connsiteX18" fmla="*/ 2657 w 10099"/>
                <a:gd name="connsiteY18" fmla="*/ 7423 h 11416"/>
                <a:gd name="connsiteX19" fmla="*/ 2018 w 10099"/>
                <a:gd name="connsiteY19" fmla="*/ 7796 h 11416"/>
                <a:gd name="connsiteX20" fmla="*/ 844 w 10099"/>
                <a:gd name="connsiteY20" fmla="*/ 8740 h 11416"/>
                <a:gd name="connsiteX21" fmla="*/ 206 w 10099"/>
                <a:gd name="connsiteY21" fmla="*/ 9937 h 11416"/>
                <a:gd name="connsiteX22" fmla="*/ 0 w 10099"/>
                <a:gd name="connsiteY22" fmla="*/ 10000 h 11416"/>
                <a:gd name="connsiteX0" fmla="*/ 0 w 10099"/>
                <a:gd name="connsiteY0" fmla="*/ 10357 h 11773"/>
                <a:gd name="connsiteX1" fmla="*/ 69 w 10099"/>
                <a:gd name="connsiteY1" fmla="*/ 9992 h 11773"/>
                <a:gd name="connsiteX2" fmla="*/ 234 w 10099"/>
                <a:gd name="connsiteY2" fmla="*/ 8858 h 11773"/>
                <a:gd name="connsiteX3" fmla="*/ 504 w 10099"/>
                <a:gd name="connsiteY3" fmla="*/ 8258 h 11773"/>
                <a:gd name="connsiteX4" fmla="*/ 871 w 10099"/>
                <a:gd name="connsiteY4" fmla="*/ 7713 h 11773"/>
                <a:gd name="connsiteX5" fmla="*/ 1303 w 10099"/>
                <a:gd name="connsiteY5" fmla="*/ 7281 h 11773"/>
                <a:gd name="connsiteX6" fmla="*/ 2202 w 10099"/>
                <a:gd name="connsiteY6" fmla="*/ 6765 h 11773"/>
                <a:gd name="connsiteX7" fmla="*/ 4371 w 10099"/>
                <a:gd name="connsiteY7" fmla="*/ 5619 h 11773"/>
                <a:gd name="connsiteX8" fmla="*/ 5761 w 10099"/>
                <a:gd name="connsiteY8" fmla="*/ 4336 h 11773"/>
                <a:gd name="connsiteX9" fmla="*/ 7104 w 10099"/>
                <a:gd name="connsiteY9" fmla="*/ 2957 h 11773"/>
                <a:gd name="connsiteX10" fmla="*/ 8448 w 10099"/>
                <a:gd name="connsiteY10" fmla="*/ 1577 h 11773"/>
                <a:gd name="connsiteX11" fmla="*/ 9784 w 10099"/>
                <a:gd name="connsiteY11" fmla="*/ 553 h 11773"/>
                <a:gd name="connsiteX12" fmla="*/ 9772 w 10099"/>
                <a:gd name="connsiteY12" fmla="*/ 10279 h 11773"/>
                <a:gd name="connsiteX13" fmla="*/ 8132 w 10099"/>
                <a:gd name="connsiteY13" fmla="*/ 8569 h 11773"/>
                <a:gd name="connsiteX14" fmla="*/ 6466 w 10099"/>
                <a:gd name="connsiteY14" fmla="*/ 7612 h 11773"/>
                <a:gd name="connsiteX15" fmla="*/ 5082 w 10099"/>
                <a:gd name="connsiteY15" fmla="*/ 7561 h 11773"/>
                <a:gd name="connsiteX16" fmla="*/ 4445 w 10099"/>
                <a:gd name="connsiteY16" fmla="*/ 7404 h 11773"/>
                <a:gd name="connsiteX17" fmla="*/ 3489 w 10099"/>
                <a:gd name="connsiteY17" fmla="*/ 7776 h 11773"/>
                <a:gd name="connsiteX18" fmla="*/ 2657 w 10099"/>
                <a:gd name="connsiteY18" fmla="*/ 7780 h 11773"/>
                <a:gd name="connsiteX19" fmla="*/ 2018 w 10099"/>
                <a:gd name="connsiteY19" fmla="*/ 8153 h 11773"/>
                <a:gd name="connsiteX20" fmla="*/ 844 w 10099"/>
                <a:gd name="connsiteY20" fmla="*/ 9097 h 11773"/>
                <a:gd name="connsiteX21" fmla="*/ 206 w 10099"/>
                <a:gd name="connsiteY21" fmla="*/ 10294 h 11773"/>
                <a:gd name="connsiteX22" fmla="*/ 0 w 10099"/>
                <a:gd name="connsiteY22" fmla="*/ 10357 h 11773"/>
                <a:gd name="connsiteX0" fmla="*/ 0 w 10099"/>
                <a:gd name="connsiteY0" fmla="*/ 10357 h 11773"/>
                <a:gd name="connsiteX1" fmla="*/ 69 w 10099"/>
                <a:gd name="connsiteY1" fmla="*/ 9992 h 11773"/>
                <a:gd name="connsiteX2" fmla="*/ 234 w 10099"/>
                <a:gd name="connsiteY2" fmla="*/ 8858 h 11773"/>
                <a:gd name="connsiteX3" fmla="*/ 504 w 10099"/>
                <a:gd name="connsiteY3" fmla="*/ 8258 h 11773"/>
                <a:gd name="connsiteX4" fmla="*/ 871 w 10099"/>
                <a:gd name="connsiteY4" fmla="*/ 7713 h 11773"/>
                <a:gd name="connsiteX5" fmla="*/ 1303 w 10099"/>
                <a:gd name="connsiteY5" fmla="*/ 7281 h 11773"/>
                <a:gd name="connsiteX6" fmla="*/ 2202 w 10099"/>
                <a:gd name="connsiteY6" fmla="*/ 6765 h 11773"/>
                <a:gd name="connsiteX7" fmla="*/ 4371 w 10099"/>
                <a:gd name="connsiteY7" fmla="*/ 5619 h 11773"/>
                <a:gd name="connsiteX8" fmla="*/ 5761 w 10099"/>
                <a:gd name="connsiteY8" fmla="*/ 4336 h 11773"/>
                <a:gd name="connsiteX9" fmla="*/ 7104 w 10099"/>
                <a:gd name="connsiteY9" fmla="*/ 2957 h 11773"/>
                <a:gd name="connsiteX10" fmla="*/ 8428 w 10099"/>
                <a:gd name="connsiteY10" fmla="*/ 905 h 11773"/>
                <a:gd name="connsiteX11" fmla="*/ 9784 w 10099"/>
                <a:gd name="connsiteY11" fmla="*/ 553 h 11773"/>
                <a:gd name="connsiteX12" fmla="*/ 9772 w 10099"/>
                <a:gd name="connsiteY12" fmla="*/ 10279 h 11773"/>
                <a:gd name="connsiteX13" fmla="*/ 8132 w 10099"/>
                <a:gd name="connsiteY13" fmla="*/ 8569 h 11773"/>
                <a:gd name="connsiteX14" fmla="*/ 6466 w 10099"/>
                <a:gd name="connsiteY14" fmla="*/ 7612 h 11773"/>
                <a:gd name="connsiteX15" fmla="*/ 5082 w 10099"/>
                <a:gd name="connsiteY15" fmla="*/ 7561 h 11773"/>
                <a:gd name="connsiteX16" fmla="*/ 4445 w 10099"/>
                <a:gd name="connsiteY16" fmla="*/ 7404 h 11773"/>
                <a:gd name="connsiteX17" fmla="*/ 3489 w 10099"/>
                <a:gd name="connsiteY17" fmla="*/ 7776 h 11773"/>
                <a:gd name="connsiteX18" fmla="*/ 2657 w 10099"/>
                <a:gd name="connsiteY18" fmla="*/ 7780 h 11773"/>
                <a:gd name="connsiteX19" fmla="*/ 2018 w 10099"/>
                <a:gd name="connsiteY19" fmla="*/ 8153 h 11773"/>
                <a:gd name="connsiteX20" fmla="*/ 844 w 10099"/>
                <a:gd name="connsiteY20" fmla="*/ 9097 h 11773"/>
                <a:gd name="connsiteX21" fmla="*/ 206 w 10099"/>
                <a:gd name="connsiteY21" fmla="*/ 10294 h 11773"/>
                <a:gd name="connsiteX22" fmla="*/ 0 w 10099"/>
                <a:gd name="connsiteY22" fmla="*/ 10357 h 11773"/>
                <a:gd name="connsiteX0" fmla="*/ 0 w 10099"/>
                <a:gd name="connsiteY0" fmla="*/ 10357 h 11773"/>
                <a:gd name="connsiteX1" fmla="*/ 69 w 10099"/>
                <a:gd name="connsiteY1" fmla="*/ 9992 h 11773"/>
                <a:gd name="connsiteX2" fmla="*/ 234 w 10099"/>
                <a:gd name="connsiteY2" fmla="*/ 8858 h 11773"/>
                <a:gd name="connsiteX3" fmla="*/ 504 w 10099"/>
                <a:gd name="connsiteY3" fmla="*/ 8258 h 11773"/>
                <a:gd name="connsiteX4" fmla="*/ 871 w 10099"/>
                <a:gd name="connsiteY4" fmla="*/ 7713 h 11773"/>
                <a:gd name="connsiteX5" fmla="*/ 1303 w 10099"/>
                <a:gd name="connsiteY5" fmla="*/ 7281 h 11773"/>
                <a:gd name="connsiteX6" fmla="*/ 2202 w 10099"/>
                <a:gd name="connsiteY6" fmla="*/ 6765 h 11773"/>
                <a:gd name="connsiteX7" fmla="*/ 4371 w 10099"/>
                <a:gd name="connsiteY7" fmla="*/ 5619 h 11773"/>
                <a:gd name="connsiteX8" fmla="*/ 5761 w 10099"/>
                <a:gd name="connsiteY8" fmla="*/ 4336 h 11773"/>
                <a:gd name="connsiteX9" fmla="*/ 7094 w 10099"/>
                <a:gd name="connsiteY9" fmla="*/ 2033 h 11773"/>
                <a:gd name="connsiteX10" fmla="*/ 8428 w 10099"/>
                <a:gd name="connsiteY10" fmla="*/ 905 h 11773"/>
                <a:gd name="connsiteX11" fmla="*/ 9784 w 10099"/>
                <a:gd name="connsiteY11" fmla="*/ 553 h 11773"/>
                <a:gd name="connsiteX12" fmla="*/ 9772 w 10099"/>
                <a:gd name="connsiteY12" fmla="*/ 10279 h 11773"/>
                <a:gd name="connsiteX13" fmla="*/ 8132 w 10099"/>
                <a:gd name="connsiteY13" fmla="*/ 8569 h 11773"/>
                <a:gd name="connsiteX14" fmla="*/ 6466 w 10099"/>
                <a:gd name="connsiteY14" fmla="*/ 7612 h 11773"/>
                <a:gd name="connsiteX15" fmla="*/ 5082 w 10099"/>
                <a:gd name="connsiteY15" fmla="*/ 7561 h 11773"/>
                <a:gd name="connsiteX16" fmla="*/ 4445 w 10099"/>
                <a:gd name="connsiteY16" fmla="*/ 7404 h 11773"/>
                <a:gd name="connsiteX17" fmla="*/ 3489 w 10099"/>
                <a:gd name="connsiteY17" fmla="*/ 7776 h 11773"/>
                <a:gd name="connsiteX18" fmla="*/ 2657 w 10099"/>
                <a:gd name="connsiteY18" fmla="*/ 7780 h 11773"/>
                <a:gd name="connsiteX19" fmla="*/ 2018 w 10099"/>
                <a:gd name="connsiteY19" fmla="*/ 8153 h 11773"/>
                <a:gd name="connsiteX20" fmla="*/ 844 w 10099"/>
                <a:gd name="connsiteY20" fmla="*/ 9097 h 11773"/>
                <a:gd name="connsiteX21" fmla="*/ 206 w 10099"/>
                <a:gd name="connsiteY21" fmla="*/ 10294 h 11773"/>
                <a:gd name="connsiteX22" fmla="*/ 0 w 10099"/>
                <a:gd name="connsiteY22" fmla="*/ 10357 h 11773"/>
                <a:gd name="connsiteX0" fmla="*/ 0 w 10099"/>
                <a:gd name="connsiteY0" fmla="*/ 10357 h 11773"/>
                <a:gd name="connsiteX1" fmla="*/ 69 w 10099"/>
                <a:gd name="connsiteY1" fmla="*/ 9992 h 11773"/>
                <a:gd name="connsiteX2" fmla="*/ 234 w 10099"/>
                <a:gd name="connsiteY2" fmla="*/ 8858 h 11773"/>
                <a:gd name="connsiteX3" fmla="*/ 504 w 10099"/>
                <a:gd name="connsiteY3" fmla="*/ 8258 h 11773"/>
                <a:gd name="connsiteX4" fmla="*/ 871 w 10099"/>
                <a:gd name="connsiteY4" fmla="*/ 7713 h 11773"/>
                <a:gd name="connsiteX5" fmla="*/ 1303 w 10099"/>
                <a:gd name="connsiteY5" fmla="*/ 7281 h 11773"/>
                <a:gd name="connsiteX6" fmla="*/ 2561 w 10099"/>
                <a:gd name="connsiteY6" fmla="*/ 6429 h 11773"/>
                <a:gd name="connsiteX7" fmla="*/ 4371 w 10099"/>
                <a:gd name="connsiteY7" fmla="*/ 5619 h 11773"/>
                <a:gd name="connsiteX8" fmla="*/ 5761 w 10099"/>
                <a:gd name="connsiteY8" fmla="*/ 4336 h 11773"/>
                <a:gd name="connsiteX9" fmla="*/ 7094 w 10099"/>
                <a:gd name="connsiteY9" fmla="*/ 2033 h 11773"/>
                <a:gd name="connsiteX10" fmla="*/ 8428 w 10099"/>
                <a:gd name="connsiteY10" fmla="*/ 905 h 11773"/>
                <a:gd name="connsiteX11" fmla="*/ 9784 w 10099"/>
                <a:gd name="connsiteY11" fmla="*/ 553 h 11773"/>
                <a:gd name="connsiteX12" fmla="*/ 9772 w 10099"/>
                <a:gd name="connsiteY12" fmla="*/ 10279 h 11773"/>
                <a:gd name="connsiteX13" fmla="*/ 8132 w 10099"/>
                <a:gd name="connsiteY13" fmla="*/ 8569 h 11773"/>
                <a:gd name="connsiteX14" fmla="*/ 6466 w 10099"/>
                <a:gd name="connsiteY14" fmla="*/ 7612 h 11773"/>
                <a:gd name="connsiteX15" fmla="*/ 5082 w 10099"/>
                <a:gd name="connsiteY15" fmla="*/ 7561 h 11773"/>
                <a:gd name="connsiteX16" fmla="*/ 4445 w 10099"/>
                <a:gd name="connsiteY16" fmla="*/ 7404 h 11773"/>
                <a:gd name="connsiteX17" fmla="*/ 3489 w 10099"/>
                <a:gd name="connsiteY17" fmla="*/ 7776 h 11773"/>
                <a:gd name="connsiteX18" fmla="*/ 2657 w 10099"/>
                <a:gd name="connsiteY18" fmla="*/ 7780 h 11773"/>
                <a:gd name="connsiteX19" fmla="*/ 2018 w 10099"/>
                <a:gd name="connsiteY19" fmla="*/ 8153 h 11773"/>
                <a:gd name="connsiteX20" fmla="*/ 844 w 10099"/>
                <a:gd name="connsiteY20" fmla="*/ 9097 h 11773"/>
                <a:gd name="connsiteX21" fmla="*/ 206 w 10099"/>
                <a:gd name="connsiteY21" fmla="*/ 10294 h 11773"/>
                <a:gd name="connsiteX22" fmla="*/ 0 w 10099"/>
                <a:gd name="connsiteY22" fmla="*/ 10357 h 11773"/>
                <a:gd name="connsiteX0" fmla="*/ 0 w 10099"/>
                <a:gd name="connsiteY0" fmla="*/ 10357 h 11773"/>
                <a:gd name="connsiteX1" fmla="*/ 69 w 10099"/>
                <a:gd name="connsiteY1" fmla="*/ 9992 h 11773"/>
                <a:gd name="connsiteX2" fmla="*/ 234 w 10099"/>
                <a:gd name="connsiteY2" fmla="*/ 8858 h 11773"/>
                <a:gd name="connsiteX3" fmla="*/ 504 w 10099"/>
                <a:gd name="connsiteY3" fmla="*/ 8258 h 11773"/>
                <a:gd name="connsiteX4" fmla="*/ 871 w 10099"/>
                <a:gd name="connsiteY4" fmla="*/ 7713 h 11773"/>
                <a:gd name="connsiteX5" fmla="*/ 1303 w 10099"/>
                <a:gd name="connsiteY5" fmla="*/ 7281 h 11773"/>
                <a:gd name="connsiteX6" fmla="*/ 2561 w 10099"/>
                <a:gd name="connsiteY6" fmla="*/ 6429 h 11773"/>
                <a:gd name="connsiteX7" fmla="*/ 4371 w 10099"/>
                <a:gd name="connsiteY7" fmla="*/ 5619 h 11773"/>
                <a:gd name="connsiteX8" fmla="*/ 5761 w 10099"/>
                <a:gd name="connsiteY8" fmla="*/ 4336 h 11773"/>
                <a:gd name="connsiteX9" fmla="*/ 7094 w 10099"/>
                <a:gd name="connsiteY9" fmla="*/ 2033 h 11773"/>
                <a:gd name="connsiteX10" fmla="*/ 8428 w 10099"/>
                <a:gd name="connsiteY10" fmla="*/ 905 h 11773"/>
                <a:gd name="connsiteX11" fmla="*/ 9784 w 10099"/>
                <a:gd name="connsiteY11" fmla="*/ 553 h 11773"/>
                <a:gd name="connsiteX12" fmla="*/ 9772 w 10099"/>
                <a:gd name="connsiteY12" fmla="*/ 10279 h 11773"/>
                <a:gd name="connsiteX13" fmla="*/ 8132 w 10099"/>
                <a:gd name="connsiteY13" fmla="*/ 8569 h 11773"/>
                <a:gd name="connsiteX14" fmla="*/ 6466 w 10099"/>
                <a:gd name="connsiteY14" fmla="*/ 7612 h 11773"/>
                <a:gd name="connsiteX15" fmla="*/ 5082 w 10099"/>
                <a:gd name="connsiteY15" fmla="*/ 7561 h 11773"/>
                <a:gd name="connsiteX16" fmla="*/ 4445 w 10099"/>
                <a:gd name="connsiteY16" fmla="*/ 7404 h 11773"/>
                <a:gd name="connsiteX17" fmla="*/ 3489 w 10099"/>
                <a:gd name="connsiteY17" fmla="*/ 7776 h 11773"/>
                <a:gd name="connsiteX18" fmla="*/ 2657 w 10099"/>
                <a:gd name="connsiteY18" fmla="*/ 7780 h 11773"/>
                <a:gd name="connsiteX19" fmla="*/ 2018 w 10099"/>
                <a:gd name="connsiteY19" fmla="*/ 8153 h 11773"/>
                <a:gd name="connsiteX20" fmla="*/ 844 w 10099"/>
                <a:gd name="connsiteY20" fmla="*/ 9097 h 11773"/>
                <a:gd name="connsiteX21" fmla="*/ 206 w 10099"/>
                <a:gd name="connsiteY21" fmla="*/ 10294 h 11773"/>
                <a:gd name="connsiteX22" fmla="*/ 0 w 10099"/>
                <a:gd name="connsiteY22" fmla="*/ 10357 h 11773"/>
                <a:gd name="connsiteX0" fmla="*/ 0 w 10099"/>
                <a:gd name="connsiteY0" fmla="*/ 10357 h 11773"/>
                <a:gd name="connsiteX1" fmla="*/ 69 w 10099"/>
                <a:gd name="connsiteY1" fmla="*/ 9992 h 11773"/>
                <a:gd name="connsiteX2" fmla="*/ 234 w 10099"/>
                <a:gd name="connsiteY2" fmla="*/ 8858 h 11773"/>
                <a:gd name="connsiteX3" fmla="*/ 504 w 10099"/>
                <a:gd name="connsiteY3" fmla="*/ 8258 h 11773"/>
                <a:gd name="connsiteX4" fmla="*/ 871 w 10099"/>
                <a:gd name="connsiteY4" fmla="*/ 7713 h 11773"/>
                <a:gd name="connsiteX5" fmla="*/ 1303 w 10099"/>
                <a:gd name="connsiteY5" fmla="*/ 7281 h 11773"/>
                <a:gd name="connsiteX6" fmla="*/ 2571 w 10099"/>
                <a:gd name="connsiteY6" fmla="*/ 6093 h 11773"/>
                <a:gd name="connsiteX7" fmla="*/ 4371 w 10099"/>
                <a:gd name="connsiteY7" fmla="*/ 5619 h 11773"/>
                <a:gd name="connsiteX8" fmla="*/ 5761 w 10099"/>
                <a:gd name="connsiteY8" fmla="*/ 4336 h 11773"/>
                <a:gd name="connsiteX9" fmla="*/ 7094 w 10099"/>
                <a:gd name="connsiteY9" fmla="*/ 2033 h 11773"/>
                <a:gd name="connsiteX10" fmla="*/ 8428 w 10099"/>
                <a:gd name="connsiteY10" fmla="*/ 905 h 11773"/>
                <a:gd name="connsiteX11" fmla="*/ 9784 w 10099"/>
                <a:gd name="connsiteY11" fmla="*/ 553 h 11773"/>
                <a:gd name="connsiteX12" fmla="*/ 9772 w 10099"/>
                <a:gd name="connsiteY12" fmla="*/ 10279 h 11773"/>
                <a:gd name="connsiteX13" fmla="*/ 8132 w 10099"/>
                <a:gd name="connsiteY13" fmla="*/ 8569 h 11773"/>
                <a:gd name="connsiteX14" fmla="*/ 6466 w 10099"/>
                <a:gd name="connsiteY14" fmla="*/ 7612 h 11773"/>
                <a:gd name="connsiteX15" fmla="*/ 5082 w 10099"/>
                <a:gd name="connsiteY15" fmla="*/ 7561 h 11773"/>
                <a:gd name="connsiteX16" fmla="*/ 4445 w 10099"/>
                <a:gd name="connsiteY16" fmla="*/ 7404 h 11773"/>
                <a:gd name="connsiteX17" fmla="*/ 3489 w 10099"/>
                <a:gd name="connsiteY17" fmla="*/ 7776 h 11773"/>
                <a:gd name="connsiteX18" fmla="*/ 2657 w 10099"/>
                <a:gd name="connsiteY18" fmla="*/ 7780 h 11773"/>
                <a:gd name="connsiteX19" fmla="*/ 2018 w 10099"/>
                <a:gd name="connsiteY19" fmla="*/ 8153 h 11773"/>
                <a:gd name="connsiteX20" fmla="*/ 844 w 10099"/>
                <a:gd name="connsiteY20" fmla="*/ 9097 h 11773"/>
                <a:gd name="connsiteX21" fmla="*/ 206 w 10099"/>
                <a:gd name="connsiteY21" fmla="*/ 10294 h 11773"/>
                <a:gd name="connsiteX22" fmla="*/ 0 w 10099"/>
                <a:gd name="connsiteY22" fmla="*/ 10357 h 11773"/>
                <a:gd name="connsiteX0" fmla="*/ 0 w 10099"/>
                <a:gd name="connsiteY0" fmla="*/ 10357 h 11773"/>
                <a:gd name="connsiteX1" fmla="*/ 69 w 10099"/>
                <a:gd name="connsiteY1" fmla="*/ 9992 h 11773"/>
                <a:gd name="connsiteX2" fmla="*/ 234 w 10099"/>
                <a:gd name="connsiteY2" fmla="*/ 8858 h 11773"/>
                <a:gd name="connsiteX3" fmla="*/ 504 w 10099"/>
                <a:gd name="connsiteY3" fmla="*/ 8258 h 11773"/>
                <a:gd name="connsiteX4" fmla="*/ 871 w 10099"/>
                <a:gd name="connsiteY4" fmla="*/ 7713 h 11773"/>
                <a:gd name="connsiteX5" fmla="*/ 1303 w 10099"/>
                <a:gd name="connsiteY5" fmla="*/ 7281 h 11773"/>
                <a:gd name="connsiteX6" fmla="*/ 2571 w 10099"/>
                <a:gd name="connsiteY6" fmla="*/ 6093 h 11773"/>
                <a:gd name="connsiteX7" fmla="*/ 4311 w 10099"/>
                <a:gd name="connsiteY7" fmla="*/ 5073 h 11773"/>
                <a:gd name="connsiteX8" fmla="*/ 5761 w 10099"/>
                <a:gd name="connsiteY8" fmla="*/ 4336 h 11773"/>
                <a:gd name="connsiteX9" fmla="*/ 7094 w 10099"/>
                <a:gd name="connsiteY9" fmla="*/ 2033 h 11773"/>
                <a:gd name="connsiteX10" fmla="*/ 8428 w 10099"/>
                <a:gd name="connsiteY10" fmla="*/ 905 h 11773"/>
                <a:gd name="connsiteX11" fmla="*/ 9784 w 10099"/>
                <a:gd name="connsiteY11" fmla="*/ 553 h 11773"/>
                <a:gd name="connsiteX12" fmla="*/ 9772 w 10099"/>
                <a:gd name="connsiteY12" fmla="*/ 10279 h 11773"/>
                <a:gd name="connsiteX13" fmla="*/ 8132 w 10099"/>
                <a:gd name="connsiteY13" fmla="*/ 8569 h 11773"/>
                <a:gd name="connsiteX14" fmla="*/ 6466 w 10099"/>
                <a:gd name="connsiteY14" fmla="*/ 7612 h 11773"/>
                <a:gd name="connsiteX15" fmla="*/ 5082 w 10099"/>
                <a:gd name="connsiteY15" fmla="*/ 7561 h 11773"/>
                <a:gd name="connsiteX16" fmla="*/ 4445 w 10099"/>
                <a:gd name="connsiteY16" fmla="*/ 7404 h 11773"/>
                <a:gd name="connsiteX17" fmla="*/ 3489 w 10099"/>
                <a:gd name="connsiteY17" fmla="*/ 7776 h 11773"/>
                <a:gd name="connsiteX18" fmla="*/ 2657 w 10099"/>
                <a:gd name="connsiteY18" fmla="*/ 7780 h 11773"/>
                <a:gd name="connsiteX19" fmla="*/ 2018 w 10099"/>
                <a:gd name="connsiteY19" fmla="*/ 8153 h 11773"/>
                <a:gd name="connsiteX20" fmla="*/ 844 w 10099"/>
                <a:gd name="connsiteY20" fmla="*/ 9097 h 11773"/>
                <a:gd name="connsiteX21" fmla="*/ 206 w 10099"/>
                <a:gd name="connsiteY21" fmla="*/ 10294 h 11773"/>
                <a:gd name="connsiteX22" fmla="*/ 0 w 10099"/>
                <a:gd name="connsiteY22" fmla="*/ 10357 h 11773"/>
                <a:gd name="connsiteX0" fmla="*/ 0 w 10099"/>
                <a:gd name="connsiteY0" fmla="*/ 10357 h 11773"/>
                <a:gd name="connsiteX1" fmla="*/ 69 w 10099"/>
                <a:gd name="connsiteY1" fmla="*/ 9992 h 11773"/>
                <a:gd name="connsiteX2" fmla="*/ 234 w 10099"/>
                <a:gd name="connsiteY2" fmla="*/ 8858 h 11773"/>
                <a:gd name="connsiteX3" fmla="*/ 504 w 10099"/>
                <a:gd name="connsiteY3" fmla="*/ 8258 h 11773"/>
                <a:gd name="connsiteX4" fmla="*/ 871 w 10099"/>
                <a:gd name="connsiteY4" fmla="*/ 7713 h 11773"/>
                <a:gd name="connsiteX5" fmla="*/ 1303 w 10099"/>
                <a:gd name="connsiteY5" fmla="*/ 7281 h 11773"/>
                <a:gd name="connsiteX6" fmla="*/ 2571 w 10099"/>
                <a:gd name="connsiteY6" fmla="*/ 6093 h 11773"/>
                <a:gd name="connsiteX7" fmla="*/ 4311 w 10099"/>
                <a:gd name="connsiteY7" fmla="*/ 4695 h 11773"/>
                <a:gd name="connsiteX8" fmla="*/ 5761 w 10099"/>
                <a:gd name="connsiteY8" fmla="*/ 4336 h 11773"/>
                <a:gd name="connsiteX9" fmla="*/ 7094 w 10099"/>
                <a:gd name="connsiteY9" fmla="*/ 2033 h 11773"/>
                <a:gd name="connsiteX10" fmla="*/ 8428 w 10099"/>
                <a:gd name="connsiteY10" fmla="*/ 905 h 11773"/>
                <a:gd name="connsiteX11" fmla="*/ 9784 w 10099"/>
                <a:gd name="connsiteY11" fmla="*/ 553 h 11773"/>
                <a:gd name="connsiteX12" fmla="*/ 9772 w 10099"/>
                <a:gd name="connsiteY12" fmla="*/ 10279 h 11773"/>
                <a:gd name="connsiteX13" fmla="*/ 8132 w 10099"/>
                <a:gd name="connsiteY13" fmla="*/ 8569 h 11773"/>
                <a:gd name="connsiteX14" fmla="*/ 6466 w 10099"/>
                <a:gd name="connsiteY14" fmla="*/ 7612 h 11773"/>
                <a:gd name="connsiteX15" fmla="*/ 5082 w 10099"/>
                <a:gd name="connsiteY15" fmla="*/ 7561 h 11773"/>
                <a:gd name="connsiteX16" fmla="*/ 4445 w 10099"/>
                <a:gd name="connsiteY16" fmla="*/ 7404 h 11773"/>
                <a:gd name="connsiteX17" fmla="*/ 3489 w 10099"/>
                <a:gd name="connsiteY17" fmla="*/ 7776 h 11773"/>
                <a:gd name="connsiteX18" fmla="*/ 2657 w 10099"/>
                <a:gd name="connsiteY18" fmla="*/ 7780 h 11773"/>
                <a:gd name="connsiteX19" fmla="*/ 2018 w 10099"/>
                <a:gd name="connsiteY19" fmla="*/ 8153 h 11773"/>
                <a:gd name="connsiteX20" fmla="*/ 844 w 10099"/>
                <a:gd name="connsiteY20" fmla="*/ 9097 h 11773"/>
                <a:gd name="connsiteX21" fmla="*/ 206 w 10099"/>
                <a:gd name="connsiteY21" fmla="*/ 10294 h 11773"/>
                <a:gd name="connsiteX22" fmla="*/ 0 w 10099"/>
                <a:gd name="connsiteY22" fmla="*/ 10357 h 11773"/>
                <a:gd name="connsiteX0" fmla="*/ 0 w 10099"/>
                <a:gd name="connsiteY0" fmla="*/ 10357 h 11773"/>
                <a:gd name="connsiteX1" fmla="*/ 69 w 10099"/>
                <a:gd name="connsiteY1" fmla="*/ 9992 h 11773"/>
                <a:gd name="connsiteX2" fmla="*/ 234 w 10099"/>
                <a:gd name="connsiteY2" fmla="*/ 8858 h 11773"/>
                <a:gd name="connsiteX3" fmla="*/ 504 w 10099"/>
                <a:gd name="connsiteY3" fmla="*/ 8258 h 11773"/>
                <a:gd name="connsiteX4" fmla="*/ 871 w 10099"/>
                <a:gd name="connsiteY4" fmla="*/ 7713 h 11773"/>
                <a:gd name="connsiteX5" fmla="*/ 1303 w 10099"/>
                <a:gd name="connsiteY5" fmla="*/ 7281 h 11773"/>
                <a:gd name="connsiteX6" fmla="*/ 2571 w 10099"/>
                <a:gd name="connsiteY6" fmla="*/ 6093 h 11773"/>
                <a:gd name="connsiteX7" fmla="*/ 4311 w 10099"/>
                <a:gd name="connsiteY7" fmla="*/ 4695 h 11773"/>
                <a:gd name="connsiteX8" fmla="*/ 5731 w 10099"/>
                <a:gd name="connsiteY8" fmla="*/ 3139 h 11773"/>
                <a:gd name="connsiteX9" fmla="*/ 7094 w 10099"/>
                <a:gd name="connsiteY9" fmla="*/ 2033 h 11773"/>
                <a:gd name="connsiteX10" fmla="*/ 8428 w 10099"/>
                <a:gd name="connsiteY10" fmla="*/ 905 h 11773"/>
                <a:gd name="connsiteX11" fmla="*/ 9784 w 10099"/>
                <a:gd name="connsiteY11" fmla="*/ 553 h 11773"/>
                <a:gd name="connsiteX12" fmla="*/ 9772 w 10099"/>
                <a:gd name="connsiteY12" fmla="*/ 10279 h 11773"/>
                <a:gd name="connsiteX13" fmla="*/ 8132 w 10099"/>
                <a:gd name="connsiteY13" fmla="*/ 8569 h 11773"/>
                <a:gd name="connsiteX14" fmla="*/ 6466 w 10099"/>
                <a:gd name="connsiteY14" fmla="*/ 7612 h 11773"/>
                <a:gd name="connsiteX15" fmla="*/ 5082 w 10099"/>
                <a:gd name="connsiteY15" fmla="*/ 7561 h 11773"/>
                <a:gd name="connsiteX16" fmla="*/ 4445 w 10099"/>
                <a:gd name="connsiteY16" fmla="*/ 7404 h 11773"/>
                <a:gd name="connsiteX17" fmla="*/ 3489 w 10099"/>
                <a:gd name="connsiteY17" fmla="*/ 7776 h 11773"/>
                <a:gd name="connsiteX18" fmla="*/ 2657 w 10099"/>
                <a:gd name="connsiteY18" fmla="*/ 7780 h 11773"/>
                <a:gd name="connsiteX19" fmla="*/ 2018 w 10099"/>
                <a:gd name="connsiteY19" fmla="*/ 8153 h 11773"/>
                <a:gd name="connsiteX20" fmla="*/ 844 w 10099"/>
                <a:gd name="connsiteY20" fmla="*/ 9097 h 11773"/>
                <a:gd name="connsiteX21" fmla="*/ 206 w 10099"/>
                <a:gd name="connsiteY21" fmla="*/ 10294 h 11773"/>
                <a:gd name="connsiteX22" fmla="*/ 0 w 10099"/>
                <a:gd name="connsiteY22" fmla="*/ 10357 h 11773"/>
                <a:gd name="connsiteX0" fmla="*/ 0 w 10099"/>
                <a:gd name="connsiteY0" fmla="*/ 10357 h 11773"/>
                <a:gd name="connsiteX1" fmla="*/ 69 w 10099"/>
                <a:gd name="connsiteY1" fmla="*/ 9992 h 11773"/>
                <a:gd name="connsiteX2" fmla="*/ 234 w 10099"/>
                <a:gd name="connsiteY2" fmla="*/ 8858 h 11773"/>
                <a:gd name="connsiteX3" fmla="*/ 504 w 10099"/>
                <a:gd name="connsiteY3" fmla="*/ 8258 h 11773"/>
                <a:gd name="connsiteX4" fmla="*/ 871 w 10099"/>
                <a:gd name="connsiteY4" fmla="*/ 7713 h 11773"/>
                <a:gd name="connsiteX5" fmla="*/ 1303 w 10099"/>
                <a:gd name="connsiteY5" fmla="*/ 7281 h 11773"/>
                <a:gd name="connsiteX6" fmla="*/ 2571 w 10099"/>
                <a:gd name="connsiteY6" fmla="*/ 6093 h 11773"/>
                <a:gd name="connsiteX7" fmla="*/ 4311 w 10099"/>
                <a:gd name="connsiteY7" fmla="*/ 4695 h 11773"/>
                <a:gd name="connsiteX8" fmla="*/ 5731 w 10099"/>
                <a:gd name="connsiteY8" fmla="*/ 3139 h 11773"/>
                <a:gd name="connsiteX9" fmla="*/ 7094 w 10099"/>
                <a:gd name="connsiteY9" fmla="*/ 2033 h 11773"/>
                <a:gd name="connsiteX10" fmla="*/ 8428 w 10099"/>
                <a:gd name="connsiteY10" fmla="*/ 905 h 11773"/>
                <a:gd name="connsiteX11" fmla="*/ 9784 w 10099"/>
                <a:gd name="connsiteY11" fmla="*/ 553 h 11773"/>
                <a:gd name="connsiteX12" fmla="*/ 9772 w 10099"/>
                <a:gd name="connsiteY12" fmla="*/ 10279 h 11773"/>
                <a:gd name="connsiteX13" fmla="*/ 8132 w 10099"/>
                <a:gd name="connsiteY13" fmla="*/ 9094 h 11773"/>
                <a:gd name="connsiteX14" fmla="*/ 6466 w 10099"/>
                <a:gd name="connsiteY14" fmla="*/ 7612 h 11773"/>
                <a:gd name="connsiteX15" fmla="*/ 5082 w 10099"/>
                <a:gd name="connsiteY15" fmla="*/ 7561 h 11773"/>
                <a:gd name="connsiteX16" fmla="*/ 4445 w 10099"/>
                <a:gd name="connsiteY16" fmla="*/ 7404 h 11773"/>
                <a:gd name="connsiteX17" fmla="*/ 3489 w 10099"/>
                <a:gd name="connsiteY17" fmla="*/ 7776 h 11773"/>
                <a:gd name="connsiteX18" fmla="*/ 2657 w 10099"/>
                <a:gd name="connsiteY18" fmla="*/ 7780 h 11773"/>
                <a:gd name="connsiteX19" fmla="*/ 2018 w 10099"/>
                <a:gd name="connsiteY19" fmla="*/ 8153 h 11773"/>
                <a:gd name="connsiteX20" fmla="*/ 844 w 10099"/>
                <a:gd name="connsiteY20" fmla="*/ 9097 h 11773"/>
                <a:gd name="connsiteX21" fmla="*/ 206 w 10099"/>
                <a:gd name="connsiteY21" fmla="*/ 10294 h 11773"/>
                <a:gd name="connsiteX22" fmla="*/ 0 w 10099"/>
                <a:gd name="connsiteY22" fmla="*/ 10357 h 11773"/>
                <a:gd name="connsiteX0" fmla="*/ 0 w 10099"/>
                <a:gd name="connsiteY0" fmla="*/ 10357 h 11773"/>
                <a:gd name="connsiteX1" fmla="*/ 69 w 10099"/>
                <a:gd name="connsiteY1" fmla="*/ 9992 h 11773"/>
                <a:gd name="connsiteX2" fmla="*/ 234 w 10099"/>
                <a:gd name="connsiteY2" fmla="*/ 8858 h 11773"/>
                <a:gd name="connsiteX3" fmla="*/ 504 w 10099"/>
                <a:gd name="connsiteY3" fmla="*/ 8258 h 11773"/>
                <a:gd name="connsiteX4" fmla="*/ 871 w 10099"/>
                <a:gd name="connsiteY4" fmla="*/ 7713 h 11773"/>
                <a:gd name="connsiteX5" fmla="*/ 1592 w 10099"/>
                <a:gd name="connsiteY5" fmla="*/ 6924 h 11773"/>
                <a:gd name="connsiteX6" fmla="*/ 2571 w 10099"/>
                <a:gd name="connsiteY6" fmla="*/ 6093 h 11773"/>
                <a:gd name="connsiteX7" fmla="*/ 4311 w 10099"/>
                <a:gd name="connsiteY7" fmla="*/ 4695 h 11773"/>
                <a:gd name="connsiteX8" fmla="*/ 5731 w 10099"/>
                <a:gd name="connsiteY8" fmla="*/ 3139 h 11773"/>
                <a:gd name="connsiteX9" fmla="*/ 7094 w 10099"/>
                <a:gd name="connsiteY9" fmla="*/ 2033 h 11773"/>
                <a:gd name="connsiteX10" fmla="*/ 8428 w 10099"/>
                <a:gd name="connsiteY10" fmla="*/ 905 h 11773"/>
                <a:gd name="connsiteX11" fmla="*/ 9784 w 10099"/>
                <a:gd name="connsiteY11" fmla="*/ 553 h 11773"/>
                <a:gd name="connsiteX12" fmla="*/ 9772 w 10099"/>
                <a:gd name="connsiteY12" fmla="*/ 10279 h 11773"/>
                <a:gd name="connsiteX13" fmla="*/ 8132 w 10099"/>
                <a:gd name="connsiteY13" fmla="*/ 9094 h 11773"/>
                <a:gd name="connsiteX14" fmla="*/ 6466 w 10099"/>
                <a:gd name="connsiteY14" fmla="*/ 7612 h 11773"/>
                <a:gd name="connsiteX15" fmla="*/ 5082 w 10099"/>
                <a:gd name="connsiteY15" fmla="*/ 7561 h 11773"/>
                <a:gd name="connsiteX16" fmla="*/ 4445 w 10099"/>
                <a:gd name="connsiteY16" fmla="*/ 7404 h 11773"/>
                <a:gd name="connsiteX17" fmla="*/ 3489 w 10099"/>
                <a:gd name="connsiteY17" fmla="*/ 7776 h 11773"/>
                <a:gd name="connsiteX18" fmla="*/ 2657 w 10099"/>
                <a:gd name="connsiteY18" fmla="*/ 7780 h 11773"/>
                <a:gd name="connsiteX19" fmla="*/ 2018 w 10099"/>
                <a:gd name="connsiteY19" fmla="*/ 8153 h 11773"/>
                <a:gd name="connsiteX20" fmla="*/ 844 w 10099"/>
                <a:gd name="connsiteY20" fmla="*/ 9097 h 11773"/>
                <a:gd name="connsiteX21" fmla="*/ 206 w 10099"/>
                <a:gd name="connsiteY21" fmla="*/ 10294 h 11773"/>
                <a:gd name="connsiteX22" fmla="*/ 0 w 10099"/>
                <a:gd name="connsiteY22" fmla="*/ 10357 h 11773"/>
                <a:gd name="connsiteX0" fmla="*/ 0 w 10099"/>
                <a:gd name="connsiteY0" fmla="*/ 10357 h 11773"/>
                <a:gd name="connsiteX1" fmla="*/ 69 w 10099"/>
                <a:gd name="connsiteY1" fmla="*/ 9992 h 11773"/>
                <a:gd name="connsiteX2" fmla="*/ 234 w 10099"/>
                <a:gd name="connsiteY2" fmla="*/ 8858 h 11773"/>
                <a:gd name="connsiteX3" fmla="*/ 504 w 10099"/>
                <a:gd name="connsiteY3" fmla="*/ 8258 h 11773"/>
                <a:gd name="connsiteX4" fmla="*/ 871 w 10099"/>
                <a:gd name="connsiteY4" fmla="*/ 7713 h 11773"/>
                <a:gd name="connsiteX5" fmla="*/ 1622 w 10099"/>
                <a:gd name="connsiteY5" fmla="*/ 6819 h 11773"/>
                <a:gd name="connsiteX6" fmla="*/ 2571 w 10099"/>
                <a:gd name="connsiteY6" fmla="*/ 6093 h 11773"/>
                <a:gd name="connsiteX7" fmla="*/ 4311 w 10099"/>
                <a:gd name="connsiteY7" fmla="*/ 4695 h 11773"/>
                <a:gd name="connsiteX8" fmla="*/ 5731 w 10099"/>
                <a:gd name="connsiteY8" fmla="*/ 3139 h 11773"/>
                <a:gd name="connsiteX9" fmla="*/ 7094 w 10099"/>
                <a:gd name="connsiteY9" fmla="*/ 2033 h 11773"/>
                <a:gd name="connsiteX10" fmla="*/ 8428 w 10099"/>
                <a:gd name="connsiteY10" fmla="*/ 905 h 11773"/>
                <a:gd name="connsiteX11" fmla="*/ 9784 w 10099"/>
                <a:gd name="connsiteY11" fmla="*/ 553 h 11773"/>
                <a:gd name="connsiteX12" fmla="*/ 9772 w 10099"/>
                <a:gd name="connsiteY12" fmla="*/ 10279 h 11773"/>
                <a:gd name="connsiteX13" fmla="*/ 8132 w 10099"/>
                <a:gd name="connsiteY13" fmla="*/ 9094 h 11773"/>
                <a:gd name="connsiteX14" fmla="*/ 6466 w 10099"/>
                <a:gd name="connsiteY14" fmla="*/ 7612 h 11773"/>
                <a:gd name="connsiteX15" fmla="*/ 5082 w 10099"/>
                <a:gd name="connsiteY15" fmla="*/ 7561 h 11773"/>
                <a:gd name="connsiteX16" fmla="*/ 4445 w 10099"/>
                <a:gd name="connsiteY16" fmla="*/ 7404 h 11773"/>
                <a:gd name="connsiteX17" fmla="*/ 3489 w 10099"/>
                <a:gd name="connsiteY17" fmla="*/ 7776 h 11773"/>
                <a:gd name="connsiteX18" fmla="*/ 2657 w 10099"/>
                <a:gd name="connsiteY18" fmla="*/ 7780 h 11773"/>
                <a:gd name="connsiteX19" fmla="*/ 2018 w 10099"/>
                <a:gd name="connsiteY19" fmla="*/ 8153 h 11773"/>
                <a:gd name="connsiteX20" fmla="*/ 844 w 10099"/>
                <a:gd name="connsiteY20" fmla="*/ 9097 h 11773"/>
                <a:gd name="connsiteX21" fmla="*/ 206 w 10099"/>
                <a:gd name="connsiteY21" fmla="*/ 10294 h 11773"/>
                <a:gd name="connsiteX22" fmla="*/ 0 w 10099"/>
                <a:gd name="connsiteY22" fmla="*/ 10357 h 11773"/>
                <a:gd name="connsiteX0" fmla="*/ 0 w 10099"/>
                <a:gd name="connsiteY0" fmla="*/ 10357 h 11773"/>
                <a:gd name="connsiteX1" fmla="*/ 69 w 10099"/>
                <a:gd name="connsiteY1" fmla="*/ 9992 h 11773"/>
                <a:gd name="connsiteX2" fmla="*/ 234 w 10099"/>
                <a:gd name="connsiteY2" fmla="*/ 8858 h 11773"/>
                <a:gd name="connsiteX3" fmla="*/ 504 w 10099"/>
                <a:gd name="connsiteY3" fmla="*/ 8258 h 11773"/>
                <a:gd name="connsiteX4" fmla="*/ 871 w 10099"/>
                <a:gd name="connsiteY4" fmla="*/ 7713 h 11773"/>
                <a:gd name="connsiteX5" fmla="*/ 1622 w 10099"/>
                <a:gd name="connsiteY5" fmla="*/ 6819 h 11773"/>
                <a:gd name="connsiteX6" fmla="*/ 2571 w 10099"/>
                <a:gd name="connsiteY6" fmla="*/ 6093 h 11773"/>
                <a:gd name="connsiteX7" fmla="*/ 4311 w 10099"/>
                <a:gd name="connsiteY7" fmla="*/ 4695 h 11773"/>
                <a:gd name="connsiteX8" fmla="*/ 5731 w 10099"/>
                <a:gd name="connsiteY8" fmla="*/ 3139 h 11773"/>
                <a:gd name="connsiteX9" fmla="*/ 7094 w 10099"/>
                <a:gd name="connsiteY9" fmla="*/ 2033 h 11773"/>
                <a:gd name="connsiteX10" fmla="*/ 8428 w 10099"/>
                <a:gd name="connsiteY10" fmla="*/ 905 h 11773"/>
                <a:gd name="connsiteX11" fmla="*/ 9784 w 10099"/>
                <a:gd name="connsiteY11" fmla="*/ 553 h 11773"/>
                <a:gd name="connsiteX12" fmla="*/ 9772 w 10099"/>
                <a:gd name="connsiteY12" fmla="*/ 10279 h 11773"/>
                <a:gd name="connsiteX13" fmla="*/ 8132 w 10099"/>
                <a:gd name="connsiteY13" fmla="*/ 9094 h 11773"/>
                <a:gd name="connsiteX14" fmla="*/ 6466 w 10099"/>
                <a:gd name="connsiteY14" fmla="*/ 7612 h 11773"/>
                <a:gd name="connsiteX15" fmla="*/ 5082 w 10099"/>
                <a:gd name="connsiteY15" fmla="*/ 7561 h 11773"/>
                <a:gd name="connsiteX16" fmla="*/ 4445 w 10099"/>
                <a:gd name="connsiteY16" fmla="*/ 7404 h 11773"/>
                <a:gd name="connsiteX17" fmla="*/ 3489 w 10099"/>
                <a:gd name="connsiteY17" fmla="*/ 7776 h 11773"/>
                <a:gd name="connsiteX18" fmla="*/ 2657 w 10099"/>
                <a:gd name="connsiteY18" fmla="*/ 7780 h 11773"/>
                <a:gd name="connsiteX19" fmla="*/ 2018 w 10099"/>
                <a:gd name="connsiteY19" fmla="*/ 8153 h 11773"/>
                <a:gd name="connsiteX20" fmla="*/ 844 w 10099"/>
                <a:gd name="connsiteY20" fmla="*/ 9097 h 11773"/>
                <a:gd name="connsiteX21" fmla="*/ 206 w 10099"/>
                <a:gd name="connsiteY21" fmla="*/ 10294 h 11773"/>
                <a:gd name="connsiteX22" fmla="*/ 0 w 10099"/>
                <a:gd name="connsiteY22" fmla="*/ 10357 h 11773"/>
                <a:gd name="connsiteX0" fmla="*/ 0 w 10099"/>
                <a:gd name="connsiteY0" fmla="*/ 10357 h 11773"/>
                <a:gd name="connsiteX1" fmla="*/ 69 w 10099"/>
                <a:gd name="connsiteY1" fmla="*/ 9992 h 11773"/>
                <a:gd name="connsiteX2" fmla="*/ 234 w 10099"/>
                <a:gd name="connsiteY2" fmla="*/ 8858 h 11773"/>
                <a:gd name="connsiteX3" fmla="*/ 504 w 10099"/>
                <a:gd name="connsiteY3" fmla="*/ 8258 h 11773"/>
                <a:gd name="connsiteX4" fmla="*/ 871 w 10099"/>
                <a:gd name="connsiteY4" fmla="*/ 7713 h 11773"/>
                <a:gd name="connsiteX5" fmla="*/ 1622 w 10099"/>
                <a:gd name="connsiteY5" fmla="*/ 6819 h 11773"/>
                <a:gd name="connsiteX6" fmla="*/ 2651 w 10099"/>
                <a:gd name="connsiteY6" fmla="*/ 5862 h 11773"/>
                <a:gd name="connsiteX7" fmla="*/ 4311 w 10099"/>
                <a:gd name="connsiteY7" fmla="*/ 4695 h 11773"/>
                <a:gd name="connsiteX8" fmla="*/ 5731 w 10099"/>
                <a:gd name="connsiteY8" fmla="*/ 3139 h 11773"/>
                <a:gd name="connsiteX9" fmla="*/ 7094 w 10099"/>
                <a:gd name="connsiteY9" fmla="*/ 2033 h 11773"/>
                <a:gd name="connsiteX10" fmla="*/ 8428 w 10099"/>
                <a:gd name="connsiteY10" fmla="*/ 905 h 11773"/>
                <a:gd name="connsiteX11" fmla="*/ 9784 w 10099"/>
                <a:gd name="connsiteY11" fmla="*/ 553 h 11773"/>
                <a:gd name="connsiteX12" fmla="*/ 9772 w 10099"/>
                <a:gd name="connsiteY12" fmla="*/ 10279 h 11773"/>
                <a:gd name="connsiteX13" fmla="*/ 8132 w 10099"/>
                <a:gd name="connsiteY13" fmla="*/ 9094 h 11773"/>
                <a:gd name="connsiteX14" fmla="*/ 6466 w 10099"/>
                <a:gd name="connsiteY14" fmla="*/ 7612 h 11773"/>
                <a:gd name="connsiteX15" fmla="*/ 5082 w 10099"/>
                <a:gd name="connsiteY15" fmla="*/ 7561 h 11773"/>
                <a:gd name="connsiteX16" fmla="*/ 4445 w 10099"/>
                <a:gd name="connsiteY16" fmla="*/ 7404 h 11773"/>
                <a:gd name="connsiteX17" fmla="*/ 3489 w 10099"/>
                <a:gd name="connsiteY17" fmla="*/ 7776 h 11773"/>
                <a:gd name="connsiteX18" fmla="*/ 2657 w 10099"/>
                <a:gd name="connsiteY18" fmla="*/ 7780 h 11773"/>
                <a:gd name="connsiteX19" fmla="*/ 2018 w 10099"/>
                <a:gd name="connsiteY19" fmla="*/ 8153 h 11773"/>
                <a:gd name="connsiteX20" fmla="*/ 844 w 10099"/>
                <a:gd name="connsiteY20" fmla="*/ 9097 h 11773"/>
                <a:gd name="connsiteX21" fmla="*/ 206 w 10099"/>
                <a:gd name="connsiteY21" fmla="*/ 10294 h 11773"/>
                <a:gd name="connsiteX22" fmla="*/ 0 w 10099"/>
                <a:gd name="connsiteY22" fmla="*/ 10357 h 11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0099" h="11773">
                  <a:moveTo>
                    <a:pt x="0" y="10357"/>
                  </a:moveTo>
                  <a:cubicBezTo>
                    <a:pt x="17" y="10237"/>
                    <a:pt x="52" y="10118"/>
                    <a:pt x="69" y="9992"/>
                  </a:cubicBezTo>
                  <a:cubicBezTo>
                    <a:pt x="103" y="9553"/>
                    <a:pt x="181" y="9297"/>
                    <a:pt x="234" y="8858"/>
                  </a:cubicBezTo>
                  <a:cubicBezTo>
                    <a:pt x="250" y="8732"/>
                    <a:pt x="504" y="8258"/>
                    <a:pt x="504" y="8258"/>
                  </a:cubicBezTo>
                  <a:cubicBezTo>
                    <a:pt x="557" y="7956"/>
                    <a:pt x="766" y="7998"/>
                    <a:pt x="871" y="7713"/>
                  </a:cubicBezTo>
                  <a:cubicBezTo>
                    <a:pt x="887" y="7633"/>
                    <a:pt x="1579" y="6696"/>
                    <a:pt x="1622" y="6819"/>
                  </a:cubicBezTo>
                  <a:cubicBezTo>
                    <a:pt x="2062" y="5981"/>
                    <a:pt x="2100" y="6107"/>
                    <a:pt x="2651" y="5862"/>
                  </a:cubicBezTo>
                  <a:cubicBezTo>
                    <a:pt x="3306" y="5130"/>
                    <a:pt x="3727" y="4861"/>
                    <a:pt x="4311" y="4695"/>
                  </a:cubicBezTo>
                  <a:cubicBezTo>
                    <a:pt x="4868" y="4285"/>
                    <a:pt x="5370" y="3584"/>
                    <a:pt x="5731" y="3139"/>
                  </a:cubicBezTo>
                  <a:cubicBezTo>
                    <a:pt x="6186" y="2695"/>
                    <a:pt x="6645" y="2405"/>
                    <a:pt x="7094" y="2033"/>
                  </a:cubicBezTo>
                  <a:cubicBezTo>
                    <a:pt x="7543" y="1661"/>
                    <a:pt x="7980" y="1152"/>
                    <a:pt x="8428" y="905"/>
                  </a:cubicBezTo>
                  <a:cubicBezTo>
                    <a:pt x="8876" y="658"/>
                    <a:pt x="9578" y="0"/>
                    <a:pt x="9784" y="553"/>
                  </a:cubicBezTo>
                  <a:cubicBezTo>
                    <a:pt x="10040" y="901"/>
                    <a:pt x="10099" y="9931"/>
                    <a:pt x="9772" y="10279"/>
                  </a:cubicBezTo>
                  <a:cubicBezTo>
                    <a:pt x="9519" y="11773"/>
                    <a:pt x="8618" y="8855"/>
                    <a:pt x="8132" y="9094"/>
                  </a:cubicBezTo>
                  <a:cubicBezTo>
                    <a:pt x="7637" y="9208"/>
                    <a:pt x="6974" y="7867"/>
                    <a:pt x="6466" y="7612"/>
                  </a:cubicBezTo>
                  <a:cubicBezTo>
                    <a:pt x="5958" y="7357"/>
                    <a:pt x="5419" y="7596"/>
                    <a:pt x="5082" y="7561"/>
                  </a:cubicBezTo>
                  <a:cubicBezTo>
                    <a:pt x="4745" y="7526"/>
                    <a:pt x="4723" y="7273"/>
                    <a:pt x="4445" y="7404"/>
                  </a:cubicBezTo>
                  <a:cubicBezTo>
                    <a:pt x="4134" y="7587"/>
                    <a:pt x="3783" y="7611"/>
                    <a:pt x="3489" y="7776"/>
                  </a:cubicBezTo>
                  <a:cubicBezTo>
                    <a:pt x="3129" y="8249"/>
                    <a:pt x="3139" y="7751"/>
                    <a:pt x="2657" y="7780"/>
                  </a:cubicBezTo>
                  <a:cubicBezTo>
                    <a:pt x="2285" y="8065"/>
                    <a:pt x="2320" y="7934"/>
                    <a:pt x="2018" y="8153"/>
                  </a:cubicBezTo>
                  <a:cubicBezTo>
                    <a:pt x="1716" y="8372"/>
                    <a:pt x="1077" y="8721"/>
                    <a:pt x="844" y="9097"/>
                  </a:cubicBezTo>
                  <a:cubicBezTo>
                    <a:pt x="724" y="9245"/>
                    <a:pt x="361" y="10175"/>
                    <a:pt x="206" y="10294"/>
                  </a:cubicBezTo>
                  <a:cubicBezTo>
                    <a:pt x="155" y="10340"/>
                    <a:pt x="0" y="10357"/>
                    <a:pt x="0" y="10357"/>
                  </a:cubicBezTo>
                  <a:close/>
                </a:path>
              </a:pathLst>
            </a:custGeom>
            <a:gradFill rotWithShape="1">
              <a:gsLst>
                <a:gs pos="0">
                  <a:schemeClr val="bg1">
                    <a:lumMod val="65000"/>
                  </a:schemeClr>
                </a:gs>
                <a:gs pos="100000">
                  <a:srgbClr val="B2B2B2">
                    <a:alpha val="21999"/>
                  </a:srgbClr>
                </a:gs>
              </a:gsLst>
              <a:lin ang="0" scaled="1"/>
            </a:gradFill>
            <a:ln w="9525">
              <a:solidFill>
                <a:schemeClr val="bg2"/>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83983" name="TextBox 26"/>
            <p:cNvSpPr txBox="1">
              <a:spLocks noChangeArrowheads="1"/>
            </p:cNvSpPr>
            <p:nvPr/>
          </p:nvSpPr>
          <p:spPr bwMode="auto">
            <a:xfrm>
              <a:off x="135453" y="2184377"/>
              <a:ext cx="6917280" cy="785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7338" indent="-287338"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287338" marR="0" lvl="0" indent="-287338" algn="l" defTabSz="914400" rtl="0" eaLnBrk="1" fontAlgn="base" latinLnBrk="0" hangingPunct="1">
                <a:lnSpc>
                  <a:spcPct val="150000"/>
                </a:lnSpc>
                <a:spcBef>
                  <a:spcPct val="0"/>
                </a:spcBef>
                <a:spcAft>
                  <a:spcPct val="0"/>
                </a:spcAft>
                <a:buClrTx/>
                <a:buSzTx/>
                <a:buFont typeface="Wingdings" pitchFamily="2" charset="2"/>
                <a:buChar char="q"/>
                <a:tabLst/>
                <a:defRPr/>
              </a:pPr>
              <a:r>
                <a:rPr kumimoji="0" lang="en-US" altLang="en-US" sz="1600" b="1" i="0" u="none" strike="noStrike" kern="1200" cap="none" spc="0" normalizeH="0" baseline="0" noProof="0">
                  <a:ln>
                    <a:noFill/>
                  </a:ln>
                  <a:solidFill>
                    <a:srgbClr val="FF0000"/>
                  </a:solidFill>
                  <a:effectLst/>
                  <a:uLnTx/>
                  <a:uFillTx/>
                  <a:latin typeface="Arial" charset="0"/>
                  <a:ea typeface="+mn-ea"/>
                  <a:cs typeface="+mn-cs"/>
                </a:rPr>
                <a:t> a forward trajectory is the “center line” of a plume </a:t>
              </a:r>
            </a:p>
            <a:p>
              <a:pPr marL="287338" marR="0" lvl="0" indent="-287338" algn="l" defTabSz="914400" rtl="0" eaLnBrk="1" fontAlgn="base" latinLnBrk="0" hangingPunct="1">
                <a:lnSpc>
                  <a:spcPct val="150000"/>
                </a:lnSpc>
                <a:spcBef>
                  <a:spcPct val="0"/>
                </a:spcBef>
                <a:spcAft>
                  <a:spcPct val="0"/>
                </a:spcAft>
                <a:buClrTx/>
                <a:buSzTx/>
                <a:buFont typeface="Wingdings" pitchFamily="2" charset="2"/>
                <a:buChar char="q"/>
                <a:tabLst/>
                <a:defRPr/>
              </a:pPr>
              <a:r>
                <a:rPr kumimoji="0" lang="en-US" altLang="en-US" sz="1600" b="1" i="0" u="none" strike="noStrike" kern="1200" cap="none" spc="0" normalizeH="0" baseline="0" noProof="0">
                  <a:ln>
                    <a:noFill/>
                  </a:ln>
                  <a:solidFill>
                    <a:srgbClr val="FF0000"/>
                  </a:solidFill>
                  <a:effectLst/>
                  <a:uLnTx/>
                  <a:uFillTx/>
                  <a:latin typeface="Arial" charset="0"/>
                  <a:ea typeface="+mn-ea"/>
                  <a:cs typeface="+mn-cs"/>
                </a:rPr>
                <a:t> horizontal &amp; vertical dispersion around this center line</a:t>
              </a:r>
            </a:p>
          </p:txBody>
        </p:sp>
        <p:sp>
          <p:nvSpPr>
            <p:cNvPr id="29" name="Freeform 28"/>
            <p:cNvSpPr/>
            <p:nvPr/>
          </p:nvSpPr>
          <p:spPr>
            <a:xfrm>
              <a:off x="691057" y="3750677"/>
              <a:ext cx="8089599" cy="2225545"/>
            </a:xfrm>
            <a:custGeom>
              <a:avLst/>
              <a:gdLst>
                <a:gd name="connsiteX0" fmla="*/ 0 w 7924800"/>
                <a:gd name="connsiteY0" fmla="*/ 2342444 h 2342444"/>
                <a:gd name="connsiteX1" fmla="*/ 177800 w 7924800"/>
                <a:gd name="connsiteY1" fmla="*/ 1927577 h 2342444"/>
                <a:gd name="connsiteX2" fmla="*/ 414866 w 7924800"/>
                <a:gd name="connsiteY2" fmla="*/ 1605844 h 2342444"/>
                <a:gd name="connsiteX3" fmla="*/ 863600 w 7924800"/>
                <a:gd name="connsiteY3" fmla="*/ 1292577 h 2342444"/>
                <a:gd name="connsiteX4" fmla="*/ 1405466 w 7924800"/>
                <a:gd name="connsiteY4" fmla="*/ 1089377 h 2342444"/>
                <a:gd name="connsiteX5" fmla="*/ 2091266 w 7924800"/>
                <a:gd name="connsiteY5" fmla="*/ 860777 h 2342444"/>
                <a:gd name="connsiteX6" fmla="*/ 2988733 w 7924800"/>
                <a:gd name="connsiteY6" fmla="*/ 572910 h 2342444"/>
                <a:gd name="connsiteX7" fmla="*/ 3556000 w 7924800"/>
                <a:gd name="connsiteY7" fmla="*/ 522110 h 2342444"/>
                <a:gd name="connsiteX8" fmla="*/ 4114800 w 7924800"/>
                <a:gd name="connsiteY8" fmla="*/ 369710 h 2342444"/>
                <a:gd name="connsiteX9" fmla="*/ 5029200 w 7924800"/>
                <a:gd name="connsiteY9" fmla="*/ 234244 h 2342444"/>
                <a:gd name="connsiteX10" fmla="*/ 5672666 w 7924800"/>
                <a:gd name="connsiteY10" fmla="*/ 149577 h 2342444"/>
                <a:gd name="connsiteX11" fmla="*/ 6146800 w 7924800"/>
                <a:gd name="connsiteY11" fmla="*/ 132644 h 2342444"/>
                <a:gd name="connsiteX12" fmla="*/ 6731000 w 7924800"/>
                <a:gd name="connsiteY12" fmla="*/ 90310 h 2342444"/>
                <a:gd name="connsiteX13" fmla="*/ 7323666 w 7924800"/>
                <a:gd name="connsiteY13" fmla="*/ 39510 h 2342444"/>
                <a:gd name="connsiteX14" fmla="*/ 7747000 w 7924800"/>
                <a:gd name="connsiteY14" fmla="*/ 5644 h 2342444"/>
                <a:gd name="connsiteX15" fmla="*/ 7848600 w 7924800"/>
                <a:gd name="connsiteY15" fmla="*/ 5644 h 2342444"/>
                <a:gd name="connsiteX16" fmla="*/ 7924800 w 7924800"/>
                <a:gd name="connsiteY16" fmla="*/ 5644 h 2342444"/>
                <a:gd name="connsiteX0" fmla="*/ 105833 w 8030633"/>
                <a:gd name="connsiteY0" fmla="*/ 2342444 h 2402366"/>
                <a:gd name="connsiteX1" fmla="*/ 29633 w 8030633"/>
                <a:gd name="connsiteY1" fmla="*/ 2333221 h 2402366"/>
                <a:gd name="connsiteX2" fmla="*/ 283633 w 8030633"/>
                <a:gd name="connsiteY2" fmla="*/ 1927577 h 2402366"/>
                <a:gd name="connsiteX3" fmla="*/ 520699 w 8030633"/>
                <a:gd name="connsiteY3" fmla="*/ 1605844 h 2402366"/>
                <a:gd name="connsiteX4" fmla="*/ 969433 w 8030633"/>
                <a:gd name="connsiteY4" fmla="*/ 1292577 h 2402366"/>
                <a:gd name="connsiteX5" fmla="*/ 1511299 w 8030633"/>
                <a:gd name="connsiteY5" fmla="*/ 1089377 h 2402366"/>
                <a:gd name="connsiteX6" fmla="*/ 2197099 w 8030633"/>
                <a:gd name="connsiteY6" fmla="*/ 860777 h 2402366"/>
                <a:gd name="connsiteX7" fmla="*/ 3094566 w 8030633"/>
                <a:gd name="connsiteY7" fmla="*/ 572910 h 2402366"/>
                <a:gd name="connsiteX8" fmla="*/ 3661833 w 8030633"/>
                <a:gd name="connsiteY8" fmla="*/ 522110 h 2402366"/>
                <a:gd name="connsiteX9" fmla="*/ 4220633 w 8030633"/>
                <a:gd name="connsiteY9" fmla="*/ 369710 h 2402366"/>
                <a:gd name="connsiteX10" fmla="*/ 5135033 w 8030633"/>
                <a:gd name="connsiteY10" fmla="*/ 234244 h 2402366"/>
                <a:gd name="connsiteX11" fmla="*/ 5778499 w 8030633"/>
                <a:gd name="connsiteY11" fmla="*/ 149577 h 2402366"/>
                <a:gd name="connsiteX12" fmla="*/ 6252633 w 8030633"/>
                <a:gd name="connsiteY12" fmla="*/ 132644 h 2402366"/>
                <a:gd name="connsiteX13" fmla="*/ 6836833 w 8030633"/>
                <a:gd name="connsiteY13" fmla="*/ 90310 h 2402366"/>
                <a:gd name="connsiteX14" fmla="*/ 7429499 w 8030633"/>
                <a:gd name="connsiteY14" fmla="*/ 39510 h 2402366"/>
                <a:gd name="connsiteX15" fmla="*/ 7852833 w 8030633"/>
                <a:gd name="connsiteY15" fmla="*/ 5644 h 2402366"/>
                <a:gd name="connsiteX16" fmla="*/ 7954433 w 8030633"/>
                <a:gd name="connsiteY16" fmla="*/ 5644 h 2402366"/>
                <a:gd name="connsiteX17" fmla="*/ 8030633 w 8030633"/>
                <a:gd name="connsiteY17" fmla="*/ 5644 h 2402366"/>
                <a:gd name="connsiteX0" fmla="*/ 0 w 8001000"/>
                <a:gd name="connsiteY0" fmla="*/ 2333221 h 2333221"/>
                <a:gd name="connsiteX1" fmla="*/ 254000 w 8001000"/>
                <a:gd name="connsiteY1" fmla="*/ 1927577 h 2333221"/>
                <a:gd name="connsiteX2" fmla="*/ 491066 w 8001000"/>
                <a:gd name="connsiteY2" fmla="*/ 1605844 h 2333221"/>
                <a:gd name="connsiteX3" fmla="*/ 939800 w 8001000"/>
                <a:gd name="connsiteY3" fmla="*/ 1292577 h 2333221"/>
                <a:gd name="connsiteX4" fmla="*/ 1481666 w 8001000"/>
                <a:gd name="connsiteY4" fmla="*/ 1089377 h 2333221"/>
                <a:gd name="connsiteX5" fmla="*/ 2167466 w 8001000"/>
                <a:gd name="connsiteY5" fmla="*/ 860777 h 2333221"/>
                <a:gd name="connsiteX6" fmla="*/ 3064933 w 8001000"/>
                <a:gd name="connsiteY6" fmla="*/ 572910 h 2333221"/>
                <a:gd name="connsiteX7" fmla="*/ 3632200 w 8001000"/>
                <a:gd name="connsiteY7" fmla="*/ 522110 h 2333221"/>
                <a:gd name="connsiteX8" fmla="*/ 4191000 w 8001000"/>
                <a:gd name="connsiteY8" fmla="*/ 369710 h 2333221"/>
                <a:gd name="connsiteX9" fmla="*/ 5105400 w 8001000"/>
                <a:gd name="connsiteY9" fmla="*/ 234244 h 2333221"/>
                <a:gd name="connsiteX10" fmla="*/ 5748866 w 8001000"/>
                <a:gd name="connsiteY10" fmla="*/ 149577 h 2333221"/>
                <a:gd name="connsiteX11" fmla="*/ 6223000 w 8001000"/>
                <a:gd name="connsiteY11" fmla="*/ 132644 h 2333221"/>
                <a:gd name="connsiteX12" fmla="*/ 6807200 w 8001000"/>
                <a:gd name="connsiteY12" fmla="*/ 90310 h 2333221"/>
                <a:gd name="connsiteX13" fmla="*/ 7399866 w 8001000"/>
                <a:gd name="connsiteY13" fmla="*/ 39510 h 2333221"/>
                <a:gd name="connsiteX14" fmla="*/ 7823200 w 8001000"/>
                <a:gd name="connsiteY14" fmla="*/ 5644 h 2333221"/>
                <a:gd name="connsiteX15" fmla="*/ 7924800 w 8001000"/>
                <a:gd name="connsiteY15" fmla="*/ 5644 h 2333221"/>
                <a:gd name="connsiteX16" fmla="*/ 8001000 w 8001000"/>
                <a:gd name="connsiteY16" fmla="*/ 5644 h 2333221"/>
                <a:gd name="connsiteX0" fmla="*/ 110331 w 8111331"/>
                <a:gd name="connsiteY0" fmla="*/ 2333221 h 2456161"/>
                <a:gd name="connsiteX1" fmla="*/ 42333 w 8111331"/>
                <a:gd name="connsiteY1" fmla="*/ 2388554 h 2456161"/>
                <a:gd name="connsiteX2" fmla="*/ 364331 w 8111331"/>
                <a:gd name="connsiteY2" fmla="*/ 1927577 h 2456161"/>
                <a:gd name="connsiteX3" fmla="*/ 601397 w 8111331"/>
                <a:gd name="connsiteY3" fmla="*/ 1605844 h 2456161"/>
                <a:gd name="connsiteX4" fmla="*/ 1050131 w 8111331"/>
                <a:gd name="connsiteY4" fmla="*/ 1292577 h 2456161"/>
                <a:gd name="connsiteX5" fmla="*/ 1591997 w 8111331"/>
                <a:gd name="connsiteY5" fmla="*/ 1089377 h 2456161"/>
                <a:gd name="connsiteX6" fmla="*/ 2277797 w 8111331"/>
                <a:gd name="connsiteY6" fmla="*/ 860777 h 2456161"/>
                <a:gd name="connsiteX7" fmla="*/ 3175264 w 8111331"/>
                <a:gd name="connsiteY7" fmla="*/ 572910 h 2456161"/>
                <a:gd name="connsiteX8" fmla="*/ 3742531 w 8111331"/>
                <a:gd name="connsiteY8" fmla="*/ 522110 h 2456161"/>
                <a:gd name="connsiteX9" fmla="*/ 4301331 w 8111331"/>
                <a:gd name="connsiteY9" fmla="*/ 369710 h 2456161"/>
                <a:gd name="connsiteX10" fmla="*/ 5215731 w 8111331"/>
                <a:gd name="connsiteY10" fmla="*/ 234244 h 2456161"/>
                <a:gd name="connsiteX11" fmla="*/ 5859197 w 8111331"/>
                <a:gd name="connsiteY11" fmla="*/ 149577 h 2456161"/>
                <a:gd name="connsiteX12" fmla="*/ 6333331 w 8111331"/>
                <a:gd name="connsiteY12" fmla="*/ 132644 h 2456161"/>
                <a:gd name="connsiteX13" fmla="*/ 6917531 w 8111331"/>
                <a:gd name="connsiteY13" fmla="*/ 90310 h 2456161"/>
                <a:gd name="connsiteX14" fmla="*/ 7510197 w 8111331"/>
                <a:gd name="connsiteY14" fmla="*/ 39510 h 2456161"/>
                <a:gd name="connsiteX15" fmla="*/ 7933531 w 8111331"/>
                <a:gd name="connsiteY15" fmla="*/ 5644 h 2456161"/>
                <a:gd name="connsiteX16" fmla="*/ 8035131 w 8111331"/>
                <a:gd name="connsiteY16" fmla="*/ 5644 h 2456161"/>
                <a:gd name="connsiteX17" fmla="*/ 8111331 w 8111331"/>
                <a:gd name="connsiteY17" fmla="*/ 5644 h 2456161"/>
                <a:gd name="connsiteX0" fmla="*/ 110331 w 8111331"/>
                <a:gd name="connsiteY0" fmla="*/ 2333221 h 2456161"/>
                <a:gd name="connsiteX1" fmla="*/ 42333 w 8111331"/>
                <a:gd name="connsiteY1" fmla="*/ 2388554 h 2456161"/>
                <a:gd name="connsiteX2" fmla="*/ 364331 w 8111331"/>
                <a:gd name="connsiteY2" fmla="*/ 1927577 h 2456161"/>
                <a:gd name="connsiteX3" fmla="*/ 601397 w 8111331"/>
                <a:gd name="connsiteY3" fmla="*/ 1605844 h 2456161"/>
                <a:gd name="connsiteX4" fmla="*/ 1050131 w 8111331"/>
                <a:gd name="connsiteY4" fmla="*/ 1292577 h 2456161"/>
                <a:gd name="connsiteX5" fmla="*/ 1591997 w 8111331"/>
                <a:gd name="connsiteY5" fmla="*/ 1089377 h 2456161"/>
                <a:gd name="connsiteX6" fmla="*/ 2277797 w 8111331"/>
                <a:gd name="connsiteY6" fmla="*/ 860777 h 2456161"/>
                <a:gd name="connsiteX7" fmla="*/ 3175264 w 8111331"/>
                <a:gd name="connsiteY7" fmla="*/ 572910 h 2456161"/>
                <a:gd name="connsiteX8" fmla="*/ 3742531 w 8111331"/>
                <a:gd name="connsiteY8" fmla="*/ 522110 h 2456161"/>
                <a:gd name="connsiteX9" fmla="*/ 4301331 w 8111331"/>
                <a:gd name="connsiteY9" fmla="*/ 369710 h 2456161"/>
                <a:gd name="connsiteX10" fmla="*/ 5215731 w 8111331"/>
                <a:gd name="connsiteY10" fmla="*/ 234244 h 2456161"/>
                <a:gd name="connsiteX11" fmla="*/ 5859197 w 8111331"/>
                <a:gd name="connsiteY11" fmla="*/ 149577 h 2456161"/>
                <a:gd name="connsiteX12" fmla="*/ 6333331 w 8111331"/>
                <a:gd name="connsiteY12" fmla="*/ 132644 h 2456161"/>
                <a:gd name="connsiteX13" fmla="*/ 6917531 w 8111331"/>
                <a:gd name="connsiteY13" fmla="*/ 90310 h 2456161"/>
                <a:gd name="connsiteX14" fmla="*/ 7510197 w 8111331"/>
                <a:gd name="connsiteY14" fmla="*/ 39510 h 2456161"/>
                <a:gd name="connsiteX15" fmla="*/ 7933531 w 8111331"/>
                <a:gd name="connsiteY15" fmla="*/ 5644 h 2456161"/>
                <a:gd name="connsiteX16" fmla="*/ 8035131 w 8111331"/>
                <a:gd name="connsiteY16" fmla="*/ 5644 h 2456161"/>
                <a:gd name="connsiteX17" fmla="*/ 8111331 w 8111331"/>
                <a:gd name="connsiteY17" fmla="*/ 5644 h 2456161"/>
                <a:gd name="connsiteX0" fmla="*/ 0 w 8001000"/>
                <a:gd name="connsiteY0" fmla="*/ 2333221 h 2333221"/>
                <a:gd name="connsiteX1" fmla="*/ 254000 w 8001000"/>
                <a:gd name="connsiteY1" fmla="*/ 1927577 h 2333221"/>
                <a:gd name="connsiteX2" fmla="*/ 491066 w 8001000"/>
                <a:gd name="connsiteY2" fmla="*/ 1605844 h 2333221"/>
                <a:gd name="connsiteX3" fmla="*/ 939800 w 8001000"/>
                <a:gd name="connsiteY3" fmla="*/ 1292577 h 2333221"/>
                <a:gd name="connsiteX4" fmla="*/ 1481666 w 8001000"/>
                <a:gd name="connsiteY4" fmla="*/ 1089377 h 2333221"/>
                <a:gd name="connsiteX5" fmla="*/ 2167466 w 8001000"/>
                <a:gd name="connsiteY5" fmla="*/ 860777 h 2333221"/>
                <a:gd name="connsiteX6" fmla="*/ 3064933 w 8001000"/>
                <a:gd name="connsiteY6" fmla="*/ 572910 h 2333221"/>
                <a:gd name="connsiteX7" fmla="*/ 3632200 w 8001000"/>
                <a:gd name="connsiteY7" fmla="*/ 522110 h 2333221"/>
                <a:gd name="connsiteX8" fmla="*/ 4191000 w 8001000"/>
                <a:gd name="connsiteY8" fmla="*/ 369710 h 2333221"/>
                <a:gd name="connsiteX9" fmla="*/ 5105400 w 8001000"/>
                <a:gd name="connsiteY9" fmla="*/ 234244 h 2333221"/>
                <a:gd name="connsiteX10" fmla="*/ 5748866 w 8001000"/>
                <a:gd name="connsiteY10" fmla="*/ 149577 h 2333221"/>
                <a:gd name="connsiteX11" fmla="*/ 6223000 w 8001000"/>
                <a:gd name="connsiteY11" fmla="*/ 132644 h 2333221"/>
                <a:gd name="connsiteX12" fmla="*/ 6807200 w 8001000"/>
                <a:gd name="connsiteY12" fmla="*/ 90310 h 2333221"/>
                <a:gd name="connsiteX13" fmla="*/ 7399866 w 8001000"/>
                <a:gd name="connsiteY13" fmla="*/ 39510 h 2333221"/>
                <a:gd name="connsiteX14" fmla="*/ 7823200 w 8001000"/>
                <a:gd name="connsiteY14" fmla="*/ 5644 h 2333221"/>
                <a:gd name="connsiteX15" fmla="*/ 7924800 w 8001000"/>
                <a:gd name="connsiteY15" fmla="*/ 5644 h 2333221"/>
                <a:gd name="connsiteX16" fmla="*/ 8001000 w 8001000"/>
                <a:gd name="connsiteY16" fmla="*/ 5644 h 2333221"/>
                <a:gd name="connsiteX0" fmla="*/ 203200 w 8204200"/>
                <a:gd name="connsiteY0" fmla="*/ 2333221 h 2333221"/>
                <a:gd name="connsiteX1" fmla="*/ 42333 w 8204200"/>
                <a:gd name="connsiteY1" fmla="*/ 2245898 h 2333221"/>
                <a:gd name="connsiteX2" fmla="*/ 457200 w 8204200"/>
                <a:gd name="connsiteY2" fmla="*/ 1927577 h 2333221"/>
                <a:gd name="connsiteX3" fmla="*/ 694266 w 8204200"/>
                <a:gd name="connsiteY3" fmla="*/ 1605844 h 2333221"/>
                <a:gd name="connsiteX4" fmla="*/ 1143000 w 8204200"/>
                <a:gd name="connsiteY4" fmla="*/ 1292577 h 2333221"/>
                <a:gd name="connsiteX5" fmla="*/ 1684866 w 8204200"/>
                <a:gd name="connsiteY5" fmla="*/ 1089377 h 2333221"/>
                <a:gd name="connsiteX6" fmla="*/ 2370666 w 8204200"/>
                <a:gd name="connsiteY6" fmla="*/ 860777 h 2333221"/>
                <a:gd name="connsiteX7" fmla="*/ 3268133 w 8204200"/>
                <a:gd name="connsiteY7" fmla="*/ 572910 h 2333221"/>
                <a:gd name="connsiteX8" fmla="*/ 3835400 w 8204200"/>
                <a:gd name="connsiteY8" fmla="*/ 522110 h 2333221"/>
                <a:gd name="connsiteX9" fmla="*/ 4394200 w 8204200"/>
                <a:gd name="connsiteY9" fmla="*/ 369710 h 2333221"/>
                <a:gd name="connsiteX10" fmla="*/ 5308600 w 8204200"/>
                <a:gd name="connsiteY10" fmla="*/ 234244 h 2333221"/>
                <a:gd name="connsiteX11" fmla="*/ 5952066 w 8204200"/>
                <a:gd name="connsiteY11" fmla="*/ 149577 h 2333221"/>
                <a:gd name="connsiteX12" fmla="*/ 6426200 w 8204200"/>
                <a:gd name="connsiteY12" fmla="*/ 132644 h 2333221"/>
                <a:gd name="connsiteX13" fmla="*/ 7010400 w 8204200"/>
                <a:gd name="connsiteY13" fmla="*/ 90310 h 2333221"/>
                <a:gd name="connsiteX14" fmla="*/ 7603066 w 8204200"/>
                <a:gd name="connsiteY14" fmla="*/ 39510 h 2333221"/>
                <a:gd name="connsiteX15" fmla="*/ 8026400 w 8204200"/>
                <a:gd name="connsiteY15" fmla="*/ 5644 h 2333221"/>
                <a:gd name="connsiteX16" fmla="*/ 8128000 w 8204200"/>
                <a:gd name="connsiteY16" fmla="*/ 5644 h 2333221"/>
                <a:gd name="connsiteX17" fmla="*/ 8204200 w 8204200"/>
                <a:gd name="connsiteY17" fmla="*/ 5644 h 2333221"/>
                <a:gd name="connsiteX0" fmla="*/ 215724 w 8216724"/>
                <a:gd name="connsiteY0" fmla="*/ 2333221 h 2421265"/>
                <a:gd name="connsiteX1" fmla="*/ 140582 w 8216724"/>
                <a:gd name="connsiteY1" fmla="*/ 2406711 h 2421265"/>
                <a:gd name="connsiteX2" fmla="*/ 54857 w 8216724"/>
                <a:gd name="connsiteY2" fmla="*/ 2245898 h 2421265"/>
                <a:gd name="connsiteX3" fmla="*/ 469724 w 8216724"/>
                <a:gd name="connsiteY3" fmla="*/ 1927577 h 2421265"/>
                <a:gd name="connsiteX4" fmla="*/ 706790 w 8216724"/>
                <a:gd name="connsiteY4" fmla="*/ 1605844 h 2421265"/>
                <a:gd name="connsiteX5" fmla="*/ 1155524 w 8216724"/>
                <a:gd name="connsiteY5" fmla="*/ 1292577 h 2421265"/>
                <a:gd name="connsiteX6" fmla="*/ 1697390 w 8216724"/>
                <a:gd name="connsiteY6" fmla="*/ 1089377 h 2421265"/>
                <a:gd name="connsiteX7" fmla="*/ 2383190 w 8216724"/>
                <a:gd name="connsiteY7" fmla="*/ 860777 h 2421265"/>
                <a:gd name="connsiteX8" fmla="*/ 3280657 w 8216724"/>
                <a:gd name="connsiteY8" fmla="*/ 572910 h 2421265"/>
                <a:gd name="connsiteX9" fmla="*/ 3847924 w 8216724"/>
                <a:gd name="connsiteY9" fmla="*/ 522110 h 2421265"/>
                <a:gd name="connsiteX10" fmla="*/ 4406724 w 8216724"/>
                <a:gd name="connsiteY10" fmla="*/ 369710 h 2421265"/>
                <a:gd name="connsiteX11" fmla="*/ 5321124 w 8216724"/>
                <a:gd name="connsiteY11" fmla="*/ 234244 h 2421265"/>
                <a:gd name="connsiteX12" fmla="*/ 5964590 w 8216724"/>
                <a:gd name="connsiteY12" fmla="*/ 149577 h 2421265"/>
                <a:gd name="connsiteX13" fmla="*/ 6438724 w 8216724"/>
                <a:gd name="connsiteY13" fmla="*/ 132644 h 2421265"/>
                <a:gd name="connsiteX14" fmla="*/ 7022924 w 8216724"/>
                <a:gd name="connsiteY14" fmla="*/ 90310 h 2421265"/>
                <a:gd name="connsiteX15" fmla="*/ 7615590 w 8216724"/>
                <a:gd name="connsiteY15" fmla="*/ 39510 h 2421265"/>
                <a:gd name="connsiteX16" fmla="*/ 8038924 w 8216724"/>
                <a:gd name="connsiteY16" fmla="*/ 5644 h 2421265"/>
                <a:gd name="connsiteX17" fmla="*/ 8140524 w 8216724"/>
                <a:gd name="connsiteY17" fmla="*/ 5644 h 2421265"/>
                <a:gd name="connsiteX18" fmla="*/ 8216724 w 8216724"/>
                <a:gd name="connsiteY18" fmla="*/ 5644 h 2421265"/>
                <a:gd name="connsiteX0" fmla="*/ 87225 w 8088225"/>
                <a:gd name="connsiteY0" fmla="*/ 2333221 h 2423426"/>
                <a:gd name="connsiteX1" fmla="*/ 12083 w 8088225"/>
                <a:gd name="connsiteY1" fmla="*/ 2406711 h 2423426"/>
                <a:gd name="connsiteX2" fmla="*/ 159721 w 8088225"/>
                <a:gd name="connsiteY2" fmla="*/ 2232929 h 2423426"/>
                <a:gd name="connsiteX3" fmla="*/ 341225 w 8088225"/>
                <a:gd name="connsiteY3" fmla="*/ 1927577 h 2423426"/>
                <a:gd name="connsiteX4" fmla="*/ 578291 w 8088225"/>
                <a:gd name="connsiteY4" fmla="*/ 1605844 h 2423426"/>
                <a:gd name="connsiteX5" fmla="*/ 1027025 w 8088225"/>
                <a:gd name="connsiteY5" fmla="*/ 1292577 h 2423426"/>
                <a:gd name="connsiteX6" fmla="*/ 1568891 w 8088225"/>
                <a:gd name="connsiteY6" fmla="*/ 1089377 h 2423426"/>
                <a:gd name="connsiteX7" fmla="*/ 2254691 w 8088225"/>
                <a:gd name="connsiteY7" fmla="*/ 860777 h 2423426"/>
                <a:gd name="connsiteX8" fmla="*/ 3152158 w 8088225"/>
                <a:gd name="connsiteY8" fmla="*/ 572910 h 2423426"/>
                <a:gd name="connsiteX9" fmla="*/ 3719425 w 8088225"/>
                <a:gd name="connsiteY9" fmla="*/ 522110 h 2423426"/>
                <a:gd name="connsiteX10" fmla="*/ 4278225 w 8088225"/>
                <a:gd name="connsiteY10" fmla="*/ 369710 h 2423426"/>
                <a:gd name="connsiteX11" fmla="*/ 5192625 w 8088225"/>
                <a:gd name="connsiteY11" fmla="*/ 234244 h 2423426"/>
                <a:gd name="connsiteX12" fmla="*/ 5836091 w 8088225"/>
                <a:gd name="connsiteY12" fmla="*/ 149577 h 2423426"/>
                <a:gd name="connsiteX13" fmla="*/ 6310225 w 8088225"/>
                <a:gd name="connsiteY13" fmla="*/ 132644 h 2423426"/>
                <a:gd name="connsiteX14" fmla="*/ 6894425 w 8088225"/>
                <a:gd name="connsiteY14" fmla="*/ 90310 h 2423426"/>
                <a:gd name="connsiteX15" fmla="*/ 7487091 w 8088225"/>
                <a:gd name="connsiteY15" fmla="*/ 39510 h 2423426"/>
                <a:gd name="connsiteX16" fmla="*/ 7910425 w 8088225"/>
                <a:gd name="connsiteY16" fmla="*/ 5644 h 2423426"/>
                <a:gd name="connsiteX17" fmla="*/ 8012025 w 8088225"/>
                <a:gd name="connsiteY17" fmla="*/ 5644 h 2423426"/>
                <a:gd name="connsiteX18" fmla="*/ 8088225 w 8088225"/>
                <a:gd name="connsiteY18" fmla="*/ 5644 h 2423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088225" h="2423426">
                  <a:moveTo>
                    <a:pt x="87225" y="2333221"/>
                  </a:moveTo>
                  <a:cubicBezTo>
                    <a:pt x="85814" y="2333365"/>
                    <a:pt x="0" y="2423426"/>
                    <a:pt x="12083" y="2406711"/>
                  </a:cubicBezTo>
                  <a:cubicBezTo>
                    <a:pt x="24166" y="2389996"/>
                    <a:pt x="104864" y="2312785"/>
                    <a:pt x="159721" y="2232929"/>
                  </a:cubicBezTo>
                  <a:cubicBezTo>
                    <a:pt x="214578" y="2153073"/>
                    <a:pt x="271463" y="2032091"/>
                    <a:pt x="341225" y="1927577"/>
                  </a:cubicBezTo>
                  <a:cubicBezTo>
                    <a:pt x="410987" y="1823063"/>
                    <a:pt x="463991" y="1711677"/>
                    <a:pt x="578291" y="1605844"/>
                  </a:cubicBezTo>
                  <a:cubicBezTo>
                    <a:pt x="692591" y="1500011"/>
                    <a:pt x="861925" y="1378655"/>
                    <a:pt x="1027025" y="1292577"/>
                  </a:cubicBezTo>
                  <a:cubicBezTo>
                    <a:pt x="1192125" y="1206499"/>
                    <a:pt x="1364280" y="1161344"/>
                    <a:pt x="1568891" y="1089377"/>
                  </a:cubicBezTo>
                  <a:cubicBezTo>
                    <a:pt x="1773502" y="1017410"/>
                    <a:pt x="2254691" y="860777"/>
                    <a:pt x="2254691" y="860777"/>
                  </a:cubicBezTo>
                  <a:cubicBezTo>
                    <a:pt x="2518569" y="774699"/>
                    <a:pt x="2908036" y="629354"/>
                    <a:pt x="3152158" y="572910"/>
                  </a:cubicBezTo>
                  <a:cubicBezTo>
                    <a:pt x="3396280" y="516466"/>
                    <a:pt x="3531747" y="555977"/>
                    <a:pt x="3719425" y="522110"/>
                  </a:cubicBezTo>
                  <a:cubicBezTo>
                    <a:pt x="3907103" y="488243"/>
                    <a:pt x="4032692" y="417688"/>
                    <a:pt x="4278225" y="369710"/>
                  </a:cubicBezTo>
                  <a:cubicBezTo>
                    <a:pt x="4523758" y="321732"/>
                    <a:pt x="5192625" y="234244"/>
                    <a:pt x="5192625" y="234244"/>
                  </a:cubicBezTo>
                  <a:cubicBezTo>
                    <a:pt x="5452269" y="197555"/>
                    <a:pt x="5649824" y="166510"/>
                    <a:pt x="5836091" y="149577"/>
                  </a:cubicBezTo>
                  <a:cubicBezTo>
                    <a:pt x="6022358" y="132644"/>
                    <a:pt x="6133836" y="142522"/>
                    <a:pt x="6310225" y="132644"/>
                  </a:cubicBezTo>
                  <a:cubicBezTo>
                    <a:pt x="6486614" y="122766"/>
                    <a:pt x="6894425" y="90310"/>
                    <a:pt x="6894425" y="90310"/>
                  </a:cubicBezTo>
                  <a:lnTo>
                    <a:pt x="7487091" y="39510"/>
                  </a:lnTo>
                  <a:lnTo>
                    <a:pt x="7910425" y="5644"/>
                  </a:lnTo>
                  <a:cubicBezTo>
                    <a:pt x="7997914" y="0"/>
                    <a:pt x="8012025" y="5644"/>
                    <a:pt x="8012025" y="5644"/>
                  </a:cubicBezTo>
                  <a:lnTo>
                    <a:pt x="8088225" y="5644"/>
                  </a:lnTo>
                </a:path>
              </a:pathLst>
            </a:custGeom>
            <a:ln w="53975">
              <a:solidFill>
                <a:srgbClr val="FF0000"/>
              </a:solidFill>
              <a:tailEnd type="triangle" w="lg" len="lg"/>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grpSp>
    </p:spTree>
    <p:extLst>
      <p:ext uri="{BB962C8B-B14F-4D97-AF65-F5344CB8AC3E}">
        <p14:creationId xmlns:p14="http://schemas.microsoft.com/office/powerpoint/2010/main" val="258711266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3"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p:cTn id="12" dur="500" fill="hold"/>
                                        <p:tgtEl>
                                          <p:spTgt spid="16"/>
                                        </p:tgtEl>
                                        <p:attrNameLst>
                                          <p:attrName>ppt_w</p:attrName>
                                        </p:attrNameLst>
                                      </p:cBhvr>
                                      <p:tavLst>
                                        <p:tav tm="0">
                                          <p:val>
                                            <p:fltVal val="0"/>
                                          </p:val>
                                        </p:tav>
                                        <p:tav tm="100000">
                                          <p:val>
                                            <p:strVal val="#ppt_w"/>
                                          </p:val>
                                        </p:tav>
                                      </p:tavLst>
                                    </p:anim>
                                    <p:anim calcmode="lin" valueType="num">
                                      <p:cBhvr>
                                        <p:cTn id="13" dur="500" fill="hold"/>
                                        <p:tgtEl>
                                          <p:spTgt spid="16"/>
                                        </p:tgtEl>
                                        <p:attrNameLst>
                                          <p:attrName>ppt_h</p:attrName>
                                        </p:attrNameLst>
                                      </p:cBhvr>
                                      <p:tavLst>
                                        <p:tav tm="0">
                                          <p:val>
                                            <p:fltVal val="0"/>
                                          </p:val>
                                        </p:tav>
                                        <p:tav tm="100000">
                                          <p:val>
                                            <p:strVal val="#ppt_h"/>
                                          </p:val>
                                        </p:tav>
                                      </p:tavLst>
                                    </p:anim>
                                    <p:animEffect transition="in" filter="fade">
                                      <p:cBhvr>
                                        <p:cTn id="1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3" descr="MCBD09185_0000[1]"/>
          <p:cNvPicPr>
            <a:picLocks noChangeAspect="1" noChangeArrowheads="1"/>
          </p:cNvPicPr>
          <p:nvPr/>
        </p:nvPicPr>
        <p:blipFill>
          <a:blip r:embed="rId3" cstate="screen">
            <a:extLst>
              <a:ext uri="{28A0092B-C50C-407E-A947-70E740481C1C}">
                <a14:useLocalDpi xmlns:a14="http://schemas.microsoft.com/office/drawing/2010/main"/>
              </a:ext>
            </a:extLst>
          </a:blip>
          <a:srcRect l="16197" r="70865" b="84972"/>
          <a:stretch>
            <a:fillRect/>
          </a:stretch>
        </p:blipFill>
        <p:spPr bwMode="auto">
          <a:xfrm>
            <a:off x="0" y="1435100"/>
            <a:ext cx="9144000" cy="422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995" name="Picture 3" descr="MCBD09185_0000[1]"/>
          <p:cNvPicPr>
            <a:picLocks noChangeAspect="1" noChangeArrowheads="1"/>
          </p:cNvPicPr>
          <p:nvPr/>
        </p:nvPicPr>
        <p:blipFill>
          <a:blip r:embed="rId4" cstate="screen">
            <a:extLst>
              <a:ext uri="{28A0092B-C50C-407E-A947-70E740481C1C}">
                <a14:useLocalDpi xmlns:a14="http://schemas.microsoft.com/office/drawing/2010/main"/>
              </a:ext>
            </a:extLst>
          </a:blip>
          <a:srcRect l="1669" r="3091" b="61797"/>
          <a:stretch>
            <a:fillRect/>
          </a:stretch>
        </p:blipFill>
        <p:spPr bwMode="auto">
          <a:xfrm>
            <a:off x="0" y="5519738"/>
            <a:ext cx="9144000" cy="1350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996" name="Picture 3" descr="MCBD09185_0000[1]"/>
          <p:cNvPicPr>
            <a:picLocks noChangeAspect="1" noChangeArrowheads="1"/>
          </p:cNvPicPr>
          <p:nvPr/>
        </p:nvPicPr>
        <p:blipFill>
          <a:blip r:embed="rId5" cstate="screen">
            <a:extLst>
              <a:ext uri="{28A0092B-C50C-407E-A947-70E740481C1C}">
                <a14:useLocalDpi xmlns:a14="http://schemas.microsoft.com/office/drawing/2010/main"/>
              </a:ext>
            </a:extLst>
          </a:blip>
          <a:srcRect l="16197" t="4005" r="70865" b="84972"/>
          <a:stretch>
            <a:fillRect/>
          </a:stretch>
        </p:blipFill>
        <p:spPr bwMode="auto">
          <a:xfrm>
            <a:off x="0" y="0"/>
            <a:ext cx="9144000" cy="3100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40" name="Straight Connector 439"/>
          <p:cNvCxnSpPr/>
          <p:nvPr/>
        </p:nvCxnSpPr>
        <p:spPr>
          <a:xfrm>
            <a:off x="7078663" y="5172075"/>
            <a:ext cx="2065337" cy="0"/>
          </a:xfrm>
          <a:prstGeom prst="line">
            <a:avLst/>
          </a:prstGeom>
          <a:ln w="28575">
            <a:solidFill>
              <a:schemeClr val="tx2"/>
            </a:solidFill>
            <a:prstDash val="dash"/>
          </a:ln>
        </p:spPr>
        <p:style>
          <a:lnRef idx="1">
            <a:schemeClr val="accent1"/>
          </a:lnRef>
          <a:fillRef idx="0">
            <a:schemeClr val="accent1"/>
          </a:fillRef>
          <a:effectRef idx="0">
            <a:schemeClr val="accent1"/>
          </a:effectRef>
          <a:fontRef idx="minor">
            <a:schemeClr val="tx1"/>
          </a:fontRef>
        </p:style>
      </p:cxnSp>
      <p:sp>
        <p:nvSpPr>
          <p:cNvPr id="84998" name="TextBox 9"/>
          <p:cNvSpPr txBox="1">
            <a:spLocks noChangeArrowheads="1"/>
          </p:cNvSpPr>
          <p:nvPr/>
        </p:nvSpPr>
        <p:spPr bwMode="auto">
          <a:xfrm>
            <a:off x="1338263" y="4986338"/>
            <a:ext cx="58689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0000"/>
                </a:solidFill>
                <a:effectLst/>
                <a:uLnTx/>
                <a:uFillTx/>
                <a:latin typeface="Arial" charset="0"/>
                <a:ea typeface="+mn-ea"/>
                <a:cs typeface="+mn-cs"/>
              </a:rPr>
              <a:t>Height of Planetary Boundary Layer (PBL) At Night</a:t>
            </a:r>
          </a:p>
        </p:txBody>
      </p:sp>
      <p:cxnSp>
        <p:nvCxnSpPr>
          <p:cNvPr id="12" name="Straight Connector 11"/>
          <p:cNvCxnSpPr/>
          <p:nvPr/>
        </p:nvCxnSpPr>
        <p:spPr>
          <a:xfrm>
            <a:off x="0" y="5172075"/>
            <a:ext cx="1150938" cy="0"/>
          </a:xfrm>
          <a:prstGeom prst="line">
            <a:avLst/>
          </a:prstGeom>
          <a:ln w="28575">
            <a:solidFill>
              <a:schemeClr val="tx2"/>
            </a:solidFill>
            <a:prstDash val="dash"/>
          </a:ln>
        </p:spPr>
        <p:style>
          <a:lnRef idx="1">
            <a:schemeClr val="accent1"/>
          </a:lnRef>
          <a:fillRef idx="0">
            <a:schemeClr val="accent1"/>
          </a:fillRef>
          <a:effectRef idx="0">
            <a:schemeClr val="accent1"/>
          </a:effectRef>
          <a:fontRef idx="minor">
            <a:schemeClr val="tx1"/>
          </a:fontRef>
        </p:style>
      </p:cxnSp>
      <p:sp>
        <p:nvSpPr>
          <p:cNvPr id="85000" name="TextBox 15"/>
          <p:cNvSpPr txBox="1">
            <a:spLocks noChangeArrowheads="1"/>
          </p:cNvSpPr>
          <p:nvPr/>
        </p:nvSpPr>
        <p:spPr bwMode="auto">
          <a:xfrm>
            <a:off x="304800" y="177800"/>
            <a:ext cx="8653463" cy="1754326"/>
          </a:xfrm>
          <a:prstGeom prst="rect">
            <a:avLst/>
          </a:prstGeom>
          <a:solidFill>
            <a:schemeClr val="bg1"/>
          </a:solidFill>
          <a:ln w="9525">
            <a:solidFill>
              <a:srgbClr val="0070C0"/>
            </a:solidFill>
            <a:miter lim="800000"/>
            <a:headEnd/>
            <a:tailEnd/>
          </a:ln>
        </p:spPr>
        <p:txBody>
          <a:bodyPr>
            <a:spAutoFit/>
          </a:bodyPr>
          <a:lstStyle>
            <a:lvl1pPr marL="347663" indent="-347663"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347663" marR="0" lvl="0" indent="-347663" algn="l" defTabSz="914400" rtl="0" eaLnBrk="1" fontAlgn="base" latinLnBrk="0" hangingPunct="1">
              <a:lnSpc>
                <a:spcPct val="100000"/>
              </a:lnSpc>
              <a:spcBef>
                <a:spcPct val="0"/>
              </a:spcBef>
              <a:spcAft>
                <a:spcPct val="0"/>
              </a:spcAft>
              <a:buClrTx/>
              <a:buSzTx/>
              <a:buFont typeface="Wingdings" pitchFamily="2" charset="2"/>
              <a:buChar char="q"/>
              <a:tabLst/>
              <a:defRPr/>
            </a:pPr>
            <a:r>
              <a:rPr kumimoji="0" lang="en-US" altLang="en-US" sz="1800" b="1" i="0" u="none" strike="noStrike" kern="1200" cap="none" spc="0" normalizeH="0" baseline="0" noProof="0">
                <a:ln>
                  <a:noFill/>
                </a:ln>
                <a:solidFill>
                  <a:srgbClr val="000000"/>
                </a:solidFill>
                <a:effectLst/>
                <a:uLnTx/>
                <a:uFillTx/>
                <a:latin typeface="Arial" charset="0"/>
                <a:ea typeface="+mn-ea"/>
                <a:cs typeface="+mn-cs"/>
              </a:rPr>
              <a:t>At night, the Planetary Boundary Layer (PBL) is generally much shallower</a:t>
            </a:r>
          </a:p>
          <a:p>
            <a:pPr marL="347663" marR="0" lvl="0" indent="-347663" algn="l" defTabSz="914400" rtl="0" eaLnBrk="1" fontAlgn="base" latinLnBrk="0" hangingPunct="1">
              <a:lnSpc>
                <a:spcPct val="100000"/>
              </a:lnSpc>
              <a:spcBef>
                <a:spcPct val="0"/>
              </a:spcBef>
              <a:spcAft>
                <a:spcPct val="0"/>
              </a:spcAft>
              <a:buClrTx/>
              <a:buSzTx/>
              <a:buFont typeface="Wingdings" pitchFamily="2" charset="2"/>
              <a:buChar char="q"/>
              <a:tabLst/>
              <a:defRPr/>
            </a:pPr>
            <a:endParaRPr kumimoji="0" lang="en-US" altLang="en-US" sz="1800" b="1" i="0" u="none" strike="noStrike" kern="1200" cap="none" spc="0" normalizeH="0" baseline="0" noProof="0">
              <a:ln>
                <a:noFill/>
              </a:ln>
              <a:solidFill>
                <a:srgbClr val="000000"/>
              </a:solidFill>
              <a:effectLst/>
              <a:uLnTx/>
              <a:uFillTx/>
              <a:latin typeface="Arial" charset="0"/>
              <a:ea typeface="+mn-ea"/>
              <a:cs typeface="+mn-cs"/>
            </a:endParaRPr>
          </a:p>
          <a:p>
            <a:pPr marL="347663" marR="0" lvl="0" indent="-347663" algn="l" defTabSz="914400" rtl="0" eaLnBrk="1" fontAlgn="base" latinLnBrk="0" hangingPunct="1">
              <a:lnSpc>
                <a:spcPct val="100000"/>
              </a:lnSpc>
              <a:spcBef>
                <a:spcPct val="0"/>
              </a:spcBef>
              <a:spcAft>
                <a:spcPct val="0"/>
              </a:spcAft>
              <a:buClrTx/>
              <a:buSzTx/>
              <a:buFont typeface="Wingdings" pitchFamily="2" charset="2"/>
              <a:buChar char="q"/>
              <a:tabLst/>
              <a:defRPr/>
            </a:pPr>
            <a:r>
              <a:rPr kumimoji="0" lang="en-US" altLang="en-US" sz="1800" b="1" i="0" u="none" strike="noStrike" kern="1200" cap="none" spc="0" normalizeH="0" baseline="0" noProof="0">
                <a:ln>
                  <a:noFill/>
                </a:ln>
                <a:solidFill>
                  <a:srgbClr val="000000"/>
                </a:solidFill>
                <a:effectLst/>
                <a:uLnTx/>
                <a:uFillTx/>
                <a:latin typeface="Arial" charset="0"/>
                <a:ea typeface="+mn-ea"/>
                <a:cs typeface="+mn-cs"/>
              </a:rPr>
              <a:t>Emissions from an elevated stack </a:t>
            </a:r>
            <a:r>
              <a:rPr kumimoji="0" lang="en-US" altLang="en-US" sz="1800" b="1" i="1" u="none" strike="noStrike" kern="1200" cap="none" spc="0" normalizeH="0" baseline="0" noProof="0">
                <a:ln>
                  <a:noFill/>
                </a:ln>
                <a:solidFill>
                  <a:srgbClr val="000000"/>
                </a:solidFill>
                <a:effectLst/>
                <a:uLnTx/>
                <a:uFillTx/>
                <a:latin typeface="Arial" charset="0"/>
                <a:ea typeface="+mn-ea"/>
                <a:cs typeface="+mn-cs"/>
              </a:rPr>
              <a:t>may</a:t>
            </a:r>
            <a:r>
              <a:rPr kumimoji="0" lang="en-US" altLang="en-US" sz="1800" b="1" i="0" u="none" strike="noStrike" kern="1200" cap="none" spc="0" normalizeH="0" baseline="0" noProof="0">
                <a:ln>
                  <a:noFill/>
                </a:ln>
                <a:solidFill>
                  <a:srgbClr val="000000"/>
                </a:solidFill>
                <a:effectLst/>
                <a:uLnTx/>
                <a:uFillTx/>
                <a:latin typeface="Arial" charset="0"/>
                <a:ea typeface="+mn-ea"/>
                <a:cs typeface="+mn-cs"/>
              </a:rPr>
              <a:t> be emitted above the PBL </a:t>
            </a:r>
          </a:p>
          <a:p>
            <a:pPr marL="347663" marR="0" lvl="0" indent="-347663" algn="l" defTabSz="914400" rtl="0" eaLnBrk="1" fontAlgn="base" latinLnBrk="0" hangingPunct="1">
              <a:lnSpc>
                <a:spcPct val="100000"/>
              </a:lnSpc>
              <a:spcBef>
                <a:spcPct val="0"/>
              </a:spcBef>
              <a:spcAft>
                <a:spcPct val="0"/>
              </a:spcAft>
              <a:buClrTx/>
              <a:buSzTx/>
              <a:buFont typeface="Wingdings" pitchFamily="2" charset="2"/>
              <a:buChar char="q"/>
              <a:tabLst/>
              <a:defRPr/>
            </a:pPr>
            <a:endParaRPr kumimoji="0" lang="en-US" altLang="en-US" sz="1800" b="1" i="0" u="none" strike="noStrike" kern="1200" cap="none" spc="0" normalizeH="0" baseline="0" noProof="0">
              <a:ln>
                <a:noFill/>
              </a:ln>
              <a:solidFill>
                <a:srgbClr val="000000"/>
              </a:solidFill>
              <a:effectLst/>
              <a:uLnTx/>
              <a:uFillTx/>
              <a:latin typeface="Arial" charset="0"/>
              <a:ea typeface="+mn-ea"/>
              <a:cs typeface="+mn-cs"/>
            </a:endParaRPr>
          </a:p>
          <a:p>
            <a:pPr marL="347663" marR="0" lvl="0" indent="-347663" algn="l" defTabSz="914400" rtl="0" eaLnBrk="1" fontAlgn="base" latinLnBrk="0" hangingPunct="1">
              <a:lnSpc>
                <a:spcPct val="100000"/>
              </a:lnSpc>
              <a:spcBef>
                <a:spcPct val="0"/>
              </a:spcBef>
              <a:spcAft>
                <a:spcPct val="0"/>
              </a:spcAft>
              <a:buClrTx/>
              <a:buSzTx/>
              <a:buFont typeface="Wingdings" pitchFamily="2" charset="2"/>
              <a:buChar char="q"/>
              <a:tabLst/>
              <a:defRPr/>
            </a:pPr>
            <a:r>
              <a:rPr kumimoji="0" lang="en-US" altLang="en-US" sz="1800" b="1" i="0" u="none" strike="noStrike" kern="1200" cap="none" spc="0" normalizeH="0" baseline="0" noProof="0">
                <a:ln>
                  <a:noFill/>
                </a:ln>
                <a:solidFill>
                  <a:srgbClr val="000000"/>
                </a:solidFill>
                <a:effectLst/>
                <a:uLnTx/>
                <a:uFillTx/>
                <a:latin typeface="Arial" charset="0"/>
                <a:ea typeface="+mn-ea"/>
                <a:cs typeface="+mn-cs"/>
              </a:rPr>
              <a:t>In this case, there </a:t>
            </a:r>
            <a:r>
              <a:rPr kumimoji="0" lang="en-US" altLang="en-US" sz="1800" b="1" i="1" u="none" strike="noStrike" kern="1200" cap="none" spc="0" normalizeH="0" baseline="0" noProof="0">
                <a:ln>
                  <a:noFill/>
                </a:ln>
                <a:solidFill>
                  <a:srgbClr val="000000"/>
                </a:solidFill>
                <a:effectLst/>
                <a:uLnTx/>
                <a:uFillTx/>
                <a:latin typeface="Arial" charset="0"/>
                <a:ea typeface="+mn-ea"/>
                <a:cs typeface="+mn-cs"/>
              </a:rPr>
              <a:t>may</a:t>
            </a:r>
            <a:r>
              <a:rPr kumimoji="0" lang="en-US" altLang="en-US" sz="1800" b="1" i="0" u="none" strike="noStrike" kern="1200" cap="none" spc="0" normalizeH="0" baseline="0" noProof="0">
                <a:ln>
                  <a:noFill/>
                </a:ln>
                <a:solidFill>
                  <a:srgbClr val="000000"/>
                </a:solidFill>
                <a:effectLst/>
                <a:uLnTx/>
                <a:uFillTx/>
                <a:latin typeface="Arial" charset="0"/>
                <a:ea typeface="+mn-ea"/>
                <a:cs typeface="+mn-cs"/>
              </a:rPr>
              <a:t> be little impact on a ground-based measurement site until the next daytime period, when the boundary layer grows.</a:t>
            </a:r>
          </a:p>
        </p:txBody>
      </p:sp>
      <p:grpSp>
        <p:nvGrpSpPr>
          <p:cNvPr id="85001" name="Group 61"/>
          <p:cNvGrpSpPr>
            <a:grpSpLocks noChangeAspect="1"/>
          </p:cNvGrpSpPr>
          <p:nvPr/>
        </p:nvGrpSpPr>
        <p:grpSpPr bwMode="auto">
          <a:xfrm>
            <a:off x="8504238" y="5595938"/>
            <a:ext cx="320675" cy="685800"/>
            <a:chOff x="5117" y="2544"/>
            <a:chExt cx="403" cy="864"/>
          </a:xfrm>
        </p:grpSpPr>
        <p:grpSp>
          <p:nvGrpSpPr>
            <p:cNvPr id="85006" name="Group 62"/>
            <p:cNvGrpSpPr>
              <a:grpSpLocks noChangeAspect="1"/>
            </p:cNvGrpSpPr>
            <p:nvPr/>
          </p:nvGrpSpPr>
          <p:grpSpPr bwMode="auto">
            <a:xfrm>
              <a:off x="5117" y="2544"/>
              <a:ext cx="403" cy="630"/>
              <a:chOff x="1488" y="2112"/>
              <a:chExt cx="768" cy="1200"/>
            </a:xfrm>
          </p:grpSpPr>
          <p:sp>
            <p:nvSpPr>
              <p:cNvPr id="85010" name="Rectangle 63"/>
              <p:cNvSpPr>
                <a:spLocks noChangeAspect="1" noChangeArrowheads="1"/>
              </p:cNvSpPr>
              <p:nvPr/>
            </p:nvSpPr>
            <p:spPr bwMode="auto">
              <a:xfrm>
                <a:off x="1488" y="2112"/>
                <a:ext cx="768" cy="1200"/>
              </a:xfrm>
              <a:prstGeom prst="rect">
                <a:avLst/>
              </a:prstGeom>
              <a:solidFill>
                <a:schemeClr val="bg1"/>
              </a:solidFill>
              <a:ln w="9525">
                <a:solidFill>
                  <a:schemeClr val="tx1"/>
                </a:solidFill>
                <a:miter lim="800000"/>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charset="0"/>
                  <a:ea typeface="+mn-ea"/>
                  <a:cs typeface="+mn-cs"/>
                </a:endParaRPr>
              </a:p>
            </p:txBody>
          </p:sp>
          <p:pic>
            <p:nvPicPr>
              <p:cNvPr id="85011" name="Picture 64" descr="DC400004"/>
              <p:cNvPicPr preferRelativeResize="0">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598" y="2256"/>
                <a:ext cx="569" cy="96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sp>
          <p:nvSpPr>
            <p:cNvPr id="85007" name="Line 65"/>
            <p:cNvSpPr>
              <a:spLocks noChangeShapeType="1"/>
            </p:cNvSpPr>
            <p:nvPr/>
          </p:nvSpPr>
          <p:spPr bwMode="auto">
            <a:xfrm>
              <a:off x="5232" y="3168"/>
              <a:ext cx="0" cy="24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85008" name="Line 66"/>
            <p:cNvSpPr>
              <a:spLocks noChangeShapeType="1"/>
            </p:cNvSpPr>
            <p:nvPr/>
          </p:nvSpPr>
          <p:spPr bwMode="auto">
            <a:xfrm>
              <a:off x="5376" y="3168"/>
              <a:ext cx="0" cy="24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85009" name="Line 67"/>
            <p:cNvSpPr>
              <a:spLocks noChangeShapeType="1"/>
            </p:cNvSpPr>
            <p:nvPr/>
          </p:nvSpPr>
          <p:spPr bwMode="auto">
            <a:xfrm>
              <a:off x="5136" y="3408"/>
              <a:ext cx="336"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grpSp>
      <p:sp>
        <p:nvSpPr>
          <p:cNvPr id="85002" name="Text Box 60"/>
          <p:cNvSpPr txBox="1">
            <a:spLocks noChangeArrowheads="1"/>
          </p:cNvSpPr>
          <p:nvPr/>
        </p:nvSpPr>
        <p:spPr bwMode="auto">
          <a:xfrm>
            <a:off x="7848600" y="6223000"/>
            <a:ext cx="1143000" cy="5492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000" b="1" i="0" u="none" strike="noStrike" kern="1200" cap="none" spc="0" normalizeH="0" baseline="0" noProof="0">
                <a:ln>
                  <a:noFill/>
                </a:ln>
                <a:solidFill>
                  <a:srgbClr val="000000"/>
                </a:solidFill>
                <a:effectLst/>
                <a:uLnTx/>
                <a:uFillTx/>
                <a:latin typeface="Arial" charset="0"/>
                <a:ea typeface="+mn-ea"/>
                <a:cs typeface="+mn-cs"/>
              </a:rPr>
              <a:t>Measurement of ambient air concentrations</a:t>
            </a:r>
          </a:p>
        </p:txBody>
      </p:sp>
      <p:sp>
        <p:nvSpPr>
          <p:cNvPr id="18" name="Freeform 22"/>
          <p:cNvSpPr>
            <a:spLocks/>
          </p:cNvSpPr>
          <p:nvPr/>
        </p:nvSpPr>
        <p:spPr bwMode="auto">
          <a:xfrm>
            <a:off x="649288" y="1741488"/>
            <a:ext cx="8526462" cy="3568700"/>
          </a:xfrm>
          <a:custGeom>
            <a:avLst/>
            <a:gdLst>
              <a:gd name="T0" fmla="*/ 0 w 5351"/>
              <a:gd name="T1" fmla="*/ 1754 h 1754"/>
              <a:gd name="T2" fmla="*/ 37 w 5351"/>
              <a:gd name="T3" fmla="*/ 1690 h 1754"/>
              <a:gd name="T4" fmla="*/ 125 w 5351"/>
              <a:gd name="T5" fmla="*/ 1491 h 1754"/>
              <a:gd name="T6" fmla="*/ 275 w 5351"/>
              <a:gd name="T7" fmla="*/ 1408 h 1754"/>
              <a:gd name="T8" fmla="*/ 476 w 5351"/>
              <a:gd name="T9" fmla="*/ 1316 h 1754"/>
              <a:gd name="T10" fmla="*/ 643 w 5351"/>
              <a:gd name="T11" fmla="*/ 1266 h 1754"/>
              <a:gd name="T12" fmla="*/ 1177 w 5351"/>
              <a:gd name="T13" fmla="*/ 1124 h 1754"/>
              <a:gd name="T14" fmla="*/ 2337 w 5351"/>
              <a:gd name="T15" fmla="*/ 923 h 1754"/>
              <a:gd name="T16" fmla="*/ 3080 w 5351"/>
              <a:gd name="T17" fmla="*/ 698 h 1754"/>
              <a:gd name="T18" fmla="*/ 3798 w 5351"/>
              <a:gd name="T19" fmla="*/ 456 h 1754"/>
              <a:gd name="T20" fmla="*/ 4516 w 5351"/>
              <a:gd name="T21" fmla="*/ 214 h 1754"/>
              <a:gd name="T22" fmla="*/ 5209 w 5351"/>
              <a:gd name="T23" fmla="*/ 97 h 1754"/>
              <a:gd name="T24" fmla="*/ 5176 w 5351"/>
              <a:gd name="T25" fmla="*/ 797 h 1754"/>
              <a:gd name="T26" fmla="*/ 4491 w 5351"/>
              <a:gd name="T27" fmla="*/ 873 h 1754"/>
              <a:gd name="T28" fmla="*/ 3590 w 5351"/>
              <a:gd name="T29" fmla="*/ 915 h 1754"/>
              <a:gd name="T30" fmla="*/ 2797 w 5351"/>
              <a:gd name="T31" fmla="*/ 1024 h 1754"/>
              <a:gd name="T32" fmla="*/ 2488 w 5351"/>
              <a:gd name="T33" fmla="*/ 1074 h 1754"/>
              <a:gd name="T34" fmla="*/ 1903 w 5351"/>
              <a:gd name="T35" fmla="*/ 1165 h 1754"/>
              <a:gd name="T36" fmla="*/ 1469 w 5351"/>
              <a:gd name="T37" fmla="*/ 1232 h 1754"/>
              <a:gd name="T38" fmla="*/ 860 w 5351"/>
              <a:gd name="T39" fmla="*/ 1349 h 1754"/>
              <a:gd name="T40" fmla="*/ 451 w 5351"/>
              <a:gd name="T41" fmla="*/ 1533 h 1754"/>
              <a:gd name="T42" fmla="*/ 110 w 5351"/>
              <a:gd name="T43" fmla="*/ 1743 h 1754"/>
              <a:gd name="T44" fmla="*/ 0 w 5351"/>
              <a:gd name="T45" fmla="*/ 1754 h 175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351"/>
              <a:gd name="T70" fmla="*/ 0 h 1754"/>
              <a:gd name="T71" fmla="*/ 5351 w 5351"/>
              <a:gd name="T72" fmla="*/ 1754 h 1754"/>
              <a:gd name="connsiteX0" fmla="*/ 0 w 10000"/>
              <a:gd name="connsiteY0" fmla="*/ 10000 h 10000"/>
              <a:gd name="connsiteX1" fmla="*/ 69 w 10000"/>
              <a:gd name="connsiteY1" fmla="*/ 9635 h 10000"/>
              <a:gd name="connsiteX2" fmla="*/ 234 w 10000"/>
              <a:gd name="connsiteY2" fmla="*/ 8501 h 10000"/>
              <a:gd name="connsiteX3" fmla="*/ 514 w 10000"/>
              <a:gd name="connsiteY3" fmla="*/ 8027 h 10000"/>
              <a:gd name="connsiteX4" fmla="*/ 870 w 10000"/>
              <a:gd name="connsiteY4" fmla="*/ 7356 h 10000"/>
              <a:gd name="connsiteX5" fmla="*/ 1202 w 10000"/>
              <a:gd name="connsiteY5" fmla="*/ 7218 h 10000"/>
              <a:gd name="connsiteX6" fmla="*/ 2200 w 10000"/>
              <a:gd name="connsiteY6" fmla="*/ 6408 h 10000"/>
              <a:gd name="connsiteX7" fmla="*/ 4367 w 10000"/>
              <a:gd name="connsiteY7" fmla="*/ 5262 h 10000"/>
              <a:gd name="connsiteX8" fmla="*/ 5756 w 10000"/>
              <a:gd name="connsiteY8" fmla="*/ 3979 h 10000"/>
              <a:gd name="connsiteX9" fmla="*/ 7098 w 10000"/>
              <a:gd name="connsiteY9" fmla="*/ 2600 h 10000"/>
              <a:gd name="connsiteX10" fmla="*/ 8440 w 10000"/>
              <a:gd name="connsiteY10" fmla="*/ 1220 h 10000"/>
              <a:gd name="connsiteX11" fmla="*/ 9735 w 10000"/>
              <a:gd name="connsiteY11" fmla="*/ 553 h 10000"/>
              <a:gd name="connsiteX12" fmla="*/ 9673 w 10000"/>
              <a:gd name="connsiteY12" fmla="*/ 4544 h 10000"/>
              <a:gd name="connsiteX13" fmla="*/ 8393 w 10000"/>
              <a:gd name="connsiteY13" fmla="*/ 4977 h 10000"/>
              <a:gd name="connsiteX14" fmla="*/ 6709 w 10000"/>
              <a:gd name="connsiteY14" fmla="*/ 5217 h 10000"/>
              <a:gd name="connsiteX15" fmla="*/ 5227 w 10000"/>
              <a:gd name="connsiteY15" fmla="*/ 5838 h 10000"/>
              <a:gd name="connsiteX16" fmla="*/ 4650 w 10000"/>
              <a:gd name="connsiteY16" fmla="*/ 6123 h 10000"/>
              <a:gd name="connsiteX17" fmla="*/ 3556 w 10000"/>
              <a:gd name="connsiteY17" fmla="*/ 6642 h 10000"/>
              <a:gd name="connsiteX18" fmla="*/ 2745 w 10000"/>
              <a:gd name="connsiteY18" fmla="*/ 7024 h 10000"/>
              <a:gd name="connsiteX19" fmla="*/ 1607 w 10000"/>
              <a:gd name="connsiteY19" fmla="*/ 7691 h 10000"/>
              <a:gd name="connsiteX20" fmla="*/ 843 w 10000"/>
              <a:gd name="connsiteY20" fmla="*/ 8740 h 10000"/>
              <a:gd name="connsiteX21" fmla="*/ 206 w 10000"/>
              <a:gd name="connsiteY21" fmla="*/ 9937 h 10000"/>
              <a:gd name="connsiteX22" fmla="*/ 0 w 10000"/>
              <a:gd name="connsiteY22" fmla="*/ 10000 h 10000"/>
              <a:gd name="connsiteX0" fmla="*/ 0 w 10000"/>
              <a:gd name="connsiteY0" fmla="*/ 10000 h 10000"/>
              <a:gd name="connsiteX1" fmla="*/ 69 w 10000"/>
              <a:gd name="connsiteY1" fmla="*/ 9635 h 10000"/>
              <a:gd name="connsiteX2" fmla="*/ 234 w 10000"/>
              <a:gd name="connsiteY2" fmla="*/ 8501 h 10000"/>
              <a:gd name="connsiteX3" fmla="*/ 504 w 10000"/>
              <a:gd name="connsiteY3" fmla="*/ 7901 h 10000"/>
              <a:gd name="connsiteX4" fmla="*/ 870 w 10000"/>
              <a:gd name="connsiteY4" fmla="*/ 7356 h 10000"/>
              <a:gd name="connsiteX5" fmla="*/ 1202 w 10000"/>
              <a:gd name="connsiteY5" fmla="*/ 7218 h 10000"/>
              <a:gd name="connsiteX6" fmla="*/ 2200 w 10000"/>
              <a:gd name="connsiteY6" fmla="*/ 6408 h 10000"/>
              <a:gd name="connsiteX7" fmla="*/ 4367 w 10000"/>
              <a:gd name="connsiteY7" fmla="*/ 5262 h 10000"/>
              <a:gd name="connsiteX8" fmla="*/ 5756 w 10000"/>
              <a:gd name="connsiteY8" fmla="*/ 3979 h 10000"/>
              <a:gd name="connsiteX9" fmla="*/ 7098 w 10000"/>
              <a:gd name="connsiteY9" fmla="*/ 2600 h 10000"/>
              <a:gd name="connsiteX10" fmla="*/ 8440 w 10000"/>
              <a:gd name="connsiteY10" fmla="*/ 1220 h 10000"/>
              <a:gd name="connsiteX11" fmla="*/ 9735 w 10000"/>
              <a:gd name="connsiteY11" fmla="*/ 553 h 10000"/>
              <a:gd name="connsiteX12" fmla="*/ 9673 w 10000"/>
              <a:gd name="connsiteY12" fmla="*/ 4544 h 10000"/>
              <a:gd name="connsiteX13" fmla="*/ 8393 w 10000"/>
              <a:gd name="connsiteY13" fmla="*/ 4977 h 10000"/>
              <a:gd name="connsiteX14" fmla="*/ 6709 w 10000"/>
              <a:gd name="connsiteY14" fmla="*/ 5217 h 10000"/>
              <a:gd name="connsiteX15" fmla="*/ 5227 w 10000"/>
              <a:gd name="connsiteY15" fmla="*/ 5838 h 10000"/>
              <a:gd name="connsiteX16" fmla="*/ 4650 w 10000"/>
              <a:gd name="connsiteY16" fmla="*/ 6123 h 10000"/>
              <a:gd name="connsiteX17" fmla="*/ 3556 w 10000"/>
              <a:gd name="connsiteY17" fmla="*/ 6642 h 10000"/>
              <a:gd name="connsiteX18" fmla="*/ 2745 w 10000"/>
              <a:gd name="connsiteY18" fmla="*/ 7024 h 10000"/>
              <a:gd name="connsiteX19" fmla="*/ 1607 w 10000"/>
              <a:gd name="connsiteY19" fmla="*/ 7691 h 10000"/>
              <a:gd name="connsiteX20" fmla="*/ 843 w 10000"/>
              <a:gd name="connsiteY20" fmla="*/ 8740 h 10000"/>
              <a:gd name="connsiteX21" fmla="*/ 206 w 10000"/>
              <a:gd name="connsiteY21" fmla="*/ 9937 h 10000"/>
              <a:gd name="connsiteX22" fmla="*/ 0 w 10000"/>
              <a:gd name="connsiteY22" fmla="*/ 10000 h 10000"/>
              <a:gd name="connsiteX0" fmla="*/ 0 w 10000"/>
              <a:gd name="connsiteY0" fmla="*/ 10000 h 10000"/>
              <a:gd name="connsiteX1" fmla="*/ 69 w 10000"/>
              <a:gd name="connsiteY1" fmla="*/ 9635 h 10000"/>
              <a:gd name="connsiteX2" fmla="*/ 234 w 10000"/>
              <a:gd name="connsiteY2" fmla="*/ 8501 h 10000"/>
              <a:gd name="connsiteX3" fmla="*/ 504 w 10000"/>
              <a:gd name="connsiteY3" fmla="*/ 7901 h 10000"/>
              <a:gd name="connsiteX4" fmla="*/ 870 w 10000"/>
              <a:gd name="connsiteY4" fmla="*/ 7356 h 10000"/>
              <a:gd name="connsiteX5" fmla="*/ 1302 w 10000"/>
              <a:gd name="connsiteY5" fmla="*/ 6924 h 10000"/>
              <a:gd name="connsiteX6" fmla="*/ 2200 w 10000"/>
              <a:gd name="connsiteY6" fmla="*/ 6408 h 10000"/>
              <a:gd name="connsiteX7" fmla="*/ 4367 w 10000"/>
              <a:gd name="connsiteY7" fmla="*/ 5262 h 10000"/>
              <a:gd name="connsiteX8" fmla="*/ 5756 w 10000"/>
              <a:gd name="connsiteY8" fmla="*/ 3979 h 10000"/>
              <a:gd name="connsiteX9" fmla="*/ 7098 w 10000"/>
              <a:gd name="connsiteY9" fmla="*/ 2600 h 10000"/>
              <a:gd name="connsiteX10" fmla="*/ 8440 w 10000"/>
              <a:gd name="connsiteY10" fmla="*/ 1220 h 10000"/>
              <a:gd name="connsiteX11" fmla="*/ 9735 w 10000"/>
              <a:gd name="connsiteY11" fmla="*/ 553 h 10000"/>
              <a:gd name="connsiteX12" fmla="*/ 9673 w 10000"/>
              <a:gd name="connsiteY12" fmla="*/ 4544 h 10000"/>
              <a:gd name="connsiteX13" fmla="*/ 8393 w 10000"/>
              <a:gd name="connsiteY13" fmla="*/ 4977 h 10000"/>
              <a:gd name="connsiteX14" fmla="*/ 6709 w 10000"/>
              <a:gd name="connsiteY14" fmla="*/ 5217 h 10000"/>
              <a:gd name="connsiteX15" fmla="*/ 5227 w 10000"/>
              <a:gd name="connsiteY15" fmla="*/ 5838 h 10000"/>
              <a:gd name="connsiteX16" fmla="*/ 4650 w 10000"/>
              <a:gd name="connsiteY16" fmla="*/ 6123 h 10000"/>
              <a:gd name="connsiteX17" fmla="*/ 3556 w 10000"/>
              <a:gd name="connsiteY17" fmla="*/ 6642 h 10000"/>
              <a:gd name="connsiteX18" fmla="*/ 2745 w 10000"/>
              <a:gd name="connsiteY18" fmla="*/ 7024 h 10000"/>
              <a:gd name="connsiteX19" fmla="*/ 1607 w 10000"/>
              <a:gd name="connsiteY19" fmla="*/ 7691 h 10000"/>
              <a:gd name="connsiteX20" fmla="*/ 843 w 10000"/>
              <a:gd name="connsiteY20" fmla="*/ 8740 h 10000"/>
              <a:gd name="connsiteX21" fmla="*/ 206 w 10000"/>
              <a:gd name="connsiteY21" fmla="*/ 9937 h 10000"/>
              <a:gd name="connsiteX22" fmla="*/ 0 w 10000"/>
              <a:gd name="connsiteY22" fmla="*/ 10000 h 10000"/>
              <a:gd name="connsiteX0" fmla="*/ 0 w 10000"/>
              <a:gd name="connsiteY0" fmla="*/ 10000 h 10000"/>
              <a:gd name="connsiteX1" fmla="*/ 69 w 10000"/>
              <a:gd name="connsiteY1" fmla="*/ 9635 h 10000"/>
              <a:gd name="connsiteX2" fmla="*/ 234 w 10000"/>
              <a:gd name="connsiteY2" fmla="*/ 8501 h 10000"/>
              <a:gd name="connsiteX3" fmla="*/ 504 w 10000"/>
              <a:gd name="connsiteY3" fmla="*/ 7901 h 10000"/>
              <a:gd name="connsiteX4" fmla="*/ 870 w 10000"/>
              <a:gd name="connsiteY4" fmla="*/ 7356 h 10000"/>
              <a:gd name="connsiteX5" fmla="*/ 1302 w 10000"/>
              <a:gd name="connsiteY5" fmla="*/ 6924 h 10000"/>
              <a:gd name="connsiteX6" fmla="*/ 2200 w 10000"/>
              <a:gd name="connsiteY6" fmla="*/ 6408 h 10000"/>
              <a:gd name="connsiteX7" fmla="*/ 4367 w 10000"/>
              <a:gd name="connsiteY7" fmla="*/ 5262 h 10000"/>
              <a:gd name="connsiteX8" fmla="*/ 5756 w 10000"/>
              <a:gd name="connsiteY8" fmla="*/ 3979 h 10000"/>
              <a:gd name="connsiteX9" fmla="*/ 7098 w 10000"/>
              <a:gd name="connsiteY9" fmla="*/ 2600 h 10000"/>
              <a:gd name="connsiteX10" fmla="*/ 8440 w 10000"/>
              <a:gd name="connsiteY10" fmla="*/ 1220 h 10000"/>
              <a:gd name="connsiteX11" fmla="*/ 9735 w 10000"/>
              <a:gd name="connsiteY11" fmla="*/ 553 h 10000"/>
              <a:gd name="connsiteX12" fmla="*/ 9673 w 10000"/>
              <a:gd name="connsiteY12" fmla="*/ 4544 h 10000"/>
              <a:gd name="connsiteX13" fmla="*/ 8393 w 10000"/>
              <a:gd name="connsiteY13" fmla="*/ 4977 h 10000"/>
              <a:gd name="connsiteX14" fmla="*/ 6709 w 10000"/>
              <a:gd name="connsiteY14" fmla="*/ 5217 h 10000"/>
              <a:gd name="connsiteX15" fmla="*/ 5227 w 10000"/>
              <a:gd name="connsiteY15" fmla="*/ 5838 h 10000"/>
              <a:gd name="connsiteX16" fmla="*/ 4650 w 10000"/>
              <a:gd name="connsiteY16" fmla="*/ 6123 h 10000"/>
              <a:gd name="connsiteX17" fmla="*/ 3556 w 10000"/>
              <a:gd name="connsiteY17" fmla="*/ 6642 h 10000"/>
              <a:gd name="connsiteX18" fmla="*/ 2745 w 10000"/>
              <a:gd name="connsiteY18" fmla="*/ 7024 h 10000"/>
              <a:gd name="connsiteX19" fmla="*/ 1607 w 10000"/>
              <a:gd name="connsiteY19" fmla="*/ 7691 h 10000"/>
              <a:gd name="connsiteX20" fmla="*/ 843 w 10000"/>
              <a:gd name="connsiteY20" fmla="*/ 8740 h 10000"/>
              <a:gd name="connsiteX21" fmla="*/ 206 w 10000"/>
              <a:gd name="connsiteY21" fmla="*/ 9937 h 10000"/>
              <a:gd name="connsiteX22" fmla="*/ 0 w 10000"/>
              <a:gd name="connsiteY22" fmla="*/ 10000 h 10000"/>
              <a:gd name="connsiteX0" fmla="*/ 0 w 10000"/>
              <a:gd name="connsiteY0" fmla="*/ 10000 h 10000"/>
              <a:gd name="connsiteX1" fmla="*/ 69 w 10000"/>
              <a:gd name="connsiteY1" fmla="*/ 9635 h 10000"/>
              <a:gd name="connsiteX2" fmla="*/ 234 w 10000"/>
              <a:gd name="connsiteY2" fmla="*/ 8501 h 10000"/>
              <a:gd name="connsiteX3" fmla="*/ 504 w 10000"/>
              <a:gd name="connsiteY3" fmla="*/ 7901 h 10000"/>
              <a:gd name="connsiteX4" fmla="*/ 870 w 10000"/>
              <a:gd name="connsiteY4" fmla="*/ 7356 h 10000"/>
              <a:gd name="connsiteX5" fmla="*/ 1302 w 10000"/>
              <a:gd name="connsiteY5" fmla="*/ 6924 h 10000"/>
              <a:gd name="connsiteX6" fmla="*/ 2200 w 10000"/>
              <a:gd name="connsiteY6" fmla="*/ 6408 h 10000"/>
              <a:gd name="connsiteX7" fmla="*/ 4367 w 10000"/>
              <a:gd name="connsiteY7" fmla="*/ 5262 h 10000"/>
              <a:gd name="connsiteX8" fmla="*/ 5756 w 10000"/>
              <a:gd name="connsiteY8" fmla="*/ 3979 h 10000"/>
              <a:gd name="connsiteX9" fmla="*/ 7098 w 10000"/>
              <a:gd name="connsiteY9" fmla="*/ 2600 h 10000"/>
              <a:gd name="connsiteX10" fmla="*/ 8440 w 10000"/>
              <a:gd name="connsiteY10" fmla="*/ 1220 h 10000"/>
              <a:gd name="connsiteX11" fmla="*/ 9735 w 10000"/>
              <a:gd name="connsiteY11" fmla="*/ 553 h 10000"/>
              <a:gd name="connsiteX12" fmla="*/ 9673 w 10000"/>
              <a:gd name="connsiteY12" fmla="*/ 4544 h 10000"/>
              <a:gd name="connsiteX13" fmla="*/ 8393 w 10000"/>
              <a:gd name="connsiteY13" fmla="*/ 4977 h 10000"/>
              <a:gd name="connsiteX14" fmla="*/ 6709 w 10000"/>
              <a:gd name="connsiteY14" fmla="*/ 5217 h 10000"/>
              <a:gd name="connsiteX15" fmla="*/ 5227 w 10000"/>
              <a:gd name="connsiteY15" fmla="*/ 5838 h 10000"/>
              <a:gd name="connsiteX16" fmla="*/ 4650 w 10000"/>
              <a:gd name="connsiteY16" fmla="*/ 6123 h 10000"/>
              <a:gd name="connsiteX17" fmla="*/ 3556 w 10000"/>
              <a:gd name="connsiteY17" fmla="*/ 6642 h 10000"/>
              <a:gd name="connsiteX18" fmla="*/ 2745 w 10000"/>
              <a:gd name="connsiteY18" fmla="*/ 7024 h 10000"/>
              <a:gd name="connsiteX19" fmla="*/ 2016 w 10000"/>
              <a:gd name="connsiteY19" fmla="*/ 7796 h 10000"/>
              <a:gd name="connsiteX20" fmla="*/ 843 w 10000"/>
              <a:gd name="connsiteY20" fmla="*/ 8740 h 10000"/>
              <a:gd name="connsiteX21" fmla="*/ 206 w 10000"/>
              <a:gd name="connsiteY21" fmla="*/ 9937 h 10000"/>
              <a:gd name="connsiteX22" fmla="*/ 0 w 10000"/>
              <a:gd name="connsiteY22" fmla="*/ 10000 h 10000"/>
              <a:gd name="connsiteX0" fmla="*/ 0 w 9991"/>
              <a:gd name="connsiteY0" fmla="*/ 10000 h 10000"/>
              <a:gd name="connsiteX1" fmla="*/ 69 w 9991"/>
              <a:gd name="connsiteY1" fmla="*/ 9635 h 10000"/>
              <a:gd name="connsiteX2" fmla="*/ 234 w 9991"/>
              <a:gd name="connsiteY2" fmla="*/ 8501 h 10000"/>
              <a:gd name="connsiteX3" fmla="*/ 504 w 9991"/>
              <a:gd name="connsiteY3" fmla="*/ 7901 h 10000"/>
              <a:gd name="connsiteX4" fmla="*/ 870 w 9991"/>
              <a:gd name="connsiteY4" fmla="*/ 7356 h 10000"/>
              <a:gd name="connsiteX5" fmla="*/ 1302 w 9991"/>
              <a:gd name="connsiteY5" fmla="*/ 6924 h 10000"/>
              <a:gd name="connsiteX6" fmla="*/ 2200 w 9991"/>
              <a:gd name="connsiteY6" fmla="*/ 6408 h 10000"/>
              <a:gd name="connsiteX7" fmla="*/ 4367 w 9991"/>
              <a:gd name="connsiteY7" fmla="*/ 5262 h 10000"/>
              <a:gd name="connsiteX8" fmla="*/ 5756 w 9991"/>
              <a:gd name="connsiteY8" fmla="*/ 3979 h 10000"/>
              <a:gd name="connsiteX9" fmla="*/ 7098 w 9991"/>
              <a:gd name="connsiteY9" fmla="*/ 2600 h 10000"/>
              <a:gd name="connsiteX10" fmla="*/ 8440 w 9991"/>
              <a:gd name="connsiteY10" fmla="*/ 1220 h 10000"/>
              <a:gd name="connsiteX11" fmla="*/ 9735 w 9991"/>
              <a:gd name="connsiteY11" fmla="*/ 553 h 10000"/>
              <a:gd name="connsiteX12" fmla="*/ 9563 w 9991"/>
              <a:gd name="connsiteY12" fmla="*/ 7359 h 10000"/>
              <a:gd name="connsiteX13" fmla="*/ 8393 w 9991"/>
              <a:gd name="connsiteY13" fmla="*/ 4977 h 10000"/>
              <a:gd name="connsiteX14" fmla="*/ 6709 w 9991"/>
              <a:gd name="connsiteY14" fmla="*/ 5217 h 10000"/>
              <a:gd name="connsiteX15" fmla="*/ 5227 w 9991"/>
              <a:gd name="connsiteY15" fmla="*/ 5838 h 10000"/>
              <a:gd name="connsiteX16" fmla="*/ 4650 w 9991"/>
              <a:gd name="connsiteY16" fmla="*/ 6123 h 10000"/>
              <a:gd name="connsiteX17" fmla="*/ 3556 w 9991"/>
              <a:gd name="connsiteY17" fmla="*/ 6642 h 10000"/>
              <a:gd name="connsiteX18" fmla="*/ 2745 w 9991"/>
              <a:gd name="connsiteY18" fmla="*/ 7024 h 10000"/>
              <a:gd name="connsiteX19" fmla="*/ 2016 w 9991"/>
              <a:gd name="connsiteY19" fmla="*/ 7796 h 10000"/>
              <a:gd name="connsiteX20" fmla="*/ 843 w 9991"/>
              <a:gd name="connsiteY20" fmla="*/ 8740 h 10000"/>
              <a:gd name="connsiteX21" fmla="*/ 206 w 9991"/>
              <a:gd name="connsiteY21" fmla="*/ 9937 h 10000"/>
              <a:gd name="connsiteX22" fmla="*/ 0 w 9991"/>
              <a:gd name="connsiteY22" fmla="*/ 10000 h 10000"/>
              <a:gd name="connsiteX0" fmla="*/ 0 w 10099"/>
              <a:gd name="connsiteY0" fmla="*/ 10000 h 11416"/>
              <a:gd name="connsiteX1" fmla="*/ 69 w 10099"/>
              <a:gd name="connsiteY1" fmla="*/ 9635 h 11416"/>
              <a:gd name="connsiteX2" fmla="*/ 234 w 10099"/>
              <a:gd name="connsiteY2" fmla="*/ 8501 h 11416"/>
              <a:gd name="connsiteX3" fmla="*/ 504 w 10099"/>
              <a:gd name="connsiteY3" fmla="*/ 7901 h 11416"/>
              <a:gd name="connsiteX4" fmla="*/ 871 w 10099"/>
              <a:gd name="connsiteY4" fmla="*/ 7356 h 11416"/>
              <a:gd name="connsiteX5" fmla="*/ 1303 w 10099"/>
              <a:gd name="connsiteY5" fmla="*/ 6924 h 11416"/>
              <a:gd name="connsiteX6" fmla="*/ 2202 w 10099"/>
              <a:gd name="connsiteY6" fmla="*/ 6408 h 11416"/>
              <a:gd name="connsiteX7" fmla="*/ 4371 w 10099"/>
              <a:gd name="connsiteY7" fmla="*/ 5262 h 11416"/>
              <a:gd name="connsiteX8" fmla="*/ 5761 w 10099"/>
              <a:gd name="connsiteY8" fmla="*/ 3979 h 11416"/>
              <a:gd name="connsiteX9" fmla="*/ 7104 w 10099"/>
              <a:gd name="connsiteY9" fmla="*/ 2600 h 11416"/>
              <a:gd name="connsiteX10" fmla="*/ 8448 w 10099"/>
              <a:gd name="connsiteY10" fmla="*/ 1220 h 11416"/>
              <a:gd name="connsiteX11" fmla="*/ 9744 w 10099"/>
              <a:gd name="connsiteY11" fmla="*/ 553 h 11416"/>
              <a:gd name="connsiteX12" fmla="*/ 9772 w 10099"/>
              <a:gd name="connsiteY12" fmla="*/ 9922 h 11416"/>
              <a:gd name="connsiteX13" fmla="*/ 8401 w 10099"/>
              <a:gd name="connsiteY13" fmla="*/ 4977 h 11416"/>
              <a:gd name="connsiteX14" fmla="*/ 6715 w 10099"/>
              <a:gd name="connsiteY14" fmla="*/ 5217 h 11416"/>
              <a:gd name="connsiteX15" fmla="*/ 5232 w 10099"/>
              <a:gd name="connsiteY15" fmla="*/ 5838 h 11416"/>
              <a:gd name="connsiteX16" fmla="*/ 4654 w 10099"/>
              <a:gd name="connsiteY16" fmla="*/ 6123 h 11416"/>
              <a:gd name="connsiteX17" fmla="*/ 3559 w 10099"/>
              <a:gd name="connsiteY17" fmla="*/ 6642 h 11416"/>
              <a:gd name="connsiteX18" fmla="*/ 2747 w 10099"/>
              <a:gd name="connsiteY18" fmla="*/ 7024 h 11416"/>
              <a:gd name="connsiteX19" fmla="*/ 2018 w 10099"/>
              <a:gd name="connsiteY19" fmla="*/ 7796 h 11416"/>
              <a:gd name="connsiteX20" fmla="*/ 844 w 10099"/>
              <a:gd name="connsiteY20" fmla="*/ 8740 h 11416"/>
              <a:gd name="connsiteX21" fmla="*/ 206 w 10099"/>
              <a:gd name="connsiteY21" fmla="*/ 9937 h 11416"/>
              <a:gd name="connsiteX22" fmla="*/ 0 w 10099"/>
              <a:gd name="connsiteY22" fmla="*/ 10000 h 11416"/>
              <a:gd name="connsiteX0" fmla="*/ 0 w 10099"/>
              <a:gd name="connsiteY0" fmla="*/ 10000 h 11416"/>
              <a:gd name="connsiteX1" fmla="*/ 69 w 10099"/>
              <a:gd name="connsiteY1" fmla="*/ 9635 h 11416"/>
              <a:gd name="connsiteX2" fmla="*/ 234 w 10099"/>
              <a:gd name="connsiteY2" fmla="*/ 8501 h 11416"/>
              <a:gd name="connsiteX3" fmla="*/ 504 w 10099"/>
              <a:gd name="connsiteY3" fmla="*/ 7901 h 11416"/>
              <a:gd name="connsiteX4" fmla="*/ 871 w 10099"/>
              <a:gd name="connsiteY4" fmla="*/ 7356 h 11416"/>
              <a:gd name="connsiteX5" fmla="*/ 1303 w 10099"/>
              <a:gd name="connsiteY5" fmla="*/ 6924 h 11416"/>
              <a:gd name="connsiteX6" fmla="*/ 2202 w 10099"/>
              <a:gd name="connsiteY6" fmla="*/ 6408 h 11416"/>
              <a:gd name="connsiteX7" fmla="*/ 4371 w 10099"/>
              <a:gd name="connsiteY7" fmla="*/ 5262 h 11416"/>
              <a:gd name="connsiteX8" fmla="*/ 5761 w 10099"/>
              <a:gd name="connsiteY8" fmla="*/ 3979 h 11416"/>
              <a:gd name="connsiteX9" fmla="*/ 7104 w 10099"/>
              <a:gd name="connsiteY9" fmla="*/ 2600 h 11416"/>
              <a:gd name="connsiteX10" fmla="*/ 8448 w 10099"/>
              <a:gd name="connsiteY10" fmla="*/ 1220 h 11416"/>
              <a:gd name="connsiteX11" fmla="*/ 9744 w 10099"/>
              <a:gd name="connsiteY11" fmla="*/ 553 h 11416"/>
              <a:gd name="connsiteX12" fmla="*/ 9772 w 10099"/>
              <a:gd name="connsiteY12" fmla="*/ 9922 h 11416"/>
              <a:gd name="connsiteX13" fmla="*/ 8182 w 10099"/>
              <a:gd name="connsiteY13" fmla="*/ 7687 h 11416"/>
              <a:gd name="connsiteX14" fmla="*/ 6715 w 10099"/>
              <a:gd name="connsiteY14" fmla="*/ 5217 h 11416"/>
              <a:gd name="connsiteX15" fmla="*/ 5232 w 10099"/>
              <a:gd name="connsiteY15" fmla="*/ 5838 h 11416"/>
              <a:gd name="connsiteX16" fmla="*/ 4654 w 10099"/>
              <a:gd name="connsiteY16" fmla="*/ 6123 h 11416"/>
              <a:gd name="connsiteX17" fmla="*/ 3559 w 10099"/>
              <a:gd name="connsiteY17" fmla="*/ 6642 h 11416"/>
              <a:gd name="connsiteX18" fmla="*/ 2747 w 10099"/>
              <a:gd name="connsiteY18" fmla="*/ 7024 h 11416"/>
              <a:gd name="connsiteX19" fmla="*/ 2018 w 10099"/>
              <a:gd name="connsiteY19" fmla="*/ 7796 h 11416"/>
              <a:gd name="connsiteX20" fmla="*/ 844 w 10099"/>
              <a:gd name="connsiteY20" fmla="*/ 8740 h 11416"/>
              <a:gd name="connsiteX21" fmla="*/ 206 w 10099"/>
              <a:gd name="connsiteY21" fmla="*/ 9937 h 11416"/>
              <a:gd name="connsiteX22" fmla="*/ 0 w 10099"/>
              <a:gd name="connsiteY22" fmla="*/ 10000 h 11416"/>
              <a:gd name="connsiteX0" fmla="*/ 0 w 10099"/>
              <a:gd name="connsiteY0" fmla="*/ 10000 h 11416"/>
              <a:gd name="connsiteX1" fmla="*/ 69 w 10099"/>
              <a:gd name="connsiteY1" fmla="*/ 9635 h 11416"/>
              <a:gd name="connsiteX2" fmla="*/ 234 w 10099"/>
              <a:gd name="connsiteY2" fmla="*/ 8501 h 11416"/>
              <a:gd name="connsiteX3" fmla="*/ 504 w 10099"/>
              <a:gd name="connsiteY3" fmla="*/ 7901 h 11416"/>
              <a:gd name="connsiteX4" fmla="*/ 871 w 10099"/>
              <a:gd name="connsiteY4" fmla="*/ 7356 h 11416"/>
              <a:gd name="connsiteX5" fmla="*/ 1303 w 10099"/>
              <a:gd name="connsiteY5" fmla="*/ 6924 h 11416"/>
              <a:gd name="connsiteX6" fmla="*/ 2202 w 10099"/>
              <a:gd name="connsiteY6" fmla="*/ 6408 h 11416"/>
              <a:gd name="connsiteX7" fmla="*/ 4371 w 10099"/>
              <a:gd name="connsiteY7" fmla="*/ 5262 h 11416"/>
              <a:gd name="connsiteX8" fmla="*/ 5761 w 10099"/>
              <a:gd name="connsiteY8" fmla="*/ 3979 h 11416"/>
              <a:gd name="connsiteX9" fmla="*/ 7104 w 10099"/>
              <a:gd name="connsiteY9" fmla="*/ 2600 h 11416"/>
              <a:gd name="connsiteX10" fmla="*/ 8448 w 10099"/>
              <a:gd name="connsiteY10" fmla="*/ 1220 h 11416"/>
              <a:gd name="connsiteX11" fmla="*/ 9744 w 10099"/>
              <a:gd name="connsiteY11" fmla="*/ 553 h 11416"/>
              <a:gd name="connsiteX12" fmla="*/ 9772 w 10099"/>
              <a:gd name="connsiteY12" fmla="*/ 9922 h 11416"/>
              <a:gd name="connsiteX13" fmla="*/ 8182 w 10099"/>
              <a:gd name="connsiteY13" fmla="*/ 7687 h 11416"/>
              <a:gd name="connsiteX14" fmla="*/ 6466 w 10099"/>
              <a:gd name="connsiteY14" fmla="*/ 7255 h 11416"/>
              <a:gd name="connsiteX15" fmla="*/ 5232 w 10099"/>
              <a:gd name="connsiteY15" fmla="*/ 5838 h 11416"/>
              <a:gd name="connsiteX16" fmla="*/ 4654 w 10099"/>
              <a:gd name="connsiteY16" fmla="*/ 6123 h 11416"/>
              <a:gd name="connsiteX17" fmla="*/ 3559 w 10099"/>
              <a:gd name="connsiteY17" fmla="*/ 6642 h 11416"/>
              <a:gd name="connsiteX18" fmla="*/ 2747 w 10099"/>
              <a:gd name="connsiteY18" fmla="*/ 7024 h 11416"/>
              <a:gd name="connsiteX19" fmla="*/ 2018 w 10099"/>
              <a:gd name="connsiteY19" fmla="*/ 7796 h 11416"/>
              <a:gd name="connsiteX20" fmla="*/ 844 w 10099"/>
              <a:gd name="connsiteY20" fmla="*/ 8740 h 11416"/>
              <a:gd name="connsiteX21" fmla="*/ 206 w 10099"/>
              <a:gd name="connsiteY21" fmla="*/ 9937 h 11416"/>
              <a:gd name="connsiteX22" fmla="*/ 0 w 10099"/>
              <a:gd name="connsiteY22" fmla="*/ 10000 h 11416"/>
              <a:gd name="connsiteX0" fmla="*/ 0 w 10099"/>
              <a:gd name="connsiteY0" fmla="*/ 10000 h 11416"/>
              <a:gd name="connsiteX1" fmla="*/ 69 w 10099"/>
              <a:gd name="connsiteY1" fmla="*/ 9635 h 11416"/>
              <a:gd name="connsiteX2" fmla="*/ 234 w 10099"/>
              <a:gd name="connsiteY2" fmla="*/ 8501 h 11416"/>
              <a:gd name="connsiteX3" fmla="*/ 504 w 10099"/>
              <a:gd name="connsiteY3" fmla="*/ 7901 h 11416"/>
              <a:gd name="connsiteX4" fmla="*/ 871 w 10099"/>
              <a:gd name="connsiteY4" fmla="*/ 7356 h 11416"/>
              <a:gd name="connsiteX5" fmla="*/ 1303 w 10099"/>
              <a:gd name="connsiteY5" fmla="*/ 6924 h 11416"/>
              <a:gd name="connsiteX6" fmla="*/ 2202 w 10099"/>
              <a:gd name="connsiteY6" fmla="*/ 6408 h 11416"/>
              <a:gd name="connsiteX7" fmla="*/ 4371 w 10099"/>
              <a:gd name="connsiteY7" fmla="*/ 5262 h 11416"/>
              <a:gd name="connsiteX8" fmla="*/ 5761 w 10099"/>
              <a:gd name="connsiteY8" fmla="*/ 3979 h 11416"/>
              <a:gd name="connsiteX9" fmla="*/ 7104 w 10099"/>
              <a:gd name="connsiteY9" fmla="*/ 2600 h 11416"/>
              <a:gd name="connsiteX10" fmla="*/ 8448 w 10099"/>
              <a:gd name="connsiteY10" fmla="*/ 1220 h 11416"/>
              <a:gd name="connsiteX11" fmla="*/ 9744 w 10099"/>
              <a:gd name="connsiteY11" fmla="*/ 553 h 11416"/>
              <a:gd name="connsiteX12" fmla="*/ 9772 w 10099"/>
              <a:gd name="connsiteY12" fmla="*/ 9922 h 11416"/>
              <a:gd name="connsiteX13" fmla="*/ 8132 w 10099"/>
              <a:gd name="connsiteY13" fmla="*/ 8212 h 11416"/>
              <a:gd name="connsiteX14" fmla="*/ 6466 w 10099"/>
              <a:gd name="connsiteY14" fmla="*/ 7255 h 11416"/>
              <a:gd name="connsiteX15" fmla="*/ 5232 w 10099"/>
              <a:gd name="connsiteY15" fmla="*/ 5838 h 11416"/>
              <a:gd name="connsiteX16" fmla="*/ 4654 w 10099"/>
              <a:gd name="connsiteY16" fmla="*/ 6123 h 11416"/>
              <a:gd name="connsiteX17" fmla="*/ 3559 w 10099"/>
              <a:gd name="connsiteY17" fmla="*/ 6642 h 11416"/>
              <a:gd name="connsiteX18" fmla="*/ 2747 w 10099"/>
              <a:gd name="connsiteY18" fmla="*/ 7024 h 11416"/>
              <a:gd name="connsiteX19" fmla="*/ 2018 w 10099"/>
              <a:gd name="connsiteY19" fmla="*/ 7796 h 11416"/>
              <a:gd name="connsiteX20" fmla="*/ 844 w 10099"/>
              <a:gd name="connsiteY20" fmla="*/ 8740 h 11416"/>
              <a:gd name="connsiteX21" fmla="*/ 206 w 10099"/>
              <a:gd name="connsiteY21" fmla="*/ 9937 h 11416"/>
              <a:gd name="connsiteX22" fmla="*/ 0 w 10099"/>
              <a:gd name="connsiteY22" fmla="*/ 10000 h 11416"/>
              <a:gd name="connsiteX0" fmla="*/ 0 w 10099"/>
              <a:gd name="connsiteY0" fmla="*/ 10000 h 11416"/>
              <a:gd name="connsiteX1" fmla="*/ 69 w 10099"/>
              <a:gd name="connsiteY1" fmla="*/ 9635 h 11416"/>
              <a:gd name="connsiteX2" fmla="*/ 234 w 10099"/>
              <a:gd name="connsiteY2" fmla="*/ 8501 h 11416"/>
              <a:gd name="connsiteX3" fmla="*/ 504 w 10099"/>
              <a:gd name="connsiteY3" fmla="*/ 7901 h 11416"/>
              <a:gd name="connsiteX4" fmla="*/ 871 w 10099"/>
              <a:gd name="connsiteY4" fmla="*/ 7356 h 11416"/>
              <a:gd name="connsiteX5" fmla="*/ 1303 w 10099"/>
              <a:gd name="connsiteY5" fmla="*/ 6924 h 11416"/>
              <a:gd name="connsiteX6" fmla="*/ 2202 w 10099"/>
              <a:gd name="connsiteY6" fmla="*/ 6408 h 11416"/>
              <a:gd name="connsiteX7" fmla="*/ 4371 w 10099"/>
              <a:gd name="connsiteY7" fmla="*/ 5262 h 11416"/>
              <a:gd name="connsiteX8" fmla="*/ 5761 w 10099"/>
              <a:gd name="connsiteY8" fmla="*/ 3979 h 11416"/>
              <a:gd name="connsiteX9" fmla="*/ 7104 w 10099"/>
              <a:gd name="connsiteY9" fmla="*/ 2600 h 11416"/>
              <a:gd name="connsiteX10" fmla="*/ 8448 w 10099"/>
              <a:gd name="connsiteY10" fmla="*/ 1220 h 11416"/>
              <a:gd name="connsiteX11" fmla="*/ 9744 w 10099"/>
              <a:gd name="connsiteY11" fmla="*/ 553 h 11416"/>
              <a:gd name="connsiteX12" fmla="*/ 9772 w 10099"/>
              <a:gd name="connsiteY12" fmla="*/ 9922 h 11416"/>
              <a:gd name="connsiteX13" fmla="*/ 8132 w 10099"/>
              <a:gd name="connsiteY13" fmla="*/ 8212 h 11416"/>
              <a:gd name="connsiteX14" fmla="*/ 6466 w 10099"/>
              <a:gd name="connsiteY14" fmla="*/ 7255 h 11416"/>
              <a:gd name="connsiteX15" fmla="*/ 5082 w 10099"/>
              <a:gd name="connsiteY15" fmla="*/ 7204 h 11416"/>
              <a:gd name="connsiteX16" fmla="*/ 4654 w 10099"/>
              <a:gd name="connsiteY16" fmla="*/ 6123 h 11416"/>
              <a:gd name="connsiteX17" fmla="*/ 3559 w 10099"/>
              <a:gd name="connsiteY17" fmla="*/ 6642 h 11416"/>
              <a:gd name="connsiteX18" fmla="*/ 2747 w 10099"/>
              <a:gd name="connsiteY18" fmla="*/ 7024 h 11416"/>
              <a:gd name="connsiteX19" fmla="*/ 2018 w 10099"/>
              <a:gd name="connsiteY19" fmla="*/ 7796 h 11416"/>
              <a:gd name="connsiteX20" fmla="*/ 844 w 10099"/>
              <a:gd name="connsiteY20" fmla="*/ 8740 h 11416"/>
              <a:gd name="connsiteX21" fmla="*/ 206 w 10099"/>
              <a:gd name="connsiteY21" fmla="*/ 9937 h 11416"/>
              <a:gd name="connsiteX22" fmla="*/ 0 w 10099"/>
              <a:gd name="connsiteY22" fmla="*/ 10000 h 11416"/>
              <a:gd name="connsiteX0" fmla="*/ 0 w 10099"/>
              <a:gd name="connsiteY0" fmla="*/ 10000 h 11416"/>
              <a:gd name="connsiteX1" fmla="*/ 69 w 10099"/>
              <a:gd name="connsiteY1" fmla="*/ 9635 h 11416"/>
              <a:gd name="connsiteX2" fmla="*/ 234 w 10099"/>
              <a:gd name="connsiteY2" fmla="*/ 8501 h 11416"/>
              <a:gd name="connsiteX3" fmla="*/ 504 w 10099"/>
              <a:gd name="connsiteY3" fmla="*/ 7901 h 11416"/>
              <a:gd name="connsiteX4" fmla="*/ 871 w 10099"/>
              <a:gd name="connsiteY4" fmla="*/ 7356 h 11416"/>
              <a:gd name="connsiteX5" fmla="*/ 1303 w 10099"/>
              <a:gd name="connsiteY5" fmla="*/ 6924 h 11416"/>
              <a:gd name="connsiteX6" fmla="*/ 2202 w 10099"/>
              <a:gd name="connsiteY6" fmla="*/ 6408 h 11416"/>
              <a:gd name="connsiteX7" fmla="*/ 4371 w 10099"/>
              <a:gd name="connsiteY7" fmla="*/ 5262 h 11416"/>
              <a:gd name="connsiteX8" fmla="*/ 5761 w 10099"/>
              <a:gd name="connsiteY8" fmla="*/ 3979 h 11416"/>
              <a:gd name="connsiteX9" fmla="*/ 7104 w 10099"/>
              <a:gd name="connsiteY9" fmla="*/ 2600 h 11416"/>
              <a:gd name="connsiteX10" fmla="*/ 8448 w 10099"/>
              <a:gd name="connsiteY10" fmla="*/ 1220 h 11416"/>
              <a:gd name="connsiteX11" fmla="*/ 9744 w 10099"/>
              <a:gd name="connsiteY11" fmla="*/ 553 h 11416"/>
              <a:gd name="connsiteX12" fmla="*/ 9772 w 10099"/>
              <a:gd name="connsiteY12" fmla="*/ 9922 h 11416"/>
              <a:gd name="connsiteX13" fmla="*/ 8132 w 10099"/>
              <a:gd name="connsiteY13" fmla="*/ 8212 h 11416"/>
              <a:gd name="connsiteX14" fmla="*/ 6466 w 10099"/>
              <a:gd name="connsiteY14" fmla="*/ 7255 h 11416"/>
              <a:gd name="connsiteX15" fmla="*/ 5082 w 10099"/>
              <a:gd name="connsiteY15" fmla="*/ 7204 h 11416"/>
              <a:gd name="connsiteX16" fmla="*/ 4445 w 10099"/>
              <a:gd name="connsiteY16" fmla="*/ 7047 h 11416"/>
              <a:gd name="connsiteX17" fmla="*/ 3559 w 10099"/>
              <a:gd name="connsiteY17" fmla="*/ 6642 h 11416"/>
              <a:gd name="connsiteX18" fmla="*/ 2747 w 10099"/>
              <a:gd name="connsiteY18" fmla="*/ 7024 h 11416"/>
              <a:gd name="connsiteX19" fmla="*/ 2018 w 10099"/>
              <a:gd name="connsiteY19" fmla="*/ 7796 h 11416"/>
              <a:gd name="connsiteX20" fmla="*/ 844 w 10099"/>
              <a:gd name="connsiteY20" fmla="*/ 8740 h 11416"/>
              <a:gd name="connsiteX21" fmla="*/ 206 w 10099"/>
              <a:gd name="connsiteY21" fmla="*/ 9937 h 11416"/>
              <a:gd name="connsiteX22" fmla="*/ 0 w 10099"/>
              <a:gd name="connsiteY22" fmla="*/ 10000 h 11416"/>
              <a:gd name="connsiteX0" fmla="*/ 0 w 10099"/>
              <a:gd name="connsiteY0" fmla="*/ 10000 h 11416"/>
              <a:gd name="connsiteX1" fmla="*/ 69 w 10099"/>
              <a:gd name="connsiteY1" fmla="*/ 9635 h 11416"/>
              <a:gd name="connsiteX2" fmla="*/ 234 w 10099"/>
              <a:gd name="connsiteY2" fmla="*/ 8501 h 11416"/>
              <a:gd name="connsiteX3" fmla="*/ 504 w 10099"/>
              <a:gd name="connsiteY3" fmla="*/ 7901 h 11416"/>
              <a:gd name="connsiteX4" fmla="*/ 871 w 10099"/>
              <a:gd name="connsiteY4" fmla="*/ 7356 h 11416"/>
              <a:gd name="connsiteX5" fmla="*/ 1303 w 10099"/>
              <a:gd name="connsiteY5" fmla="*/ 6924 h 11416"/>
              <a:gd name="connsiteX6" fmla="*/ 2202 w 10099"/>
              <a:gd name="connsiteY6" fmla="*/ 6408 h 11416"/>
              <a:gd name="connsiteX7" fmla="*/ 4371 w 10099"/>
              <a:gd name="connsiteY7" fmla="*/ 5262 h 11416"/>
              <a:gd name="connsiteX8" fmla="*/ 5761 w 10099"/>
              <a:gd name="connsiteY8" fmla="*/ 3979 h 11416"/>
              <a:gd name="connsiteX9" fmla="*/ 7104 w 10099"/>
              <a:gd name="connsiteY9" fmla="*/ 2600 h 11416"/>
              <a:gd name="connsiteX10" fmla="*/ 8448 w 10099"/>
              <a:gd name="connsiteY10" fmla="*/ 1220 h 11416"/>
              <a:gd name="connsiteX11" fmla="*/ 9744 w 10099"/>
              <a:gd name="connsiteY11" fmla="*/ 553 h 11416"/>
              <a:gd name="connsiteX12" fmla="*/ 9772 w 10099"/>
              <a:gd name="connsiteY12" fmla="*/ 9922 h 11416"/>
              <a:gd name="connsiteX13" fmla="*/ 8132 w 10099"/>
              <a:gd name="connsiteY13" fmla="*/ 8212 h 11416"/>
              <a:gd name="connsiteX14" fmla="*/ 6466 w 10099"/>
              <a:gd name="connsiteY14" fmla="*/ 7255 h 11416"/>
              <a:gd name="connsiteX15" fmla="*/ 5082 w 10099"/>
              <a:gd name="connsiteY15" fmla="*/ 7204 h 11416"/>
              <a:gd name="connsiteX16" fmla="*/ 4445 w 10099"/>
              <a:gd name="connsiteY16" fmla="*/ 7047 h 11416"/>
              <a:gd name="connsiteX17" fmla="*/ 3489 w 10099"/>
              <a:gd name="connsiteY17" fmla="*/ 7419 h 11416"/>
              <a:gd name="connsiteX18" fmla="*/ 2747 w 10099"/>
              <a:gd name="connsiteY18" fmla="*/ 7024 h 11416"/>
              <a:gd name="connsiteX19" fmla="*/ 2018 w 10099"/>
              <a:gd name="connsiteY19" fmla="*/ 7796 h 11416"/>
              <a:gd name="connsiteX20" fmla="*/ 844 w 10099"/>
              <a:gd name="connsiteY20" fmla="*/ 8740 h 11416"/>
              <a:gd name="connsiteX21" fmla="*/ 206 w 10099"/>
              <a:gd name="connsiteY21" fmla="*/ 9937 h 11416"/>
              <a:gd name="connsiteX22" fmla="*/ 0 w 10099"/>
              <a:gd name="connsiteY22" fmla="*/ 10000 h 11416"/>
              <a:gd name="connsiteX0" fmla="*/ 0 w 10099"/>
              <a:gd name="connsiteY0" fmla="*/ 10000 h 11416"/>
              <a:gd name="connsiteX1" fmla="*/ 69 w 10099"/>
              <a:gd name="connsiteY1" fmla="*/ 9635 h 11416"/>
              <a:gd name="connsiteX2" fmla="*/ 234 w 10099"/>
              <a:gd name="connsiteY2" fmla="*/ 8501 h 11416"/>
              <a:gd name="connsiteX3" fmla="*/ 504 w 10099"/>
              <a:gd name="connsiteY3" fmla="*/ 7901 h 11416"/>
              <a:gd name="connsiteX4" fmla="*/ 871 w 10099"/>
              <a:gd name="connsiteY4" fmla="*/ 7356 h 11416"/>
              <a:gd name="connsiteX5" fmla="*/ 1303 w 10099"/>
              <a:gd name="connsiteY5" fmla="*/ 6924 h 11416"/>
              <a:gd name="connsiteX6" fmla="*/ 2202 w 10099"/>
              <a:gd name="connsiteY6" fmla="*/ 6408 h 11416"/>
              <a:gd name="connsiteX7" fmla="*/ 4371 w 10099"/>
              <a:gd name="connsiteY7" fmla="*/ 5262 h 11416"/>
              <a:gd name="connsiteX8" fmla="*/ 5761 w 10099"/>
              <a:gd name="connsiteY8" fmla="*/ 3979 h 11416"/>
              <a:gd name="connsiteX9" fmla="*/ 7104 w 10099"/>
              <a:gd name="connsiteY9" fmla="*/ 2600 h 11416"/>
              <a:gd name="connsiteX10" fmla="*/ 8448 w 10099"/>
              <a:gd name="connsiteY10" fmla="*/ 1220 h 11416"/>
              <a:gd name="connsiteX11" fmla="*/ 9744 w 10099"/>
              <a:gd name="connsiteY11" fmla="*/ 553 h 11416"/>
              <a:gd name="connsiteX12" fmla="*/ 9772 w 10099"/>
              <a:gd name="connsiteY12" fmla="*/ 9922 h 11416"/>
              <a:gd name="connsiteX13" fmla="*/ 8132 w 10099"/>
              <a:gd name="connsiteY13" fmla="*/ 8212 h 11416"/>
              <a:gd name="connsiteX14" fmla="*/ 6466 w 10099"/>
              <a:gd name="connsiteY14" fmla="*/ 7255 h 11416"/>
              <a:gd name="connsiteX15" fmla="*/ 5082 w 10099"/>
              <a:gd name="connsiteY15" fmla="*/ 7204 h 11416"/>
              <a:gd name="connsiteX16" fmla="*/ 4445 w 10099"/>
              <a:gd name="connsiteY16" fmla="*/ 7047 h 11416"/>
              <a:gd name="connsiteX17" fmla="*/ 3489 w 10099"/>
              <a:gd name="connsiteY17" fmla="*/ 7419 h 11416"/>
              <a:gd name="connsiteX18" fmla="*/ 2657 w 10099"/>
              <a:gd name="connsiteY18" fmla="*/ 7423 h 11416"/>
              <a:gd name="connsiteX19" fmla="*/ 2018 w 10099"/>
              <a:gd name="connsiteY19" fmla="*/ 7796 h 11416"/>
              <a:gd name="connsiteX20" fmla="*/ 844 w 10099"/>
              <a:gd name="connsiteY20" fmla="*/ 8740 h 11416"/>
              <a:gd name="connsiteX21" fmla="*/ 206 w 10099"/>
              <a:gd name="connsiteY21" fmla="*/ 9937 h 11416"/>
              <a:gd name="connsiteX22" fmla="*/ 0 w 10099"/>
              <a:gd name="connsiteY22" fmla="*/ 10000 h 11416"/>
              <a:gd name="connsiteX0" fmla="*/ 0 w 10099"/>
              <a:gd name="connsiteY0" fmla="*/ 10357 h 11773"/>
              <a:gd name="connsiteX1" fmla="*/ 69 w 10099"/>
              <a:gd name="connsiteY1" fmla="*/ 9992 h 11773"/>
              <a:gd name="connsiteX2" fmla="*/ 234 w 10099"/>
              <a:gd name="connsiteY2" fmla="*/ 8858 h 11773"/>
              <a:gd name="connsiteX3" fmla="*/ 504 w 10099"/>
              <a:gd name="connsiteY3" fmla="*/ 8258 h 11773"/>
              <a:gd name="connsiteX4" fmla="*/ 871 w 10099"/>
              <a:gd name="connsiteY4" fmla="*/ 7713 h 11773"/>
              <a:gd name="connsiteX5" fmla="*/ 1303 w 10099"/>
              <a:gd name="connsiteY5" fmla="*/ 7281 h 11773"/>
              <a:gd name="connsiteX6" fmla="*/ 2202 w 10099"/>
              <a:gd name="connsiteY6" fmla="*/ 6765 h 11773"/>
              <a:gd name="connsiteX7" fmla="*/ 4371 w 10099"/>
              <a:gd name="connsiteY7" fmla="*/ 5619 h 11773"/>
              <a:gd name="connsiteX8" fmla="*/ 5761 w 10099"/>
              <a:gd name="connsiteY8" fmla="*/ 4336 h 11773"/>
              <a:gd name="connsiteX9" fmla="*/ 7104 w 10099"/>
              <a:gd name="connsiteY9" fmla="*/ 2957 h 11773"/>
              <a:gd name="connsiteX10" fmla="*/ 8448 w 10099"/>
              <a:gd name="connsiteY10" fmla="*/ 1577 h 11773"/>
              <a:gd name="connsiteX11" fmla="*/ 9784 w 10099"/>
              <a:gd name="connsiteY11" fmla="*/ 553 h 11773"/>
              <a:gd name="connsiteX12" fmla="*/ 9772 w 10099"/>
              <a:gd name="connsiteY12" fmla="*/ 10279 h 11773"/>
              <a:gd name="connsiteX13" fmla="*/ 8132 w 10099"/>
              <a:gd name="connsiteY13" fmla="*/ 8569 h 11773"/>
              <a:gd name="connsiteX14" fmla="*/ 6466 w 10099"/>
              <a:gd name="connsiteY14" fmla="*/ 7612 h 11773"/>
              <a:gd name="connsiteX15" fmla="*/ 5082 w 10099"/>
              <a:gd name="connsiteY15" fmla="*/ 7561 h 11773"/>
              <a:gd name="connsiteX16" fmla="*/ 4445 w 10099"/>
              <a:gd name="connsiteY16" fmla="*/ 7404 h 11773"/>
              <a:gd name="connsiteX17" fmla="*/ 3489 w 10099"/>
              <a:gd name="connsiteY17" fmla="*/ 7776 h 11773"/>
              <a:gd name="connsiteX18" fmla="*/ 2657 w 10099"/>
              <a:gd name="connsiteY18" fmla="*/ 7780 h 11773"/>
              <a:gd name="connsiteX19" fmla="*/ 2018 w 10099"/>
              <a:gd name="connsiteY19" fmla="*/ 8153 h 11773"/>
              <a:gd name="connsiteX20" fmla="*/ 844 w 10099"/>
              <a:gd name="connsiteY20" fmla="*/ 9097 h 11773"/>
              <a:gd name="connsiteX21" fmla="*/ 206 w 10099"/>
              <a:gd name="connsiteY21" fmla="*/ 10294 h 11773"/>
              <a:gd name="connsiteX22" fmla="*/ 0 w 10099"/>
              <a:gd name="connsiteY22" fmla="*/ 10357 h 11773"/>
              <a:gd name="connsiteX0" fmla="*/ 0 w 10099"/>
              <a:gd name="connsiteY0" fmla="*/ 10357 h 11773"/>
              <a:gd name="connsiteX1" fmla="*/ 69 w 10099"/>
              <a:gd name="connsiteY1" fmla="*/ 9992 h 11773"/>
              <a:gd name="connsiteX2" fmla="*/ 234 w 10099"/>
              <a:gd name="connsiteY2" fmla="*/ 8858 h 11773"/>
              <a:gd name="connsiteX3" fmla="*/ 504 w 10099"/>
              <a:gd name="connsiteY3" fmla="*/ 8258 h 11773"/>
              <a:gd name="connsiteX4" fmla="*/ 871 w 10099"/>
              <a:gd name="connsiteY4" fmla="*/ 7713 h 11773"/>
              <a:gd name="connsiteX5" fmla="*/ 1303 w 10099"/>
              <a:gd name="connsiteY5" fmla="*/ 7281 h 11773"/>
              <a:gd name="connsiteX6" fmla="*/ 2202 w 10099"/>
              <a:gd name="connsiteY6" fmla="*/ 6765 h 11773"/>
              <a:gd name="connsiteX7" fmla="*/ 4371 w 10099"/>
              <a:gd name="connsiteY7" fmla="*/ 5619 h 11773"/>
              <a:gd name="connsiteX8" fmla="*/ 5761 w 10099"/>
              <a:gd name="connsiteY8" fmla="*/ 4336 h 11773"/>
              <a:gd name="connsiteX9" fmla="*/ 7104 w 10099"/>
              <a:gd name="connsiteY9" fmla="*/ 2957 h 11773"/>
              <a:gd name="connsiteX10" fmla="*/ 8428 w 10099"/>
              <a:gd name="connsiteY10" fmla="*/ 905 h 11773"/>
              <a:gd name="connsiteX11" fmla="*/ 9784 w 10099"/>
              <a:gd name="connsiteY11" fmla="*/ 553 h 11773"/>
              <a:gd name="connsiteX12" fmla="*/ 9772 w 10099"/>
              <a:gd name="connsiteY12" fmla="*/ 10279 h 11773"/>
              <a:gd name="connsiteX13" fmla="*/ 8132 w 10099"/>
              <a:gd name="connsiteY13" fmla="*/ 8569 h 11773"/>
              <a:gd name="connsiteX14" fmla="*/ 6466 w 10099"/>
              <a:gd name="connsiteY14" fmla="*/ 7612 h 11773"/>
              <a:gd name="connsiteX15" fmla="*/ 5082 w 10099"/>
              <a:gd name="connsiteY15" fmla="*/ 7561 h 11773"/>
              <a:gd name="connsiteX16" fmla="*/ 4445 w 10099"/>
              <a:gd name="connsiteY16" fmla="*/ 7404 h 11773"/>
              <a:gd name="connsiteX17" fmla="*/ 3489 w 10099"/>
              <a:gd name="connsiteY17" fmla="*/ 7776 h 11773"/>
              <a:gd name="connsiteX18" fmla="*/ 2657 w 10099"/>
              <a:gd name="connsiteY18" fmla="*/ 7780 h 11773"/>
              <a:gd name="connsiteX19" fmla="*/ 2018 w 10099"/>
              <a:gd name="connsiteY19" fmla="*/ 8153 h 11773"/>
              <a:gd name="connsiteX20" fmla="*/ 844 w 10099"/>
              <a:gd name="connsiteY20" fmla="*/ 9097 h 11773"/>
              <a:gd name="connsiteX21" fmla="*/ 206 w 10099"/>
              <a:gd name="connsiteY21" fmla="*/ 10294 h 11773"/>
              <a:gd name="connsiteX22" fmla="*/ 0 w 10099"/>
              <a:gd name="connsiteY22" fmla="*/ 10357 h 11773"/>
              <a:gd name="connsiteX0" fmla="*/ 0 w 10099"/>
              <a:gd name="connsiteY0" fmla="*/ 10357 h 11773"/>
              <a:gd name="connsiteX1" fmla="*/ 69 w 10099"/>
              <a:gd name="connsiteY1" fmla="*/ 9992 h 11773"/>
              <a:gd name="connsiteX2" fmla="*/ 234 w 10099"/>
              <a:gd name="connsiteY2" fmla="*/ 8858 h 11773"/>
              <a:gd name="connsiteX3" fmla="*/ 504 w 10099"/>
              <a:gd name="connsiteY3" fmla="*/ 8258 h 11773"/>
              <a:gd name="connsiteX4" fmla="*/ 871 w 10099"/>
              <a:gd name="connsiteY4" fmla="*/ 7713 h 11773"/>
              <a:gd name="connsiteX5" fmla="*/ 1303 w 10099"/>
              <a:gd name="connsiteY5" fmla="*/ 7281 h 11773"/>
              <a:gd name="connsiteX6" fmla="*/ 2202 w 10099"/>
              <a:gd name="connsiteY6" fmla="*/ 6765 h 11773"/>
              <a:gd name="connsiteX7" fmla="*/ 4371 w 10099"/>
              <a:gd name="connsiteY7" fmla="*/ 5619 h 11773"/>
              <a:gd name="connsiteX8" fmla="*/ 5761 w 10099"/>
              <a:gd name="connsiteY8" fmla="*/ 4336 h 11773"/>
              <a:gd name="connsiteX9" fmla="*/ 7094 w 10099"/>
              <a:gd name="connsiteY9" fmla="*/ 2033 h 11773"/>
              <a:gd name="connsiteX10" fmla="*/ 8428 w 10099"/>
              <a:gd name="connsiteY10" fmla="*/ 905 h 11773"/>
              <a:gd name="connsiteX11" fmla="*/ 9784 w 10099"/>
              <a:gd name="connsiteY11" fmla="*/ 553 h 11773"/>
              <a:gd name="connsiteX12" fmla="*/ 9772 w 10099"/>
              <a:gd name="connsiteY12" fmla="*/ 10279 h 11773"/>
              <a:gd name="connsiteX13" fmla="*/ 8132 w 10099"/>
              <a:gd name="connsiteY13" fmla="*/ 8569 h 11773"/>
              <a:gd name="connsiteX14" fmla="*/ 6466 w 10099"/>
              <a:gd name="connsiteY14" fmla="*/ 7612 h 11773"/>
              <a:gd name="connsiteX15" fmla="*/ 5082 w 10099"/>
              <a:gd name="connsiteY15" fmla="*/ 7561 h 11773"/>
              <a:gd name="connsiteX16" fmla="*/ 4445 w 10099"/>
              <a:gd name="connsiteY16" fmla="*/ 7404 h 11773"/>
              <a:gd name="connsiteX17" fmla="*/ 3489 w 10099"/>
              <a:gd name="connsiteY17" fmla="*/ 7776 h 11773"/>
              <a:gd name="connsiteX18" fmla="*/ 2657 w 10099"/>
              <a:gd name="connsiteY18" fmla="*/ 7780 h 11773"/>
              <a:gd name="connsiteX19" fmla="*/ 2018 w 10099"/>
              <a:gd name="connsiteY19" fmla="*/ 8153 h 11773"/>
              <a:gd name="connsiteX20" fmla="*/ 844 w 10099"/>
              <a:gd name="connsiteY20" fmla="*/ 9097 h 11773"/>
              <a:gd name="connsiteX21" fmla="*/ 206 w 10099"/>
              <a:gd name="connsiteY21" fmla="*/ 10294 h 11773"/>
              <a:gd name="connsiteX22" fmla="*/ 0 w 10099"/>
              <a:gd name="connsiteY22" fmla="*/ 10357 h 11773"/>
              <a:gd name="connsiteX0" fmla="*/ 0 w 10099"/>
              <a:gd name="connsiteY0" fmla="*/ 10357 h 11773"/>
              <a:gd name="connsiteX1" fmla="*/ 69 w 10099"/>
              <a:gd name="connsiteY1" fmla="*/ 9992 h 11773"/>
              <a:gd name="connsiteX2" fmla="*/ 234 w 10099"/>
              <a:gd name="connsiteY2" fmla="*/ 8858 h 11773"/>
              <a:gd name="connsiteX3" fmla="*/ 504 w 10099"/>
              <a:gd name="connsiteY3" fmla="*/ 8258 h 11773"/>
              <a:gd name="connsiteX4" fmla="*/ 871 w 10099"/>
              <a:gd name="connsiteY4" fmla="*/ 7713 h 11773"/>
              <a:gd name="connsiteX5" fmla="*/ 1303 w 10099"/>
              <a:gd name="connsiteY5" fmla="*/ 7281 h 11773"/>
              <a:gd name="connsiteX6" fmla="*/ 2561 w 10099"/>
              <a:gd name="connsiteY6" fmla="*/ 6429 h 11773"/>
              <a:gd name="connsiteX7" fmla="*/ 4371 w 10099"/>
              <a:gd name="connsiteY7" fmla="*/ 5619 h 11773"/>
              <a:gd name="connsiteX8" fmla="*/ 5761 w 10099"/>
              <a:gd name="connsiteY8" fmla="*/ 4336 h 11773"/>
              <a:gd name="connsiteX9" fmla="*/ 7094 w 10099"/>
              <a:gd name="connsiteY9" fmla="*/ 2033 h 11773"/>
              <a:gd name="connsiteX10" fmla="*/ 8428 w 10099"/>
              <a:gd name="connsiteY10" fmla="*/ 905 h 11773"/>
              <a:gd name="connsiteX11" fmla="*/ 9784 w 10099"/>
              <a:gd name="connsiteY11" fmla="*/ 553 h 11773"/>
              <a:gd name="connsiteX12" fmla="*/ 9772 w 10099"/>
              <a:gd name="connsiteY12" fmla="*/ 10279 h 11773"/>
              <a:gd name="connsiteX13" fmla="*/ 8132 w 10099"/>
              <a:gd name="connsiteY13" fmla="*/ 8569 h 11773"/>
              <a:gd name="connsiteX14" fmla="*/ 6466 w 10099"/>
              <a:gd name="connsiteY14" fmla="*/ 7612 h 11773"/>
              <a:gd name="connsiteX15" fmla="*/ 5082 w 10099"/>
              <a:gd name="connsiteY15" fmla="*/ 7561 h 11773"/>
              <a:gd name="connsiteX16" fmla="*/ 4445 w 10099"/>
              <a:gd name="connsiteY16" fmla="*/ 7404 h 11773"/>
              <a:gd name="connsiteX17" fmla="*/ 3489 w 10099"/>
              <a:gd name="connsiteY17" fmla="*/ 7776 h 11773"/>
              <a:gd name="connsiteX18" fmla="*/ 2657 w 10099"/>
              <a:gd name="connsiteY18" fmla="*/ 7780 h 11773"/>
              <a:gd name="connsiteX19" fmla="*/ 2018 w 10099"/>
              <a:gd name="connsiteY19" fmla="*/ 8153 h 11773"/>
              <a:gd name="connsiteX20" fmla="*/ 844 w 10099"/>
              <a:gd name="connsiteY20" fmla="*/ 9097 h 11773"/>
              <a:gd name="connsiteX21" fmla="*/ 206 w 10099"/>
              <a:gd name="connsiteY21" fmla="*/ 10294 h 11773"/>
              <a:gd name="connsiteX22" fmla="*/ 0 w 10099"/>
              <a:gd name="connsiteY22" fmla="*/ 10357 h 11773"/>
              <a:gd name="connsiteX0" fmla="*/ 0 w 10099"/>
              <a:gd name="connsiteY0" fmla="*/ 10357 h 11773"/>
              <a:gd name="connsiteX1" fmla="*/ 69 w 10099"/>
              <a:gd name="connsiteY1" fmla="*/ 9992 h 11773"/>
              <a:gd name="connsiteX2" fmla="*/ 234 w 10099"/>
              <a:gd name="connsiteY2" fmla="*/ 8858 h 11773"/>
              <a:gd name="connsiteX3" fmla="*/ 504 w 10099"/>
              <a:gd name="connsiteY3" fmla="*/ 8258 h 11773"/>
              <a:gd name="connsiteX4" fmla="*/ 871 w 10099"/>
              <a:gd name="connsiteY4" fmla="*/ 7713 h 11773"/>
              <a:gd name="connsiteX5" fmla="*/ 1303 w 10099"/>
              <a:gd name="connsiteY5" fmla="*/ 7281 h 11773"/>
              <a:gd name="connsiteX6" fmla="*/ 2561 w 10099"/>
              <a:gd name="connsiteY6" fmla="*/ 6429 h 11773"/>
              <a:gd name="connsiteX7" fmla="*/ 4371 w 10099"/>
              <a:gd name="connsiteY7" fmla="*/ 5619 h 11773"/>
              <a:gd name="connsiteX8" fmla="*/ 5761 w 10099"/>
              <a:gd name="connsiteY8" fmla="*/ 4336 h 11773"/>
              <a:gd name="connsiteX9" fmla="*/ 7094 w 10099"/>
              <a:gd name="connsiteY9" fmla="*/ 2033 h 11773"/>
              <a:gd name="connsiteX10" fmla="*/ 8428 w 10099"/>
              <a:gd name="connsiteY10" fmla="*/ 905 h 11773"/>
              <a:gd name="connsiteX11" fmla="*/ 9784 w 10099"/>
              <a:gd name="connsiteY11" fmla="*/ 553 h 11773"/>
              <a:gd name="connsiteX12" fmla="*/ 9772 w 10099"/>
              <a:gd name="connsiteY12" fmla="*/ 10279 h 11773"/>
              <a:gd name="connsiteX13" fmla="*/ 8132 w 10099"/>
              <a:gd name="connsiteY13" fmla="*/ 8569 h 11773"/>
              <a:gd name="connsiteX14" fmla="*/ 6466 w 10099"/>
              <a:gd name="connsiteY14" fmla="*/ 7612 h 11773"/>
              <a:gd name="connsiteX15" fmla="*/ 5082 w 10099"/>
              <a:gd name="connsiteY15" fmla="*/ 7561 h 11773"/>
              <a:gd name="connsiteX16" fmla="*/ 4445 w 10099"/>
              <a:gd name="connsiteY16" fmla="*/ 7404 h 11773"/>
              <a:gd name="connsiteX17" fmla="*/ 3489 w 10099"/>
              <a:gd name="connsiteY17" fmla="*/ 7776 h 11773"/>
              <a:gd name="connsiteX18" fmla="*/ 2657 w 10099"/>
              <a:gd name="connsiteY18" fmla="*/ 7780 h 11773"/>
              <a:gd name="connsiteX19" fmla="*/ 2018 w 10099"/>
              <a:gd name="connsiteY19" fmla="*/ 8153 h 11773"/>
              <a:gd name="connsiteX20" fmla="*/ 844 w 10099"/>
              <a:gd name="connsiteY20" fmla="*/ 9097 h 11773"/>
              <a:gd name="connsiteX21" fmla="*/ 206 w 10099"/>
              <a:gd name="connsiteY21" fmla="*/ 10294 h 11773"/>
              <a:gd name="connsiteX22" fmla="*/ 0 w 10099"/>
              <a:gd name="connsiteY22" fmla="*/ 10357 h 11773"/>
              <a:gd name="connsiteX0" fmla="*/ 0 w 10099"/>
              <a:gd name="connsiteY0" fmla="*/ 10357 h 11773"/>
              <a:gd name="connsiteX1" fmla="*/ 69 w 10099"/>
              <a:gd name="connsiteY1" fmla="*/ 9992 h 11773"/>
              <a:gd name="connsiteX2" fmla="*/ 234 w 10099"/>
              <a:gd name="connsiteY2" fmla="*/ 8858 h 11773"/>
              <a:gd name="connsiteX3" fmla="*/ 504 w 10099"/>
              <a:gd name="connsiteY3" fmla="*/ 8258 h 11773"/>
              <a:gd name="connsiteX4" fmla="*/ 871 w 10099"/>
              <a:gd name="connsiteY4" fmla="*/ 7713 h 11773"/>
              <a:gd name="connsiteX5" fmla="*/ 1303 w 10099"/>
              <a:gd name="connsiteY5" fmla="*/ 7281 h 11773"/>
              <a:gd name="connsiteX6" fmla="*/ 2571 w 10099"/>
              <a:gd name="connsiteY6" fmla="*/ 6093 h 11773"/>
              <a:gd name="connsiteX7" fmla="*/ 4371 w 10099"/>
              <a:gd name="connsiteY7" fmla="*/ 5619 h 11773"/>
              <a:gd name="connsiteX8" fmla="*/ 5761 w 10099"/>
              <a:gd name="connsiteY8" fmla="*/ 4336 h 11773"/>
              <a:gd name="connsiteX9" fmla="*/ 7094 w 10099"/>
              <a:gd name="connsiteY9" fmla="*/ 2033 h 11773"/>
              <a:gd name="connsiteX10" fmla="*/ 8428 w 10099"/>
              <a:gd name="connsiteY10" fmla="*/ 905 h 11773"/>
              <a:gd name="connsiteX11" fmla="*/ 9784 w 10099"/>
              <a:gd name="connsiteY11" fmla="*/ 553 h 11773"/>
              <a:gd name="connsiteX12" fmla="*/ 9772 w 10099"/>
              <a:gd name="connsiteY12" fmla="*/ 10279 h 11773"/>
              <a:gd name="connsiteX13" fmla="*/ 8132 w 10099"/>
              <a:gd name="connsiteY13" fmla="*/ 8569 h 11773"/>
              <a:gd name="connsiteX14" fmla="*/ 6466 w 10099"/>
              <a:gd name="connsiteY14" fmla="*/ 7612 h 11773"/>
              <a:gd name="connsiteX15" fmla="*/ 5082 w 10099"/>
              <a:gd name="connsiteY15" fmla="*/ 7561 h 11773"/>
              <a:gd name="connsiteX16" fmla="*/ 4445 w 10099"/>
              <a:gd name="connsiteY16" fmla="*/ 7404 h 11773"/>
              <a:gd name="connsiteX17" fmla="*/ 3489 w 10099"/>
              <a:gd name="connsiteY17" fmla="*/ 7776 h 11773"/>
              <a:gd name="connsiteX18" fmla="*/ 2657 w 10099"/>
              <a:gd name="connsiteY18" fmla="*/ 7780 h 11773"/>
              <a:gd name="connsiteX19" fmla="*/ 2018 w 10099"/>
              <a:gd name="connsiteY19" fmla="*/ 8153 h 11773"/>
              <a:gd name="connsiteX20" fmla="*/ 844 w 10099"/>
              <a:gd name="connsiteY20" fmla="*/ 9097 h 11773"/>
              <a:gd name="connsiteX21" fmla="*/ 206 w 10099"/>
              <a:gd name="connsiteY21" fmla="*/ 10294 h 11773"/>
              <a:gd name="connsiteX22" fmla="*/ 0 w 10099"/>
              <a:gd name="connsiteY22" fmla="*/ 10357 h 11773"/>
              <a:gd name="connsiteX0" fmla="*/ 0 w 10099"/>
              <a:gd name="connsiteY0" fmla="*/ 10357 h 11773"/>
              <a:gd name="connsiteX1" fmla="*/ 69 w 10099"/>
              <a:gd name="connsiteY1" fmla="*/ 9992 h 11773"/>
              <a:gd name="connsiteX2" fmla="*/ 234 w 10099"/>
              <a:gd name="connsiteY2" fmla="*/ 8858 h 11773"/>
              <a:gd name="connsiteX3" fmla="*/ 504 w 10099"/>
              <a:gd name="connsiteY3" fmla="*/ 8258 h 11773"/>
              <a:gd name="connsiteX4" fmla="*/ 871 w 10099"/>
              <a:gd name="connsiteY4" fmla="*/ 7713 h 11773"/>
              <a:gd name="connsiteX5" fmla="*/ 1303 w 10099"/>
              <a:gd name="connsiteY5" fmla="*/ 7281 h 11773"/>
              <a:gd name="connsiteX6" fmla="*/ 2571 w 10099"/>
              <a:gd name="connsiteY6" fmla="*/ 6093 h 11773"/>
              <a:gd name="connsiteX7" fmla="*/ 4311 w 10099"/>
              <a:gd name="connsiteY7" fmla="*/ 5073 h 11773"/>
              <a:gd name="connsiteX8" fmla="*/ 5761 w 10099"/>
              <a:gd name="connsiteY8" fmla="*/ 4336 h 11773"/>
              <a:gd name="connsiteX9" fmla="*/ 7094 w 10099"/>
              <a:gd name="connsiteY9" fmla="*/ 2033 h 11773"/>
              <a:gd name="connsiteX10" fmla="*/ 8428 w 10099"/>
              <a:gd name="connsiteY10" fmla="*/ 905 h 11773"/>
              <a:gd name="connsiteX11" fmla="*/ 9784 w 10099"/>
              <a:gd name="connsiteY11" fmla="*/ 553 h 11773"/>
              <a:gd name="connsiteX12" fmla="*/ 9772 w 10099"/>
              <a:gd name="connsiteY12" fmla="*/ 10279 h 11773"/>
              <a:gd name="connsiteX13" fmla="*/ 8132 w 10099"/>
              <a:gd name="connsiteY13" fmla="*/ 8569 h 11773"/>
              <a:gd name="connsiteX14" fmla="*/ 6466 w 10099"/>
              <a:gd name="connsiteY14" fmla="*/ 7612 h 11773"/>
              <a:gd name="connsiteX15" fmla="*/ 5082 w 10099"/>
              <a:gd name="connsiteY15" fmla="*/ 7561 h 11773"/>
              <a:gd name="connsiteX16" fmla="*/ 4445 w 10099"/>
              <a:gd name="connsiteY16" fmla="*/ 7404 h 11773"/>
              <a:gd name="connsiteX17" fmla="*/ 3489 w 10099"/>
              <a:gd name="connsiteY17" fmla="*/ 7776 h 11773"/>
              <a:gd name="connsiteX18" fmla="*/ 2657 w 10099"/>
              <a:gd name="connsiteY18" fmla="*/ 7780 h 11773"/>
              <a:gd name="connsiteX19" fmla="*/ 2018 w 10099"/>
              <a:gd name="connsiteY19" fmla="*/ 8153 h 11773"/>
              <a:gd name="connsiteX20" fmla="*/ 844 w 10099"/>
              <a:gd name="connsiteY20" fmla="*/ 9097 h 11773"/>
              <a:gd name="connsiteX21" fmla="*/ 206 w 10099"/>
              <a:gd name="connsiteY21" fmla="*/ 10294 h 11773"/>
              <a:gd name="connsiteX22" fmla="*/ 0 w 10099"/>
              <a:gd name="connsiteY22" fmla="*/ 10357 h 11773"/>
              <a:gd name="connsiteX0" fmla="*/ 0 w 10099"/>
              <a:gd name="connsiteY0" fmla="*/ 10357 h 11773"/>
              <a:gd name="connsiteX1" fmla="*/ 69 w 10099"/>
              <a:gd name="connsiteY1" fmla="*/ 9992 h 11773"/>
              <a:gd name="connsiteX2" fmla="*/ 234 w 10099"/>
              <a:gd name="connsiteY2" fmla="*/ 8858 h 11773"/>
              <a:gd name="connsiteX3" fmla="*/ 504 w 10099"/>
              <a:gd name="connsiteY3" fmla="*/ 8258 h 11773"/>
              <a:gd name="connsiteX4" fmla="*/ 871 w 10099"/>
              <a:gd name="connsiteY4" fmla="*/ 7713 h 11773"/>
              <a:gd name="connsiteX5" fmla="*/ 1303 w 10099"/>
              <a:gd name="connsiteY5" fmla="*/ 7281 h 11773"/>
              <a:gd name="connsiteX6" fmla="*/ 2571 w 10099"/>
              <a:gd name="connsiteY6" fmla="*/ 6093 h 11773"/>
              <a:gd name="connsiteX7" fmla="*/ 4311 w 10099"/>
              <a:gd name="connsiteY7" fmla="*/ 4695 h 11773"/>
              <a:gd name="connsiteX8" fmla="*/ 5761 w 10099"/>
              <a:gd name="connsiteY8" fmla="*/ 4336 h 11773"/>
              <a:gd name="connsiteX9" fmla="*/ 7094 w 10099"/>
              <a:gd name="connsiteY9" fmla="*/ 2033 h 11773"/>
              <a:gd name="connsiteX10" fmla="*/ 8428 w 10099"/>
              <a:gd name="connsiteY10" fmla="*/ 905 h 11773"/>
              <a:gd name="connsiteX11" fmla="*/ 9784 w 10099"/>
              <a:gd name="connsiteY11" fmla="*/ 553 h 11773"/>
              <a:gd name="connsiteX12" fmla="*/ 9772 w 10099"/>
              <a:gd name="connsiteY12" fmla="*/ 10279 h 11773"/>
              <a:gd name="connsiteX13" fmla="*/ 8132 w 10099"/>
              <a:gd name="connsiteY13" fmla="*/ 8569 h 11773"/>
              <a:gd name="connsiteX14" fmla="*/ 6466 w 10099"/>
              <a:gd name="connsiteY14" fmla="*/ 7612 h 11773"/>
              <a:gd name="connsiteX15" fmla="*/ 5082 w 10099"/>
              <a:gd name="connsiteY15" fmla="*/ 7561 h 11773"/>
              <a:gd name="connsiteX16" fmla="*/ 4445 w 10099"/>
              <a:gd name="connsiteY16" fmla="*/ 7404 h 11773"/>
              <a:gd name="connsiteX17" fmla="*/ 3489 w 10099"/>
              <a:gd name="connsiteY17" fmla="*/ 7776 h 11773"/>
              <a:gd name="connsiteX18" fmla="*/ 2657 w 10099"/>
              <a:gd name="connsiteY18" fmla="*/ 7780 h 11773"/>
              <a:gd name="connsiteX19" fmla="*/ 2018 w 10099"/>
              <a:gd name="connsiteY19" fmla="*/ 8153 h 11773"/>
              <a:gd name="connsiteX20" fmla="*/ 844 w 10099"/>
              <a:gd name="connsiteY20" fmla="*/ 9097 h 11773"/>
              <a:gd name="connsiteX21" fmla="*/ 206 w 10099"/>
              <a:gd name="connsiteY21" fmla="*/ 10294 h 11773"/>
              <a:gd name="connsiteX22" fmla="*/ 0 w 10099"/>
              <a:gd name="connsiteY22" fmla="*/ 10357 h 11773"/>
              <a:gd name="connsiteX0" fmla="*/ 0 w 10099"/>
              <a:gd name="connsiteY0" fmla="*/ 10357 h 11773"/>
              <a:gd name="connsiteX1" fmla="*/ 69 w 10099"/>
              <a:gd name="connsiteY1" fmla="*/ 9992 h 11773"/>
              <a:gd name="connsiteX2" fmla="*/ 234 w 10099"/>
              <a:gd name="connsiteY2" fmla="*/ 8858 h 11773"/>
              <a:gd name="connsiteX3" fmla="*/ 504 w 10099"/>
              <a:gd name="connsiteY3" fmla="*/ 8258 h 11773"/>
              <a:gd name="connsiteX4" fmla="*/ 871 w 10099"/>
              <a:gd name="connsiteY4" fmla="*/ 7713 h 11773"/>
              <a:gd name="connsiteX5" fmla="*/ 1303 w 10099"/>
              <a:gd name="connsiteY5" fmla="*/ 7281 h 11773"/>
              <a:gd name="connsiteX6" fmla="*/ 2571 w 10099"/>
              <a:gd name="connsiteY6" fmla="*/ 6093 h 11773"/>
              <a:gd name="connsiteX7" fmla="*/ 4311 w 10099"/>
              <a:gd name="connsiteY7" fmla="*/ 4695 h 11773"/>
              <a:gd name="connsiteX8" fmla="*/ 5731 w 10099"/>
              <a:gd name="connsiteY8" fmla="*/ 3139 h 11773"/>
              <a:gd name="connsiteX9" fmla="*/ 7094 w 10099"/>
              <a:gd name="connsiteY9" fmla="*/ 2033 h 11773"/>
              <a:gd name="connsiteX10" fmla="*/ 8428 w 10099"/>
              <a:gd name="connsiteY10" fmla="*/ 905 h 11773"/>
              <a:gd name="connsiteX11" fmla="*/ 9784 w 10099"/>
              <a:gd name="connsiteY11" fmla="*/ 553 h 11773"/>
              <a:gd name="connsiteX12" fmla="*/ 9772 w 10099"/>
              <a:gd name="connsiteY12" fmla="*/ 10279 h 11773"/>
              <a:gd name="connsiteX13" fmla="*/ 8132 w 10099"/>
              <a:gd name="connsiteY13" fmla="*/ 8569 h 11773"/>
              <a:gd name="connsiteX14" fmla="*/ 6466 w 10099"/>
              <a:gd name="connsiteY14" fmla="*/ 7612 h 11773"/>
              <a:gd name="connsiteX15" fmla="*/ 5082 w 10099"/>
              <a:gd name="connsiteY15" fmla="*/ 7561 h 11773"/>
              <a:gd name="connsiteX16" fmla="*/ 4445 w 10099"/>
              <a:gd name="connsiteY16" fmla="*/ 7404 h 11773"/>
              <a:gd name="connsiteX17" fmla="*/ 3489 w 10099"/>
              <a:gd name="connsiteY17" fmla="*/ 7776 h 11773"/>
              <a:gd name="connsiteX18" fmla="*/ 2657 w 10099"/>
              <a:gd name="connsiteY18" fmla="*/ 7780 h 11773"/>
              <a:gd name="connsiteX19" fmla="*/ 2018 w 10099"/>
              <a:gd name="connsiteY19" fmla="*/ 8153 h 11773"/>
              <a:gd name="connsiteX20" fmla="*/ 844 w 10099"/>
              <a:gd name="connsiteY20" fmla="*/ 9097 h 11773"/>
              <a:gd name="connsiteX21" fmla="*/ 206 w 10099"/>
              <a:gd name="connsiteY21" fmla="*/ 10294 h 11773"/>
              <a:gd name="connsiteX22" fmla="*/ 0 w 10099"/>
              <a:gd name="connsiteY22" fmla="*/ 10357 h 11773"/>
              <a:gd name="connsiteX0" fmla="*/ 0 w 10099"/>
              <a:gd name="connsiteY0" fmla="*/ 10357 h 11773"/>
              <a:gd name="connsiteX1" fmla="*/ 69 w 10099"/>
              <a:gd name="connsiteY1" fmla="*/ 9992 h 11773"/>
              <a:gd name="connsiteX2" fmla="*/ 234 w 10099"/>
              <a:gd name="connsiteY2" fmla="*/ 8858 h 11773"/>
              <a:gd name="connsiteX3" fmla="*/ 504 w 10099"/>
              <a:gd name="connsiteY3" fmla="*/ 8258 h 11773"/>
              <a:gd name="connsiteX4" fmla="*/ 871 w 10099"/>
              <a:gd name="connsiteY4" fmla="*/ 7713 h 11773"/>
              <a:gd name="connsiteX5" fmla="*/ 1303 w 10099"/>
              <a:gd name="connsiteY5" fmla="*/ 7281 h 11773"/>
              <a:gd name="connsiteX6" fmla="*/ 2571 w 10099"/>
              <a:gd name="connsiteY6" fmla="*/ 6093 h 11773"/>
              <a:gd name="connsiteX7" fmla="*/ 4311 w 10099"/>
              <a:gd name="connsiteY7" fmla="*/ 4695 h 11773"/>
              <a:gd name="connsiteX8" fmla="*/ 5731 w 10099"/>
              <a:gd name="connsiteY8" fmla="*/ 3139 h 11773"/>
              <a:gd name="connsiteX9" fmla="*/ 7094 w 10099"/>
              <a:gd name="connsiteY9" fmla="*/ 2033 h 11773"/>
              <a:gd name="connsiteX10" fmla="*/ 8428 w 10099"/>
              <a:gd name="connsiteY10" fmla="*/ 905 h 11773"/>
              <a:gd name="connsiteX11" fmla="*/ 9784 w 10099"/>
              <a:gd name="connsiteY11" fmla="*/ 553 h 11773"/>
              <a:gd name="connsiteX12" fmla="*/ 9772 w 10099"/>
              <a:gd name="connsiteY12" fmla="*/ 10279 h 11773"/>
              <a:gd name="connsiteX13" fmla="*/ 8132 w 10099"/>
              <a:gd name="connsiteY13" fmla="*/ 9094 h 11773"/>
              <a:gd name="connsiteX14" fmla="*/ 6466 w 10099"/>
              <a:gd name="connsiteY14" fmla="*/ 7612 h 11773"/>
              <a:gd name="connsiteX15" fmla="*/ 5082 w 10099"/>
              <a:gd name="connsiteY15" fmla="*/ 7561 h 11773"/>
              <a:gd name="connsiteX16" fmla="*/ 4445 w 10099"/>
              <a:gd name="connsiteY16" fmla="*/ 7404 h 11773"/>
              <a:gd name="connsiteX17" fmla="*/ 3489 w 10099"/>
              <a:gd name="connsiteY17" fmla="*/ 7776 h 11773"/>
              <a:gd name="connsiteX18" fmla="*/ 2657 w 10099"/>
              <a:gd name="connsiteY18" fmla="*/ 7780 h 11773"/>
              <a:gd name="connsiteX19" fmla="*/ 2018 w 10099"/>
              <a:gd name="connsiteY19" fmla="*/ 8153 h 11773"/>
              <a:gd name="connsiteX20" fmla="*/ 844 w 10099"/>
              <a:gd name="connsiteY20" fmla="*/ 9097 h 11773"/>
              <a:gd name="connsiteX21" fmla="*/ 206 w 10099"/>
              <a:gd name="connsiteY21" fmla="*/ 10294 h 11773"/>
              <a:gd name="connsiteX22" fmla="*/ 0 w 10099"/>
              <a:gd name="connsiteY22" fmla="*/ 10357 h 11773"/>
              <a:gd name="connsiteX0" fmla="*/ 0 w 10099"/>
              <a:gd name="connsiteY0" fmla="*/ 10357 h 11773"/>
              <a:gd name="connsiteX1" fmla="*/ 69 w 10099"/>
              <a:gd name="connsiteY1" fmla="*/ 9992 h 11773"/>
              <a:gd name="connsiteX2" fmla="*/ 234 w 10099"/>
              <a:gd name="connsiteY2" fmla="*/ 8858 h 11773"/>
              <a:gd name="connsiteX3" fmla="*/ 504 w 10099"/>
              <a:gd name="connsiteY3" fmla="*/ 8258 h 11773"/>
              <a:gd name="connsiteX4" fmla="*/ 871 w 10099"/>
              <a:gd name="connsiteY4" fmla="*/ 7713 h 11773"/>
              <a:gd name="connsiteX5" fmla="*/ 1592 w 10099"/>
              <a:gd name="connsiteY5" fmla="*/ 6924 h 11773"/>
              <a:gd name="connsiteX6" fmla="*/ 2571 w 10099"/>
              <a:gd name="connsiteY6" fmla="*/ 6093 h 11773"/>
              <a:gd name="connsiteX7" fmla="*/ 4311 w 10099"/>
              <a:gd name="connsiteY7" fmla="*/ 4695 h 11773"/>
              <a:gd name="connsiteX8" fmla="*/ 5731 w 10099"/>
              <a:gd name="connsiteY8" fmla="*/ 3139 h 11773"/>
              <a:gd name="connsiteX9" fmla="*/ 7094 w 10099"/>
              <a:gd name="connsiteY9" fmla="*/ 2033 h 11773"/>
              <a:gd name="connsiteX10" fmla="*/ 8428 w 10099"/>
              <a:gd name="connsiteY10" fmla="*/ 905 h 11773"/>
              <a:gd name="connsiteX11" fmla="*/ 9784 w 10099"/>
              <a:gd name="connsiteY11" fmla="*/ 553 h 11773"/>
              <a:gd name="connsiteX12" fmla="*/ 9772 w 10099"/>
              <a:gd name="connsiteY12" fmla="*/ 10279 h 11773"/>
              <a:gd name="connsiteX13" fmla="*/ 8132 w 10099"/>
              <a:gd name="connsiteY13" fmla="*/ 9094 h 11773"/>
              <a:gd name="connsiteX14" fmla="*/ 6466 w 10099"/>
              <a:gd name="connsiteY14" fmla="*/ 7612 h 11773"/>
              <a:gd name="connsiteX15" fmla="*/ 5082 w 10099"/>
              <a:gd name="connsiteY15" fmla="*/ 7561 h 11773"/>
              <a:gd name="connsiteX16" fmla="*/ 4445 w 10099"/>
              <a:gd name="connsiteY16" fmla="*/ 7404 h 11773"/>
              <a:gd name="connsiteX17" fmla="*/ 3489 w 10099"/>
              <a:gd name="connsiteY17" fmla="*/ 7776 h 11773"/>
              <a:gd name="connsiteX18" fmla="*/ 2657 w 10099"/>
              <a:gd name="connsiteY18" fmla="*/ 7780 h 11773"/>
              <a:gd name="connsiteX19" fmla="*/ 2018 w 10099"/>
              <a:gd name="connsiteY19" fmla="*/ 8153 h 11773"/>
              <a:gd name="connsiteX20" fmla="*/ 844 w 10099"/>
              <a:gd name="connsiteY20" fmla="*/ 9097 h 11773"/>
              <a:gd name="connsiteX21" fmla="*/ 206 w 10099"/>
              <a:gd name="connsiteY21" fmla="*/ 10294 h 11773"/>
              <a:gd name="connsiteX22" fmla="*/ 0 w 10099"/>
              <a:gd name="connsiteY22" fmla="*/ 10357 h 11773"/>
              <a:gd name="connsiteX0" fmla="*/ 0 w 10099"/>
              <a:gd name="connsiteY0" fmla="*/ 10357 h 11773"/>
              <a:gd name="connsiteX1" fmla="*/ 69 w 10099"/>
              <a:gd name="connsiteY1" fmla="*/ 9992 h 11773"/>
              <a:gd name="connsiteX2" fmla="*/ 234 w 10099"/>
              <a:gd name="connsiteY2" fmla="*/ 8858 h 11773"/>
              <a:gd name="connsiteX3" fmla="*/ 504 w 10099"/>
              <a:gd name="connsiteY3" fmla="*/ 8258 h 11773"/>
              <a:gd name="connsiteX4" fmla="*/ 871 w 10099"/>
              <a:gd name="connsiteY4" fmla="*/ 7713 h 11773"/>
              <a:gd name="connsiteX5" fmla="*/ 1622 w 10099"/>
              <a:gd name="connsiteY5" fmla="*/ 6819 h 11773"/>
              <a:gd name="connsiteX6" fmla="*/ 2571 w 10099"/>
              <a:gd name="connsiteY6" fmla="*/ 6093 h 11773"/>
              <a:gd name="connsiteX7" fmla="*/ 4311 w 10099"/>
              <a:gd name="connsiteY7" fmla="*/ 4695 h 11773"/>
              <a:gd name="connsiteX8" fmla="*/ 5731 w 10099"/>
              <a:gd name="connsiteY8" fmla="*/ 3139 h 11773"/>
              <a:gd name="connsiteX9" fmla="*/ 7094 w 10099"/>
              <a:gd name="connsiteY9" fmla="*/ 2033 h 11773"/>
              <a:gd name="connsiteX10" fmla="*/ 8428 w 10099"/>
              <a:gd name="connsiteY10" fmla="*/ 905 h 11773"/>
              <a:gd name="connsiteX11" fmla="*/ 9784 w 10099"/>
              <a:gd name="connsiteY11" fmla="*/ 553 h 11773"/>
              <a:gd name="connsiteX12" fmla="*/ 9772 w 10099"/>
              <a:gd name="connsiteY12" fmla="*/ 10279 h 11773"/>
              <a:gd name="connsiteX13" fmla="*/ 8132 w 10099"/>
              <a:gd name="connsiteY13" fmla="*/ 9094 h 11773"/>
              <a:gd name="connsiteX14" fmla="*/ 6466 w 10099"/>
              <a:gd name="connsiteY14" fmla="*/ 7612 h 11773"/>
              <a:gd name="connsiteX15" fmla="*/ 5082 w 10099"/>
              <a:gd name="connsiteY15" fmla="*/ 7561 h 11773"/>
              <a:gd name="connsiteX16" fmla="*/ 4445 w 10099"/>
              <a:gd name="connsiteY16" fmla="*/ 7404 h 11773"/>
              <a:gd name="connsiteX17" fmla="*/ 3489 w 10099"/>
              <a:gd name="connsiteY17" fmla="*/ 7776 h 11773"/>
              <a:gd name="connsiteX18" fmla="*/ 2657 w 10099"/>
              <a:gd name="connsiteY18" fmla="*/ 7780 h 11773"/>
              <a:gd name="connsiteX19" fmla="*/ 2018 w 10099"/>
              <a:gd name="connsiteY19" fmla="*/ 8153 h 11773"/>
              <a:gd name="connsiteX20" fmla="*/ 844 w 10099"/>
              <a:gd name="connsiteY20" fmla="*/ 9097 h 11773"/>
              <a:gd name="connsiteX21" fmla="*/ 206 w 10099"/>
              <a:gd name="connsiteY21" fmla="*/ 10294 h 11773"/>
              <a:gd name="connsiteX22" fmla="*/ 0 w 10099"/>
              <a:gd name="connsiteY22" fmla="*/ 10357 h 11773"/>
              <a:gd name="connsiteX0" fmla="*/ 0 w 10099"/>
              <a:gd name="connsiteY0" fmla="*/ 10357 h 11773"/>
              <a:gd name="connsiteX1" fmla="*/ 69 w 10099"/>
              <a:gd name="connsiteY1" fmla="*/ 9992 h 11773"/>
              <a:gd name="connsiteX2" fmla="*/ 234 w 10099"/>
              <a:gd name="connsiteY2" fmla="*/ 8858 h 11773"/>
              <a:gd name="connsiteX3" fmla="*/ 504 w 10099"/>
              <a:gd name="connsiteY3" fmla="*/ 8258 h 11773"/>
              <a:gd name="connsiteX4" fmla="*/ 871 w 10099"/>
              <a:gd name="connsiteY4" fmla="*/ 7713 h 11773"/>
              <a:gd name="connsiteX5" fmla="*/ 1622 w 10099"/>
              <a:gd name="connsiteY5" fmla="*/ 6819 h 11773"/>
              <a:gd name="connsiteX6" fmla="*/ 2571 w 10099"/>
              <a:gd name="connsiteY6" fmla="*/ 6093 h 11773"/>
              <a:gd name="connsiteX7" fmla="*/ 4311 w 10099"/>
              <a:gd name="connsiteY7" fmla="*/ 4695 h 11773"/>
              <a:gd name="connsiteX8" fmla="*/ 5731 w 10099"/>
              <a:gd name="connsiteY8" fmla="*/ 3139 h 11773"/>
              <a:gd name="connsiteX9" fmla="*/ 7094 w 10099"/>
              <a:gd name="connsiteY9" fmla="*/ 2033 h 11773"/>
              <a:gd name="connsiteX10" fmla="*/ 8428 w 10099"/>
              <a:gd name="connsiteY10" fmla="*/ 905 h 11773"/>
              <a:gd name="connsiteX11" fmla="*/ 9784 w 10099"/>
              <a:gd name="connsiteY11" fmla="*/ 553 h 11773"/>
              <a:gd name="connsiteX12" fmla="*/ 9772 w 10099"/>
              <a:gd name="connsiteY12" fmla="*/ 10279 h 11773"/>
              <a:gd name="connsiteX13" fmla="*/ 8132 w 10099"/>
              <a:gd name="connsiteY13" fmla="*/ 9094 h 11773"/>
              <a:gd name="connsiteX14" fmla="*/ 6466 w 10099"/>
              <a:gd name="connsiteY14" fmla="*/ 7612 h 11773"/>
              <a:gd name="connsiteX15" fmla="*/ 5082 w 10099"/>
              <a:gd name="connsiteY15" fmla="*/ 7561 h 11773"/>
              <a:gd name="connsiteX16" fmla="*/ 4445 w 10099"/>
              <a:gd name="connsiteY16" fmla="*/ 7404 h 11773"/>
              <a:gd name="connsiteX17" fmla="*/ 3489 w 10099"/>
              <a:gd name="connsiteY17" fmla="*/ 7776 h 11773"/>
              <a:gd name="connsiteX18" fmla="*/ 2657 w 10099"/>
              <a:gd name="connsiteY18" fmla="*/ 7780 h 11773"/>
              <a:gd name="connsiteX19" fmla="*/ 2018 w 10099"/>
              <a:gd name="connsiteY19" fmla="*/ 8153 h 11773"/>
              <a:gd name="connsiteX20" fmla="*/ 844 w 10099"/>
              <a:gd name="connsiteY20" fmla="*/ 9097 h 11773"/>
              <a:gd name="connsiteX21" fmla="*/ 206 w 10099"/>
              <a:gd name="connsiteY21" fmla="*/ 10294 h 11773"/>
              <a:gd name="connsiteX22" fmla="*/ 0 w 10099"/>
              <a:gd name="connsiteY22" fmla="*/ 10357 h 11773"/>
              <a:gd name="connsiteX0" fmla="*/ 0 w 10099"/>
              <a:gd name="connsiteY0" fmla="*/ 10357 h 11773"/>
              <a:gd name="connsiteX1" fmla="*/ 69 w 10099"/>
              <a:gd name="connsiteY1" fmla="*/ 9992 h 11773"/>
              <a:gd name="connsiteX2" fmla="*/ 234 w 10099"/>
              <a:gd name="connsiteY2" fmla="*/ 8858 h 11773"/>
              <a:gd name="connsiteX3" fmla="*/ 504 w 10099"/>
              <a:gd name="connsiteY3" fmla="*/ 8258 h 11773"/>
              <a:gd name="connsiteX4" fmla="*/ 871 w 10099"/>
              <a:gd name="connsiteY4" fmla="*/ 7713 h 11773"/>
              <a:gd name="connsiteX5" fmla="*/ 1622 w 10099"/>
              <a:gd name="connsiteY5" fmla="*/ 6819 h 11773"/>
              <a:gd name="connsiteX6" fmla="*/ 2651 w 10099"/>
              <a:gd name="connsiteY6" fmla="*/ 5862 h 11773"/>
              <a:gd name="connsiteX7" fmla="*/ 4311 w 10099"/>
              <a:gd name="connsiteY7" fmla="*/ 4695 h 11773"/>
              <a:gd name="connsiteX8" fmla="*/ 5731 w 10099"/>
              <a:gd name="connsiteY8" fmla="*/ 3139 h 11773"/>
              <a:gd name="connsiteX9" fmla="*/ 7094 w 10099"/>
              <a:gd name="connsiteY9" fmla="*/ 2033 h 11773"/>
              <a:gd name="connsiteX10" fmla="*/ 8428 w 10099"/>
              <a:gd name="connsiteY10" fmla="*/ 905 h 11773"/>
              <a:gd name="connsiteX11" fmla="*/ 9784 w 10099"/>
              <a:gd name="connsiteY11" fmla="*/ 553 h 11773"/>
              <a:gd name="connsiteX12" fmla="*/ 9772 w 10099"/>
              <a:gd name="connsiteY12" fmla="*/ 10279 h 11773"/>
              <a:gd name="connsiteX13" fmla="*/ 8132 w 10099"/>
              <a:gd name="connsiteY13" fmla="*/ 9094 h 11773"/>
              <a:gd name="connsiteX14" fmla="*/ 6466 w 10099"/>
              <a:gd name="connsiteY14" fmla="*/ 7612 h 11773"/>
              <a:gd name="connsiteX15" fmla="*/ 5082 w 10099"/>
              <a:gd name="connsiteY15" fmla="*/ 7561 h 11773"/>
              <a:gd name="connsiteX16" fmla="*/ 4445 w 10099"/>
              <a:gd name="connsiteY16" fmla="*/ 7404 h 11773"/>
              <a:gd name="connsiteX17" fmla="*/ 3489 w 10099"/>
              <a:gd name="connsiteY17" fmla="*/ 7776 h 11773"/>
              <a:gd name="connsiteX18" fmla="*/ 2657 w 10099"/>
              <a:gd name="connsiteY18" fmla="*/ 7780 h 11773"/>
              <a:gd name="connsiteX19" fmla="*/ 2018 w 10099"/>
              <a:gd name="connsiteY19" fmla="*/ 8153 h 11773"/>
              <a:gd name="connsiteX20" fmla="*/ 844 w 10099"/>
              <a:gd name="connsiteY20" fmla="*/ 9097 h 11773"/>
              <a:gd name="connsiteX21" fmla="*/ 206 w 10099"/>
              <a:gd name="connsiteY21" fmla="*/ 10294 h 11773"/>
              <a:gd name="connsiteX22" fmla="*/ 0 w 10099"/>
              <a:gd name="connsiteY22" fmla="*/ 10357 h 11773"/>
              <a:gd name="connsiteX0" fmla="*/ 0 w 10099"/>
              <a:gd name="connsiteY0" fmla="*/ 10357 h 11773"/>
              <a:gd name="connsiteX1" fmla="*/ 69 w 10099"/>
              <a:gd name="connsiteY1" fmla="*/ 9992 h 11773"/>
              <a:gd name="connsiteX2" fmla="*/ 234 w 10099"/>
              <a:gd name="connsiteY2" fmla="*/ 8858 h 11773"/>
              <a:gd name="connsiteX3" fmla="*/ 504 w 10099"/>
              <a:gd name="connsiteY3" fmla="*/ 8258 h 11773"/>
              <a:gd name="connsiteX4" fmla="*/ 871 w 10099"/>
              <a:gd name="connsiteY4" fmla="*/ 7713 h 11773"/>
              <a:gd name="connsiteX5" fmla="*/ 1622 w 10099"/>
              <a:gd name="connsiteY5" fmla="*/ 6819 h 11773"/>
              <a:gd name="connsiteX6" fmla="*/ 2651 w 10099"/>
              <a:gd name="connsiteY6" fmla="*/ 5862 h 11773"/>
              <a:gd name="connsiteX7" fmla="*/ 4311 w 10099"/>
              <a:gd name="connsiteY7" fmla="*/ 4695 h 11773"/>
              <a:gd name="connsiteX8" fmla="*/ 5731 w 10099"/>
              <a:gd name="connsiteY8" fmla="*/ 3139 h 11773"/>
              <a:gd name="connsiteX9" fmla="*/ 7094 w 10099"/>
              <a:gd name="connsiteY9" fmla="*/ 2033 h 11773"/>
              <a:gd name="connsiteX10" fmla="*/ 8428 w 10099"/>
              <a:gd name="connsiteY10" fmla="*/ 905 h 11773"/>
              <a:gd name="connsiteX11" fmla="*/ 9784 w 10099"/>
              <a:gd name="connsiteY11" fmla="*/ 553 h 11773"/>
              <a:gd name="connsiteX12" fmla="*/ 9772 w 10099"/>
              <a:gd name="connsiteY12" fmla="*/ 10279 h 11773"/>
              <a:gd name="connsiteX13" fmla="*/ 8132 w 10099"/>
              <a:gd name="connsiteY13" fmla="*/ 9094 h 11773"/>
              <a:gd name="connsiteX14" fmla="*/ 6466 w 10099"/>
              <a:gd name="connsiteY14" fmla="*/ 7612 h 11773"/>
              <a:gd name="connsiteX15" fmla="*/ 5082 w 10099"/>
              <a:gd name="connsiteY15" fmla="*/ 7561 h 11773"/>
              <a:gd name="connsiteX16" fmla="*/ 5064 w 10099"/>
              <a:gd name="connsiteY16" fmla="*/ 9291 h 11773"/>
              <a:gd name="connsiteX17" fmla="*/ 3489 w 10099"/>
              <a:gd name="connsiteY17" fmla="*/ 7776 h 11773"/>
              <a:gd name="connsiteX18" fmla="*/ 2657 w 10099"/>
              <a:gd name="connsiteY18" fmla="*/ 7780 h 11773"/>
              <a:gd name="connsiteX19" fmla="*/ 2018 w 10099"/>
              <a:gd name="connsiteY19" fmla="*/ 8153 h 11773"/>
              <a:gd name="connsiteX20" fmla="*/ 844 w 10099"/>
              <a:gd name="connsiteY20" fmla="*/ 9097 h 11773"/>
              <a:gd name="connsiteX21" fmla="*/ 206 w 10099"/>
              <a:gd name="connsiteY21" fmla="*/ 10294 h 11773"/>
              <a:gd name="connsiteX22" fmla="*/ 0 w 10099"/>
              <a:gd name="connsiteY22" fmla="*/ 10357 h 11773"/>
              <a:gd name="connsiteX0" fmla="*/ 0 w 10099"/>
              <a:gd name="connsiteY0" fmla="*/ 10357 h 11773"/>
              <a:gd name="connsiteX1" fmla="*/ 69 w 10099"/>
              <a:gd name="connsiteY1" fmla="*/ 9992 h 11773"/>
              <a:gd name="connsiteX2" fmla="*/ 234 w 10099"/>
              <a:gd name="connsiteY2" fmla="*/ 8858 h 11773"/>
              <a:gd name="connsiteX3" fmla="*/ 504 w 10099"/>
              <a:gd name="connsiteY3" fmla="*/ 8258 h 11773"/>
              <a:gd name="connsiteX4" fmla="*/ 871 w 10099"/>
              <a:gd name="connsiteY4" fmla="*/ 7713 h 11773"/>
              <a:gd name="connsiteX5" fmla="*/ 1622 w 10099"/>
              <a:gd name="connsiteY5" fmla="*/ 6819 h 11773"/>
              <a:gd name="connsiteX6" fmla="*/ 2651 w 10099"/>
              <a:gd name="connsiteY6" fmla="*/ 5862 h 11773"/>
              <a:gd name="connsiteX7" fmla="*/ 4311 w 10099"/>
              <a:gd name="connsiteY7" fmla="*/ 4695 h 11773"/>
              <a:gd name="connsiteX8" fmla="*/ 5731 w 10099"/>
              <a:gd name="connsiteY8" fmla="*/ 3139 h 11773"/>
              <a:gd name="connsiteX9" fmla="*/ 7094 w 10099"/>
              <a:gd name="connsiteY9" fmla="*/ 2033 h 11773"/>
              <a:gd name="connsiteX10" fmla="*/ 8428 w 10099"/>
              <a:gd name="connsiteY10" fmla="*/ 905 h 11773"/>
              <a:gd name="connsiteX11" fmla="*/ 9784 w 10099"/>
              <a:gd name="connsiteY11" fmla="*/ 553 h 11773"/>
              <a:gd name="connsiteX12" fmla="*/ 9772 w 10099"/>
              <a:gd name="connsiteY12" fmla="*/ 10279 h 11773"/>
              <a:gd name="connsiteX13" fmla="*/ 8132 w 10099"/>
              <a:gd name="connsiteY13" fmla="*/ 9094 h 11773"/>
              <a:gd name="connsiteX14" fmla="*/ 6466 w 10099"/>
              <a:gd name="connsiteY14" fmla="*/ 7612 h 11773"/>
              <a:gd name="connsiteX15" fmla="*/ 6139 w 10099"/>
              <a:gd name="connsiteY15" fmla="*/ 10265 h 11773"/>
              <a:gd name="connsiteX16" fmla="*/ 5064 w 10099"/>
              <a:gd name="connsiteY16" fmla="*/ 9291 h 11773"/>
              <a:gd name="connsiteX17" fmla="*/ 3489 w 10099"/>
              <a:gd name="connsiteY17" fmla="*/ 7776 h 11773"/>
              <a:gd name="connsiteX18" fmla="*/ 2657 w 10099"/>
              <a:gd name="connsiteY18" fmla="*/ 7780 h 11773"/>
              <a:gd name="connsiteX19" fmla="*/ 2018 w 10099"/>
              <a:gd name="connsiteY19" fmla="*/ 8153 h 11773"/>
              <a:gd name="connsiteX20" fmla="*/ 844 w 10099"/>
              <a:gd name="connsiteY20" fmla="*/ 9097 h 11773"/>
              <a:gd name="connsiteX21" fmla="*/ 206 w 10099"/>
              <a:gd name="connsiteY21" fmla="*/ 10294 h 11773"/>
              <a:gd name="connsiteX22" fmla="*/ 0 w 10099"/>
              <a:gd name="connsiteY22" fmla="*/ 10357 h 11773"/>
              <a:gd name="connsiteX0" fmla="*/ 0 w 10099"/>
              <a:gd name="connsiteY0" fmla="*/ 10357 h 11773"/>
              <a:gd name="connsiteX1" fmla="*/ 69 w 10099"/>
              <a:gd name="connsiteY1" fmla="*/ 9992 h 11773"/>
              <a:gd name="connsiteX2" fmla="*/ 234 w 10099"/>
              <a:gd name="connsiteY2" fmla="*/ 8858 h 11773"/>
              <a:gd name="connsiteX3" fmla="*/ 504 w 10099"/>
              <a:gd name="connsiteY3" fmla="*/ 8258 h 11773"/>
              <a:gd name="connsiteX4" fmla="*/ 871 w 10099"/>
              <a:gd name="connsiteY4" fmla="*/ 7713 h 11773"/>
              <a:gd name="connsiteX5" fmla="*/ 1622 w 10099"/>
              <a:gd name="connsiteY5" fmla="*/ 6819 h 11773"/>
              <a:gd name="connsiteX6" fmla="*/ 2651 w 10099"/>
              <a:gd name="connsiteY6" fmla="*/ 5862 h 11773"/>
              <a:gd name="connsiteX7" fmla="*/ 4311 w 10099"/>
              <a:gd name="connsiteY7" fmla="*/ 4695 h 11773"/>
              <a:gd name="connsiteX8" fmla="*/ 5731 w 10099"/>
              <a:gd name="connsiteY8" fmla="*/ 3139 h 11773"/>
              <a:gd name="connsiteX9" fmla="*/ 7094 w 10099"/>
              <a:gd name="connsiteY9" fmla="*/ 2033 h 11773"/>
              <a:gd name="connsiteX10" fmla="*/ 8428 w 10099"/>
              <a:gd name="connsiteY10" fmla="*/ 905 h 11773"/>
              <a:gd name="connsiteX11" fmla="*/ 9784 w 10099"/>
              <a:gd name="connsiteY11" fmla="*/ 553 h 11773"/>
              <a:gd name="connsiteX12" fmla="*/ 9772 w 10099"/>
              <a:gd name="connsiteY12" fmla="*/ 10279 h 11773"/>
              <a:gd name="connsiteX13" fmla="*/ 8132 w 10099"/>
              <a:gd name="connsiteY13" fmla="*/ 9094 h 11773"/>
              <a:gd name="connsiteX14" fmla="*/ 7045 w 10099"/>
              <a:gd name="connsiteY14" fmla="*/ 10569 h 11773"/>
              <a:gd name="connsiteX15" fmla="*/ 6139 w 10099"/>
              <a:gd name="connsiteY15" fmla="*/ 10265 h 11773"/>
              <a:gd name="connsiteX16" fmla="*/ 5064 w 10099"/>
              <a:gd name="connsiteY16" fmla="*/ 9291 h 11773"/>
              <a:gd name="connsiteX17" fmla="*/ 3489 w 10099"/>
              <a:gd name="connsiteY17" fmla="*/ 7776 h 11773"/>
              <a:gd name="connsiteX18" fmla="*/ 2657 w 10099"/>
              <a:gd name="connsiteY18" fmla="*/ 7780 h 11773"/>
              <a:gd name="connsiteX19" fmla="*/ 2018 w 10099"/>
              <a:gd name="connsiteY19" fmla="*/ 8153 h 11773"/>
              <a:gd name="connsiteX20" fmla="*/ 844 w 10099"/>
              <a:gd name="connsiteY20" fmla="*/ 9097 h 11773"/>
              <a:gd name="connsiteX21" fmla="*/ 206 w 10099"/>
              <a:gd name="connsiteY21" fmla="*/ 10294 h 11773"/>
              <a:gd name="connsiteX22" fmla="*/ 0 w 10099"/>
              <a:gd name="connsiteY22" fmla="*/ 10357 h 11773"/>
              <a:gd name="connsiteX0" fmla="*/ 0 w 10099"/>
              <a:gd name="connsiteY0" fmla="*/ 10357 h 11773"/>
              <a:gd name="connsiteX1" fmla="*/ 69 w 10099"/>
              <a:gd name="connsiteY1" fmla="*/ 9992 h 11773"/>
              <a:gd name="connsiteX2" fmla="*/ 234 w 10099"/>
              <a:gd name="connsiteY2" fmla="*/ 8858 h 11773"/>
              <a:gd name="connsiteX3" fmla="*/ 504 w 10099"/>
              <a:gd name="connsiteY3" fmla="*/ 8258 h 11773"/>
              <a:gd name="connsiteX4" fmla="*/ 871 w 10099"/>
              <a:gd name="connsiteY4" fmla="*/ 7713 h 11773"/>
              <a:gd name="connsiteX5" fmla="*/ 1622 w 10099"/>
              <a:gd name="connsiteY5" fmla="*/ 6819 h 11773"/>
              <a:gd name="connsiteX6" fmla="*/ 2651 w 10099"/>
              <a:gd name="connsiteY6" fmla="*/ 5862 h 11773"/>
              <a:gd name="connsiteX7" fmla="*/ 4311 w 10099"/>
              <a:gd name="connsiteY7" fmla="*/ 4695 h 11773"/>
              <a:gd name="connsiteX8" fmla="*/ 5731 w 10099"/>
              <a:gd name="connsiteY8" fmla="*/ 3139 h 11773"/>
              <a:gd name="connsiteX9" fmla="*/ 7094 w 10099"/>
              <a:gd name="connsiteY9" fmla="*/ 2033 h 11773"/>
              <a:gd name="connsiteX10" fmla="*/ 8428 w 10099"/>
              <a:gd name="connsiteY10" fmla="*/ 905 h 11773"/>
              <a:gd name="connsiteX11" fmla="*/ 9784 w 10099"/>
              <a:gd name="connsiteY11" fmla="*/ 553 h 11773"/>
              <a:gd name="connsiteX12" fmla="*/ 9772 w 10099"/>
              <a:gd name="connsiteY12" fmla="*/ 10279 h 11773"/>
              <a:gd name="connsiteX13" fmla="*/ 8252 w 10099"/>
              <a:gd name="connsiteY13" fmla="*/ 11066 h 11773"/>
              <a:gd name="connsiteX14" fmla="*/ 7045 w 10099"/>
              <a:gd name="connsiteY14" fmla="*/ 10569 h 11773"/>
              <a:gd name="connsiteX15" fmla="*/ 6139 w 10099"/>
              <a:gd name="connsiteY15" fmla="*/ 10265 h 11773"/>
              <a:gd name="connsiteX16" fmla="*/ 5064 w 10099"/>
              <a:gd name="connsiteY16" fmla="*/ 9291 h 11773"/>
              <a:gd name="connsiteX17" fmla="*/ 3489 w 10099"/>
              <a:gd name="connsiteY17" fmla="*/ 7776 h 11773"/>
              <a:gd name="connsiteX18" fmla="*/ 2657 w 10099"/>
              <a:gd name="connsiteY18" fmla="*/ 7780 h 11773"/>
              <a:gd name="connsiteX19" fmla="*/ 2018 w 10099"/>
              <a:gd name="connsiteY19" fmla="*/ 8153 h 11773"/>
              <a:gd name="connsiteX20" fmla="*/ 844 w 10099"/>
              <a:gd name="connsiteY20" fmla="*/ 9097 h 11773"/>
              <a:gd name="connsiteX21" fmla="*/ 206 w 10099"/>
              <a:gd name="connsiteY21" fmla="*/ 10294 h 11773"/>
              <a:gd name="connsiteX22" fmla="*/ 0 w 10099"/>
              <a:gd name="connsiteY22" fmla="*/ 10357 h 11773"/>
              <a:gd name="connsiteX0" fmla="*/ 0 w 10336"/>
              <a:gd name="connsiteY0" fmla="*/ 10357 h 12449"/>
              <a:gd name="connsiteX1" fmla="*/ 69 w 10336"/>
              <a:gd name="connsiteY1" fmla="*/ 9992 h 12449"/>
              <a:gd name="connsiteX2" fmla="*/ 234 w 10336"/>
              <a:gd name="connsiteY2" fmla="*/ 8858 h 12449"/>
              <a:gd name="connsiteX3" fmla="*/ 504 w 10336"/>
              <a:gd name="connsiteY3" fmla="*/ 8258 h 12449"/>
              <a:gd name="connsiteX4" fmla="*/ 871 w 10336"/>
              <a:gd name="connsiteY4" fmla="*/ 7713 h 12449"/>
              <a:gd name="connsiteX5" fmla="*/ 1622 w 10336"/>
              <a:gd name="connsiteY5" fmla="*/ 6819 h 12449"/>
              <a:gd name="connsiteX6" fmla="*/ 2651 w 10336"/>
              <a:gd name="connsiteY6" fmla="*/ 5862 h 12449"/>
              <a:gd name="connsiteX7" fmla="*/ 4311 w 10336"/>
              <a:gd name="connsiteY7" fmla="*/ 4695 h 12449"/>
              <a:gd name="connsiteX8" fmla="*/ 5731 w 10336"/>
              <a:gd name="connsiteY8" fmla="*/ 3139 h 12449"/>
              <a:gd name="connsiteX9" fmla="*/ 7094 w 10336"/>
              <a:gd name="connsiteY9" fmla="*/ 2033 h 12449"/>
              <a:gd name="connsiteX10" fmla="*/ 8428 w 10336"/>
              <a:gd name="connsiteY10" fmla="*/ 905 h 12449"/>
              <a:gd name="connsiteX11" fmla="*/ 9784 w 10336"/>
              <a:gd name="connsiteY11" fmla="*/ 553 h 12449"/>
              <a:gd name="connsiteX12" fmla="*/ 10009 w 10336"/>
              <a:gd name="connsiteY12" fmla="*/ 10955 h 12449"/>
              <a:gd name="connsiteX13" fmla="*/ 8252 w 10336"/>
              <a:gd name="connsiteY13" fmla="*/ 11066 h 12449"/>
              <a:gd name="connsiteX14" fmla="*/ 7045 w 10336"/>
              <a:gd name="connsiteY14" fmla="*/ 10569 h 12449"/>
              <a:gd name="connsiteX15" fmla="*/ 6139 w 10336"/>
              <a:gd name="connsiteY15" fmla="*/ 10265 h 12449"/>
              <a:gd name="connsiteX16" fmla="*/ 5064 w 10336"/>
              <a:gd name="connsiteY16" fmla="*/ 9291 h 12449"/>
              <a:gd name="connsiteX17" fmla="*/ 3489 w 10336"/>
              <a:gd name="connsiteY17" fmla="*/ 7776 h 12449"/>
              <a:gd name="connsiteX18" fmla="*/ 2657 w 10336"/>
              <a:gd name="connsiteY18" fmla="*/ 7780 h 12449"/>
              <a:gd name="connsiteX19" fmla="*/ 2018 w 10336"/>
              <a:gd name="connsiteY19" fmla="*/ 8153 h 12449"/>
              <a:gd name="connsiteX20" fmla="*/ 844 w 10336"/>
              <a:gd name="connsiteY20" fmla="*/ 9097 h 12449"/>
              <a:gd name="connsiteX21" fmla="*/ 206 w 10336"/>
              <a:gd name="connsiteY21" fmla="*/ 10294 h 12449"/>
              <a:gd name="connsiteX22" fmla="*/ 0 w 10336"/>
              <a:gd name="connsiteY22" fmla="*/ 10357 h 12449"/>
              <a:gd name="connsiteX0" fmla="*/ 0 w 10206"/>
              <a:gd name="connsiteY0" fmla="*/ 10357 h 12167"/>
              <a:gd name="connsiteX1" fmla="*/ 69 w 10206"/>
              <a:gd name="connsiteY1" fmla="*/ 9992 h 12167"/>
              <a:gd name="connsiteX2" fmla="*/ 234 w 10206"/>
              <a:gd name="connsiteY2" fmla="*/ 8858 h 12167"/>
              <a:gd name="connsiteX3" fmla="*/ 504 w 10206"/>
              <a:gd name="connsiteY3" fmla="*/ 8258 h 12167"/>
              <a:gd name="connsiteX4" fmla="*/ 871 w 10206"/>
              <a:gd name="connsiteY4" fmla="*/ 7713 h 12167"/>
              <a:gd name="connsiteX5" fmla="*/ 1622 w 10206"/>
              <a:gd name="connsiteY5" fmla="*/ 6819 h 12167"/>
              <a:gd name="connsiteX6" fmla="*/ 2651 w 10206"/>
              <a:gd name="connsiteY6" fmla="*/ 5862 h 12167"/>
              <a:gd name="connsiteX7" fmla="*/ 4311 w 10206"/>
              <a:gd name="connsiteY7" fmla="*/ 4695 h 12167"/>
              <a:gd name="connsiteX8" fmla="*/ 5731 w 10206"/>
              <a:gd name="connsiteY8" fmla="*/ 3139 h 12167"/>
              <a:gd name="connsiteX9" fmla="*/ 7094 w 10206"/>
              <a:gd name="connsiteY9" fmla="*/ 2033 h 12167"/>
              <a:gd name="connsiteX10" fmla="*/ 8428 w 10206"/>
              <a:gd name="connsiteY10" fmla="*/ 905 h 12167"/>
              <a:gd name="connsiteX11" fmla="*/ 9784 w 10206"/>
              <a:gd name="connsiteY11" fmla="*/ 553 h 12167"/>
              <a:gd name="connsiteX12" fmla="*/ 9879 w 10206"/>
              <a:gd name="connsiteY12" fmla="*/ 10673 h 12167"/>
              <a:gd name="connsiteX13" fmla="*/ 8252 w 10206"/>
              <a:gd name="connsiteY13" fmla="*/ 11066 h 12167"/>
              <a:gd name="connsiteX14" fmla="*/ 7045 w 10206"/>
              <a:gd name="connsiteY14" fmla="*/ 10569 h 12167"/>
              <a:gd name="connsiteX15" fmla="*/ 6139 w 10206"/>
              <a:gd name="connsiteY15" fmla="*/ 10265 h 12167"/>
              <a:gd name="connsiteX16" fmla="*/ 5064 w 10206"/>
              <a:gd name="connsiteY16" fmla="*/ 9291 h 12167"/>
              <a:gd name="connsiteX17" fmla="*/ 3489 w 10206"/>
              <a:gd name="connsiteY17" fmla="*/ 7776 h 12167"/>
              <a:gd name="connsiteX18" fmla="*/ 2657 w 10206"/>
              <a:gd name="connsiteY18" fmla="*/ 7780 h 12167"/>
              <a:gd name="connsiteX19" fmla="*/ 2018 w 10206"/>
              <a:gd name="connsiteY19" fmla="*/ 8153 h 12167"/>
              <a:gd name="connsiteX20" fmla="*/ 844 w 10206"/>
              <a:gd name="connsiteY20" fmla="*/ 9097 h 12167"/>
              <a:gd name="connsiteX21" fmla="*/ 206 w 10206"/>
              <a:gd name="connsiteY21" fmla="*/ 10294 h 12167"/>
              <a:gd name="connsiteX22" fmla="*/ 0 w 10206"/>
              <a:gd name="connsiteY22" fmla="*/ 10357 h 12167"/>
              <a:gd name="connsiteX0" fmla="*/ 0 w 10206"/>
              <a:gd name="connsiteY0" fmla="*/ 10357 h 12482"/>
              <a:gd name="connsiteX1" fmla="*/ 69 w 10206"/>
              <a:gd name="connsiteY1" fmla="*/ 9992 h 12482"/>
              <a:gd name="connsiteX2" fmla="*/ 234 w 10206"/>
              <a:gd name="connsiteY2" fmla="*/ 8858 h 12482"/>
              <a:gd name="connsiteX3" fmla="*/ 504 w 10206"/>
              <a:gd name="connsiteY3" fmla="*/ 8258 h 12482"/>
              <a:gd name="connsiteX4" fmla="*/ 871 w 10206"/>
              <a:gd name="connsiteY4" fmla="*/ 7713 h 12482"/>
              <a:gd name="connsiteX5" fmla="*/ 1622 w 10206"/>
              <a:gd name="connsiteY5" fmla="*/ 6819 h 12482"/>
              <a:gd name="connsiteX6" fmla="*/ 2651 w 10206"/>
              <a:gd name="connsiteY6" fmla="*/ 5862 h 12482"/>
              <a:gd name="connsiteX7" fmla="*/ 4311 w 10206"/>
              <a:gd name="connsiteY7" fmla="*/ 4695 h 12482"/>
              <a:gd name="connsiteX8" fmla="*/ 5731 w 10206"/>
              <a:gd name="connsiteY8" fmla="*/ 3139 h 12482"/>
              <a:gd name="connsiteX9" fmla="*/ 7094 w 10206"/>
              <a:gd name="connsiteY9" fmla="*/ 2033 h 12482"/>
              <a:gd name="connsiteX10" fmla="*/ 8428 w 10206"/>
              <a:gd name="connsiteY10" fmla="*/ 905 h 12482"/>
              <a:gd name="connsiteX11" fmla="*/ 9784 w 10206"/>
              <a:gd name="connsiteY11" fmla="*/ 553 h 12482"/>
              <a:gd name="connsiteX12" fmla="*/ 9879 w 10206"/>
              <a:gd name="connsiteY12" fmla="*/ 10673 h 12482"/>
              <a:gd name="connsiteX13" fmla="*/ 9201 w 10206"/>
              <a:gd name="connsiteY13" fmla="*/ 11407 h 12482"/>
              <a:gd name="connsiteX14" fmla="*/ 8252 w 10206"/>
              <a:gd name="connsiteY14" fmla="*/ 11066 h 12482"/>
              <a:gd name="connsiteX15" fmla="*/ 7045 w 10206"/>
              <a:gd name="connsiteY15" fmla="*/ 10569 h 12482"/>
              <a:gd name="connsiteX16" fmla="*/ 6139 w 10206"/>
              <a:gd name="connsiteY16" fmla="*/ 10265 h 12482"/>
              <a:gd name="connsiteX17" fmla="*/ 5064 w 10206"/>
              <a:gd name="connsiteY17" fmla="*/ 9291 h 12482"/>
              <a:gd name="connsiteX18" fmla="*/ 3489 w 10206"/>
              <a:gd name="connsiteY18" fmla="*/ 7776 h 12482"/>
              <a:gd name="connsiteX19" fmla="*/ 2657 w 10206"/>
              <a:gd name="connsiteY19" fmla="*/ 7780 h 12482"/>
              <a:gd name="connsiteX20" fmla="*/ 2018 w 10206"/>
              <a:gd name="connsiteY20" fmla="*/ 8153 h 12482"/>
              <a:gd name="connsiteX21" fmla="*/ 844 w 10206"/>
              <a:gd name="connsiteY21" fmla="*/ 9097 h 12482"/>
              <a:gd name="connsiteX22" fmla="*/ 206 w 10206"/>
              <a:gd name="connsiteY22" fmla="*/ 10294 h 12482"/>
              <a:gd name="connsiteX23" fmla="*/ 0 w 10206"/>
              <a:gd name="connsiteY23" fmla="*/ 10357 h 12482"/>
              <a:gd name="connsiteX0" fmla="*/ 0 w 10206"/>
              <a:gd name="connsiteY0" fmla="*/ 10357 h 12482"/>
              <a:gd name="connsiteX1" fmla="*/ 69 w 10206"/>
              <a:gd name="connsiteY1" fmla="*/ 9992 h 12482"/>
              <a:gd name="connsiteX2" fmla="*/ 234 w 10206"/>
              <a:gd name="connsiteY2" fmla="*/ 8858 h 12482"/>
              <a:gd name="connsiteX3" fmla="*/ 504 w 10206"/>
              <a:gd name="connsiteY3" fmla="*/ 8258 h 12482"/>
              <a:gd name="connsiteX4" fmla="*/ 871 w 10206"/>
              <a:gd name="connsiteY4" fmla="*/ 7713 h 12482"/>
              <a:gd name="connsiteX5" fmla="*/ 1622 w 10206"/>
              <a:gd name="connsiteY5" fmla="*/ 6819 h 12482"/>
              <a:gd name="connsiteX6" fmla="*/ 2651 w 10206"/>
              <a:gd name="connsiteY6" fmla="*/ 5862 h 12482"/>
              <a:gd name="connsiteX7" fmla="*/ 4311 w 10206"/>
              <a:gd name="connsiteY7" fmla="*/ 4695 h 12482"/>
              <a:gd name="connsiteX8" fmla="*/ 5731 w 10206"/>
              <a:gd name="connsiteY8" fmla="*/ 3139 h 12482"/>
              <a:gd name="connsiteX9" fmla="*/ 7094 w 10206"/>
              <a:gd name="connsiteY9" fmla="*/ 2033 h 12482"/>
              <a:gd name="connsiteX10" fmla="*/ 8428 w 10206"/>
              <a:gd name="connsiteY10" fmla="*/ 905 h 12482"/>
              <a:gd name="connsiteX11" fmla="*/ 9784 w 10206"/>
              <a:gd name="connsiteY11" fmla="*/ 553 h 12482"/>
              <a:gd name="connsiteX12" fmla="*/ 9879 w 10206"/>
              <a:gd name="connsiteY12" fmla="*/ 10673 h 12482"/>
              <a:gd name="connsiteX13" fmla="*/ 9211 w 10206"/>
              <a:gd name="connsiteY13" fmla="*/ 11041 h 12482"/>
              <a:gd name="connsiteX14" fmla="*/ 8252 w 10206"/>
              <a:gd name="connsiteY14" fmla="*/ 11066 h 12482"/>
              <a:gd name="connsiteX15" fmla="*/ 7045 w 10206"/>
              <a:gd name="connsiteY15" fmla="*/ 10569 h 12482"/>
              <a:gd name="connsiteX16" fmla="*/ 6139 w 10206"/>
              <a:gd name="connsiteY16" fmla="*/ 10265 h 12482"/>
              <a:gd name="connsiteX17" fmla="*/ 5064 w 10206"/>
              <a:gd name="connsiteY17" fmla="*/ 9291 h 12482"/>
              <a:gd name="connsiteX18" fmla="*/ 3489 w 10206"/>
              <a:gd name="connsiteY18" fmla="*/ 7776 h 12482"/>
              <a:gd name="connsiteX19" fmla="*/ 2657 w 10206"/>
              <a:gd name="connsiteY19" fmla="*/ 7780 h 12482"/>
              <a:gd name="connsiteX20" fmla="*/ 2018 w 10206"/>
              <a:gd name="connsiteY20" fmla="*/ 8153 h 12482"/>
              <a:gd name="connsiteX21" fmla="*/ 844 w 10206"/>
              <a:gd name="connsiteY21" fmla="*/ 9097 h 12482"/>
              <a:gd name="connsiteX22" fmla="*/ 206 w 10206"/>
              <a:gd name="connsiteY22" fmla="*/ 10294 h 12482"/>
              <a:gd name="connsiteX23" fmla="*/ 0 w 10206"/>
              <a:gd name="connsiteY23" fmla="*/ 10357 h 12482"/>
              <a:gd name="connsiteX0" fmla="*/ 0 w 10206"/>
              <a:gd name="connsiteY0" fmla="*/ 10357 h 12482"/>
              <a:gd name="connsiteX1" fmla="*/ 69 w 10206"/>
              <a:gd name="connsiteY1" fmla="*/ 9992 h 12482"/>
              <a:gd name="connsiteX2" fmla="*/ 234 w 10206"/>
              <a:gd name="connsiteY2" fmla="*/ 8858 h 12482"/>
              <a:gd name="connsiteX3" fmla="*/ 504 w 10206"/>
              <a:gd name="connsiteY3" fmla="*/ 8258 h 12482"/>
              <a:gd name="connsiteX4" fmla="*/ 871 w 10206"/>
              <a:gd name="connsiteY4" fmla="*/ 7713 h 12482"/>
              <a:gd name="connsiteX5" fmla="*/ 1622 w 10206"/>
              <a:gd name="connsiteY5" fmla="*/ 6819 h 12482"/>
              <a:gd name="connsiteX6" fmla="*/ 2651 w 10206"/>
              <a:gd name="connsiteY6" fmla="*/ 5862 h 12482"/>
              <a:gd name="connsiteX7" fmla="*/ 4311 w 10206"/>
              <a:gd name="connsiteY7" fmla="*/ 4695 h 12482"/>
              <a:gd name="connsiteX8" fmla="*/ 5731 w 10206"/>
              <a:gd name="connsiteY8" fmla="*/ 3139 h 12482"/>
              <a:gd name="connsiteX9" fmla="*/ 7094 w 10206"/>
              <a:gd name="connsiteY9" fmla="*/ 2033 h 12482"/>
              <a:gd name="connsiteX10" fmla="*/ 8428 w 10206"/>
              <a:gd name="connsiteY10" fmla="*/ 905 h 12482"/>
              <a:gd name="connsiteX11" fmla="*/ 9784 w 10206"/>
              <a:gd name="connsiteY11" fmla="*/ 553 h 12482"/>
              <a:gd name="connsiteX12" fmla="*/ 9879 w 10206"/>
              <a:gd name="connsiteY12" fmla="*/ 10673 h 12482"/>
              <a:gd name="connsiteX13" fmla="*/ 9211 w 10206"/>
              <a:gd name="connsiteY13" fmla="*/ 11041 h 12482"/>
              <a:gd name="connsiteX14" fmla="*/ 8252 w 10206"/>
              <a:gd name="connsiteY14" fmla="*/ 11066 h 12482"/>
              <a:gd name="connsiteX15" fmla="*/ 7045 w 10206"/>
              <a:gd name="connsiteY15" fmla="*/ 10569 h 12482"/>
              <a:gd name="connsiteX16" fmla="*/ 6139 w 10206"/>
              <a:gd name="connsiteY16" fmla="*/ 10265 h 12482"/>
              <a:gd name="connsiteX17" fmla="*/ 5064 w 10206"/>
              <a:gd name="connsiteY17" fmla="*/ 9291 h 12482"/>
              <a:gd name="connsiteX18" fmla="*/ 3489 w 10206"/>
              <a:gd name="connsiteY18" fmla="*/ 7776 h 12482"/>
              <a:gd name="connsiteX19" fmla="*/ 2657 w 10206"/>
              <a:gd name="connsiteY19" fmla="*/ 7780 h 12482"/>
              <a:gd name="connsiteX20" fmla="*/ 2018 w 10206"/>
              <a:gd name="connsiteY20" fmla="*/ 8153 h 12482"/>
              <a:gd name="connsiteX21" fmla="*/ 844 w 10206"/>
              <a:gd name="connsiteY21" fmla="*/ 9097 h 12482"/>
              <a:gd name="connsiteX22" fmla="*/ 206 w 10206"/>
              <a:gd name="connsiteY22" fmla="*/ 10294 h 12482"/>
              <a:gd name="connsiteX23" fmla="*/ 0 w 10206"/>
              <a:gd name="connsiteY23" fmla="*/ 10357 h 12482"/>
              <a:gd name="connsiteX0" fmla="*/ 0 w 10206"/>
              <a:gd name="connsiteY0" fmla="*/ 10357 h 12482"/>
              <a:gd name="connsiteX1" fmla="*/ 69 w 10206"/>
              <a:gd name="connsiteY1" fmla="*/ 9992 h 12482"/>
              <a:gd name="connsiteX2" fmla="*/ 234 w 10206"/>
              <a:gd name="connsiteY2" fmla="*/ 8858 h 12482"/>
              <a:gd name="connsiteX3" fmla="*/ 504 w 10206"/>
              <a:gd name="connsiteY3" fmla="*/ 8258 h 12482"/>
              <a:gd name="connsiteX4" fmla="*/ 871 w 10206"/>
              <a:gd name="connsiteY4" fmla="*/ 7713 h 12482"/>
              <a:gd name="connsiteX5" fmla="*/ 1622 w 10206"/>
              <a:gd name="connsiteY5" fmla="*/ 6819 h 12482"/>
              <a:gd name="connsiteX6" fmla="*/ 2651 w 10206"/>
              <a:gd name="connsiteY6" fmla="*/ 5862 h 12482"/>
              <a:gd name="connsiteX7" fmla="*/ 4311 w 10206"/>
              <a:gd name="connsiteY7" fmla="*/ 4695 h 12482"/>
              <a:gd name="connsiteX8" fmla="*/ 5731 w 10206"/>
              <a:gd name="connsiteY8" fmla="*/ 3139 h 12482"/>
              <a:gd name="connsiteX9" fmla="*/ 7094 w 10206"/>
              <a:gd name="connsiteY9" fmla="*/ 2033 h 12482"/>
              <a:gd name="connsiteX10" fmla="*/ 8428 w 10206"/>
              <a:gd name="connsiteY10" fmla="*/ 905 h 12482"/>
              <a:gd name="connsiteX11" fmla="*/ 9784 w 10206"/>
              <a:gd name="connsiteY11" fmla="*/ 553 h 12482"/>
              <a:gd name="connsiteX12" fmla="*/ 9879 w 10206"/>
              <a:gd name="connsiteY12" fmla="*/ 10673 h 12482"/>
              <a:gd name="connsiteX13" fmla="*/ 9211 w 10206"/>
              <a:gd name="connsiteY13" fmla="*/ 11041 h 12482"/>
              <a:gd name="connsiteX14" fmla="*/ 8252 w 10206"/>
              <a:gd name="connsiteY14" fmla="*/ 11066 h 12482"/>
              <a:gd name="connsiteX15" fmla="*/ 7045 w 10206"/>
              <a:gd name="connsiteY15" fmla="*/ 10569 h 12482"/>
              <a:gd name="connsiteX16" fmla="*/ 6139 w 10206"/>
              <a:gd name="connsiteY16" fmla="*/ 10265 h 12482"/>
              <a:gd name="connsiteX17" fmla="*/ 5064 w 10206"/>
              <a:gd name="connsiteY17" fmla="*/ 9291 h 12482"/>
              <a:gd name="connsiteX18" fmla="*/ 3489 w 10206"/>
              <a:gd name="connsiteY18" fmla="*/ 7776 h 12482"/>
              <a:gd name="connsiteX19" fmla="*/ 2657 w 10206"/>
              <a:gd name="connsiteY19" fmla="*/ 7780 h 12482"/>
              <a:gd name="connsiteX20" fmla="*/ 2018 w 10206"/>
              <a:gd name="connsiteY20" fmla="*/ 8153 h 12482"/>
              <a:gd name="connsiteX21" fmla="*/ 844 w 10206"/>
              <a:gd name="connsiteY21" fmla="*/ 9097 h 12482"/>
              <a:gd name="connsiteX22" fmla="*/ 206 w 10206"/>
              <a:gd name="connsiteY22" fmla="*/ 10294 h 12482"/>
              <a:gd name="connsiteX23" fmla="*/ 0 w 10206"/>
              <a:gd name="connsiteY23" fmla="*/ 10357 h 12482"/>
              <a:gd name="connsiteX0" fmla="*/ 0 w 10166"/>
              <a:gd name="connsiteY0" fmla="*/ 10357 h 11304"/>
              <a:gd name="connsiteX1" fmla="*/ 69 w 10166"/>
              <a:gd name="connsiteY1" fmla="*/ 9992 h 11304"/>
              <a:gd name="connsiteX2" fmla="*/ 234 w 10166"/>
              <a:gd name="connsiteY2" fmla="*/ 8858 h 11304"/>
              <a:gd name="connsiteX3" fmla="*/ 504 w 10166"/>
              <a:gd name="connsiteY3" fmla="*/ 8258 h 11304"/>
              <a:gd name="connsiteX4" fmla="*/ 871 w 10166"/>
              <a:gd name="connsiteY4" fmla="*/ 7713 h 11304"/>
              <a:gd name="connsiteX5" fmla="*/ 1622 w 10166"/>
              <a:gd name="connsiteY5" fmla="*/ 6819 h 11304"/>
              <a:gd name="connsiteX6" fmla="*/ 2651 w 10166"/>
              <a:gd name="connsiteY6" fmla="*/ 5862 h 11304"/>
              <a:gd name="connsiteX7" fmla="*/ 4311 w 10166"/>
              <a:gd name="connsiteY7" fmla="*/ 4695 h 11304"/>
              <a:gd name="connsiteX8" fmla="*/ 5731 w 10166"/>
              <a:gd name="connsiteY8" fmla="*/ 3139 h 11304"/>
              <a:gd name="connsiteX9" fmla="*/ 7094 w 10166"/>
              <a:gd name="connsiteY9" fmla="*/ 2033 h 11304"/>
              <a:gd name="connsiteX10" fmla="*/ 8428 w 10166"/>
              <a:gd name="connsiteY10" fmla="*/ 905 h 11304"/>
              <a:gd name="connsiteX11" fmla="*/ 9784 w 10166"/>
              <a:gd name="connsiteY11" fmla="*/ 553 h 11304"/>
              <a:gd name="connsiteX12" fmla="*/ 9839 w 10166"/>
              <a:gd name="connsiteY12" fmla="*/ 9490 h 11304"/>
              <a:gd name="connsiteX13" fmla="*/ 9211 w 10166"/>
              <a:gd name="connsiteY13" fmla="*/ 11041 h 11304"/>
              <a:gd name="connsiteX14" fmla="*/ 8252 w 10166"/>
              <a:gd name="connsiteY14" fmla="*/ 11066 h 11304"/>
              <a:gd name="connsiteX15" fmla="*/ 7045 w 10166"/>
              <a:gd name="connsiteY15" fmla="*/ 10569 h 11304"/>
              <a:gd name="connsiteX16" fmla="*/ 6139 w 10166"/>
              <a:gd name="connsiteY16" fmla="*/ 10265 h 11304"/>
              <a:gd name="connsiteX17" fmla="*/ 5064 w 10166"/>
              <a:gd name="connsiteY17" fmla="*/ 9291 h 11304"/>
              <a:gd name="connsiteX18" fmla="*/ 3489 w 10166"/>
              <a:gd name="connsiteY18" fmla="*/ 7776 h 11304"/>
              <a:gd name="connsiteX19" fmla="*/ 2657 w 10166"/>
              <a:gd name="connsiteY19" fmla="*/ 7780 h 11304"/>
              <a:gd name="connsiteX20" fmla="*/ 2018 w 10166"/>
              <a:gd name="connsiteY20" fmla="*/ 8153 h 11304"/>
              <a:gd name="connsiteX21" fmla="*/ 844 w 10166"/>
              <a:gd name="connsiteY21" fmla="*/ 9097 h 11304"/>
              <a:gd name="connsiteX22" fmla="*/ 206 w 10166"/>
              <a:gd name="connsiteY22" fmla="*/ 10294 h 11304"/>
              <a:gd name="connsiteX23" fmla="*/ 0 w 10166"/>
              <a:gd name="connsiteY23" fmla="*/ 10357 h 11304"/>
              <a:gd name="connsiteX0" fmla="*/ 0 w 10166"/>
              <a:gd name="connsiteY0" fmla="*/ 10357 h 11609"/>
              <a:gd name="connsiteX1" fmla="*/ 69 w 10166"/>
              <a:gd name="connsiteY1" fmla="*/ 9992 h 11609"/>
              <a:gd name="connsiteX2" fmla="*/ 234 w 10166"/>
              <a:gd name="connsiteY2" fmla="*/ 8858 h 11609"/>
              <a:gd name="connsiteX3" fmla="*/ 504 w 10166"/>
              <a:gd name="connsiteY3" fmla="*/ 8258 h 11609"/>
              <a:gd name="connsiteX4" fmla="*/ 871 w 10166"/>
              <a:gd name="connsiteY4" fmla="*/ 7713 h 11609"/>
              <a:gd name="connsiteX5" fmla="*/ 1622 w 10166"/>
              <a:gd name="connsiteY5" fmla="*/ 6819 h 11609"/>
              <a:gd name="connsiteX6" fmla="*/ 2651 w 10166"/>
              <a:gd name="connsiteY6" fmla="*/ 5862 h 11609"/>
              <a:gd name="connsiteX7" fmla="*/ 4311 w 10166"/>
              <a:gd name="connsiteY7" fmla="*/ 4695 h 11609"/>
              <a:gd name="connsiteX8" fmla="*/ 5731 w 10166"/>
              <a:gd name="connsiteY8" fmla="*/ 3139 h 11609"/>
              <a:gd name="connsiteX9" fmla="*/ 7094 w 10166"/>
              <a:gd name="connsiteY9" fmla="*/ 2033 h 11609"/>
              <a:gd name="connsiteX10" fmla="*/ 8428 w 10166"/>
              <a:gd name="connsiteY10" fmla="*/ 905 h 11609"/>
              <a:gd name="connsiteX11" fmla="*/ 9784 w 10166"/>
              <a:gd name="connsiteY11" fmla="*/ 553 h 11609"/>
              <a:gd name="connsiteX12" fmla="*/ 9839 w 10166"/>
              <a:gd name="connsiteY12" fmla="*/ 9800 h 11609"/>
              <a:gd name="connsiteX13" fmla="*/ 9211 w 10166"/>
              <a:gd name="connsiteY13" fmla="*/ 11041 h 11609"/>
              <a:gd name="connsiteX14" fmla="*/ 8252 w 10166"/>
              <a:gd name="connsiteY14" fmla="*/ 11066 h 11609"/>
              <a:gd name="connsiteX15" fmla="*/ 7045 w 10166"/>
              <a:gd name="connsiteY15" fmla="*/ 10569 h 11609"/>
              <a:gd name="connsiteX16" fmla="*/ 6139 w 10166"/>
              <a:gd name="connsiteY16" fmla="*/ 10265 h 11609"/>
              <a:gd name="connsiteX17" fmla="*/ 5064 w 10166"/>
              <a:gd name="connsiteY17" fmla="*/ 9291 h 11609"/>
              <a:gd name="connsiteX18" fmla="*/ 3489 w 10166"/>
              <a:gd name="connsiteY18" fmla="*/ 7776 h 11609"/>
              <a:gd name="connsiteX19" fmla="*/ 2657 w 10166"/>
              <a:gd name="connsiteY19" fmla="*/ 7780 h 11609"/>
              <a:gd name="connsiteX20" fmla="*/ 2018 w 10166"/>
              <a:gd name="connsiteY20" fmla="*/ 8153 h 11609"/>
              <a:gd name="connsiteX21" fmla="*/ 844 w 10166"/>
              <a:gd name="connsiteY21" fmla="*/ 9097 h 11609"/>
              <a:gd name="connsiteX22" fmla="*/ 206 w 10166"/>
              <a:gd name="connsiteY22" fmla="*/ 10294 h 11609"/>
              <a:gd name="connsiteX23" fmla="*/ 0 w 10166"/>
              <a:gd name="connsiteY23" fmla="*/ 10357 h 11609"/>
              <a:gd name="connsiteX0" fmla="*/ 0 w 10049"/>
              <a:gd name="connsiteY0" fmla="*/ 10620 h 11872"/>
              <a:gd name="connsiteX1" fmla="*/ 69 w 10049"/>
              <a:gd name="connsiteY1" fmla="*/ 10255 h 11872"/>
              <a:gd name="connsiteX2" fmla="*/ 234 w 10049"/>
              <a:gd name="connsiteY2" fmla="*/ 9121 h 11872"/>
              <a:gd name="connsiteX3" fmla="*/ 504 w 10049"/>
              <a:gd name="connsiteY3" fmla="*/ 8521 h 11872"/>
              <a:gd name="connsiteX4" fmla="*/ 871 w 10049"/>
              <a:gd name="connsiteY4" fmla="*/ 7976 h 11872"/>
              <a:gd name="connsiteX5" fmla="*/ 1622 w 10049"/>
              <a:gd name="connsiteY5" fmla="*/ 7082 h 11872"/>
              <a:gd name="connsiteX6" fmla="*/ 2651 w 10049"/>
              <a:gd name="connsiteY6" fmla="*/ 6125 h 11872"/>
              <a:gd name="connsiteX7" fmla="*/ 4311 w 10049"/>
              <a:gd name="connsiteY7" fmla="*/ 4958 h 11872"/>
              <a:gd name="connsiteX8" fmla="*/ 5731 w 10049"/>
              <a:gd name="connsiteY8" fmla="*/ 3402 h 11872"/>
              <a:gd name="connsiteX9" fmla="*/ 7094 w 10049"/>
              <a:gd name="connsiteY9" fmla="*/ 2296 h 11872"/>
              <a:gd name="connsiteX10" fmla="*/ 8428 w 10049"/>
              <a:gd name="connsiteY10" fmla="*/ 1168 h 11872"/>
              <a:gd name="connsiteX11" fmla="*/ 9784 w 10049"/>
              <a:gd name="connsiteY11" fmla="*/ 816 h 11872"/>
              <a:gd name="connsiteX12" fmla="*/ 10019 w 10049"/>
              <a:gd name="connsiteY12" fmla="*/ 6065 h 11872"/>
              <a:gd name="connsiteX13" fmla="*/ 9839 w 10049"/>
              <a:gd name="connsiteY13" fmla="*/ 10063 h 11872"/>
              <a:gd name="connsiteX14" fmla="*/ 9211 w 10049"/>
              <a:gd name="connsiteY14" fmla="*/ 11304 h 11872"/>
              <a:gd name="connsiteX15" fmla="*/ 8252 w 10049"/>
              <a:gd name="connsiteY15" fmla="*/ 11329 h 11872"/>
              <a:gd name="connsiteX16" fmla="*/ 7045 w 10049"/>
              <a:gd name="connsiteY16" fmla="*/ 10832 h 11872"/>
              <a:gd name="connsiteX17" fmla="*/ 6139 w 10049"/>
              <a:gd name="connsiteY17" fmla="*/ 10528 h 11872"/>
              <a:gd name="connsiteX18" fmla="*/ 5064 w 10049"/>
              <a:gd name="connsiteY18" fmla="*/ 9554 h 11872"/>
              <a:gd name="connsiteX19" fmla="*/ 3489 w 10049"/>
              <a:gd name="connsiteY19" fmla="*/ 8039 h 11872"/>
              <a:gd name="connsiteX20" fmla="*/ 2657 w 10049"/>
              <a:gd name="connsiteY20" fmla="*/ 8043 h 11872"/>
              <a:gd name="connsiteX21" fmla="*/ 2018 w 10049"/>
              <a:gd name="connsiteY21" fmla="*/ 8416 h 11872"/>
              <a:gd name="connsiteX22" fmla="*/ 844 w 10049"/>
              <a:gd name="connsiteY22" fmla="*/ 9360 h 11872"/>
              <a:gd name="connsiteX23" fmla="*/ 206 w 10049"/>
              <a:gd name="connsiteY23" fmla="*/ 10557 h 11872"/>
              <a:gd name="connsiteX24" fmla="*/ 0 w 10049"/>
              <a:gd name="connsiteY24" fmla="*/ 10620 h 11872"/>
              <a:gd name="connsiteX0" fmla="*/ 0 w 10047"/>
              <a:gd name="connsiteY0" fmla="*/ 10620 h 11872"/>
              <a:gd name="connsiteX1" fmla="*/ 69 w 10047"/>
              <a:gd name="connsiteY1" fmla="*/ 10255 h 11872"/>
              <a:gd name="connsiteX2" fmla="*/ 234 w 10047"/>
              <a:gd name="connsiteY2" fmla="*/ 9121 h 11872"/>
              <a:gd name="connsiteX3" fmla="*/ 504 w 10047"/>
              <a:gd name="connsiteY3" fmla="*/ 8521 h 11872"/>
              <a:gd name="connsiteX4" fmla="*/ 871 w 10047"/>
              <a:gd name="connsiteY4" fmla="*/ 7976 h 11872"/>
              <a:gd name="connsiteX5" fmla="*/ 1622 w 10047"/>
              <a:gd name="connsiteY5" fmla="*/ 7082 h 11872"/>
              <a:gd name="connsiteX6" fmla="*/ 2651 w 10047"/>
              <a:gd name="connsiteY6" fmla="*/ 6125 h 11872"/>
              <a:gd name="connsiteX7" fmla="*/ 4311 w 10047"/>
              <a:gd name="connsiteY7" fmla="*/ 4958 h 11872"/>
              <a:gd name="connsiteX8" fmla="*/ 5731 w 10047"/>
              <a:gd name="connsiteY8" fmla="*/ 3402 h 11872"/>
              <a:gd name="connsiteX9" fmla="*/ 7094 w 10047"/>
              <a:gd name="connsiteY9" fmla="*/ 2296 h 11872"/>
              <a:gd name="connsiteX10" fmla="*/ 8428 w 10047"/>
              <a:gd name="connsiteY10" fmla="*/ 1168 h 11872"/>
              <a:gd name="connsiteX11" fmla="*/ 9784 w 10047"/>
              <a:gd name="connsiteY11" fmla="*/ 816 h 11872"/>
              <a:gd name="connsiteX12" fmla="*/ 10009 w 10047"/>
              <a:gd name="connsiteY12" fmla="*/ 6065 h 11872"/>
              <a:gd name="connsiteX13" fmla="*/ 9839 w 10047"/>
              <a:gd name="connsiteY13" fmla="*/ 10063 h 11872"/>
              <a:gd name="connsiteX14" fmla="*/ 9211 w 10047"/>
              <a:gd name="connsiteY14" fmla="*/ 11304 h 11872"/>
              <a:gd name="connsiteX15" fmla="*/ 8252 w 10047"/>
              <a:gd name="connsiteY15" fmla="*/ 11329 h 11872"/>
              <a:gd name="connsiteX16" fmla="*/ 7045 w 10047"/>
              <a:gd name="connsiteY16" fmla="*/ 10832 h 11872"/>
              <a:gd name="connsiteX17" fmla="*/ 6139 w 10047"/>
              <a:gd name="connsiteY17" fmla="*/ 10528 h 11872"/>
              <a:gd name="connsiteX18" fmla="*/ 5064 w 10047"/>
              <a:gd name="connsiteY18" fmla="*/ 9554 h 11872"/>
              <a:gd name="connsiteX19" fmla="*/ 3489 w 10047"/>
              <a:gd name="connsiteY19" fmla="*/ 8039 h 11872"/>
              <a:gd name="connsiteX20" fmla="*/ 2657 w 10047"/>
              <a:gd name="connsiteY20" fmla="*/ 8043 h 11872"/>
              <a:gd name="connsiteX21" fmla="*/ 2018 w 10047"/>
              <a:gd name="connsiteY21" fmla="*/ 8416 h 11872"/>
              <a:gd name="connsiteX22" fmla="*/ 844 w 10047"/>
              <a:gd name="connsiteY22" fmla="*/ 9360 h 11872"/>
              <a:gd name="connsiteX23" fmla="*/ 206 w 10047"/>
              <a:gd name="connsiteY23" fmla="*/ 10557 h 11872"/>
              <a:gd name="connsiteX24" fmla="*/ 0 w 10047"/>
              <a:gd name="connsiteY24" fmla="*/ 10620 h 11872"/>
              <a:gd name="connsiteX0" fmla="*/ 0 w 10047"/>
              <a:gd name="connsiteY0" fmla="*/ 10620 h 11872"/>
              <a:gd name="connsiteX1" fmla="*/ 69 w 10047"/>
              <a:gd name="connsiteY1" fmla="*/ 10255 h 11872"/>
              <a:gd name="connsiteX2" fmla="*/ 234 w 10047"/>
              <a:gd name="connsiteY2" fmla="*/ 9121 h 11872"/>
              <a:gd name="connsiteX3" fmla="*/ 504 w 10047"/>
              <a:gd name="connsiteY3" fmla="*/ 8521 h 11872"/>
              <a:gd name="connsiteX4" fmla="*/ 871 w 10047"/>
              <a:gd name="connsiteY4" fmla="*/ 7976 h 11872"/>
              <a:gd name="connsiteX5" fmla="*/ 1622 w 10047"/>
              <a:gd name="connsiteY5" fmla="*/ 7082 h 11872"/>
              <a:gd name="connsiteX6" fmla="*/ 2651 w 10047"/>
              <a:gd name="connsiteY6" fmla="*/ 6125 h 11872"/>
              <a:gd name="connsiteX7" fmla="*/ 4311 w 10047"/>
              <a:gd name="connsiteY7" fmla="*/ 4958 h 11872"/>
              <a:gd name="connsiteX8" fmla="*/ 5731 w 10047"/>
              <a:gd name="connsiteY8" fmla="*/ 3402 h 11872"/>
              <a:gd name="connsiteX9" fmla="*/ 7094 w 10047"/>
              <a:gd name="connsiteY9" fmla="*/ 2296 h 11872"/>
              <a:gd name="connsiteX10" fmla="*/ 8428 w 10047"/>
              <a:gd name="connsiteY10" fmla="*/ 1168 h 11872"/>
              <a:gd name="connsiteX11" fmla="*/ 9784 w 10047"/>
              <a:gd name="connsiteY11" fmla="*/ 816 h 11872"/>
              <a:gd name="connsiteX12" fmla="*/ 10009 w 10047"/>
              <a:gd name="connsiteY12" fmla="*/ 6065 h 11872"/>
              <a:gd name="connsiteX13" fmla="*/ 9839 w 10047"/>
              <a:gd name="connsiteY13" fmla="*/ 10063 h 11872"/>
              <a:gd name="connsiteX14" fmla="*/ 9211 w 10047"/>
              <a:gd name="connsiteY14" fmla="*/ 11304 h 11872"/>
              <a:gd name="connsiteX15" fmla="*/ 8252 w 10047"/>
              <a:gd name="connsiteY15" fmla="*/ 11329 h 11872"/>
              <a:gd name="connsiteX16" fmla="*/ 7045 w 10047"/>
              <a:gd name="connsiteY16" fmla="*/ 10832 h 11872"/>
              <a:gd name="connsiteX17" fmla="*/ 6139 w 10047"/>
              <a:gd name="connsiteY17" fmla="*/ 10528 h 11872"/>
              <a:gd name="connsiteX18" fmla="*/ 5064 w 10047"/>
              <a:gd name="connsiteY18" fmla="*/ 9554 h 11872"/>
              <a:gd name="connsiteX19" fmla="*/ 3489 w 10047"/>
              <a:gd name="connsiteY19" fmla="*/ 8039 h 11872"/>
              <a:gd name="connsiteX20" fmla="*/ 2657 w 10047"/>
              <a:gd name="connsiteY20" fmla="*/ 8043 h 11872"/>
              <a:gd name="connsiteX21" fmla="*/ 2018 w 10047"/>
              <a:gd name="connsiteY21" fmla="*/ 8416 h 11872"/>
              <a:gd name="connsiteX22" fmla="*/ 844 w 10047"/>
              <a:gd name="connsiteY22" fmla="*/ 9360 h 11872"/>
              <a:gd name="connsiteX23" fmla="*/ 206 w 10047"/>
              <a:gd name="connsiteY23" fmla="*/ 10557 h 11872"/>
              <a:gd name="connsiteX24" fmla="*/ 0 w 10047"/>
              <a:gd name="connsiteY24" fmla="*/ 10620 h 11872"/>
              <a:gd name="connsiteX0" fmla="*/ 0 w 10047"/>
              <a:gd name="connsiteY0" fmla="*/ 10620 h 11872"/>
              <a:gd name="connsiteX1" fmla="*/ 69 w 10047"/>
              <a:gd name="connsiteY1" fmla="*/ 10255 h 11872"/>
              <a:gd name="connsiteX2" fmla="*/ 234 w 10047"/>
              <a:gd name="connsiteY2" fmla="*/ 9121 h 11872"/>
              <a:gd name="connsiteX3" fmla="*/ 504 w 10047"/>
              <a:gd name="connsiteY3" fmla="*/ 8521 h 11872"/>
              <a:gd name="connsiteX4" fmla="*/ 871 w 10047"/>
              <a:gd name="connsiteY4" fmla="*/ 7976 h 11872"/>
              <a:gd name="connsiteX5" fmla="*/ 1622 w 10047"/>
              <a:gd name="connsiteY5" fmla="*/ 7082 h 11872"/>
              <a:gd name="connsiteX6" fmla="*/ 2651 w 10047"/>
              <a:gd name="connsiteY6" fmla="*/ 6125 h 11872"/>
              <a:gd name="connsiteX7" fmla="*/ 4311 w 10047"/>
              <a:gd name="connsiteY7" fmla="*/ 4958 h 11872"/>
              <a:gd name="connsiteX8" fmla="*/ 5731 w 10047"/>
              <a:gd name="connsiteY8" fmla="*/ 3402 h 11872"/>
              <a:gd name="connsiteX9" fmla="*/ 7094 w 10047"/>
              <a:gd name="connsiteY9" fmla="*/ 2296 h 11872"/>
              <a:gd name="connsiteX10" fmla="*/ 8428 w 10047"/>
              <a:gd name="connsiteY10" fmla="*/ 1168 h 11872"/>
              <a:gd name="connsiteX11" fmla="*/ 9784 w 10047"/>
              <a:gd name="connsiteY11" fmla="*/ 816 h 11872"/>
              <a:gd name="connsiteX12" fmla="*/ 10009 w 10047"/>
              <a:gd name="connsiteY12" fmla="*/ 6065 h 11872"/>
              <a:gd name="connsiteX13" fmla="*/ 9839 w 10047"/>
              <a:gd name="connsiteY13" fmla="*/ 10063 h 11872"/>
              <a:gd name="connsiteX14" fmla="*/ 9211 w 10047"/>
              <a:gd name="connsiteY14" fmla="*/ 11304 h 11872"/>
              <a:gd name="connsiteX15" fmla="*/ 8252 w 10047"/>
              <a:gd name="connsiteY15" fmla="*/ 11329 h 11872"/>
              <a:gd name="connsiteX16" fmla="*/ 7045 w 10047"/>
              <a:gd name="connsiteY16" fmla="*/ 10832 h 11872"/>
              <a:gd name="connsiteX17" fmla="*/ 6139 w 10047"/>
              <a:gd name="connsiteY17" fmla="*/ 10528 h 11872"/>
              <a:gd name="connsiteX18" fmla="*/ 5064 w 10047"/>
              <a:gd name="connsiteY18" fmla="*/ 9554 h 11872"/>
              <a:gd name="connsiteX19" fmla="*/ 3718 w 10047"/>
              <a:gd name="connsiteY19" fmla="*/ 8546 h 11872"/>
              <a:gd name="connsiteX20" fmla="*/ 2657 w 10047"/>
              <a:gd name="connsiteY20" fmla="*/ 8043 h 11872"/>
              <a:gd name="connsiteX21" fmla="*/ 2018 w 10047"/>
              <a:gd name="connsiteY21" fmla="*/ 8416 h 11872"/>
              <a:gd name="connsiteX22" fmla="*/ 844 w 10047"/>
              <a:gd name="connsiteY22" fmla="*/ 9360 h 11872"/>
              <a:gd name="connsiteX23" fmla="*/ 206 w 10047"/>
              <a:gd name="connsiteY23" fmla="*/ 10557 h 11872"/>
              <a:gd name="connsiteX24" fmla="*/ 0 w 10047"/>
              <a:gd name="connsiteY24" fmla="*/ 10620 h 11872"/>
              <a:gd name="connsiteX0" fmla="*/ 0 w 10047"/>
              <a:gd name="connsiteY0" fmla="*/ 10620 h 11872"/>
              <a:gd name="connsiteX1" fmla="*/ 69 w 10047"/>
              <a:gd name="connsiteY1" fmla="*/ 10255 h 11872"/>
              <a:gd name="connsiteX2" fmla="*/ 234 w 10047"/>
              <a:gd name="connsiteY2" fmla="*/ 9121 h 11872"/>
              <a:gd name="connsiteX3" fmla="*/ 504 w 10047"/>
              <a:gd name="connsiteY3" fmla="*/ 8521 h 11872"/>
              <a:gd name="connsiteX4" fmla="*/ 871 w 10047"/>
              <a:gd name="connsiteY4" fmla="*/ 7976 h 11872"/>
              <a:gd name="connsiteX5" fmla="*/ 1622 w 10047"/>
              <a:gd name="connsiteY5" fmla="*/ 7082 h 11872"/>
              <a:gd name="connsiteX6" fmla="*/ 2651 w 10047"/>
              <a:gd name="connsiteY6" fmla="*/ 6125 h 11872"/>
              <a:gd name="connsiteX7" fmla="*/ 4311 w 10047"/>
              <a:gd name="connsiteY7" fmla="*/ 4958 h 11872"/>
              <a:gd name="connsiteX8" fmla="*/ 5731 w 10047"/>
              <a:gd name="connsiteY8" fmla="*/ 3402 h 11872"/>
              <a:gd name="connsiteX9" fmla="*/ 7094 w 10047"/>
              <a:gd name="connsiteY9" fmla="*/ 2296 h 11872"/>
              <a:gd name="connsiteX10" fmla="*/ 8428 w 10047"/>
              <a:gd name="connsiteY10" fmla="*/ 1168 h 11872"/>
              <a:gd name="connsiteX11" fmla="*/ 9784 w 10047"/>
              <a:gd name="connsiteY11" fmla="*/ 816 h 11872"/>
              <a:gd name="connsiteX12" fmla="*/ 10009 w 10047"/>
              <a:gd name="connsiteY12" fmla="*/ 6065 h 11872"/>
              <a:gd name="connsiteX13" fmla="*/ 9839 w 10047"/>
              <a:gd name="connsiteY13" fmla="*/ 10063 h 11872"/>
              <a:gd name="connsiteX14" fmla="*/ 9211 w 10047"/>
              <a:gd name="connsiteY14" fmla="*/ 11304 h 11872"/>
              <a:gd name="connsiteX15" fmla="*/ 8252 w 10047"/>
              <a:gd name="connsiteY15" fmla="*/ 11329 h 11872"/>
              <a:gd name="connsiteX16" fmla="*/ 7045 w 10047"/>
              <a:gd name="connsiteY16" fmla="*/ 10832 h 11872"/>
              <a:gd name="connsiteX17" fmla="*/ 6139 w 10047"/>
              <a:gd name="connsiteY17" fmla="*/ 10528 h 11872"/>
              <a:gd name="connsiteX18" fmla="*/ 4954 w 10047"/>
              <a:gd name="connsiteY18" fmla="*/ 9638 h 11872"/>
              <a:gd name="connsiteX19" fmla="*/ 3718 w 10047"/>
              <a:gd name="connsiteY19" fmla="*/ 8546 h 11872"/>
              <a:gd name="connsiteX20" fmla="*/ 2657 w 10047"/>
              <a:gd name="connsiteY20" fmla="*/ 8043 h 11872"/>
              <a:gd name="connsiteX21" fmla="*/ 2018 w 10047"/>
              <a:gd name="connsiteY21" fmla="*/ 8416 h 11872"/>
              <a:gd name="connsiteX22" fmla="*/ 844 w 10047"/>
              <a:gd name="connsiteY22" fmla="*/ 9360 h 11872"/>
              <a:gd name="connsiteX23" fmla="*/ 206 w 10047"/>
              <a:gd name="connsiteY23" fmla="*/ 10557 h 11872"/>
              <a:gd name="connsiteX24" fmla="*/ 0 w 10047"/>
              <a:gd name="connsiteY24" fmla="*/ 10620 h 11872"/>
              <a:gd name="connsiteX0" fmla="*/ 0 w 10047"/>
              <a:gd name="connsiteY0" fmla="*/ 10620 h 11872"/>
              <a:gd name="connsiteX1" fmla="*/ 69 w 10047"/>
              <a:gd name="connsiteY1" fmla="*/ 10255 h 11872"/>
              <a:gd name="connsiteX2" fmla="*/ 234 w 10047"/>
              <a:gd name="connsiteY2" fmla="*/ 9121 h 11872"/>
              <a:gd name="connsiteX3" fmla="*/ 504 w 10047"/>
              <a:gd name="connsiteY3" fmla="*/ 8521 h 11872"/>
              <a:gd name="connsiteX4" fmla="*/ 871 w 10047"/>
              <a:gd name="connsiteY4" fmla="*/ 7976 h 11872"/>
              <a:gd name="connsiteX5" fmla="*/ 1622 w 10047"/>
              <a:gd name="connsiteY5" fmla="*/ 7082 h 11872"/>
              <a:gd name="connsiteX6" fmla="*/ 2651 w 10047"/>
              <a:gd name="connsiteY6" fmla="*/ 6125 h 11872"/>
              <a:gd name="connsiteX7" fmla="*/ 4311 w 10047"/>
              <a:gd name="connsiteY7" fmla="*/ 4958 h 11872"/>
              <a:gd name="connsiteX8" fmla="*/ 5731 w 10047"/>
              <a:gd name="connsiteY8" fmla="*/ 3402 h 11872"/>
              <a:gd name="connsiteX9" fmla="*/ 7094 w 10047"/>
              <a:gd name="connsiteY9" fmla="*/ 2296 h 11872"/>
              <a:gd name="connsiteX10" fmla="*/ 8428 w 10047"/>
              <a:gd name="connsiteY10" fmla="*/ 1168 h 11872"/>
              <a:gd name="connsiteX11" fmla="*/ 9784 w 10047"/>
              <a:gd name="connsiteY11" fmla="*/ 816 h 11872"/>
              <a:gd name="connsiteX12" fmla="*/ 10009 w 10047"/>
              <a:gd name="connsiteY12" fmla="*/ 6065 h 11872"/>
              <a:gd name="connsiteX13" fmla="*/ 9839 w 10047"/>
              <a:gd name="connsiteY13" fmla="*/ 10063 h 11872"/>
              <a:gd name="connsiteX14" fmla="*/ 9211 w 10047"/>
              <a:gd name="connsiteY14" fmla="*/ 11304 h 11872"/>
              <a:gd name="connsiteX15" fmla="*/ 8252 w 10047"/>
              <a:gd name="connsiteY15" fmla="*/ 11329 h 11872"/>
              <a:gd name="connsiteX16" fmla="*/ 7045 w 10047"/>
              <a:gd name="connsiteY16" fmla="*/ 10832 h 11872"/>
              <a:gd name="connsiteX17" fmla="*/ 6139 w 10047"/>
              <a:gd name="connsiteY17" fmla="*/ 10528 h 11872"/>
              <a:gd name="connsiteX18" fmla="*/ 4954 w 10047"/>
              <a:gd name="connsiteY18" fmla="*/ 9638 h 11872"/>
              <a:gd name="connsiteX19" fmla="*/ 3738 w 10047"/>
              <a:gd name="connsiteY19" fmla="*/ 8856 h 11872"/>
              <a:gd name="connsiteX20" fmla="*/ 2657 w 10047"/>
              <a:gd name="connsiteY20" fmla="*/ 8043 h 11872"/>
              <a:gd name="connsiteX21" fmla="*/ 2018 w 10047"/>
              <a:gd name="connsiteY21" fmla="*/ 8416 h 11872"/>
              <a:gd name="connsiteX22" fmla="*/ 844 w 10047"/>
              <a:gd name="connsiteY22" fmla="*/ 9360 h 11872"/>
              <a:gd name="connsiteX23" fmla="*/ 206 w 10047"/>
              <a:gd name="connsiteY23" fmla="*/ 10557 h 11872"/>
              <a:gd name="connsiteX24" fmla="*/ 0 w 10047"/>
              <a:gd name="connsiteY24" fmla="*/ 10620 h 11872"/>
              <a:gd name="connsiteX0" fmla="*/ 0 w 10047"/>
              <a:gd name="connsiteY0" fmla="*/ 10620 h 11872"/>
              <a:gd name="connsiteX1" fmla="*/ 69 w 10047"/>
              <a:gd name="connsiteY1" fmla="*/ 10255 h 11872"/>
              <a:gd name="connsiteX2" fmla="*/ 234 w 10047"/>
              <a:gd name="connsiteY2" fmla="*/ 9121 h 11872"/>
              <a:gd name="connsiteX3" fmla="*/ 504 w 10047"/>
              <a:gd name="connsiteY3" fmla="*/ 8521 h 11872"/>
              <a:gd name="connsiteX4" fmla="*/ 871 w 10047"/>
              <a:gd name="connsiteY4" fmla="*/ 7976 h 11872"/>
              <a:gd name="connsiteX5" fmla="*/ 1622 w 10047"/>
              <a:gd name="connsiteY5" fmla="*/ 7082 h 11872"/>
              <a:gd name="connsiteX6" fmla="*/ 2651 w 10047"/>
              <a:gd name="connsiteY6" fmla="*/ 6125 h 11872"/>
              <a:gd name="connsiteX7" fmla="*/ 4311 w 10047"/>
              <a:gd name="connsiteY7" fmla="*/ 4958 h 11872"/>
              <a:gd name="connsiteX8" fmla="*/ 5731 w 10047"/>
              <a:gd name="connsiteY8" fmla="*/ 3402 h 11872"/>
              <a:gd name="connsiteX9" fmla="*/ 7094 w 10047"/>
              <a:gd name="connsiteY9" fmla="*/ 2296 h 11872"/>
              <a:gd name="connsiteX10" fmla="*/ 8428 w 10047"/>
              <a:gd name="connsiteY10" fmla="*/ 1168 h 11872"/>
              <a:gd name="connsiteX11" fmla="*/ 9784 w 10047"/>
              <a:gd name="connsiteY11" fmla="*/ 816 h 11872"/>
              <a:gd name="connsiteX12" fmla="*/ 10009 w 10047"/>
              <a:gd name="connsiteY12" fmla="*/ 6065 h 11872"/>
              <a:gd name="connsiteX13" fmla="*/ 9839 w 10047"/>
              <a:gd name="connsiteY13" fmla="*/ 10063 h 11872"/>
              <a:gd name="connsiteX14" fmla="*/ 9211 w 10047"/>
              <a:gd name="connsiteY14" fmla="*/ 11304 h 11872"/>
              <a:gd name="connsiteX15" fmla="*/ 8252 w 10047"/>
              <a:gd name="connsiteY15" fmla="*/ 11329 h 11872"/>
              <a:gd name="connsiteX16" fmla="*/ 7045 w 10047"/>
              <a:gd name="connsiteY16" fmla="*/ 10832 h 11872"/>
              <a:gd name="connsiteX17" fmla="*/ 6139 w 10047"/>
              <a:gd name="connsiteY17" fmla="*/ 10528 h 11872"/>
              <a:gd name="connsiteX18" fmla="*/ 4954 w 10047"/>
              <a:gd name="connsiteY18" fmla="*/ 9638 h 11872"/>
              <a:gd name="connsiteX19" fmla="*/ 3738 w 10047"/>
              <a:gd name="connsiteY19" fmla="*/ 8856 h 11872"/>
              <a:gd name="connsiteX20" fmla="*/ 2657 w 10047"/>
              <a:gd name="connsiteY20" fmla="*/ 8550 h 11872"/>
              <a:gd name="connsiteX21" fmla="*/ 2018 w 10047"/>
              <a:gd name="connsiteY21" fmla="*/ 8416 h 11872"/>
              <a:gd name="connsiteX22" fmla="*/ 844 w 10047"/>
              <a:gd name="connsiteY22" fmla="*/ 9360 h 11872"/>
              <a:gd name="connsiteX23" fmla="*/ 206 w 10047"/>
              <a:gd name="connsiteY23" fmla="*/ 10557 h 11872"/>
              <a:gd name="connsiteX24" fmla="*/ 0 w 10047"/>
              <a:gd name="connsiteY24" fmla="*/ 10620 h 11872"/>
              <a:gd name="connsiteX0" fmla="*/ 0 w 10047"/>
              <a:gd name="connsiteY0" fmla="*/ 10620 h 11872"/>
              <a:gd name="connsiteX1" fmla="*/ 69 w 10047"/>
              <a:gd name="connsiteY1" fmla="*/ 10255 h 11872"/>
              <a:gd name="connsiteX2" fmla="*/ 234 w 10047"/>
              <a:gd name="connsiteY2" fmla="*/ 9121 h 11872"/>
              <a:gd name="connsiteX3" fmla="*/ 504 w 10047"/>
              <a:gd name="connsiteY3" fmla="*/ 8521 h 11872"/>
              <a:gd name="connsiteX4" fmla="*/ 871 w 10047"/>
              <a:gd name="connsiteY4" fmla="*/ 7976 h 11872"/>
              <a:gd name="connsiteX5" fmla="*/ 1622 w 10047"/>
              <a:gd name="connsiteY5" fmla="*/ 7082 h 11872"/>
              <a:gd name="connsiteX6" fmla="*/ 2651 w 10047"/>
              <a:gd name="connsiteY6" fmla="*/ 6125 h 11872"/>
              <a:gd name="connsiteX7" fmla="*/ 4311 w 10047"/>
              <a:gd name="connsiteY7" fmla="*/ 4958 h 11872"/>
              <a:gd name="connsiteX8" fmla="*/ 5731 w 10047"/>
              <a:gd name="connsiteY8" fmla="*/ 3402 h 11872"/>
              <a:gd name="connsiteX9" fmla="*/ 7094 w 10047"/>
              <a:gd name="connsiteY9" fmla="*/ 2296 h 11872"/>
              <a:gd name="connsiteX10" fmla="*/ 8428 w 10047"/>
              <a:gd name="connsiteY10" fmla="*/ 1168 h 11872"/>
              <a:gd name="connsiteX11" fmla="*/ 9784 w 10047"/>
              <a:gd name="connsiteY11" fmla="*/ 816 h 11872"/>
              <a:gd name="connsiteX12" fmla="*/ 10009 w 10047"/>
              <a:gd name="connsiteY12" fmla="*/ 6065 h 11872"/>
              <a:gd name="connsiteX13" fmla="*/ 9839 w 10047"/>
              <a:gd name="connsiteY13" fmla="*/ 10063 h 11872"/>
              <a:gd name="connsiteX14" fmla="*/ 9211 w 10047"/>
              <a:gd name="connsiteY14" fmla="*/ 11304 h 11872"/>
              <a:gd name="connsiteX15" fmla="*/ 8252 w 10047"/>
              <a:gd name="connsiteY15" fmla="*/ 11329 h 11872"/>
              <a:gd name="connsiteX16" fmla="*/ 7045 w 10047"/>
              <a:gd name="connsiteY16" fmla="*/ 10832 h 11872"/>
              <a:gd name="connsiteX17" fmla="*/ 6139 w 10047"/>
              <a:gd name="connsiteY17" fmla="*/ 10528 h 11872"/>
              <a:gd name="connsiteX18" fmla="*/ 4954 w 10047"/>
              <a:gd name="connsiteY18" fmla="*/ 9638 h 11872"/>
              <a:gd name="connsiteX19" fmla="*/ 3738 w 10047"/>
              <a:gd name="connsiteY19" fmla="*/ 8856 h 11872"/>
              <a:gd name="connsiteX20" fmla="*/ 2657 w 10047"/>
              <a:gd name="connsiteY20" fmla="*/ 8550 h 11872"/>
              <a:gd name="connsiteX21" fmla="*/ 1799 w 10047"/>
              <a:gd name="connsiteY21" fmla="*/ 8782 h 11872"/>
              <a:gd name="connsiteX22" fmla="*/ 844 w 10047"/>
              <a:gd name="connsiteY22" fmla="*/ 9360 h 11872"/>
              <a:gd name="connsiteX23" fmla="*/ 206 w 10047"/>
              <a:gd name="connsiteY23" fmla="*/ 10557 h 11872"/>
              <a:gd name="connsiteX24" fmla="*/ 0 w 10047"/>
              <a:gd name="connsiteY24" fmla="*/ 10620 h 11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047" h="11872">
                <a:moveTo>
                  <a:pt x="0" y="10620"/>
                </a:moveTo>
                <a:cubicBezTo>
                  <a:pt x="17" y="10500"/>
                  <a:pt x="52" y="10381"/>
                  <a:pt x="69" y="10255"/>
                </a:cubicBezTo>
                <a:cubicBezTo>
                  <a:pt x="103" y="9816"/>
                  <a:pt x="181" y="9560"/>
                  <a:pt x="234" y="9121"/>
                </a:cubicBezTo>
                <a:cubicBezTo>
                  <a:pt x="250" y="8995"/>
                  <a:pt x="504" y="8521"/>
                  <a:pt x="504" y="8521"/>
                </a:cubicBezTo>
                <a:cubicBezTo>
                  <a:pt x="557" y="8219"/>
                  <a:pt x="766" y="8261"/>
                  <a:pt x="871" y="7976"/>
                </a:cubicBezTo>
                <a:cubicBezTo>
                  <a:pt x="887" y="7896"/>
                  <a:pt x="1579" y="6959"/>
                  <a:pt x="1622" y="7082"/>
                </a:cubicBezTo>
                <a:cubicBezTo>
                  <a:pt x="2062" y="6244"/>
                  <a:pt x="2100" y="6370"/>
                  <a:pt x="2651" y="6125"/>
                </a:cubicBezTo>
                <a:cubicBezTo>
                  <a:pt x="3306" y="5393"/>
                  <a:pt x="3727" y="5124"/>
                  <a:pt x="4311" y="4958"/>
                </a:cubicBezTo>
                <a:cubicBezTo>
                  <a:pt x="4868" y="4548"/>
                  <a:pt x="5370" y="3847"/>
                  <a:pt x="5731" y="3402"/>
                </a:cubicBezTo>
                <a:cubicBezTo>
                  <a:pt x="6186" y="2958"/>
                  <a:pt x="6645" y="2668"/>
                  <a:pt x="7094" y="2296"/>
                </a:cubicBezTo>
                <a:cubicBezTo>
                  <a:pt x="7543" y="1924"/>
                  <a:pt x="7980" y="1415"/>
                  <a:pt x="8428" y="1168"/>
                </a:cubicBezTo>
                <a:cubicBezTo>
                  <a:pt x="8876" y="921"/>
                  <a:pt x="9521" y="0"/>
                  <a:pt x="9784" y="816"/>
                </a:cubicBezTo>
                <a:cubicBezTo>
                  <a:pt x="10047" y="1632"/>
                  <a:pt x="10000" y="4524"/>
                  <a:pt x="10009" y="6065"/>
                </a:cubicBezTo>
                <a:cubicBezTo>
                  <a:pt x="10018" y="7606"/>
                  <a:pt x="9974" y="9190"/>
                  <a:pt x="9839" y="10063"/>
                </a:cubicBezTo>
                <a:cubicBezTo>
                  <a:pt x="9742" y="11872"/>
                  <a:pt x="9475" y="11093"/>
                  <a:pt x="9211" y="11304"/>
                </a:cubicBezTo>
                <a:cubicBezTo>
                  <a:pt x="8947" y="11515"/>
                  <a:pt x="8611" y="11469"/>
                  <a:pt x="8252" y="11329"/>
                </a:cubicBezTo>
                <a:cubicBezTo>
                  <a:pt x="7757" y="11443"/>
                  <a:pt x="7397" y="10966"/>
                  <a:pt x="7045" y="10832"/>
                </a:cubicBezTo>
                <a:cubicBezTo>
                  <a:pt x="6693" y="10699"/>
                  <a:pt x="6487" y="10727"/>
                  <a:pt x="6139" y="10528"/>
                </a:cubicBezTo>
                <a:cubicBezTo>
                  <a:pt x="5791" y="10329"/>
                  <a:pt x="5232" y="9507"/>
                  <a:pt x="4954" y="9638"/>
                </a:cubicBezTo>
                <a:cubicBezTo>
                  <a:pt x="4643" y="9821"/>
                  <a:pt x="4032" y="8691"/>
                  <a:pt x="3738" y="8856"/>
                </a:cubicBezTo>
                <a:cubicBezTo>
                  <a:pt x="3378" y="9329"/>
                  <a:pt x="3139" y="8521"/>
                  <a:pt x="2657" y="8550"/>
                </a:cubicBezTo>
                <a:cubicBezTo>
                  <a:pt x="2285" y="8835"/>
                  <a:pt x="2101" y="8647"/>
                  <a:pt x="1799" y="8782"/>
                </a:cubicBezTo>
                <a:cubicBezTo>
                  <a:pt x="1497" y="8917"/>
                  <a:pt x="1077" y="8984"/>
                  <a:pt x="844" y="9360"/>
                </a:cubicBezTo>
                <a:cubicBezTo>
                  <a:pt x="724" y="9508"/>
                  <a:pt x="361" y="10438"/>
                  <a:pt x="206" y="10557"/>
                </a:cubicBezTo>
                <a:cubicBezTo>
                  <a:pt x="155" y="10603"/>
                  <a:pt x="0" y="10620"/>
                  <a:pt x="0" y="10620"/>
                </a:cubicBezTo>
                <a:close/>
              </a:path>
            </a:pathLst>
          </a:custGeom>
          <a:gradFill rotWithShape="1">
            <a:gsLst>
              <a:gs pos="0">
                <a:schemeClr val="bg1">
                  <a:lumMod val="65000"/>
                </a:schemeClr>
              </a:gs>
              <a:gs pos="100000">
                <a:srgbClr val="B2B2B2">
                  <a:alpha val="21999"/>
                </a:srgbClr>
              </a:gs>
            </a:gsLst>
            <a:lin ang="0" scaled="1"/>
          </a:gradFill>
          <a:ln w="9525">
            <a:solidFill>
              <a:schemeClr val="bg2"/>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9" name="Freeform 28"/>
          <p:cNvSpPr/>
          <p:nvPr/>
        </p:nvSpPr>
        <p:spPr>
          <a:xfrm>
            <a:off x="750888" y="3225800"/>
            <a:ext cx="8088312" cy="1682750"/>
          </a:xfrm>
          <a:custGeom>
            <a:avLst/>
            <a:gdLst>
              <a:gd name="connsiteX0" fmla="*/ 0 w 7924800"/>
              <a:gd name="connsiteY0" fmla="*/ 2342444 h 2342444"/>
              <a:gd name="connsiteX1" fmla="*/ 177800 w 7924800"/>
              <a:gd name="connsiteY1" fmla="*/ 1927577 h 2342444"/>
              <a:gd name="connsiteX2" fmla="*/ 414866 w 7924800"/>
              <a:gd name="connsiteY2" fmla="*/ 1605844 h 2342444"/>
              <a:gd name="connsiteX3" fmla="*/ 863600 w 7924800"/>
              <a:gd name="connsiteY3" fmla="*/ 1292577 h 2342444"/>
              <a:gd name="connsiteX4" fmla="*/ 1405466 w 7924800"/>
              <a:gd name="connsiteY4" fmla="*/ 1089377 h 2342444"/>
              <a:gd name="connsiteX5" fmla="*/ 2091266 w 7924800"/>
              <a:gd name="connsiteY5" fmla="*/ 860777 h 2342444"/>
              <a:gd name="connsiteX6" fmla="*/ 2988733 w 7924800"/>
              <a:gd name="connsiteY6" fmla="*/ 572910 h 2342444"/>
              <a:gd name="connsiteX7" fmla="*/ 3556000 w 7924800"/>
              <a:gd name="connsiteY7" fmla="*/ 522110 h 2342444"/>
              <a:gd name="connsiteX8" fmla="*/ 4114800 w 7924800"/>
              <a:gd name="connsiteY8" fmla="*/ 369710 h 2342444"/>
              <a:gd name="connsiteX9" fmla="*/ 5029200 w 7924800"/>
              <a:gd name="connsiteY9" fmla="*/ 234244 h 2342444"/>
              <a:gd name="connsiteX10" fmla="*/ 5672666 w 7924800"/>
              <a:gd name="connsiteY10" fmla="*/ 149577 h 2342444"/>
              <a:gd name="connsiteX11" fmla="*/ 6146800 w 7924800"/>
              <a:gd name="connsiteY11" fmla="*/ 132644 h 2342444"/>
              <a:gd name="connsiteX12" fmla="*/ 6731000 w 7924800"/>
              <a:gd name="connsiteY12" fmla="*/ 90310 h 2342444"/>
              <a:gd name="connsiteX13" fmla="*/ 7323666 w 7924800"/>
              <a:gd name="connsiteY13" fmla="*/ 39510 h 2342444"/>
              <a:gd name="connsiteX14" fmla="*/ 7747000 w 7924800"/>
              <a:gd name="connsiteY14" fmla="*/ 5644 h 2342444"/>
              <a:gd name="connsiteX15" fmla="*/ 7848600 w 7924800"/>
              <a:gd name="connsiteY15" fmla="*/ 5644 h 2342444"/>
              <a:gd name="connsiteX16" fmla="*/ 7924800 w 7924800"/>
              <a:gd name="connsiteY16" fmla="*/ 5644 h 2342444"/>
              <a:gd name="connsiteX0" fmla="*/ 105833 w 8030633"/>
              <a:gd name="connsiteY0" fmla="*/ 2342444 h 2402366"/>
              <a:gd name="connsiteX1" fmla="*/ 29633 w 8030633"/>
              <a:gd name="connsiteY1" fmla="*/ 2333221 h 2402366"/>
              <a:gd name="connsiteX2" fmla="*/ 283633 w 8030633"/>
              <a:gd name="connsiteY2" fmla="*/ 1927577 h 2402366"/>
              <a:gd name="connsiteX3" fmla="*/ 520699 w 8030633"/>
              <a:gd name="connsiteY3" fmla="*/ 1605844 h 2402366"/>
              <a:gd name="connsiteX4" fmla="*/ 969433 w 8030633"/>
              <a:gd name="connsiteY4" fmla="*/ 1292577 h 2402366"/>
              <a:gd name="connsiteX5" fmla="*/ 1511299 w 8030633"/>
              <a:gd name="connsiteY5" fmla="*/ 1089377 h 2402366"/>
              <a:gd name="connsiteX6" fmla="*/ 2197099 w 8030633"/>
              <a:gd name="connsiteY6" fmla="*/ 860777 h 2402366"/>
              <a:gd name="connsiteX7" fmla="*/ 3094566 w 8030633"/>
              <a:gd name="connsiteY7" fmla="*/ 572910 h 2402366"/>
              <a:gd name="connsiteX8" fmla="*/ 3661833 w 8030633"/>
              <a:gd name="connsiteY8" fmla="*/ 522110 h 2402366"/>
              <a:gd name="connsiteX9" fmla="*/ 4220633 w 8030633"/>
              <a:gd name="connsiteY9" fmla="*/ 369710 h 2402366"/>
              <a:gd name="connsiteX10" fmla="*/ 5135033 w 8030633"/>
              <a:gd name="connsiteY10" fmla="*/ 234244 h 2402366"/>
              <a:gd name="connsiteX11" fmla="*/ 5778499 w 8030633"/>
              <a:gd name="connsiteY11" fmla="*/ 149577 h 2402366"/>
              <a:gd name="connsiteX12" fmla="*/ 6252633 w 8030633"/>
              <a:gd name="connsiteY12" fmla="*/ 132644 h 2402366"/>
              <a:gd name="connsiteX13" fmla="*/ 6836833 w 8030633"/>
              <a:gd name="connsiteY13" fmla="*/ 90310 h 2402366"/>
              <a:gd name="connsiteX14" fmla="*/ 7429499 w 8030633"/>
              <a:gd name="connsiteY14" fmla="*/ 39510 h 2402366"/>
              <a:gd name="connsiteX15" fmla="*/ 7852833 w 8030633"/>
              <a:gd name="connsiteY15" fmla="*/ 5644 h 2402366"/>
              <a:gd name="connsiteX16" fmla="*/ 7954433 w 8030633"/>
              <a:gd name="connsiteY16" fmla="*/ 5644 h 2402366"/>
              <a:gd name="connsiteX17" fmla="*/ 8030633 w 8030633"/>
              <a:gd name="connsiteY17" fmla="*/ 5644 h 2402366"/>
              <a:gd name="connsiteX0" fmla="*/ 0 w 8001000"/>
              <a:gd name="connsiteY0" fmla="*/ 2333221 h 2333221"/>
              <a:gd name="connsiteX1" fmla="*/ 254000 w 8001000"/>
              <a:gd name="connsiteY1" fmla="*/ 1927577 h 2333221"/>
              <a:gd name="connsiteX2" fmla="*/ 491066 w 8001000"/>
              <a:gd name="connsiteY2" fmla="*/ 1605844 h 2333221"/>
              <a:gd name="connsiteX3" fmla="*/ 939800 w 8001000"/>
              <a:gd name="connsiteY3" fmla="*/ 1292577 h 2333221"/>
              <a:gd name="connsiteX4" fmla="*/ 1481666 w 8001000"/>
              <a:gd name="connsiteY4" fmla="*/ 1089377 h 2333221"/>
              <a:gd name="connsiteX5" fmla="*/ 2167466 w 8001000"/>
              <a:gd name="connsiteY5" fmla="*/ 860777 h 2333221"/>
              <a:gd name="connsiteX6" fmla="*/ 3064933 w 8001000"/>
              <a:gd name="connsiteY6" fmla="*/ 572910 h 2333221"/>
              <a:gd name="connsiteX7" fmla="*/ 3632200 w 8001000"/>
              <a:gd name="connsiteY7" fmla="*/ 522110 h 2333221"/>
              <a:gd name="connsiteX8" fmla="*/ 4191000 w 8001000"/>
              <a:gd name="connsiteY8" fmla="*/ 369710 h 2333221"/>
              <a:gd name="connsiteX9" fmla="*/ 5105400 w 8001000"/>
              <a:gd name="connsiteY9" fmla="*/ 234244 h 2333221"/>
              <a:gd name="connsiteX10" fmla="*/ 5748866 w 8001000"/>
              <a:gd name="connsiteY10" fmla="*/ 149577 h 2333221"/>
              <a:gd name="connsiteX11" fmla="*/ 6223000 w 8001000"/>
              <a:gd name="connsiteY11" fmla="*/ 132644 h 2333221"/>
              <a:gd name="connsiteX12" fmla="*/ 6807200 w 8001000"/>
              <a:gd name="connsiteY12" fmla="*/ 90310 h 2333221"/>
              <a:gd name="connsiteX13" fmla="*/ 7399866 w 8001000"/>
              <a:gd name="connsiteY13" fmla="*/ 39510 h 2333221"/>
              <a:gd name="connsiteX14" fmla="*/ 7823200 w 8001000"/>
              <a:gd name="connsiteY14" fmla="*/ 5644 h 2333221"/>
              <a:gd name="connsiteX15" fmla="*/ 7924800 w 8001000"/>
              <a:gd name="connsiteY15" fmla="*/ 5644 h 2333221"/>
              <a:gd name="connsiteX16" fmla="*/ 8001000 w 8001000"/>
              <a:gd name="connsiteY16" fmla="*/ 5644 h 2333221"/>
              <a:gd name="connsiteX0" fmla="*/ 110331 w 8111331"/>
              <a:gd name="connsiteY0" fmla="*/ 2333221 h 2456161"/>
              <a:gd name="connsiteX1" fmla="*/ 42333 w 8111331"/>
              <a:gd name="connsiteY1" fmla="*/ 2388554 h 2456161"/>
              <a:gd name="connsiteX2" fmla="*/ 364331 w 8111331"/>
              <a:gd name="connsiteY2" fmla="*/ 1927577 h 2456161"/>
              <a:gd name="connsiteX3" fmla="*/ 601397 w 8111331"/>
              <a:gd name="connsiteY3" fmla="*/ 1605844 h 2456161"/>
              <a:gd name="connsiteX4" fmla="*/ 1050131 w 8111331"/>
              <a:gd name="connsiteY4" fmla="*/ 1292577 h 2456161"/>
              <a:gd name="connsiteX5" fmla="*/ 1591997 w 8111331"/>
              <a:gd name="connsiteY5" fmla="*/ 1089377 h 2456161"/>
              <a:gd name="connsiteX6" fmla="*/ 2277797 w 8111331"/>
              <a:gd name="connsiteY6" fmla="*/ 860777 h 2456161"/>
              <a:gd name="connsiteX7" fmla="*/ 3175264 w 8111331"/>
              <a:gd name="connsiteY7" fmla="*/ 572910 h 2456161"/>
              <a:gd name="connsiteX8" fmla="*/ 3742531 w 8111331"/>
              <a:gd name="connsiteY8" fmla="*/ 522110 h 2456161"/>
              <a:gd name="connsiteX9" fmla="*/ 4301331 w 8111331"/>
              <a:gd name="connsiteY9" fmla="*/ 369710 h 2456161"/>
              <a:gd name="connsiteX10" fmla="*/ 5215731 w 8111331"/>
              <a:gd name="connsiteY10" fmla="*/ 234244 h 2456161"/>
              <a:gd name="connsiteX11" fmla="*/ 5859197 w 8111331"/>
              <a:gd name="connsiteY11" fmla="*/ 149577 h 2456161"/>
              <a:gd name="connsiteX12" fmla="*/ 6333331 w 8111331"/>
              <a:gd name="connsiteY12" fmla="*/ 132644 h 2456161"/>
              <a:gd name="connsiteX13" fmla="*/ 6917531 w 8111331"/>
              <a:gd name="connsiteY13" fmla="*/ 90310 h 2456161"/>
              <a:gd name="connsiteX14" fmla="*/ 7510197 w 8111331"/>
              <a:gd name="connsiteY14" fmla="*/ 39510 h 2456161"/>
              <a:gd name="connsiteX15" fmla="*/ 7933531 w 8111331"/>
              <a:gd name="connsiteY15" fmla="*/ 5644 h 2456161"/>
              <a:gd name="connsiteX16" fmla="*/ 8035131 w 8111331"/>
              <a:gd name="connsiteY16" fmla="*/ 5644 h 2456161"/>
              <a:gd name="connsiteX17" fmla="*/ 8111331 w 8111331"/>
              <a:gd name="connsiteY17" fmla="*/ 5644 h 2456161"/>
              <a:gd name="connsiteX0" fmla="*/ 110331 w 8111331"/>
              <a:gd name="connsiteY0" fmla="*/ 2333221 h 2456161"/>
              <a:gd name="connsiteX1" fmla="*/ 42333 w 8111331"/>
              <a:gd name="connsiteY1" fmla="*/ 2388554 h 2456161"/>
              <a:gd name="connsiteX2" fmla="*/ 364331 w 8111331"/>
              <a:gd name="connsiteY2" fmla="*/ 1927577 h 2456161"/>
              <a:gd name="connsiteX3" fmla="*/ 601397 w 8111331"/>
              <a:gd name="connsiteY3" fmla="*/ 1605844 h 2456161"/>
              <a:gd name="connsiteX4" fmla="*/ 1050131 w 8111331"/>
              <a:gd name="connsiteY4" fmla="*/ 1292577 h 2456161"/>
              <a:gd name="connsiteX5" fmla="*/ 1591997 w 8111331"/>
              <a:gd name="connsiteY5" fmla="*/ 1089377 h 2456161"/>
              <a:gd name="connsiteX6" fmla="*/ 2277797 w 8111331"/>
              <a:gd name="connsiteY6" fmla="*/ 860777 h 2456161"/>
              <a:gd name="connsiteX7" fmla="*/ 3175264 w 8111331"/>
              <a:gd name="connsiteY7" fmla="*/ 572910 h 2456161"/>
              <a:gd name="connsiteX8" fmla="*/ 3742531 w 8111331"/>
              <a:gd name="connsiteY8" fmla="*/ 522110 h 2456161"/>
              <a:gd name="connsiteX9" fmla="*/ 4301331 w 8111331"/>
              <a:gd name="connsiteY9" fmla="*/ 369710 h 2456161"/>
              <a:gd name="connsiteX10" fmla="*/ 5215731 w 8111331"/>
              <a:gd name="connsiteY10" fmla="*/ 234244 h 2456161"/>
              <a:gd name="connsiteX11" fmla="*/ 5859197 w 8111331"/>
              <a:gd name="connsiteY11" fmla="*/ 149577 h 2456161"/>
              <a:gd name="connsiteX12" fmla="*/ 6333331 w 8111331"/>
              <a:gd name="connsiteY12" fmla="*/ 132644 h 2456161"/>
              <a:gd name="connsiteX13" fmla="*/ 6917531 w 8111331"/>
              <a:gd name="connsiteY13" fmla="*/ 90310 h 2456161"/>
              <a:gd name="connsiteX14" fmla="*/ 7510197 w 8111331"/>
              <a:gd name="connsiteY14" fmla="*/ 39510 h 2456161"/>
              <a:gd name="connsiteX15" fmla="*/ 7933531 w 8111331"/>
              <a:gd name="connsiteY15" fmla="*/ 5644 h 2456161"/>
              <a:gd name="connsiteX16" fmla="*/ 8035131 w 8111331"/>
              <a:gd name="connsiteY16" fmla="*/ 5644 h 2456161"/>
              <a:gd name="connsiteX17" fmla="*/ 8111331 w 8111331"/>
              <a:gd name="connsiteY17" fmla="*/ 5644 h 2456161"/>
              <a:gd name="connsiteX0" fmla="*/ 0 w 8001000"/>
              <a:gd name="connsiteY0" fmla="*/ 2333221 h 2333221"/>
              <a:gd name="connsiteX1" fmla="*/ 254000 w 8001000"/>
              <a:gd name="connsiteY1" fmla="*/ 1927577 h 2333221"/>
              <a:gd name="connsiteX2" fmla="*/ 491066 w 8001000"/>
              <a:gd name="connsiteY2" fmla="*/ 1605844 h 2333221"/>
              <a:gd name="connsiteX3" fmla="*/ 939800 w 8001000"/>
              <a:gd name="connsiteY3" fmla="*/ 1292577 h 2333221"/>
              <a:gd name="connsiteX4" fmla="*/ 1481666 w 8001000"/>
              <a:gd name="connsiteY4" fmla="*/ 1089377 h 2333221"/>
              <a:gd name="connsiteX5" fmla="*/ 2167466 w 8001000"/>
              <a:gd name="connsiteY5" fmla="*/ 860777 h 2333221"/>
              <a:gd name="connsiteX6" fmla="*/ 3064933 w 8001000"/>
              <a:gd name="connsiteY6" fmla="*/ 572910 h 2333221"/>
              <a:gd name="connsiteX7" fmla="*/ 3632200 w 8001000"/>
              <a:gd name="connsiteY7" fmla="*/ 522110 h 2333221"/>
              <a:gd name="connsiteX8" fmla="*/ 4191000 w 8001000"/>
              <a:gd name="connsiteY8" fmla="*/ 369710 h 2333221"/>
              <a:gd name="connsiteX9" fmla="*/ 5105400 w 8001000"/>
              <a:gd name="connsiteY9" fmla="*/ 234244 h 2333221"/>
              <a:gd name="connsiteX10" fmla="*/ 5748866 w 8001000"/>
              <a:gd name="connsiteY10" fmla="*/ 149577 h 2333221"/>
              <a:gd name="connsiteX11" fmla="*/ 6223000 w 8001000"/>
              <a:gd name="connsiteY11" fmla="*/ 132644 h 2333221"/>
              <a:gd name="connsiteX12" fmla="*/ 6807200 w 8001000"/>
              <a:gd name="connsiteY12" fmla="*/ 90310 h 2333221"/>
              <a:gd name="connsiteX13" fmla="*/ 7399866 w 8001000"/>
              <a:gd name="connsiteY13" fmla="*/ 39510 h 2333221"/>
              <a:gd name="connsiteX14" fmla="*/ 7823200 w 8001000"/>
              <a:gd name="connsiteY14" fmla="*/ 5644 h 2333221"/>
              <a:gd name="connsiteX15" fmla="*/ 7924800 w 8001000"/>
              <a:gd name="connsiteY15" fmla="*/ 5644 h 2333221"/>
              <a:gd name="connsiteX16" fmla="*/ 8001000 w 8001000"/>
              <a:gd name="connsiteY16" fmla="*/ 5644 h 2333221"/>
              <a:gd name="connsiteX0" fmla="*/ 203200 w 8204200"/>
              <a:gd name="connsiteY0" fmla="*/ 2333221 h 2333221"/>
              <a:gd name="connsiteX1" fmla="*/ 42333 w 8204200"/>
              <a:gd name="connsiteY1" fmla="*/ 2245898 h 2333221"/>
              <a:gd name="connsiteX2" fmla="*/ 457200 w 8204200"/>
              <a:gd name="connsiteY2" fmla="*/ 1927577 h 2333221"/>
              <a:gd name="connsiteX3" fmla="*/ 694266 w 8204200"/>
              <a:gd name="connsiteY3" fmla="*/ 1605844 h 2333221"/>
              <a:gd name="connsiteX4" fmla="*/ 1143000 w 8204200"/>
              <a:gd name="connsiteY4" fmla="*/ 1292577 h 2333221"/>
              <a:gd name="connsiteX5" fmla="*/ 1684866 w 8204200"/>
              <a:gd name="connsiteY5" fmla="*/ 1089377 h 2333221"/>
              <a:gd name="connsiteX6" fmla="*/ 2370666 w 8204200"/>
              <a:gd name="connsiteY6" fmla="*/ 860777 h 2333221"/>
              <a:gd name="connsiteX7" fmla="*/ 3268133 w 8204200"/>
              <a:gd name="connsiteY7" fmla="*/ 572910 h 2333221"/>
              <a:gd name="connsiteX8" fmla="*/ 3835400 w 8204200"/>
              <a:gd name="connsiteY8" fmla="*/ 522110 h 2333221"/>
              <a:gd name="connsiteX9" fmla="*/ 4394200 w 8204200"/>
              <a:gd name="connsiteY9" fmla="*/ 369710 h 2333221"/>
              <a:gd name="connsiteX10" fmla="*/ 5308600 w 8204200"/>
              <a:gd name="connsiteY10" fmla="*/ 234244 h 2333221"/>
              <a:gd name="connsiteX11" fmla="*/ 5952066 w 8204200"/>
              <a:gd name="connsiteY11" fmla="*/ 149577 h 2333221"/>
              <a:gd name="connsiteX12" fmla="*/ 6426200 w 8204200"/>
              <a:gd name="connsiteY12" fmla="*/ 132644 h 2333221"/>
              <a:gd name="connsiteX13" fmla="*/ 7010400 w 8204200"/>
              <a:gd name="connsiteY13" fmla="*/ 90310 h 2333221"/>
              <a:gd name="connsiteX14" fmla="*/ 7603066 w 8204200"/>
              <a:gd name="connsiteY14" fmla="*/ 39510 h 2333221"/>
              <a:gd name="connsiteX15" fmla="*/ 8026400 w 8204200"/>
              <a:gd name="connsiteY15" fmla="*/ 5644 h 2333221"/>
              <a:gd name="connsiteX16" fmla="*/ 8128000 w 8204200"/>
              <a:gd name="connsiteY16" fmla="*/ 5644 h 2333221"/>
              <a:gd name="connsiteX17" fmla="*/ 8204200 w 8204200"/>
              <a:gd name="connsiteY17" fmla="*/ 5644 h 2333221"/>
              <a:gd name="connsiteX0" fmla="*/ 215724 w 8216724"/>
              <a:gd name="connsiteY0" fmla="*/ 2333221 h 2421265"/>
              <a:gd name="connsiteX1" fmla="*/ 140582 w 8216724"/>
              <a:gd name="connsiteY1" fmla="*/ 2406711 h 2421265"/>
              <a:gd name="connsiteX2" fmla="*/ 54857 w 8216724"/>
              <a:gd name="connsiteY2" fmla="*/ 2245898 h 2421265"/>
              <a:gd name="connsiteX3" fmla="*/ 469724 w 8216724"/>
              <a:gd name="connsiteY3" fmla="*/ 1927577 h 2421265"/>
              <a:gd name="connsiteX4" fmla="*/ 706790 w 8216724"/>
              <a:gd name="connsiteY4" fmla="*/ 1605844 h 2421265"/>
              <a:gd name="connsiteX5" fmla="*/ 1155524 w 8216724"/>
              <a:gd name="connsiteY5" fmla="*/ 1292577 h 2421265"/>
              <a:gd name="connsiteX6" fmla="*/ 1697390 w 8216724"/>
              <a:gd name="connsiteY6" fmla="*/ 1089377 h 2421265"/>
              <a:gd name="connsiteX7" fmla="*/ 2383190 w 8216724"/>
              <a:gd name="connsiteY7" fmla="*/ 860777 h 2421265"/>
              <a:gd name="connsiteX8" fmla="*/ 3280657 w 8216724"/>
              <a:gd name="connsiteY8" fmla="*/ 572910 h 2421265"/>
              <a:gd name="connsiteX9" fmla="*/ 3847924 w 8216724"/>
              <a:gd name="connsiteY9" fmla="*/ 522110 h 2421265"/>
              <a:gd name="connsiteX10" fmla="*/ 4406724 w 8216724"/>
              <a:gd name="connsiteY10" fmla="*/ 369710 h 2421265"/>
              <a:gd name="connsiteX11" fmla="*/ 5321124 w 8216724"/>
              <a:gd name="connsiteY11" fmla="*/ 234244 h 2421265"/>
              <a:gd name="connsiteX12" fmla="*/ 5964590 w 8216724"/>
              <a:gd name="connsiteY12" fmla="*/ 149577 h 2421265"/>
              <a:gd name="connsiteX13" fmla="*/ 6438724 w 8216724"/>
              <a:gd name="connsiteY13" fmla="*/ 132644 h 2421265"/>
              <a:gd name="connsiteX14" fmla="*/ 7022924 w 8216724"/>
              <a:gd name="connsiteY14" fmla="*/ 90310 h 2421265"/>
              <a:gd name="connsiteX15" fmla="*/ 7615590 w 8216724"/>
              <a:gd name="connsiteY15" fmla="*/ 39510 h 2421265"/>
              <a:gd name="connsiteX16" fmla="*/ 8038924 w 8216724"/>
              <a:gd name="connsiteY16" fmla="*/ 5644 h 2421265"/>
              <a:gd name="connsiteX17" fmla="*/ 8140524 w 8216724"/>
              <a:gd name="connsiteY17" fmla="*/ 5644 h 2421265"/>
              <a:gd name="connsiteX18" fmla="*/ 8216724 w 8216724"/>
              <a:gd name="connsiteY18" fmla="*/ 5644 h 2421265"/>
              <a:gd name="connsiteX0" fmla="*/ 87225 w 8088225"/>
              <a:gd name="connsiteY0" fmla="*/ 2333221 h 2423426"/>
              <a:gd name="connsiteX1" fmla="*/ 12083 w 8088225"/>
              <a:gd name="connsiteY1" fmla="*/ 2406711 h 2423426"/>
              <a:gd name="connsiteX2" fmla="*/ 159721 w 8088225"/>
              <a:gd name="connsiteY2" fmla="*/ 2232929 h 2423426"/>
              <a:gd name="connsiteX3" fmla="*/ 341225 w 8088225"/>
              <a:gd name="connsiteY3" fmla="*/ 1927577 h 2423426"/>
              <a:gd name="connsiteX4" fmla="*/ 578291 w 8088225"/>
              <a:gd name="connsiteY4" fmla="*/ 1605844 h 2423426"/>
              <a:gd name="connsiteX5" fmla="*/ 1027025 w 8088225"/>
              <a:gd name="connsiteY5" fmla="*/ 1292577 h 2423426"/>
              <a:gd name="connsiteX6" fmla="*/ 1568891 w 8088225"/>
              <a:gd name="connsiteY6" fmla="*/ 1089377 h 2423426"/>
              <a:gd name="connsiteX7" fmla="*/ 2254691 w 8088225"/>
              <a:gd name="connsiteY7" fmla="*/ 860777 h 2423426"/>
              <a:gd name="connsiteX8" fmla="*/ 3152158 w 8088225"/>
              <a:gd name="connsiteY8" fmla="*/ 572910 h 2423426"/>
              <a:gd name="connsiteX9" fmla="*/ 3719425 w 8088225"/>
              <a:gd name="connsiteY9" fmla="*/ 522110 h 2423426"/>
              <a:gd name="connsiteX10" fmla="*/ 4278225 w 8088225"/>
              <a:gd name="connsiteY10" fmla="*/ 369710 h 2423426"/>
              <a:gd name="connsiteX11" fmla="*/ 5192625 w 8088225"/>
              <a:gd name="connsiteY11" fmla="*/ 234244 h 2423426"/>
              <a:gd name="connsiteX12" fmla="*/ 5836091 w 8088225"/>
              <a:gd name="connsiteY12" fmla="*/ 149577 h 2423426"/>
              <a:gd name="connsiteX13" fmla="*/ 6310225 w 8088225"/>
              <a:gd name="connsiteY13" fmla="*/ 132644 h 2423426"/>
              <a:gd name="connsiteX14" fmla="*/ 6894425 w 8088225"/>
              <a:gd name="connsiteY14" fmla="*/ 90310 h 2423426"/>
              <a:gd name="connsiteX15" fmla="*/ 7487091 w 8088225"/>
              <a:gd name="connsiteY15" fmla="*/ 39510 h 2423426"/>
              <a:gd name="connsiteX16" fmla="*/ 7910425 w 8088225"/>
              <a:gd name="connsiteY16" fmla="*/ 5644 h 2423426"/>
              <a:gd name="connsiteX17" fmla="*/ 8012025 w 8088225"/>
              <a:gd name="connsiteY17" fmla="*/ 5644 h 2423426"/>
              <a:gd name="connsiteX18" fmla="*/ 8088225 w 8088225"/>
              <a:gd name="connsiteY18" fmla="*/ 5644 h 2423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088225" h="2423426">
                <a:moveTo>
                  <a:pt x="87225" y="2333221"/>
                </a:moveTo>
                <a:cubicBezTo>
                  <a:pt x="85814" y="2333365"/>
                  <a:pt x="0" y="2423426"/>
                  <a:pt x="12083" y="2406711"/>
                </a:cubicBezTo>
                <a:cubicBezTo>
                  <a:pt x="24166" y="2389996"/>
                  <a:pt x="104864" y="2312785"/>
                  <a:pt x="159721" y="2232929"/>
                </a:cubicBezTo>
                <a:cubicBezTo>
                  <a:pt x="214578" y="2153073"/>
                  <a:pt x="271463" y="2032091"/>
                  <a:pt x="341225" y="1927577"/>
                </a:cubicBezTo>
                <a:cubicBezTo>
                  <a:pt x="410987" y="1823063"/>
                  <a:pt x="463991" y="1711677"/>
                  <a:pt x="578291" y="1605844"/>
                </a:cubicBezTo>
                <a:cubicBezTo>
                  <a:pt x="692591" y="1500011"/>
                  <a:pt x="861925" y="1378655"/>
                  <a:pt x="1027025" y="1292577"/>
                </a:cubicBezTo>
                <a:cubicBezTo>
                  <a:pt x="1192125" y="1206499"/>
                  <a:pt x="1364280" y="1161344"/>
                  <a:pt x="1568891" y="1089377"/>
                </a:cubicBezTo>
                <a:cubicBezTo>
                  <a:pt x="1773502" y="1017410"/>
                  <a:pt x="2254691" y="860777"/>
                  <a:pt x="2254691" y="860777"/>
                </a:cubicBezTo>
                <a:cubicBezTo>
                  <a:pt x="2518569" y="774699"/>
                  <a:pt x="2908036" y="629354"/>
                  <a:pt x="3152158" y="572910"/>
                </a:cubicBezTo>
                <a:cubicBezTo>
                  <a:pt x="3396280" y="516466"/>
                  <a:pt x="3531747" y="555977"/>
                  <a:pt x="3719425" y="522110"/>
                </a:cubicBezTo>
                <a:cubicBezTo>
                  <a:pt x="3907103" y="488243"/>
                  <a:pt x="4032692" y="417688"/>
                  <a:pt x="4278225" y="369710"/>
                </a:cubicBezTo>
                <a:cubicBezTo>
                  <a:pt x="4523758" y="321732"/>
                  <a:pt x="5192625" y="234244"/>
                  <a:pt x="5192625" y="234244"/>
                </a:cubicBezTo>
                <a:cubicBezTo>
                  <a:pt x="5452269" y="197555"/>
                  <a:pt x="5649824" y="166510"/>
                  <a:pt x="5836091" y="149577"/>
                </a:cubicBezTo>
                <a:cubicBezTo>
                  <a:pt x="6022358" y="132644"/>
                  <a:pt x="6133836" y="142522"/>
                  <a:pt x="6310225" y="132644"/>
                </a:cubicBezTo>
                <a:cubicBezTo>
                  <a:pt x="6486614" y="122766"/>
                  <a:pt x="6894425" y="90310"/>
                  <a:pt x="6894425" y="90310"/>
                </a:cubicBezTo>
                <a:lnTo>
                  <a:pt x="7487091" y="39510"/>
                </a:lnTo>
                <a:lnTo>
                  <a:pt x="7910425" y="5644"/>
                </a:lnTo>
                <a:cubicBezTo>
                  <a:pt x="7997914" y="0"/>
                  <a:pt x="8012025" y="5644"/>
                  <a:pt x="8012025" y="5644"/>
                </a:cubicBezTo>
                <a:lnTo>
                  <a:pt x="8088225" y="5644"/>
                </a:lnTo>
              </a:path>
            </a:pathLst>
          </a:custGeom>
          <a:ln w="53975">
            <a:solidFill>
              <a:srgbClr val="FF0000"/>
            </a:solidFill>
            <a:tailEnd type="triangle" w="lg" len="lg"/>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pic>
        <p:nvPicPr>
          <p:cNvPr id="85005" name="Picture 223" descr="MCj01507830000[1]"/>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333375" y="4783138"/>
            <a:ext cx="998538" cy="1922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0812493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3" descr="MCBD09185_0000[1]"/>
          <p:cNvPicPr>
            <a:picLocks noChangeAspect="1" noChangeArrowheads="1"/>
          </p:cNvPicPr>
          <p:nvPr/>
        </p:nvPicPr>
        <p:blipFill>
          <a:blip r:embed="rId3" cstate="screen">
            <a:extLst>
              <a:ext uri="{28A0092B-C50C-407E-A947-70E740481C1C}">
                <a14:useLocalDpi xmlns:a14="http://schemas.microsoft.com/office/drawing/2010/main"/>
              </a:ext>
            </a:extLst>
          </a:blip>
          <a:srcRect l="16197" r="70865" b="84972"/>
          <a:stretch>
            <a:fillRect/>
          </a:stretch>
        </p:blipFill>
        <p:spPr bwMode="auto">
          <a:xfrm>
            <a:off x="0" y="1435100"/>
            <a:ext cx="9144000" cy="422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19" name="Picture 3" descr="MCBD09185_0000[1]"/>
          <p:cNvPicPr>
            <a:picLocks noChangeAspect="1" noChangeArrowheads="1"/>
          </p:cNvPicPr>
          <p:nvPr/>
        </p:nvPicPr>
        <p:blipFill>
          <a:blip r:embed="rId4" cstate="screen">
            <a:extLst>
              <a:ext uri="{28A0092B-C50C-407E-A947-70E740481C1C}">
                <a14:useLocalDpi xmlns:a14="http://schemas.microsoft.com/office/drawing/2010/main"/>
              </a:ext>
            </a:extLst>
          </a:blip>
          <a:srcRect l="1669" r="3091" b="61797"/>
          <a:stretch>
            <a:fillRect/>
          </a:stretch>
        </p:blipFill>
        <p:spPr bwMode="auto">
          <a:xfrm>
            <a:off x="0" y="5519738"/>
            <a:ext cx="9144000" cy="1350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20" name="Picture 3" descr="MCBD09185_0000[1]"/>
          <p:cNvPicPr>
            <a:picLocks noChangeAspect="1" noChangeArrowheads="1"/>
          </p:cNvPicPr>
          <p:nvPr/>
        </p:nvPicPr>
        <p:blipFill>
          <a:blip r:embed="rId5" cstate="screen">
            <a:extLst>
              <a:ext uri="{28A0092B-C50C-407E-A947-70E740481C1C}">
                <a14:useLocalDpi xmlns:a14="http://schemas.microsoft.com/office/drawing/2010/main"/>
              </a:ext>
            </a:extLst>
          </a:blip>
          <a:srcRect l="16197" t="4005" r="70865" b="84972"/>
          <a:stretch>
            <a:fillRect/>
          </a:stretch>
        </p:blipFill>
        <p:spPr bwMode="auto">
          <a:xfrm>
            <a:off x="0" y="0"/>
            <a:ext cx="9144000" cy="3100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40" name="Straight Connector 439"/>
          <p:cNvCxnSpPr/>
          <p:nvPr/>
        </p:nvCxnSpPr>
        <p:spPr>
          <a:xfrm>
            <a:off x="7078663" y="5172075"/>
            <a:ext cx="2065337" cy="0"/>
          </a:xfrm>
          <a:prstGeom prst="line">
            <a:avLst/>
          </a:prstGeom>
          <a:ln w="28575">
            <a:solidFill>
              <a:schemeClr val="tx2"/>
            </a:solidFill>
            <a:prstDash val="dash"/>
          </a:ln>
        </p:spPr>
        <p:style>
          <a:lnRef idx="1">
            <a:schemeClr val="accent1"/>
          </a:lnRef>
          <a:fillRef idx="0">
            <a:schemeClr val="accent1"/>
          </a:fillRef>
          <a:effectRef idx="0">
            <a:schemeClr val="accent1"/>
          </a:effectRef>
          <a:fontRef idx="minor">
            <a:schemeClr val="tx1"/>
          </a:fontRef>
        </p:style>
      </p:cxnSp>
      <p:sp>
        <p:nvSpPr>
          <p:cNvPr id="86022" name="TextBox 9"/>
          <p:cNvSpPr txBox="1">
            <a:spLocks noChangeArrowheads="1"/>
          </p:cNvSpPr>
          <p:nvPr/>
        </p:nvSpPr>
        <p:spPr bwMode="auto">
          <a:xfrm>
            <a:off x="1338263" y="4986338"/>
            <a:ext cx="58689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0000"/>
                </a:solidFill>
                <a:effectLst/>
                <a:uLnTx/>
                <a:uFillTx/>
                <a:latin typeface="Arial" charset="0"/>
                <a:ea typeface="+mn-ea"/>
                <a:cs typeface="+mn-cs"/>
              </a:rPr>
              <a:t>Height of Planetary Boundary Layer (PBL) At Night</a:t>
            </a:r>
          </a:p>
        </p:txBody>
      </p:sp>
      <p:cxnSp>
        <p:nvCxnSpPr>
          <p:cNvPr id="12" name="Straight Connector 11"/>
          <p:cNvCxnSpPr/>
          <p:nvPr/>
        </p:nvCxnSpPr>
        <p:spPr>
          <a:xfrm>
            <a:off x="0" y="5172075"/>
            <a:ext cx="1150938" cy="0"/>
          </a:xfrm>
          <a:prstGeom prst="line">
            <a:avLst/>
          </a:prstGeom>
          <a:ln w="28575">
            <a:solidFill>
              <a:schemeClr val="tx2"/>
            </a:solidFill>
            <a:prstDash val="dash"/>
          </a:ln>
        </p:spPr>
        <p:style>
          <a:lnRef idx="1">
            <a:schemeClr val="accent1"/>
          </a:lnRef>
          <a:fillRef idx="0">
            <a:schemeClr val="accent1"/>
          </a:fillRef>
          <a:effectRef idx="0">
            <a:schemeClr val="accent1"/>
          </a:effectRef>
          <a:fontRef idx="minor">
            <a:schemeClr val="tx1"/>
          </a:fontRef>
        </p:style>
      </p:cxnSp>
      <p:sp>
        <p:nvSpPr>
          <p:cNvPr id="86024" name="TextBox 15"/>
          <p:cNvSpPr txBox="1">
            <a:spLocks noChangeArrowheads="1"/>
          </p:cNvSpPr>
          <p:nvPr/>
        </p:nvSpPr>
        <p:spPr bwMode="auto">
          <a:xfrm>
            <a:off x="304800" y="177800"/>
            <a:ext cx="8653463" cy="2031325"/>
          </a:xfrm>
          <a:prstGeom prst="rect">
            <a:avLst/>
          </a:prstGeom>
          <a:solidFill>
            <a:schemeClr val="bg1"/>
          </a:solidFill>
          <a:ln w="9525">
            <a:solidFill>
              <a:srgbClr val="0070C0"/>
            </a:solidFill>
            <a:miter lim="800000"/>
            <a:headEnd/>
            <a:tailEnd/>
          </a:ln>
        </p:spPr>
        <p:txBody>
          <a:bodyPr>
            <a:spAutoFit/>
          </a:bodyPr>
          <a:lstStyle>
            <a:lvl1pPr marL="347663" indent="-347663"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347663" marR="0" lvl="0" indent="-347663" algn="l" defTabSz="914400" rtl="0" eaLnBrk="1" fontAlgn="base" latinLnBrk="0" hangingPunct="1">
              <a:lnSpc>
                <a:spcPct val="100000"/>
              </a:lnSpc>
              <a:spcBef>
                <a:spcPct val="0"/>
              </a:spcBef>
              <a:spcAft>
                <a:spcPct val="0"/>
              </a:spcAft>
              <a:buClrTx/>
              <a:buSzTx/>
              <a:buFont typeface="Wingdings" pitchFamily="2" charset="2"/>
              <a:buChar char="q"/>
              <a:tabLst/>
              <a:defRPr/>
            </a:pPr>
            <a:r>
              <a:rPr kumimoji="0" lang="en-US" altLang="en-US" sz="1800" b="1" i="0" u="none" strike="noStrike" kern="1200" cap="none" spc="0" normalizeH="0" baseline="0" noProof="0" dirty="0">
                <a:ln>
                  <a:noFill/>
                </a:ln>
                <a:solidFill>
                  <a:srgbClr val="000000"/>
                </a:solidFill>
                <a:effectLst/>
                <a:uLnTx/>
                <a:uFillTx/>
                <a:latin typeface="Arial" charset="0"/>
                <a:ea typeface="+mn-ea"/>
                <a:cs typeface="+mn-cs"/>
              </a:rPr>
              <a:t>At night, the Planetary Boundary Layer (PBL) is generally much shallower</a:t>
            </a:r>
          </a:p>
          <a:p>
            <a:pPr marL="347663" marR="0" lvl="0" indent="-347663" algn="l" defTabSz="914400" rtl="0" eaLnBrk="1" fontAlgn="base" latinLnBrk="0" hangingPunct="1">
              <a:lnSpc>
                <a:spcPct val="100000"/>
              </a:lnSpc>
              <a:spcBef>
                <a:spcPct val="0"/>
              </a:spcBef>
              <a:spcAft>
                <a:spcPct val="0"/>
              </a:spcAft>
              <a:buClrTx/>
              <a:buSzTx/>
              <a:buFont typeface="Wingdings" pitchFamily="2" charset="2"/>
              <a:buChar char="q"/>
              <a:tabLst/>
              <a:defRPr/>
            </a:pPr>
            <a:endParaRPr kumimoji="0" lang="en-US" altLang="en-US" sz="1800" b="1" i="0" u="none" strike="noStrike" kern="1200" cap="none" spc="0" normalizeH="0" baseline="0" noProof="0" dirty="0">
              <a:ln>
                <a:noFill/>
              </a:ln>
              <a:solidFill>
                <a:srgbClr val="000000"/>
              </a:solidFill>
              <a:effectLst/>
              <a:uLnTx/>
              <a:uFillTx/>
              <a:latin typeface="Arial" charset="0"/>
              <a:ea typeface="+mn-ea"/>
              <a:cs typeface="+mn-cs"/>
            </a:endParaRPr>
          </a:p>
          <a:p>
            <a:pPr marL="347663" marR="0" lvl="0" indent="-347663" algn="l" defTabSz="914400" rtl="0" eaLnBrk="1" fontAlgn="base" latinLnBrk="0" hangingPunct="1">
              <a:lnSpc>
                <a:spcPct val="100000"/>
              </a:lnSpc>
              <a:spcBef>
                <a:spcPct val="0"/>
              </a:spcBef>
              <a:spcAft>
                <a:spcPct val="0"/>
              </a:spcAft>
              <a:buClrTx/>
              <a:buSzTx/>
              <a:buFont typeface="Wingdings" pitchFamily="2" charset="2"/>
              <a:buChar char="q"/>
              <a:tabLst/>
              <a:defRPr/>
            </a:pPr>
            <a:r>
              <a:rPr kumimoji="0" lang="en-US" altLang="en-US" sz="1800" b="1" i="0" u="none" strike="noStrike" kern="1200" cap="none" spc="0" normalizeH="0" baseline="0" noProof="0" dirty="0">
                <a:ln>
                  <a:noFill/>
                </a:ln>
                <a:solidFill>
                  <a:srgbClr val="000000"/>
                </a:solidFill>
                <a:effectLst/>
                <a:uLnTx/>
                <a:uFillTx/>
                <a:latin typeface="Arial" charset="0"/>
                <a:ea typeface="+mn-ea"/>
                <a:cs typeface="+mn-cs"/>
              </a:rPr>
              <a:t>Emissions from a relatively low stack may be emitted within the PBL </a:t>
            </a:r>
          </a:p>
          <a:p>
            <a:pPr marL="347663" marR="0" lvl="0" indent="-347663" algn="l" defTabSz="914400" rtl="0" eaLnBrk="1" fontAlgn="base" latinLnBrk="0" hangingPunct="1">
              <a:lnSpc>
                <a:spcPct val="100000"/>
              </a:lnSpc>
              <a:spcBef>
                <a:spcPct val="0"/>
              </a:spcBef>
              <a:spcAft>
                <a:spcPct val="0"/>
              </a:spcAft>
              <a:buClrTx/>
              <a:buSzTx/>
              <a:buFont typeface="Wingdings" pitchFamily="2" charset="2"/>
              <a:buChar char="q"/>
              <a:tabLst/>
              <a:defRPr/>
            </a:pPr>
            <a:endParaRPr kumimoji="0" lang="en-US" altLang="en-US" sz="1800" b="1" i="0" u="none" strike="noStrike" kern="1200" cap="none" spc="0" normalizeH="0" baseline="0" noProof="0" dirty="0">
              <a:ln>
                <a:noFill/>
              </a:ln>
              <a:solidFill>
                <a:srgbClr val="000000"/>
              </a:solidFill>
              <a:effectLst/>
              <a:uLnTx/>
              <a:uFillTx/>
              <a:latin typeface="Arial" charset="0"/>
              <a:ea typeface="+mn-ea"/>
              <a:cs typeface="+mn-cs"/>
            </a:endParaRPr>
          </a:p>
          <a:p>
            <a:pPr marL="347663" marR="0" lvl="0" indent="-347663" algn="l" defTabSz="914400" rtl="0" eaLnBrk="1" fontAlgn="base" latinLnBrk="0" hangingPunct="1">
              <a:lnSpc>
                <a:spcPct val="100000"/>
              </a:lnSpc>
              <a:spcBef>
                <a:spcPct val="0"/>
              </a:spcBef>
              <a:spcAft>
                <a:spcPct val="0"/>
              </a:spcAft>
              <a:buClrTx/>
              <a:buSzTx/>
              <a:buFont typeface="Wingdings" pitchFamily="2" charset="2"/>
              <a:buChar char="q"/>
              <a:tabLst/>
              <a:defRPr/>
            </a:pPr>
            <a:r>
              <a:rPr kumimoji="0" lang="en-US" altLang="en-US" sz="1800" b="1" i="0" u="none" strike="noStrike" kern="1200" cap="none" spc="0" normalizeH="0" baseline="0" noProof="0" dirty="0">
                <a:ln>
                  <a:noFill/>
                </a:ln>
                <a:solidFill>
                  <a:srgbClr val="000000"/>
                </a:solidFill>
                <a:effectLst/>
                <a:uLnTx/>
                <a:uFillTx/>
                <a:latin typeface="Arial" charset="0"/>
                <a:ea typeface="+mn-ea"/>
                <a:cs typeface="+mn-cs"/>
              </a:rPr>
              <a:t>Note,</a:t>
            </a:r>
            <a:r>
              <a:rPr kumimoji="0" lang="en-US" altLang="en-US" sz="1800" b="1" i="0" u="none" strike="noStrike" kern="1200" cap="none" spc="0" normalizeH="0" noProof="0" dirty="0">
                <a:ln>
                  <a:noFill/>
                </a:ln>
                <a:solidFill>
                  <a:srgbClr val="000000"/>
                </a:solidFill>
                <a:effectLst/>
                <a:uLnTx/>
                <a:uFillTx/>
                <a:latin typeface="Arial" charset="0"/>
                <a:ea typeface="+mn-ea"/>
                <a:cs typeface="+mn-cs"/>
              </a:rPr>
              <a:t> </a:t>
            </a:r>
            <a:r>
              <a:rPr kumimoji="0" lang="en-US" altLang="en-US" sz="1800" b="1" i="0" u="none" strike="noStrike" kern="1200" cap="none" spc="0" normalizeH="0" baseline="0" noProof="0" dirty="0">
                <a:ln>
                  <a:noFill/>
                </a:ln>
                <a:solidFill>
                  <a:srgbClr val="000000"/>
                </a:solidFill>
                <a:effectLst/>
                <a:uLnTx/>
                <a:uFillTx/>
                <a:latin typeface="Arial" charset="0"/>
                <a:ea typeface="+mn-ea"/>
                <a:cs typeface="+mn-cs"/>
              </a:rPr>
              <a:t>if the pollutant dry deposits relatively rapidly, by the time the plume reaches the receptor, there may be little pollutant left…  </a:t>
            </a:r>
            <a:r>
              <a:rPr lang="en-US" altLang="en-US" b="1" dirty="0">
                <a:solidFill>
                  <a:srgbClr val="FF0000"/>
                </a:solidFill>
              </a:rPr>
              <a:t>Back-trajectories do not include deposition!</a:t>
            </a:r>
            <a:r>
              <a:rPr kumimoji="0" lang="en-US" altLang="en-US" sz="1800" b="1" i="0" u="none" strike="noStrike" kern="1200" cap="none" spc="0" normalizeH="0" baseline="0" noProof="0" dirty="0">
                <a:ln>
                  <a:noFill/>
                </a:ln>
                <a:solidFill>
                  <a:srgbClr val="000000"/>
                </a:solidFill>
                <a:effectLst/>
                <a:uLnTx/>
                <a:uFillTx/>
                <a:latin typeface="Arial" charset="0"/>
                <a:ea typeface="+mn-ea"/>
                <a:cs typeface="+mn-cs"/>
              </a:rPr>
              <a:t> </a:t>
            </a:r>
          </a:p>
        </p:txBody>
      </p:sp>
      <p:grpSp>
        <p:nvGrpSpPr>
          <p:cNvPr id="86025" name="Group 61"/>
          <p:cNvGrpSpPr>
            <a:grpSpLocks noChangeAspect="1"/>
          </p:cNvGrpSpPr>
          <p:nvPr/>
        </p:nvGrpSpPr>
        <p:grpSpPr bwMode="auto">
          <a:xfrm>
            <a:off x="8504238" y="5595938"/>
            <a:ext cx="320675" cy="685800"/>
            <a:chOff x="5117" y="2544"/>
            <a:chExt cx="403" cy="864"/>
          </a:xfrm>
        </p:grpSpPr>
        <p:grpSp>
          <p:nvGrpSpPr>
            <p:cNvPr id="86034" name="Group 62"/>
            <p:cNvGrpSpPr>
              <a:grpSpLocks noChangeAspect="1"/>
            </p:cNvGrpSpPr>
            <p:nvPr/>
          </p:nvGrpSpPr>
          <p:grpSpPr bwMode="auto">
            <a:xfrm>
              <a:off x="5117" y="2544"/>
              <a:ext cx="403" cy="630"/>
              <a:chOff x="1488" y="2112"/>
              <a:chExt cx="768" cy="1200"/>
            </a:xfrm>
          </p:grpSpPr>
          <p:sp>
            <p:nvSpPr>
              <p:cNvPr id="86038" name="Rectangle 63"/>
              <p:cNvSpPr>
                <a:spLocks noChangeAspect="1" noChangeArrowheads="1"/>
              </p:cNvSpPr>
              <p:nvPr/>
            </p:nvSpPr>
            <p:spPr bwMode="auto">
              <a:xfrm>
                <a:off x="1488" y="2112"/>
                <a:ext cx="768" cy="1200"/>
              </a:xfrm>
              <a:prstGeom prst="rect">
                <a:avLst/>
              </a:prstGeom>
              <a:solidFill>
                <a:schemeClr val="bg1"/>
              </a:solidFill>
              <a:ln w="9525">
                <a:solidFill>
                  <a:schemeClr val="tx1"/>
                </a:solidFill>
                <a:miter lim="800000"/>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charset="0"/>
                  <a:ea typeface="+mn-ea"/>
                  <a:cs typeface="+mn-cs"/>
                </a:endParaRPr>
              </a:p>
            </p:txBody>
          </p:sp>
          <p:pic>
            <p:nvPicPr>
              <p:cNvPr id="86039" name="Picture 64" descr="DC400004"/>
              <p:cNvPicPr preferRelativeResize="0">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598" y="2256"/>
                <a:ext cx="569" cy="96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sp>
          <p:nvSpPr>
            <p:cNvPr id="86035" name="Line 65"/>
            <p:cNvSpPr>
              <a:spLocks noChangeShapeType="1"/>
            </p:cNvSpPr>
            <p:nvPr/>
          </p:nvSpPr>
          <p:spPr bwMode="auto">
            <a:xfrm>
              <a:off x="5232" y="3168"/>
              <a:ext cx="0" cy="24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86036" name="Line 66"/>
            <p:cNvSpPr>
              <a:spLocks noChangeShapeType="1"/>
            </p:cNvSpPr>
            <p:nvPr/>
          </p:nvSpPr>
          <p:spPr bwMode="auto">
            <a:xfrm>
              <a:off x="5376" y="3168"/>
              <a:ext cx="0" cy="24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86037" name="Line 67"/>
            <p:cNvSpPr>
              <a:spLocks noChangeShapeType="1"/>
            </p:cNvSpPr>
            <p:nvPr/>
          </p:nvSpPr>
          <p:spPr bwMode="auto">
            <a:xfrm>
              <a:off x="5136" y="3408"/>
              <a:ext cx="336"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grpSp>
      <p:sp>
        <p:nvSpPr>
          <p:cNvPr id="86026" name="Text Box 60"/>
          <p:cNvSpPr txBox="1">
            <a:spLocks noChangeArrowheads="1"/>
          </p:cNvSpPr>
          <p:nvPr/>
        </p:nvSpPr>
        <p:spPr bwMode="auto">
          <a:xfrm>
            <a:off x="7848600" y="6223000"/>
            <a:ext cx="1143000" cy="5492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000" b="1" i="0" u="none" strike="noStrike" kern="1200" cap="none" spc="0" normalizeH="0" baseline="0" noProof="0">
                <a:ln>
                  <a:noFill/>
                </a:ln>
                <a:solidFill>
                  <a:srgbClr val="000000"/>
                </a:solidFill>
                <a:effectLst/>
                <a:uLnTx/>
                <a:uFillTx/>
                <a:latin typeface="Arial" charset="0"/>
                <a:ea typeface="+mn-ea"/>
                <a:cs typeface="+mn-cs"/>
              </a:rPr>
              <a:t>Measurement of ambient air concentrations</a:t>
            </a:r>
          </a:p>
        </p:txBody>
      </p:sp>
      <p:sp>
        <p:nvSpPr>
          <p:cNvPr id="18" name="Freeform 22"/>
          <p:cNvSpPr>
            <a:spLocks/>
          </p:cNvSpPr>
          <p:nvPr/>
        </p:nvSpPr>
        <p:spPr bwMode="auto">
          <a:xfrm>
            <a:off x="649288" y="5214938"/>
            <a:ext cx="8494712" cy="704850"/>
          </a:xfrm>
          <a:custGeom>
            <a:avLst/>
            <a:gdLst>
              <a:gd name="T0" fmla="*/ 0 w 5351"/>
              <a:gd name="T1" fmla="*/ 1754 h 1754"/>
              <a:gd name="T2" fmla="*/ 37 w 5351"/>
              <a:gd name="T3" fmla="*/ 1690 h 1754"/>
              <a:gd name="T4" fmla="*/ 125 w 5351"/>
              <a:gd name="T5" fmla="*/ 1491 h 1754"/>
              <a:gd name="T6" fmla="*/ 275 w 5351"/>
              <a:gd name="T7" fmla="*/ 1408 h 1754"/>
              <a:gd name="T8" fmla="*/ 476 w 5351"/>
              <a:gd name="T9" fmla="*/ 1316 h 1754"/>
              <a:gd name="T10" fmla="*/ 643 w 5351"/>
              <a:gd name="T11" fmla="*/ 1266 h 1754"/>
              <a:gd name="T12" fmla="*/ 1177 w 5351"/>
              <a:gd name="T13" fmla="*/ 1124 h 1754"/>
              <a:gd name="T14" fmla="*/ 2337 w 5351"/>
              <a:gd name="T15" fmla="*/ 923 h 1754"/>
              <a:gd name="T16" fmla="*/ 3080 w 5351"/>
              <a:gd name="T17" fmla="*/ 698 h 1754"/>
              <a:gd name="T18" fmla="*/ 3798 w 5351"/>
              <a:gd name="T19" fmla="*/ 456 h 1754"/>
              <a:gd name="T20" fmla="*/ 4516 w 5351"/>
              <a:gd name="T21" fmla="*/ 214 h 1754"/>
              <a:gd name="T22" fmla="*/ 5209 w 5351"/>
              <a:gd name="T23" fmla="*/ 97 h 1754"/>
              <a:gd name="T24" fmla="*/ 5176 w 5351"/>
              <a:gd name="T25" fmla="*/ 797 h 1754"/>
              <a:gd name="T26" fmla="*/ 4491 w 5351"/>
              <a:gd name="T27" fmla="*/ 873 h 1754"/>
              <a:gd name="T28" fmla="*/ 3590 w 5351"/>
              <a:gd name="T29" fmla="*/ 915 h 1754"/>
              <a:gd name="T30" fmla="*/ 2797 w 5351"/>
              <a:gd name="T31" fmla="*/ 1024 h 1754"/>
              <a:gd name="T32" fmla="*/ 2488 w 5351"/>
              <a:gd name="T33" fmla="*/ 1074 h 1754"/>
              <a:gd name="T34" fmla="*/ 1903 w 5351"/>
              <a:gd name="T35" fmla="*/ 1165 h 1754"/>
              <a:gd name="T36" fmla="*/ 1469 w 5351"/>
              <a:gd name="T37" fmla="*/ 1232 h 1754"/>
              <a:gd name="T38" fmla="*/ 860 w 5351"/>
              <a:gd name="T39" fmla="*/ 1349 h 1754"/>
              <a:gd name="T40" fmla="*/ 451 w 5351"/>
              <a:gd name="T41" fmla="*/ 1533 h 1754"/>
              <a:gd name="T42" fmla="*/ 110 w 5351"/>
              <a:gd name="T43" fmla="*/ 1743 h 1754"/>
              <a:gd name="T44" fmla="*/ 0 w 5351"/>
              <a:gd name="T45" fmla="*/ 1754 h 175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351"/>
              <a:gd name="T70" fmla="*/ 0 h 1754"/>
              <a:gd name="T71" fmla="*/ 5351 w 5351"/>
              <a:gd name="T72" fmla="*/ 1754 h 1754"/>
              <a:gd name="connsiteX0" fmla="*/ 0 w 10000"/>
              <a:gd name="connsiteY0" fmla="*/ 10000 h 10000"/>
              <a:gd name="connsiteX1" fmla="*/ 69 w 10000"/>
              <a:gd name="connsiteY1" fmla="*/ 9635 h 10000"/>
              <a:gd name="connsiteX2" fmla="*/ 234 w 10000"/>
              <a:gd name="connsiteY2" fmla="*/ 8501 h 10000"/>
              <a:gd name="connsiteX3" fmla="*/ 514 w 10000"/>
              <a:gd name="connsiteY3" fmla="*/ 8027 h 10000"/>
              <a:gd name="connsiteX4" fmla="*/ 870 w 10000"/>
              <a:gd name="connsiteY4" fmla="*/ 7356 h 10000"/>
              <a:gd name="connsiteX5" fmla="*/ 1202 w 10000"/>
              <a:gd name="connsiteY5" fmla="*/ 7218 h 10000"/>
              <a:gd name="connsiteX6" fmla="*/ 2200 w 10000"/>
              <a:gd name="connsiteY6" fmla="*/ 6408 h 10000"/>
              <a:gd name="connsiteX7" fmla="*/ 4367 w 10000"/>
              <a:gd name="connsiteY7" fmla="*/ 5262 h 10000"/>
              <a:gd name="connsiteX8" fmla="*/ 5756 w 10000"/>
              <a:gd name="connsiteY8" fmla="*/ 3979 h 10000"/>
              <a:gd name="connsiteX9" fmla="*/ 7098 w 10000"/>
              <a:gd name="connsiteY9" fmla="*/ 2600 h 10000"/>
              <a:gd name="connsiteX10" fmla="*/ 8440 w 10000"/>
              <a:gd name="connsiteY10" fmla="*/ 1220 h 10000"/>
              <a:gd name="connsiteX11" fmla="*/ 9735 w 10000"/>
              <a:gd name="connsiteY11" fmla="*/ 553 h 10000"/>
              <a:gd name="connsiteX12" fmla="*/ 9673 w 10000"/>
              <a:gd name="connsiteY12" fmla="*/ 4544 h 10000"/>
              <a:gd name="connsiteX13" fmla="*/ 8393 w 10000"/>
              <a:gd name="connsiteY13" fmla="*/ 4977 h 10000"/>
              <a:gd name="connsiteX14" fmla="*/ 6709 w 10000"/>
              <a:gd name="connsiteY14" fmla="*/ 5217 h 10000"/>
              <a:gd name="connsiteX15" fmla="*/ 5227 w 10000"/>
              <a:gd name="connsiteY15" fmla="*/ 5838 h 10000"/>
              <a:gd name="connsiteX16" fmla="*/ 4650 w 10000"/>
              <a:gd name="connsiteY16" fmla="*/ 6123 h 10000"/>
              <a:gd name="connsiteX17" fmla="*/ 3556 w 10000"/>
              <a:gd name="connsiteY17" fmla="*/ 6642 h 10000"/>
              <a:gd name="connsiteX18" fmla="*/ 2745 w 10000"/>
              <a:gd name="connsiteY18" fmla="*/ 7024 h 10000"/>
              <a:gd name="connsiteX19" fmla="*/ 1607 w 10000"/>
              <a:gd name="connsiteY19" fmla="*/ 7691 h 10000"/>
              <a:gd name="connsiteX20" fmla="*/ 843 w 10000"/>
              <a:gd name="connsiteY20" fmla="*/ 8740 h 10000"/>
              <a:gd name="connsiteX21" fmla="*/ 206 w 10000"/>
              <a:gd name="connsiteY21" fmla="*/ 9937 h 10000"/>
              <a:gd name="connsiteX22" fmla="*/ 0 w 10000"/>
              <a:gd name="connsiteY22" fmla="*/ 10000 h 10000"/>
              <a:gd name="connsiteX0" fmla="*/ 0 w 10000"/>
              <a:gd name="connsiteY0" fmla="*/ 10000 h 10000"/>
              <a:gd name="connsiteX1" fmla="*/ 69 w 10000"/>
              <a:gd name="connsiteY1" fmla="*/ 9635 h 10000"/>
              <a:gd name="connsiteX2" fmla="*/ 234 w 10000"/>
              <a:gd name="connsiteY2" fmla="*/ 8501 h 10000"/>
              <a:gd name="connsiteX3" fmla="*/ 504 w 10000"/>
              <a:gd name="connsiteY3" fmla="*/ 7901 h 10000"/>
              <a:gd name="connsiteX4" fmla="*/ 870 w 10000"/>
              <a:gd name="connsiteY4" fmla="*/ 7356 h 10000"/>
              <a:gd name="connsiteX5" fmla="*/ 1202 w 10000"/>
              <a:gd name="connsiteY5" fmla="*/ 7218 h 10000"/>
              <a:gd name="connsiteX6" fmla="*/ 2200 w 10000"/>
              <a:gd name="connsiteY6" fmla="*/ 6408 h 10000"/>
              <a:gd name="connsiteX7" fmla="*/ 4367 w 10000"/>
              <a:gd name="connsiteY7" fmla="*/ 5262 h 10000"/>
              <a:gd name="connsiteX8" fmla="*/ 5756 w 10000"/>
              <a:gd name="connsiteY8" fmla="*/ 3979 h 10000"/>
              <a:gd name="connsiteX9" fmla="*/ 7098 w 10000"/>
              <a:gd name="connsiteY9" fmla="*/ 2600 h 10000"/>
              <a:gd name="connsiteX10" fmla="*/ 8440 w 10000"/>
              <a:gd name="connsiteY10" fmla="*/ 1220 h 10000"/>
              <a:gd name="connsiteX11" fmla="*/ 9735 w 10000"/>
              <a:gd name="connsiteY11" fmla="*/ 553 h 10000"/>
              <a:gd name="connsiteX12" fmla="*/ 9673 w 10000"/>
              <a:gd name="connsiteY12" fmla="*/ 4544 h 10000"/>
              <a:gd name="connsiteX13" fmla="*/ 8393 w 10000"/>
              <a:gd name="connsiteY13" fmla="*/ 4977 h 10000"/>
              <a:gd name="connsiteX14" fmla="*/ 6709 w 10000"/>
              <a:gd name="connsiteY14" fmla="*/ 5217 h 10000"/>
              <a:gd name="connsiteX15" fmla="*/ 5227 w 10000"/>
              <a:gd name="connsiteY15" fmla="*/ 5838 h 10000"/>
              <a:gd name="connsiteX16" fmla="*/ 4650 w 10000"/>
              <a:gd name="connsiteY16" fmla="*/ 6123 h 10000"/>
              <a:gd name="connsiteX17" fmla="*/ 3556 w 10000"/>
              <a:gd name="connsiteY17" fmla="*/ 6642 h 10000"/>
              <a:gd name="connsiteX18" fmla="*/ 2745 w 10000"/>
              <a:gd name="connsiteY18" fmla="*/ 7024 h 10000"/>
              <a:gd name="connsiteX19" fmla="*/ 1607 w 10000"/>
              <a:gd name="connsiteY19" fmla="*/ 7691 h 10000"/>
              <a:gd name="connsiteX20" fmla="*/ 843 w 10000"/>
              <a:gd name="connsiteY20" fmla="*/ 8740 h 10000"/>
              <a:gd name="connsiteX21" fmla="*/ 206 w 10000"/>
              <a:gd name="connsiteY21" fmla="*/ 9937 h 10000"/>
              <a:gd name="connsiteX22" fmla="*/ 0 w 10000"/>
              <a:gd name="connsiteY22" fmla="*/ 10000 h 10000"/>
              <a:gd name="connsiteX0" fmla="*/ 0 w 10000"/>
              <a:gd name="connsiteY0" fmla="*/ 10000 h 10000"/>
              <a:gd name="connsiteX1" fmla="*/ 69 w 10000"/>
              <a:gd name="connsiteY1" fmla="*/ 9635 h 10000"/>
              <a:gd name="connsiteX2" fmla="*/ 234 w 10000"/>
              <a:gd name="connsiteY2" fmla="*/ 8501 h 10000"/>
              <a:gd name="connsiteX3" fmla="*/ 504 w 10000"/>
              <a:gd name="connsiteY3" fmla="*/ 7901 h 10000"/>
              <a:gd name="connsiteX4" fmla="*/ 870 w 10000"/>
              <a:gd name="connsiteY4" fmla="*/ 7356 h 10000"/>
              <a:gd name="connsiteX5" fmla="*/ 1302 w 10000"/>
              <a:gd name="connsiteY5" fmla="*/ 6924 h 10000"/>
              <a:gd name="connsiteX6" fmla="*/ 2200 w 10000"/>
              <a:gd name="connsiteY6" fmla="*/ 6408 h 10000"/>
              <a:gd name="connsiteX7" fmla="*/ 4367 w 10000"/>
              <a:gd name="connsiteY7" fmla="*/ 5262 h 10000"/>
              <a:gd name="connsiteX8" fmla="*/ 5756 w 10000"/>
              <a:gd name="connsiteY8" fmla="*/ 3979 h 10000"/>
              <a:gd name="connsiteX9" fmla="*/ 7098 w 10000"/>
              <a:gd name="connsiteY9" fmla="*/ 2600 h 10000"/>
              <a:gd name="connsiteX10" fmla="*/ 8440 w 10000"/>
              <a:gd name="connsiteY10" fmla="*/ 1220 h 10000"/>
              <a:gd name="connsiteX11" fmla="*/ 9735 w 10000"/>
              <a:gd name="connsiteY11" fmla="*/ 553 h 10000"/>
              <a:gd name="connsiteX12" fmla="*/ 9673 w 10000"/>
              <a:gd name="connsiteY12" fmla="*/ 4544 h 10000"/>
              <a:gd name="connsiteX13" fmla="*/ 8393 w 10000"/>
              <a:gd name="connsiteY13" fmla="*/ 4977 h 10000"/>
              <a:gd name="connsiteX14" fmla="*/ 6709 w 10000"/>
              <a:gd name="connsiteY14" fmla="*/ 5217 h 10000"/>
              <a:gd name="connsiteX15" fmla="*/ 5227 w 10000"/>
              <a:gd name="connsiteY15" fmla="*/ 5838 h 10000"/>
              <a:gd name="connsiteX16" fmla="*/ 4650 w 10000"/>
              <a:gd name="connsiteY16" fmla="*/ 6123 h 10000"/>
              <a:gd name="connsiteX17" fmla="*/ 3556 w 10000"/>
              <a:gd name="connsiteY17" fmla="*/ 6642 h 10000"/>
              <a:gd name="connsiteX18" fmla="*/ 2745 w 10000"/>
              <a:gd name="connsiteY18" fmla="*/ 7024 h 10000"/>
              <a:gd name="connsiteX19" fmla="*/ 1607 w 10000"/>
              <a:gd name="connsiteY19" fmla="*/ 7691 h 10000"/>
              <a:gd name="connsiteX20" fmla="*/ 843 w 10000"/>
              <a:gd name="connsiteY20" fmla="*/ 8740 h 10000"/>
              <a:gd name="connsiteX21" fmla="*/ 206 w 10000"/>
              <a:gd name="connsiteY21" fmla="*/ 9937 h 10000"/>
              <a:gd name="connsiteX22" fmla="*/ 0 w 10000"/>
              <a:gd name="connsiteY22" fmla="*/ 10000 h 10000"/>
              <a:gd name="connsiteX0" fmla="*/ 0 w 10000"/>
              <a:gd name="connsiteY0" fmla="*/ 10000 h 10000"/>
              <a:gd name="connsiteX1" fmla="*/ 69 w 10000"/>
              <a:gd name="connsiteY1" fmla="*/ 9635 h 10000"/>
              <a:gd name="connsiteX2" fmla="*/ 234 w 10000"/>
              <a:gd name="connsiteY2" fmla="*/ 8501 h 10000"/>
              <a:gd name="connsiteX3" fmla="*/ 504 w 10000"/>
              <a:gd name="connsiteY3" fmla="*/ 7901 h 10000"/>
              <a:gd name="connsiteX4" fmla="*/ 870 w 10000"/>
              <a:gd name="connsiteY4" fmla="*/ 7356 h 10000"/>
              <a:gd name="connsiteX5" fmla="*/ 1302 w 10000"/>
              <a:gd name="connsiteY5" fmla="*/ 6924 h 10000"/>
              <a:gd name="connsiteX6" fmla="*/ 2200 w 10000"/>
              <a:gd name="connsiteY6" fmla="*/ 6408 h 10000"/>
              <a:gd name="connsiteX7" fmla="*/ 4367 w 10000"/>
              <a:gd name="connsiteY7" fmla="*/ 5262 h 10000"/>
              <a:gd name="connsiteX8" fmla="*/ 5756 w 10000"/>
              <a:gd name="connsiteY8" fmla="*/ 3979 h 10000"/>
              <a:gd name="connsiteX9" fmla="*/ 7098 w 10000"/>
              <a:gd name="connsiteY9" fmla="*/ 2600 h 10000"/>
              <a:gd name="connsiteX10" fmla="*/ 8440 w 10000"/>
              <a:gd name="connsiteY10" fmla="*/ 1220 h 10000"/>
              <a:gd name="connsiteX11" fmla="*/ 9735 w 10000"/>
              <a:gd name="connsiteY11" fmla="*/ 553 h 10000"/>
              <a:gd name="connsiteX12" fmla="*/ 9673 w 10000"/>
              <a:gd name="connsiteY12" fmla="*/ 4544 h 10000"/>
              <a:gd name="connsiteX13" fmla="*/ 8393 w 10000"/>
              <a:gd name="connsiteY13" fmla="*/ 4977 h 10000"/>
              <a:gd name="connsiteX14" fmla="*/ 6709 w 10000"/>
              <a:gd name="connsiteY14" fmla="*/ 5217 h 10000"/>
              <a:gd name="connsiteX15" fmla="*/ 5227 w 10000"/>
              <a:gd name="connsiteY15" fmla="*/ 5838 h 10000"/>
              <a:gd name="connsiteX16" fmla="*/ 4650 w 10000"/>
              <a:gd name="connsiteY16" fmla="*/ 6123 h 10000"/>
              <a:gd name="connsiteX17" fmla="*/ 3556 w 10000"/>
              <a:gd name="connsiteY17" fmla="*/ 6642 h 10000"/>
              <a:gd name="connsiteX18" fmla="*/ 2745 w 10000"/>
              <a:gd name="connsiteY18" fmla="*/ 7024 h 10000"/>
              <a:gd name="connsiteX19" fmla="*/ 1607 w 10000"/>
              <a:gd name="connsiteY19" fmla="*/ 7691 h 10000"/>
              <a:gd name="connsiteX20" fmla="*/ 843 w 10000"/>
              <a:gd name="connsiteY20" fmla="*/ 8740 h 10000"/>
              <a:gd name="connsiteX21" fmla="*/ 206 w 10000"/>
              <a:gd name="connsiteY21" fmla="*/ 9937 h 10000"/>
              <a:gd name="connsiteX22" fmla="*/ 0 w 10000"/>
              <a:gd name="connsiteY22" fmla="*/ 10000 h 10000"/>
              <a:gd name="connsiteX0" fmla="*/ 0 w 10000"/>
              <a:gd name="connsiteY0" fmla="*/ 10000 h 10000"/>
              <a:gd name="connsiteX1" fmla="*/ 69 w 10000"/>
              <a:gd name="connsiteY1" fmla="*/ 9635 h 10000"/>
              <a:gd name="connsiteX2" fmla="*/ 234 w 10000"/>
              <a:gd name="connsiteY2" fmla="*/ 8501 h 10000"/>
              <a:gd name="connsiteX3" fmla="*/ 504 w 10000"/>
              <a:gd name="connsiteY3" fmla="*/ 7901 h 10000"/>
              <a:gd name="connsiteX4" fmla="*/ 870 w 10000"/>
              <a:gd name="connsiteY4" fmla="*/ 7356 h 10000"/>
              <a:gd name="connsiteX5" fmla="*/ 1302 w 10000"/>
              <a:gd name="connsiteY5" fmla="*/ 6924 h 10000"/>
              <a:gd name="connsiteX6" fmla="*/ 2200 w 10000"/>
              <a:gd name="connsiteY6" fmla="*/ 6408 h 10000"/>
              <a:gd name="connsiteX7" fmla="*/ 4367 w 10000"/>
              <a:gd name="connsiteY7" fmla="*/ 5262 h 10000"/>
              <a:gd name="connsiteX8" fmla="*/ 5756 w 10000"/>
              <a:gd name="connsiteY8" fmla="*/ 3979 h 10000"/>
              <a:gd name="connsiteX9" fmla="*/ 7098 w 10000"/>
              <a:gd name="connsiteY9" fmla="*/ 2600 h 10000"/>
              <a:gd name="connsiteX10" fmla="*/ 8440 w 10000"/>
              <a:gd name="connsiteY10" fmla="*/ 1220 h 10000"/>
              <a:gd name="connsiteX11" fmla="*/ 9735 w 10000"/>
              <a:gd name="connsiteY11" fmla="*/ 553 h 10000"/>
              <a:gd name="connsiteX12" fmla="*/ 9673 w 10000"/>
              <a:gd name="connsiteY12" fmla="*/ 4544 h 10000"/>
              <a:gd name="connsiteX13" fmla="*/ 8393 w 10000"/>
              <a:gd name="connsiteY13" fmla="*/ 4977 h 10000"/>
              <a:gd name="connsiteX14" fmla="*/ 6709 w 10000"/>
              <a:gd name="connsiteY14" fmla="*/ 5217 h 10000"/>
              <a:gd name="connsiteX15" fmla="*/ 5227 w 10000"/>
              <a:gd name="connsiteY15" fmla="*/ 5838 h 10000"/>
              <a:gd name="connsiteX16" fmla="*/ 4650 w 10000"/>
              <a:gd name="connsiteY16" fmla="*/ 6123 h 10000"/>
              <a:gd name="connsiteX17" fmla="*/ 3556 w 10000"/>
              <a:gd name="connsiteY17" fmla="*/ 6642 h 10000"/>
              <a:gd name="connsiteX18" fmla="*/ 2745 w 10000"/>
              <a:gd name="connsiteY18" fmla="*/ 7024 h 10000"/>
              <a:gd name="connsiteX19" fmla="*/ 2016 w 10000"/>
              <a:gd name="connsiteY19" fmla="*/ 7796 h 10000"/>
              <a:gd name="connsiteX20" fmla="*/ 843 w 10000"/>
              <a:gd name="connsiteY20" fmla="*/ 8740 h 10000"/>
              <a:gd name="connsiteX21" fmla="*/ 206 w 10000"/>
              <a:gd name="connsiteY21" fmla="*/ 9937 h 10000"/>
              <a:gd name="connsiteX22" fmla="*/ 0 w 10000"/>
              <a:gd name="connsiteY22" fmla="*/ 10000 h 10000"/>
              <a:gd name="connsiteX0" fmla="*/ 0 w 9991"/>
              <a:gd name="connsiteY0" fmla="*/ 10000 h 10000"/>
              <a:gd name="connsiteX1" fmla="*/ 69 w 9991"/>
              <a:gd name="connsiteY1" fmla="*/ 9635 h 10000"/>
              <a:gd name="connsiteX2" fmla="*/ 234 w 9991"/>
              <a:gd name="connsiteY2" fmla="*/ 8501 h 10000"/>
              <a:gd name="connsiteX3" fmla="*/ 504 w 9991"/>
              <a:gd name="connsiteY3" fmla="*/ 7901 h 10000"/>
              <a:gd name="connsiteX4" fmla="*/ 870 w 9991"/>
              <a:gd name="connsiteY4" fmla="*/ 7356 h 10000"/>
              <a:gd name="connsiteX5" fmla="*/ 1302 w 9991"/>
              <a:gd name="connsiteY5" fmla="*/ 6924 h 10000"/>
              <a:gd name="connsiteX6" fmla="*/ 2200 w 9991"/>
              <a:gd name="connsiteY6" fmla="*/ 6408 h 10000"/>
              <a:gd name="connsiteX7" fmla="*/ 4367 w 9991"/>
              <a:gd name="connsiteY7" fmla="*/ 5262 h 10000"/>
              <a:gd name="connsiteX8" fmla="*/ 5756 w 9991"/>
              <a:gd name="connsiteY8" fmla="*/ 3979 h 10000"/>
              <a:gd name="connsiteX9" fmla="*/ 7098 w 9991"/>
              <a:gd name="connsiteY9" fmla="*/ 2600 h 10000"/>
              <a:gd name="connsiteX10" fmla="*/ 8440 w 9991"/>
              <a:gd name="connsiteY10" fmla="*/ 1220 h 10000"/>
              <a:gd name="connsiteX11" fmla="*/ 9735 w 9991"/>
              <a:gd name="connsiteY11" fmla="*/ 553 h 10000"/>
              <a:gd name="connsiteX12" fmla="*/ 9563 w 9991"/>
              <a:gd name="connsiteY12" fmla="*/ 7359 h 10000"/>
              <a:gd name="connsiteX13" fmla="*/ 8393 w 9991"/>
              <a:gd name="connsiteY13" fmla="*/ 4977 h 10000"/>
              <a:gd name="connsiteX14" fmla="*/ 6709 w 9991"/>
              <a:gd name="connsiteY14" fmla="*/ 5217 h 10000"/>
              <a:gd name="connsiteX15" fmla="*/ 5227 w 9991"/>
              <a:gd name="connsiteY15" fmla="*/ 5838 h 10000"/>
              <a:gd name="connsiteX16" fmla="*/ 4650 w 9991"/>
              <a:gd name="connsiteY16" fmla="*/ 6123 h 10000"/>
              <a:gd name="connsiteX17" fmla="*/ 3556 w 9991"/>
              <a:gd name="connsiteY17" fmla="*/ 6642 h 10000"/>
              <a:gd name="connsiteX18" fmla="*/ 2745 w 9991"/>
              <a:gd name="connsiteY18" fmla="*/ 7024 h 10000"/>
              <a:gd name="connsiteX19" fmla="*/ 2016 w 9991"/>
              <a:gd name="connsiteY19" fmla="*/ 7796 h 10000"/>
              <a:gd name="connsiteX20" fmla="*/ 843 w 9991"/>
              <a:gd name="connsiteY20" fmla="*/ 8740 h 10000"/>
              <a:gd name="connsiteX21" fmla="*/ 206 w 9991"/>
              <a:gd name="connsiteY21" fmla="*/ 9937 h 10000"/>
              <a:gd name="connsiteX22" fmla="*/ 0 w 9991"/>
              <a:gd name="connsiteY22" fmla="*/ 10000 h 10000"/>
              <a:gd name="connsiteX0" fmla="*/ 0 w 10099"/>
              <a:gd name="connsiteY0" fmla="*/ 10000 h 11416"/>
              <a:gd name="connsiteX1" fmla="*/ 69 w 10099"/>
              <a:gd name="connsiteY1" fmla="*/ 9635 h 11416"/>
              <a:gd name="connsiteX2" fmla="*/ 234 w 10099"/>
              <a:gd name="connsiteY2" fmla="*/ 8501 h 11416"/>
              <a:gd name="connsiteX3" fmla="*/ 504 w 10099"/>
              <a:gd name="connsiteY3" fmla="*/ 7901 h 11416"/>
              <a:gd name="connsiteX4" fmla="*/ 871 w 10099"/>
              <a:gd name="connsiteY4" fmla="*/ 7356 h 11416"/>
              <a:gd name="connsiteX5" fmla="*/ 1303 w 10099"/>
              <a:gd name="connsiteY5" fmla="*/ 6924 h 11416"/>
              <a:gd name="connsiteX6" fmla="*/ 2202 w 10099"/>
              <a:gd name="connsiteY6" fmla="*/ 6408 h 11416"/>
              <a:gd name="connsiteX7" fmla="*/ 4371 w 10099"/>
              <a:gd name="connsiteY7" fmla="*/ 5262 h 11416"/>
              <a:gd name="connsiteX8" fmla="*/ 5761 w 10099"/>
              <a:gd name="connsiteY8" fmla="*/ 3979 h 11416"/>
              <a:gd name="connsiteX9" fmla="*/ 7104 w 10099"/>
              <a:gd name="connsiteY9" fmla="*/ 2600 h 11416"/>
              <a:gd name="connsiteX10" fmla="*/ 8448 w 10099"/>
              <a:gd name="connsiteY10" fmla="*/ 1220 h 11416"/>
              <a:gd name="connsiteX11" fmla="*/ 9744 w 10099"/>
              <a:gd name="connsiteY11" fmla="*/ 553 h 11416"/>
              <a:gd name="connsiteX12" fmla="*/ 9772 w 10099"/>
              <a:gd name="connsiteY12" fmla="*/ 9922 h 11416"/>
              <a:gd name="connsiteX13" fmla="*/ 8401 w 10099"/>
              <a:gd name="connsiteY13" fmla="*/ 4977 h 11416"/>
              <a:gd name="connsiteX14" fmla="*/ 6715 w 10099"/>
              <a:gd name="connsiteY14" fmla="*/ 5217 h 11416"/>
              <a:gd name="connsiteX15" fmla="*/ 5232 w 10099"/>
              <a:gd name="connsiteY15" fmla="*/ 5838 h 11416"/>
              <a:gd name="connsiteX16" fmla="*/ 4654 w 10099"/>
              <a:gd name="connsiteY16" fmla="*/ 6123 h 11416"/>
              <a:gd name="connsiteX17" fmla="*/ 3559 w 10099"/>
              <a:gd name="connsiteY17" fmla="*/ 6642 h 11416"/>
              <a:gd name="connsiteX18" fmla="*/ 2747 w 10099"/>
              <a:gd name="connsiteY18" fmla="*/ 7024 h 11416"/>
              <a:gd name="connsiteX19" fmla="*/ 2018 w 10099"/>
              <a:gd name="connsiteY19" fmla="*/ 7796 h 11416"/>
              <a:gd name="connsiteX20" fmla="*/ 844 w 10099"/>
              <a:gd name="connsiteY20" fmla="*/ 8740 h 11416"/>
              <a:gd name="connsiteX21" fmla="*/ 206 w 10099"/>
              <a:gd name="connsiteY21" fmla="*/ 9937 h 11416"/>
              <a:gd name="connsiteX22" fmla="*/ 0 w 10099"/>
              <a:gd name="connsiteY22" fmla="*/ 10000 h 11416"/>
              <a:gd name="connsiteX0" fmla="*/ 0 w 10099"/>
              <a:gd name="connsiteY0" fmla="*/ 10000 h 11416"/>
              <a:gd name="connsiteX1" fmla="*/ 69 w 10099"/>
              <a:gd name="connsiteY1" fmla="*/ 9635 h 11416"/>
              <a:gd name="connsiteX2" fmla="*/ 234 w 10099"/>
              <a:gd name="connsiteY2" fmla="*/ 8501 h 11416"/>
              <a:gd name="connsiteX3" fmla="*/ 504 w 10099"/>
              <a:gd name="connsiteY3" fmla="*/ 7901 h 11416"/>
              <a:gd name="connsiteX4" fmla="*/ 871 w 10099"/>
              <a:gd name="connsiteY4" fmla="*/ 7356 h 11416"/>
              <a:gd name="connsiteX5" fmla="*/ 1303 w 10099"/>
              <a:gd name="connsiteY5" fmla="*/ 6924 h 11416"/>
              <a:gd name="connsiteX6" fmla="*/ 2202 w 10099"/>
              <a:gd name="connsiteY6" fmla="*/ 6408 h 11416"/>
              <a:gd name="connsiteX7" fmla="*/ 4371 w 10099"/>
              <a:gd name="connsiteY7" fmla="*/ 5262 h 11416"/>
              <a:gd name="connsiteX8" fmla="*/ 5761 w 10099"/>
              <a:gd name="connsiteY8" fmla="*/ 3979 h 11416"/>
              <a:gd name="connsiteX9" fmla="*/ 7104 w 10099"/>
              <a:gd name="connsiteY9" fmla="*/ 2600 h 11416"/>
              <a:gd name="connsiteX10" fmla="*/ 8448 w 10099"/>
              <a:gd name="connsiteY10" fmla="*/ 1220 h 11416"/>
              <a:gd name="connsiteX11" fmla="*/ 9744 w 10099"/>
              <a:gd name="connsiteY11" fmla="*/ 553 h 11416"/>
              <a:gd name="connsiteX12" fmla="*/ 9772 w 10099"/>
              <a:gd name="connsiteY12" fmla="*/ 9922 h 11416"/>
              <a:gd name="connsiteX13" fmla="*/ 8182 w 10099"/>
              <a:gd name="connsiteY13" fmla="*/ 7687 h 11416"/>
              <a:gd name="connsiteX14" fmla="*/ 6715 w 10099"/>
              <a:gd name="connsiteY14" fmla="*/ 5217 h 11416"/>
              <a:gd name="connsiteX15" fmla="*/ 5232 w 10099"/>
              <a:gd name="connsiteY15" fmla="*/ 5838 h 11416"/>
              <a:gd name="connsiteX16" fmla="*/ 4654 w 10099"/>
              <a:gd name="connsiteY16" fmla="*/ 6123 h 11416"/>
              <a:gd name="connsiteX17" fmla="*/ 3559 w 10099"/>
              <a:gd name="connsiteY17" fmla="*/ 6642 h 11416"/>
              <a:gd name="connsiteX18" fmla="*/ 2747 w 10099"/>
              <a:gd name="connsiteY18" fmla="*/ 7024 h 11416"/>
              <a:gd name="connsiteX19" fmla="*/ 2018 w 10099"/>
              <a:gd name="connsiteY19" fmla="*/ 7796 h 11416"/>
              <a:gd name="connsiteX20" fmla="*/ 844 w 10099"/>
              <a:gd name="connsiteY20" fmla="*/ 8740 h 11416"/>
              <a:gd name="connsiteX21" fmla="*/ 206 w 10099"/>
              <a:gd name="connsiteY21" fmla="*/ 9937 h 11416"/>
              <a:gd name="connsiteX22" fmla="*/ 0 w 10099"/>
              <a:gd name="connsiteY22" fmla="*/ 10000 h 11416"/>
              <a:gd name="connsiteX0" fmla="*/ 0 w 10099"/>
              <a:gd name="connsiteY0" fmla="*/ 10000 h 11416"/>
              <a:gd name="connsiteX1" fmla="*/ 69 w 10099"/>
              <a:gd name="connsiteY1" fmla="*/ 9635 h 11416"/>
              <a:gd name="connsiteX2" fmla="*/ 234 w 10099"/>
              <a:gd name="connsiteY2" fmla="*/ 8501 h 11416"/>
              <a:gd name="connsiteX3" fmla="*/ 504 w 10099"/>
              <a:gd name="connsiteY3" fmla="*/ 7901 h 11416"/>
              <a:gd name="connsiteX4" fmla="*/ 871 w 10099"/>
              <a:gd name="connsiteY4" fmla="*/ 7356 h 11416"/>
              <a:gd name="connsiteX5" fmla="*/ 1303 w 10099"/>
              <a:gd name="connsiteY5" fmla="*/ 6924 h 11416"/>
              <a:gd name="connsiteX6" fmla="*/ 2202 w 10099"/>
              <a:gd name="connsiteY6" fmla="*/ 6408 h 11416"/>
              <a:gd name="connsiteX7" fmla="*/ 4371 w 10099"/>
              <a:gd name="connsiteY7" fmla="*/ 5262 h 11416"/>
              <a:gd name="connsiteX8" fmla="*/ 5761 w 10099"/>
              <a:gd name="connsiteY8" fmla="*/ 3979 h 11416"/>
              <a:gd name="connsiteX9" fmla="*/ 7104 w 10099"/>
              <a:gd name="connsiteY9" fmla="*/ 2600 h 11416"/>
              <a:gd name="connsiteX10" fmla="*/ 8448 w 10099"/>
              <a:gd name="connsiteY10" fmla="*/ 1220 h 11416"/>
              <a:gd name="connsiteX11" fmla="*/ 9744 w 10099"/>
              <a:gd name="connsiteY11" fmla="*/ 553 h 11416"/>
              <a:gd name="connsiteX12" fmla="*/ 9772 w 10099"/>
              <a:gd name="connsiteY12" fmla="*/ 9922 h 11416"/>
              <a:gd name="connsiteX13" fmla="*/ 8182 w 10099"/>
              <a:gd name="connsiteY13" fmla="*/ 7687 h 11416"/>
              <a:gd name="connsiteX14" fmla="*/ 6466 w 10099"/>
              <a:gd name="connsiteY14" fmla="*/ 7255 h 11416"/>
              <a:gd name="connsiteX15" fmla="*/ 5232 w 10099"/>
              <a:gd name="connsiteY15" fmla="*/ 5838 h 11416"/>
              <a:gd name="connsiteX16" fmla="*/ 4654 w 10099"/>
              <a:gd name="connsiteY16" fmla="*/ 6123 h 11416"/>
              <a:gd name="connsiteX17" fmla="*/ 3559 w 10099"/>
              <a:gd name="connsiteY17" fmla="*/ 6642 h 11416"/>
              <a:gd name="connsiteX18" fmla="*/ 2747 w 10099"/>
              <a:gd name="connsiteY18" fmla="*/ 7024 h 11416"/>
              <a:gd name="connsiteX19" fmla="*/ 2018 w 10099"/>
              <a:gd name="connsiteY19" fmla="*/ 7796 h 11416"/>
              <a:gd name="connsiteX20" fmla="*/ 844 w 10099"/>
              <a:gd name="connsiteY20" fmla="*/ 8740 h 11416"/>
              <a:gd name="connsiteX21" fmla="*/ 206 w 10099"/>
              <a:gd name="connsiteY21" fmla="*/ 9937 h 11416"/>
              <a:gd name="connsiteX22" fmla="*/ 0 w 10099"/>
              <a:gd name="connsiteY22" fmla="*/ 10000 h 11416"/>
              <a:gd name="connsiteX0" fmla="*/ 0 w 10099"/>
              <a:gd name="connsiteY0" fmla="*/ 10000 h 11416"/>
              <a:gd name="connsiteX1" fmla="*/ 69 w 10099"/>
              <a:gd name="connsiteY1" fmla="*/ 9635 h 11416"/>
              <a:gd name="connsiteX2" fmla="*/ 234 w 10099"/>
              <a:gd name="connsiteY2" fmla="*/ 8501 h 11416"/>
              <a:gd name="connsiteX3" fmla="*/ 504 w 10099"/>
              <a:gd name="connsiteY3" fmla="*/ 7901 h 11416"/>
              <a:gd name="connsiteX4" fmla="*/ 871 w 10099"/>
              <a:gd name="connsiteY4" fmla="*/ 7356 h 11416"/>
              <a:gd name="connsiteX5" fmla="*/ 1303 w 10099"/>
              <a:gd name="connsiteY5" fmla="*/ 6924 h 11416"/>
              <a:gd name="connsiteX6" fmla="*/ 2202 w 10099"/>
              <a:gd name="connsiteY6" fmla="*/ 6408 h 11416"/>
              <a:gd name="connsiteX7" fmla="*/ 4371 w 10099"/>
              <a:gd name="connsiteY7" fmla="*/ 5262 h 11416"/>
              <a:gd name="connsiteX8" fmla="*/ 5761 w 10099"/>
              <a:gd name="connsiteY8" fmla="*/ 3979 h 11416"/>
              <a:gd name="connsiteX9" fmla="*/ 7104 w 10099"/>
              <a:gd name="connsiteY9" fmla="*/ 2600 h 11416"/>
              <a:gd name="connsiteX10" fmla="*/ 8448 w 10099"/>
              <a:gd name="connsiteY10" fmla="*/ 1220 h 11416"/>
              <a:gd name="connsiteX11" fmla="*/ 9744 w 10099"/>
              <a:gd name="connsiteY11" fmla="*/ 553 h 11416"/>
              <a:gd name="connsiteX12" fmla="*/ 9772 w 10099"/>
              <a:gd name="connsiteY12" fmla="*/ 9922 h 11416"/>
              <a:gd name="connsiteX13" fmla="*/ 8132 w 10099"/>
              <a:gd name="connsiteY13" fmla="*/ 8212 h 11416"/>
              <a:gd name="connsiteX14" fmla="*/ 6466 w 10099"/>
              <a:gd name="connsiteY14" fmla="*/ 7255 h 11416"/>
              <a:gd name="connsiteX15" fmla="*/ 5232 w 10099"/>
              <a:gd name="connsiteY15" fmla="*/ 5838 h 11416"/>
              <a:gd name="connsiteX16" fmla="*/ 4654 w 10099"/>
              <a:gd name="connsiteY16" fmla="*/ 6123 h 11416"/>
              <a:gd name="connsiteX17" fmla="*/ 3559 w 10099"/>
              <a:gd name="connsiteY17" fmla="*/ 6642 h 11416"/>
              <a:gd name="connsiteX18" fmla="*/ 2747 w 10099"/>
              <a:gd name="connsiteY18" fmla="*/ 7024 h 11416"/>
              <a:gd name="connsiteX19" fmla="*/ 2018 w 10099"/>
              <a:gd name="connsiteY19" fmla="*/ 7796 h 11416"/>
              <a:gd name="connsiteX20" fmla="*/ 844 w 10099"/>
              <a:gd name="connsiteY20" fmla="*/ 8740 h 11416"/>
              <a:gd name="connsiteX21" fmla="*/ 206 w 10099"/>
              <a:gd name="connsiteY21" fmla="*/ 9937 h 11416"/>
              <a:gd name="connsiteX22" fmla="*/ 0 w 10099"/>
              <a:gd name="connsiteY22" fmla="*/ 10000 h 11416"/>
              <a:gd name="connsiteX0" fmla="*/ 0 w 10099"/>
              <a:gd name="connsiteY0" fmla="*/ 10000 h 11416"/>
              <a:gd name="connsiteX1" fmla="*/ 69 w 10099"/>
              <a:gd name="connsiteY1" fmla="*/ 9635 h 11416"/>
              <a:gd name="connsiteX2" fmla="*/ 234 w 10099"/>
              <a:gd name="connsiteY2" fmla="*/ 8501 h 11416"/>
              <a:gd name="connsiteX3" fmla="*/ 504 w 10099"/>
              <a:gd name="connsiteY3" fmla="*/ 7901 h 11416"/>
              <a:gd name="connsiteX4" fmla="*/ 871 w 10099"/>
              <a:gd name="connsiteY4" fmla="*/ 7356 h 11416"/>
              <a:gd name="connsiteX5" fmla="*/ 1303 w 10099"/>
              <a:gd name="connsiteY5" fmla="*/ 6924 h 11416"/>
              <a:gd name="connsiteX6" fmla="*/ 2202 w 10099"/>
              <a:gd name="connsiteY6" fmla="*/ 6408 h 11416"/>
              <a:gd name="connsiteX7" fmla="*/ 4371 w 10099"/>
              <a:gd name="connsiteY7" fmla="*/ 5262 h 11416"/>
              <a:gd name="connsiteX8" fmla="*/ 5761 w 10099"/>
              <a:gd name="connsiteY8" fmla="*/ 3979 h 11416"/>
              <a:gd name="connsiteX9" fmla="*/ 7104 w 10099"/>
              <a:gd name="connsiteY9" fmla="*/ 2600 h 11416"/>
              <a:gd name="connsiteX10" fmla="*/ 8448 w 10099"/>
              <a:gd name="connsiteY10" fmla="*/ 1220 h 11416"/>
              <a:gd name="connsiteX11" fmla="*/ 9744 w 10099"/>
              <a:gd name="connsiteY11" fmla="*/ 553 h 11416"/>
              <a:gd name="connsiteX12" fmla="*/ 9772 w 10099"/>
              <a:gd name="connsiteY12" fmla="*/ 9922 h 11416"/>
              <a:gd name="connsiteX13" fmla="*/ 8132 w 10099"/>
              <a:gd name="connsiteY13" fmla="*/ 8212 h 11416"/>
              <a:gd name="connsiteX14" fmla="*/ 6466 w 10099"/>
              <a:gd name="connsiteY14" fmla="*/ 7255 h 11416"/>
              <a:gd name="connsiteX15" fmla="*/ 5082 w 10099"/>
              <a:gd name="connsiteY15" fmla="*/ 7204 h 11416"/>
              <a:gd name="connsiteX16" fmla="*/ 4654 w 10099"/>
              <a:gd name="connsiteY16" fmla="*/ 6123 h 11416"/>
              <a:gd name="connsiteX17" fmla="*/ 3559 w 10099"/>
              <a:gd name="connsiteY17" fmla="*/ 6642 h 11416"/>
              <a:gd name="connsiteX18" fmla="*/ 2747 w 10099"/>
              <a:gd name="connsiteY18" fmla="*/ 7024 h 11416"/>
              <a:gd name="connsiteX19" fmla="*/ 2018 w 10099"/>
              <a:gd name="connsiteY19" fmla="*/ 7796 h 11416"/>
              <a:gd name="connsiteX20" fmla="*/ 844 w 10099"/>
              <a:gd name="connsiteY20" fmla="*/ 8740 h 11416"/>
              <a:gd name="connsiteX21" fmla="*/ 206 w 10099"/>
              <a:gd name="connsiteY21" fmla="*/ 9937 h 11416"/>
              <a:gd name="connsiteX22" fmla="*/ 0 w 10099"/>
              <a:gd name="connsiteY22" fmla="*/ 10000 h 11416"/>
              <a:gd name="connsiteX0" fmla="*/ 0 w 10099"/>
              <a:gd name="connsiteY0" fmla="*/ 10000 h 11416"/>
              <a:gd name="connsiteX1" fmla="*/ 69 w 10099"/>
              <a:gd name="connsiteY1" fmla="*/ 9635 h 11416"/>
              <a:gd name="connsiteX2" fmla="*/ 234 w 10099"/>
              <a:gd name="connsiteY2" fmla="*/ 8501 h 11416"/>
              <a:gd name="connsiteX3" fmla="*/ 504 w 10099"/>
              <a:gd name="connsiteY3" fmla="*/ 7901 h 11416"/>
              <a:gd name="connsiteX4" fmla="*/ 871 w 10099"/>
              <a:gd name="connsiteY4" fmla="*/ 7356 h 11416"/>
              <a:gd name="connsiteX5" fmla="*/ 1303 w 10099"/>
              <a:gd name="connsiteY5" fmla="*/ 6924 h 11416"/>
              <a:gd name="connsiteX6" fmla="*/ 2202 w 10099"/>
              <a:gd name="connsiteY6" fmla="*/ 6408 h 11416"/>
              <a:gd name="connsiteX7" fmla="*/ 4371 w 10099"/>
              <a:gd name="connsiteY7" fmla="*/ 5262 h 11416"/>
              <a:gd name="connsiteX8" fmla="*/ 5761 w 10099"/>
              <a:gd name="connsiteY8" fmla="*/ 3979 h 11416"/>
              <a:gd name="connsiteX9" fmla="*/ 7104 w 10099"/>
              <a:gd name="connsiteY9" fmla="*/ 2600 h 11416"/>
              <a:gd name="connsiteX10" fmla="*/ 8448 w 10099"/>
              <a:gd name="connsiteY10" fmla="*/ 1220 h 11416"/>
              <a:gd name="connsiteX11" fmla="*/ 9744 w 10099"/>
              <a:gd name="connsiteY11" fmla="*/ 553 h 11416"/>
              <a:gd name="connsiteX12" fmla="*/ 9772 w 10099"/>
              <a:gd name="connsiteY12" fmla="*/ 9922 h 11416"/>
              <a:gd name="connsiteX13" fmla="*/ 8132 w 10099"/>
              <a:gd name="connsiteY13" fmla="*/ 8212 h 11416"/>
              <a:gd name="connsiteX14" fmla="*/ 6466 w 10099"/>
              <a:gd name="connsiteY14" fmla="*/ 7255 h 11416"/>
              <a:gd name="connsiteX15" fmla="*/ 5082 w 10099"/>
              <a:gd name="connsiteY15" fmla="*/ 7204 h 11416"/>
              <a:gd name="connsiteX16" fmla="*/ 4445 w 10099"/>
              <a:gd name="connsiteY16" fmla="*/ 7047 h 11416"/>
              <a:gd name="connsiteX17" fmla="*/ 3559 w 10099"/>
              <a:gd name="connsiteY17" fmla="*/ 6642 h 11416"/>
              <a:gd name="connsiteX18" fmla="*/ 2747 w 10099"/>
              <a:gd name="connsiteY18" fmla="*/ 7024 h 11416"/>
              <a:gd name="connsiteX19" fmla="*/ 2018 w 10099"/>
              <a:gd name="connsiteY19" fmla="*/ 7796 h 11416"/>
              <a:gd name="connsiteX20" fmla="*/ 844 w 10099"/>
              <a:gd name="connsiteY20" fmla="*/ 8740 h 11416"/>
              <a:gd name="connsiteX21" fmla="*/ 206 w 10099"/>
              <a:gd name="connsiteY21" fmla="*/ 9937 h 11416"/>
              <a:gd name="connsiteX22" fmla="*/ 0 w 10099"/>
              <a:gd name="connsiteY22" fmla="*/ 10000 h 11416"/>
              <a:gd name="connsiteX0" fmla="*/ 0 w 10099"/>
              <a:gd name="connsiteY0" fmla="*/ 10000 h 11416"/>
              <a:gd name="connsiteX1" fmla="*/ 69 w 10099"/>
              <a:gd name="connsiteY1" fmla="*/ 9635 h 11416"/>
              <a:gd name="connsiteX2" fmla="*/ 234 w 10099"/>
              <a:gd name="connsiteY2" fmla="*/ 8501 h 11416"/>
              <a:gd name="connsiteX3" fmla="*/ 504 w 10099"/>
              <a:gd name="connsiteY3" fmla="*/ 7901 h 11416"/>
              <a:gd name="connsiteX4" fmla="*/ 871 w 10099"/>
              <a:gd name="connsiteY4" fmla="*/ 7356 h 11416"/>
              <a:gd name="connsiteX5" fmla="*/ 1303 w 10099"/>
              <a:gd name="connsiteY5" fmla="*/ 6924 h 11416"/>
              <a:gd name="connsiteX6" fmla="*/ 2202 w 10099"/>
              <a:gd name="connsiteY6" fmla="*/ 6408 h 11416"/>
              <a:gd name="connsiteX7" fmla="*/ 4371 w 10099"/>
              <a:gd name="connsiteY7" fmla="*/ 5262 h 11416"/>
              <a:gd name="connsiteX8" fmla="*/ 5761 w 10099"/>
              <a:gd name="connsiteY8" fmla="*/ 3979 h 11416"/>
              <a:gd name="connsiteX9" fmla="*/ 7104 w 10099"/>
              <a:gd name="connsiteY9" fmla="*/ 2600 h 11416"/>
              <a:gd name="connsiteX10" fmla="*/ 8448 w 10099"/>
              <a:gd name="connsiteY10" fmla="*/ 1220 h 11416"/>
              <a:gd name="connsiteX11" fmla="*/ 9744 w 10099"/>
              <a:gd name="connsiteY11" fmla="*/ 553 h 11416"/>
              <a:gd name="connsiteX12" fmla="*/ 9772 w 10099"/>
              <a:gd name="connsiteY12" fmla="*/ 9922 h 11416"/>
              <a:gd name="connsiteX13" fmla="*/ 8132 w 10099"/>
              <a:gd name="connsiteY13" fmla="*/ 8212 h 11416"/>
              <a:gd name="connsiteX14" fmla="*/ 6466 w 10099"/>
              <a:gd name="connsiteY14" fmla="*/ 7255 h 11416"/>
              <a:gd name="connsiteX15" fmla="*/ 5082 w 10099"/>
              <a:gd name="connsiteY15" fmla="*/ 7204 h 11416"/>
              <a:gd name="connsiteX16" fmla="*/ 4445 w 10099"/>
              <a:gd name="connsiteY16" fmla="*/ 7047 h 11416"/>
              <a:gd name="connsiteX17" fmla="*/ 3489 w 10099"/>
              <a:gd name="connsiteY17" fmla="*/ 7419 h 11416"/>
              <a:gd name="connsiteX18" fmla="*/ 2747 w 10099"/>
              <a:gd name="connsiteY18" fmla="*/ 7024 h 11416"/>
              <a:gd name="connsiteX19" fmla="*/ 2018 w 10099"/>
              <a:gd name="connsiteY19" fmla="*/ 7796 h 11416"/>
              <a:gd name="connsiteX20" fmla="*/ 844 w 10099"/>
              <a:gd name="connsiteY20" fmla="*/ 8740 h 11416"/>
              <a:gd name="connsiteX21" fmla="*/ 206 w 10099"/>
              <a:gd name="connsiteY21" fmla="*/ 9937 h 11416"/>
              <a:gd name="connsiteX22" fmla="*/ 0 w 10099"/>
              <a:gd name="connsiteY22" fmla="*/ 10000 h 11416"/>
              <a:gd name="connsiteX0" fmla="*/ 0 w 10099"/>
              <a:gd name="connsiteY0" fmla="*/ 10000 h 11416"/>
              <a:gd name="connsiteX1" fmla="*/ 69 w 10099"/>
              <a:gd name="connsiteY1" fmla="*/ 9635 h 11416"/>
              <a:gd name="connsiteX2" fmla="*/ 234 w 10099"/>
              <a:gd name="connsiteY2" fmla="*/ 8501 h 11416"/>
              <a:gd name="connsiteX3" fmla="*/ 504 w 10099"/>
              <a:gd name="connsiteY3" fmla="*/ 7901 h 11416"/>
              <a:gd name="connsiteX4" fmla="*/ 871 w 10099"/>
              <a:gd name="connsiteY4" fmla="*/ 7356 h 11416"/>
              <a:gd name="connsiteX5" fmla="*/ 1303 w 10099"/>
              <a:gd name="connsiteY5" fmla="*/ 6924 h 11416"/>
              <a:gd name="connsiteX6" fmla="*/ 2202 w 10099"/>
              <a:gd name="connsiteY6" fmla="*/ 6408 h 11416"/>
              <a:gd name="connsiteX7" fmla="*/ 4371 w 10099"/>
              <a:gd name="connsiteY7" fmla="*/ 5262 h 11416"/>
              <a:gd name="connsiteX8" fmla="*/ 5761 w 10099"/>
              <a:gd name="connsiteY8" fmla="*/ 3979 h 11416"/>
              <a:gd name="connsiteX9" fmla="*/ 7104 w 10099"/>
              <a:gd name="connsiteY9" fmla="*/ 2600 h 11416"/>
              <a:gd name="connsiteX10" fmla="*/ 8448 w 10099"/>
              <a:gd name="connsiteY10" fmla="*/ 1220 h 11416"/>
              <a:gd name="connsiteX11" fmla="*/ 9744 w 10099"/>
              <a:gd name="connsiteY11" fmla="*/ 553 h 11416"/>
              <a:gd name="connsiteX12" fmla="*/ 9772 w 10099"/>
              <a:gd name="connsiteY12" fmla="*/ 9922 h 11416"/>
              <a:gd name="connsiteX13" fmla="*/ 8132 w 10099"/>
              <a:gd name="connsiteY13" fmla="*/ 8212 h 11416"/>
              <a:gd name="connsiteX14" fmla="*/ 6466 w 10099"/>
              <a:gd name="connsiteY14" fmla="*/ 7255 h 11416"/>
              <a:gd name="connsiteX15" fmla="*/ 5082 w 10099"/>
              <a:gd name="connsiteY15" fmla="*/ 7204 h 11416"/>
              <a:gd name="connsiteX16" fmla="*/ 4445 w 10099"/>
              <a:gd name="connsiteY16" fmla="*/ 7047 h 11416"/>
              <a:gd name="connsiteX17" fmla="*/ 3489 w 10099"/>
              <a:gd name="connsiteY17" fmla="*/ 7419 h 11416"/>
              <a:gd name="connsiteX18" fmla="*/ 2657 w 10099"/>
              <a:gd name="connsiteY18" fmla="*/ 7423 h 11416"/>
              <a:gd name="connsiteX19" fmla="*/ 2018 w 10099"/>
              <a:gd name="connsiteY19" fmla="*/ 7796 h 11416"/>
              <a:gd name="connsiteX20" fmla="*/ 844 w 10099"/>
              <a:gd name="connsiteY20" fmla="*/ 8740 h 11416"/>
              <a:gd name="connsiteX21" fmla="*/ 206 w 10099"/>
              <a:gd name="connsiteY21" fmla="*/ 9937 h 11416"/>
              <a:gd name="connsiteX22" fmla="*/ 0 w 10099"/>
              <a:gd name="connsiteY22" fmla="*/ 10000 h 11416"/>
              <a:gd name="connsiteX0" fmla="*/ 0 w 10099"/>
              <a:gd name="connsiteY0" fmla="*/ 10357 h 11773"/>
              <a:gd name="connsiteX1" fmla="*/ 69 w 10099"/>
              <a:gd name="connsiteY1" fmla="*/ 9992 h 11773"/>
              <a:gd name="connsiteX2" fmla="*/ 234 w 10099"/>
              <a:gd name="connsiteY2" fmla="*/ 8858 h 11773"/>
              <a:gd name="connsiteX3" fmla="*/ 504 w 10099"/>
              <a:gd name="connsiteY3" fmla="*/ 8258 h 11773"/>
              <a:gd name="connsiteX4" fmla="*/ 871 w 10099"/>
              <a:gd name="connsiteY4" fmla="*/ 7713 h 11773"/>
              <a:gd name="connsiteX5" fmla="*/ 1303 w 10099"/>
              <a:gd name="connsiteY5" fmla="*/ 7281 h 11773"/>
              <a:gd name="connsiteX6" fmla="*/ 2202 w 10099"/>
              <a:gd name="connsiteY6" fmla="*/ 6765 h 11773"/>
              <a:gd name="connsiteX7" fmla="*/ 4371 w 10099"/>
              <a:gd name="connsiteY7" fmla="*/ 5619 h 11773"/>
              <a:gd name="connsiteX8" fmla="*/ 5761 w 10099"/>
              <a:gd name="connsiteY8" fmla="*/ 4336 h 11773"/>
              <a:gd name="connsiteX9" fmla="*/ 7104 w 10099"/>
              <a:gd name="connsiteY9" fmla="*/ 2957 h 11773"/>
              <a:gd name="connsiteX10" fmla="*/ 8448 w 10099"/>
              <a:gd name="connsiteY10" fmla="*/ 1577 h 11773"/>
              <a:gd name="connsiteX11" fmla="*/ 9784 w 10099"/>
              <a:gd name="connsiteY11" fmla="*/ 553 h 11773"/>
              <a:gd name="connsiteX12" fmla="*/ 9772 w 10099"/>
              <a:gd name="connsiteY12" fmla="*/ 10279 h 11773"/>
              <a:gd name="connsiteX13" fmla="*/ 8132 w 10099"/>
              <a:gd name="connsiteY13" fmla="*/ 8569 h 11773"/>
              <a:gd name="connsiteX14" fmla="*/ 6466 w 10099"/>
              <a:gd name="connsiteY14" fmla="*/ 7612 h 11773"/>
              <a:gd name="connsiteX15" fmla="*/ 5082 w 10099"/>
              <a:gd name="connsiteY15" fmla="*/ 7561 h 11773"/>
              <a:gd name="connsiteX16" fmla="*/ 4445 w 10099"/>
              <a:gd name="connsiteY16" fmla="*/ 7404 h 11773"/>
              <a:gd name="connsiteX17" fmla="*/ 3489 w 10099"/>
              <a:gd name="connsiteY17" fmla="*/ 7776 h 11773"/>
              <a:gd name="connsiteX18" fmla="*/ 2657 w 10099"/>
              <a:gd name="connsiteY18" fmla="*/ 7780 h 11773"/>
              <a:gd name="connsiteX19" fmla="*/ 2018 w 10099"/>
              <a:gd name="connsiteY19" fmla="*/ 8153 h 11773"/>
              <a:gd name="connsiteX20" fmla="*/ 844 w 10099"/>
              <a:gd name="connsiteY20" fmla="*/ 9097 h 11773"/>
              <a:gd name="connsiteX21" fmla="*/ 206 w 10099"/>
              <a:gd name="connsiteY21" fmla="*/ 10294 h 11773"/>
              <a:gd name="connsiteX22" fmla="*/ 0 w 10099"/>
              <a:gd name="connsiteY22" fmla="*/ 10357 h 11773"/>
              <a:gd name="connsiteX0" fmla="*/ 0 w 10099"/>
              <a:gd name="connsiteY0" fmla="*/ 10357 h 11773"/>
              <a:gd name="connsiteX1" fmla="*/ 69 w 10099"/>
              <a:gd name="connsiteY1" fmla="*/ 9992 h 11773"/>
              <a:gd name="connsiteX2" fmla="*/ 234 w 10099"/>
              <a:gd name="connsiteY2" fmla="*/ 8858 h 11773"/>
              <a:gd name="connsiteX3" fmla="*/ 504 w 10099"/>
              <a:gd name="connsiteY3" fmla="*/ 8258 h 11773"/>
              <a:gd name="connsiteX4" fmla="*/ 871 w 10099"/>
              <a:gd name="connsiteY4" fmla="*/ 7713 h 11773"/>
              <a:gd name="connsiteX5" fmla="*/ 1303 w 10099"/>
              <a:gd name="connsiteY5" fmla="*/ 7281 h 11773"/>
              <a:gd name="connsiteX6" fmla="*/ 2202 w 10099"/>
              <a:gd name="connsiteY6" fmla="*/ 6765 h 11773"/>
              <a:gd name="connsiteX7" fmla="*/ 4371 w 10099"/>
              <a:gd name="connsiteY7" fmla="*/ 5619 h 11773"/>
              <a:gd name="connsiteX8" fmla="*/ 5761 w 10099"/>
              <a:gd name="connsiteY8" fmla="*/ 4336 h 11773"/>
              <a:gd name="connsiteX9" fmla="*/ 7104 w 10099"/>
              <a:gd name="connsiteY9" fmla="*/ 2957 h 11773"/>
              <a:gd name="connsiteX10" fmla="*/ 8428 w 10099"/>
              <a:gd name="connsiteY10" fmla="*/ 905 h 11773"/>
              <a:gd name="connsiteX11" fmla="*/ 9784 w 10099"/>
              <a:gd name="connsiteY11" fmla="*/ 553 h 11773"/>
              <a:gd name="connsiteX12" fmla="*/ 9772 w 10099"/>
              <a:gd name="connsiteY12" fmla="*/ 10279 h 11773"/>
              <a:gd name="connsiteX13" fmla="*/ 8132 w 10099"/>
              <a:gd name="connsiteY13" fmla="*/ 8569 h 11773"/>
              <a:gd name="connsiteX14" fmla="*/ 6466 w 10099"/>
              <a:gd name="connsiteY14" fmla="*/ 7612 h 11773"/>
              <a:gd name="connsiteX15" fmla="*/ 5082 w 10099"/>
              <a:gd name="connsiteY15" fmla="*/ 7561 h 11773"/>
              <a:gd name="connsiteX16" fmla="*/ 4445 w 10099"/>
              <a:gd name="connsiteY16" fmla="*/ 7404 h 11773"/>
              <a:gd name="connsiteX17" fmla="*/ 3489 w 10099"/>
              <a:gd name="connsiteY17" fmla="*/ 7776 h 11773"/>
              <a:gd name="connsiteX18" fmla="*/ 2657 w 10099"/>
              <a:gd name="connsiteY18" fmla="*/ 7780 h 11773"/>
              <a:gd name="connsiteX19" fmla="*/ 2018 w 10099"/>
              <a:gd name="connsiteY19" fmla="*/ 8153 h 11773"/>
              <a:gd name="connsiteX20" fmla="*/ 844 w 10099"/>
              <a:gd name="connsiteY20" fmla="*/ 9097 h 11773"/>
              <a:gd name="connsiteX21" fmla="*/ 206 w 10099"/>
              <a:gd name="connsiteY21" fmla="*/ 10294 h 11773"/>
              <a:gd name="connsiteX22" fmla="*/ 0 w 10099"/>
              <a:gd name="connsiteY22" fmla="*/ 10357 h 11773"/>
              <a:gd name="connsiteX0" fmla="*/ 0 w 10099"/>
              <a:gd name="connsiteY0" fmla="*/ 10357 h 11773"/>
              <a:gd name="connsiteX1" fmla="*/ 69 w 10099"/>
              <a:gd name="connsiteY1" fmla="*/ 9992 h 11773"/>
              <a:gd name="connsiteX2" fmla="*/ 234 w 10099"/>
              <a:gd name="connsiteY2" fmla="*/ 8858 h 11773"/>
              <a:gd name="connsiteX3" fmla="*/ 504 w 10099"/>
              <a:gd name="connsiteY3" fmla="*/ 8258 h 11773"/>
              <a:gd name="connsiteX4" fmla="*/ 871 w 10099"/>
              <a:gd name="connsiteY4" fmla="*/ 7713 h 11773"/>
              <a:gd name="connsiteX5" fmla="*/ 1303 w 10099"/>
              <a:gd name="connsiteY5" fmla="*/ 7281 h 11773"/>
              <a:gd name="connsiteX6" fmla="*/ 2202 w 10099"/>
              <a:gd name="connsiteY6" fmla="*/ 6765 h 11773"/>
              <a:gd name="connsiteX7" fmla="*/ 4371 w 10099"/>
              <a:gd name="connsiteY7" fmla="*/ 5619 h 11773"/>
              <a:gd name="connsiteX8" fmla="*/ 5761 w 10099"/>
              <a:gd name="connsiteY8" fmla="*/ 4336 h 11773"/>
              <a:gd name="connsiteX9" fmla="*/ 7094 w 10099"/>
              <a:gd name="connsiteY9" fmla="*/ 2033 h 11773"/>
              <a:gd name="connsiteX10" fmla="*/ 8428 w 10099"/>
              <a:gd name="connsiteY10" fmla="*/ 905 h 11773"/>
              <a:gd name="connsiteX11" fmla="*/ 9784 w 10099"/>
              <a:gd name="connsiteY11" fmla="*/ 553 h 11773"/>
              <a:gd name="connsiteX12" fmla="*/ 9772 w 10099"/>
              <a:gd name="connsiteY12" fmla="*/ 10279 h 11773"/>
              <a:gd name="connsiteX13" fmla="*/ 8132 w 10099"/>
              <a:gd name="connsiteY13" fmla="*/ 8569 h 11773"/>
              <a:gd name="connsiteX14" fmla="*/ 6466 w 10099"/>
              <a:gd name="connsiteY14" fmla="*/ 7612 h 11773"/>
              <a:gd name="connsiteX15" fmla="*/ 5082 w 10099"/>
              <a:gd name="connsiteY15" fmla="*/ 7561 h 11773"/>
              <a:gd name="connsiteX16" fmla="*/ 4445 w 10099"/>
              <a:gd name="connsiteY16" fmla="*/ 7404 h 11773"/>
              <a:gd name="connsiteX17" fmla="*/ 3489 w 10099"/>
              <a:gd name="connsiteY17" fmla="*/ 7776 h 11773"/>
              <a:gd name="connsiteX18" fmla="*/ 2657 w 10099"/>
              <a:gd name="connsiteY18" fmla="*/ 7780 h 11773"/>
              <a:gd name="connsiteX19" fmla="*/ 2018 w 10099"/>
              <a:gd name="connsiteY19" fmla="*/ 8153 h 11773"/>
              <a:gd name="connsiteX20" fmla="*/ 844 w 10099"/>
              <a:gd name="connsiteY20" fmla="*/ 9097 h 11773"/>
              <a:gd name="connsiteX21" fmla="*/ 206 w 10099"/>
              <a:gd name="connsiteY21" fmla="*/ 10294 h 11773"/>
              <a:gd name="connsiteX22" fmla="*/ 0 w 10099"/>
              <a:gd name="connsiteY22" fmla="*/ 10357 h 11773"/>
              <a:gd name="connsiteX0" fmla="*/ 0 w 10099"/>
              <a:gd name="connsiteY0" fmla="*/ 10357 h 11773"/>
              <a:gd name="connsiteX1" fmla="*/ 69 w 10099"/>
              <a:gd name="connsiteY1" fmla="*/ 9992 h 11773"/>
              <a:gd name="connsiteX2" fmla="*/ 234 w 10099"/>
              <a:gd name="connsiteY2" fmla="*/ 8858 h 11773"/>
              <a:gd name="connsiteX3" fmla="*/ 504 w 10099"/>
              <a:gd name="connsiteY3" fmla="*/ 8258 h 11773"/>
              <a:gd name="connsiteX4" fmla="*/ 871 w 10099"/>
              <a:gd name="connsiteY4" fmla="*/ 7713 h 11773"/>
              <a:gd name="connsiteX5" fmla="*/ 1303 w 10099"/>
              <a:gd name="connsiteY5" fmla="*/ 7281 h 11773"/>
              <a:gd name="connsiteX6" fmla="*/ 2561 w 10099"/>
              <a:gd name="connsiteY6" fmla="*/ 6429 h 11773"/>
              <a:gd name="connsiteX7" fmla="*/ 4371 w 10099"/>
              <a:gd name="connsiteY7" fmla="*/ 5619 h 11773"/>
              <a:gd name="connsiteX8" fmla="*/ 5761 w 10099"/>
              <a:gd name="connsiteY8" fmla="*/ 4336 h 11773"/>
              <a:gd name="connsiteX9" fmla="*/ 7094 w 10099"/>
              <a:gd name="connsiteY9" fmla="*/ 2033 h 11773"/>
              <a:gd name="connsiteX10" fmla="*/ 8428 w 10099"/>
              <a:gd name="connsiteY10" fmla="*/ 905 h 11773"/>
              <a:gd name="connsiteX11" fmla="*/ 9784 w 10099"/>
              <a:gd name="connsiteY11" fmla="*/ 553 h 11773"/>
              <a:gd name="connsiteX12" fmla="*/ 9772 w 10099"/>
              <a:gd name="connsiteY12" fmla="*/ 10279 h 11773"/>
              <a:gd name="connsiteX13" fmla="*/ 8132 w 10099"/>
              <a:gd name="connsiteY13" fmla="*/ 8569 h 11773"/>
              <a:gd name="connsiteX14" fmla="*/ 6466 w 10099"/>
              <a:gd name="connsiteY14" fmla="*/ 7612 h 11773"/>
              <a:gd name="connsiteX15" fmla="*/ 5082 w 10099"/>
              <a:gd name="connsiteY15" fmla="*/ 7561 h 11773"/>
              <a:gd name="connsiteX16" fmla="*/ 4445 w 10099"/>
              <a:gd name="connsiteY16" fmla="*/ 7404 h 11773"/>
              <a:gd name="connsiteX17" fmla="*/ 3489 w 10099"/>
              <a:gd name="connsiteY17" fmla="*/ 7776 h 11773"/>
              <a:gd name="connsiteX18" fmla="*/ 2657 w 10099"/>
              <a:gd name="connsiteY18" fmla="*/ 7780 h 11773"/>
              <a:gd name="connsiteX19" fmla="*/ 2018 w 10099"/>
              <a:gd name="connsiteY19" fmla="*/ 8153 h 11773"/>
              <a:gd name="connsiteX20" fmla="*/ 844 w 10099"/>
              <a:gd name="connsiteY20" fmla="*/ 9097 h 11773"/>
              <a:gd name="connsiteX21" fmla="*/ 206 w 10099"/>
              <a:gd name="connsiteY21" fmla="*/ 10294 h 11773"/>
              <a:gd name="connsiteX22" fmla="*/ 0 w 10099"/>
              <a:gd name="connsiteY22" fmla="*/ 10357 h 11773"/>
              <a:gd name="connsiteX0" fmla="*/ 0 w 10099"/>
              <a:gd name="connsiteY0" fmla="*/ 10357 h 11773"/>
              <a:gd name="connsiteX1" fmla="*/ 69 w 10099"/>
              <a:gd name="connsiteY1" fmla="*/ 9992 h 11773"/>
              <a:gd name="connsiteX2" fmla="*/ 234 w 10099"/>
              <a:gd name="connsiteY2" fmla="*/ 8858 h 11773"/>
              <a:gd name="connsiteX3" fmla="*/ 504 w 10099"/>
              <a:gd name="connsiteY3" fmla="*/ 8258 h 11773"/>
              <a:gd name="connsiteX4" fmla="*/ 871 w 10099"/>
              <a:gd name="connsiteY4" fmla="*/ 7713 h 11773"/>
              <a:gd name="connsiteX5" fmla="*/ 1303 w 10099"/>
              <a:gd name="connsiteY5" fmla="*/ 7281 h 11773"/>
              <a:gd name="connsiteX6" fmla="*/ 2561 w 10099"/>
              <a:gd name="connsiteY6" fmla="*/ 6429 h 11773"/>
              <a:gd name="connsiteX7" fmla="*/ 4371 w 10099"/>
              <a:gd name="connsiteY7" fmla="*/ 5619 h 11773"/>
              <a:gd name="connsiteX8" fmla="*/ 5761 w 10099"/>
              <a:gd name="connsiteY8" fmla="*/ 4336 h 11773"/>
              <a:gd name="connsiteX9" fmla="*/ 7094 w 10099"/>
              <a:gd name="connsiteY9" fmla="*/ 2033 h 11773"/>
              <a:gd name="connsiteX10" fmla="*/ 8428 w 10099"/>
              <a:gd name="connsiteY10" fmla="*/ 905 h 11773"/>
              <a:gd name="connsiteX11" fmla="*/ 9784 w 10099"/>
              <a:gd name="connsiteY11" fmla="*/ 553 h 11773"/>
              <a:gd name="connsiteX12" fmla="*/ 9772 w 10099"/>
              <a:gd name="connsiteY12" fmla="*/ 10279 h 11773"/>
              <a:gd name="connsiteX13" fmla="*/ 8132 w 10099"/>
              <a:gd name="connsiteY13" fmla="*/ 8569 h 11773"/>
              <a:gd name="connsiteX14" fmla="*/ 6466 w 10099"/>
              <a:gd name="connsiteY14" fmla="*/ 7612 h 11773"/>
              <a:gd name="connsiteX15" fmla="*/ 5082 w 10099"/>
              <a:gd name="connsiteY15" fmla="*/ 7561 h 11773"/>
              <a:gd name="connsiteX16" fmla="*/ 4445 w 10099"/>
              <a:gd name="connsiteY16" fmla="*/ 7404 h 11773"/>
              <a:gd name="connsiteX17" fmla="*/ 3489 w 10099"/>
              <a:gd name="connsiteY17" fmla="*/ 7776 h 11773"/>
              <a:gd name="connsiteX18" fmla="*/ 2657 w 10099"/>
              <a:gd name="connsiteY18" fmla="*/ 7780 h 11773"/>
              <a:gd name="connsiteX19" fmla="*/ 2018 w 10099"/>
              <a:gd name="connsiteY19" fmla="*/ 8153 h 11773"/>
              <a:gd name="connsiteX20" fmla="*/ 844 w 10099"/>
              <a:gd name="connsiteY20" fmla="*/ 9097 h 11773"/>
              <a:gd name="connsiteX21" fmla="*/ 206 w 10099"/>
              <a:gd name="connsiteY21" fmla="*/ 10294 h 11773"/>
              <a:gd name="connsiteX22" fmla="*/ 0 w 10099"/>
              <a:gd name="connsiteY22" fmla="*/ 10357 h 11773"/>
              <a:gd name="connsiteX0" fmla="*/ 0 w 10099"/>
              <a:gd name="connsiteY0" fmla="*/ 10357 h 11773"/>
              <a:gd name="connsiteX1" fmla="*/ 69 w 10099"/>
              <a:gd name="connsiteY1" fmla="*/ 9992 h 11773"/>
              <a:gd name="connsiteX2" fmla="*/ 234 w 10099"/>
              <a:gd name="connsiteY2" fmla="*/ 8858 h 11773"/>
              <a:gd name="connsiteX3" fmla="*/ 504 w 10099"/>
              <a:gd name="connsiteY3" fmla="*/ 8258 h 11773"/>
              <a:gd name="connsiteX4" fmla="*/ 871 w 10099"/>
              <a:gd name="connsiteY4" fmla="*/ 7713 h 11773"/>
              <a:gd name="connsiteX5" fmla="*/ 1303 w 10099"/>
              <a:gd name="connsiteY5" fmla="*/ 7281 h 11773"/>
              <a:gd name="connsiteX6" fmla="*/ 2571 w 10099"/>
              <a:gd name="connsiteY6" fmla="*/ 6093 h 11773"/>
              <a:gd name="connsiteX7" fmla="*/ 4371 w 10099"/>
              <a:gd name="connsiteY7" fmla="*/ 5619 h 11773"/>
              <a:gd name="connsiteX8" fmla="*/ 5761 w 10099"/>
              <a:gd name="connsiteY8" fmla="*/ 4336 h 11773"/>
              <a:gd name="connsiteX9" fmla="*/ 7094 w 10099"/>
              <a:gd name="connsiteY9" fmla="*/ 2033 h 11773"/>
              <a:gd name="connsiteX10" fmla="*/ 8428 w 10099"/>
              <a:gd name="connsiteY10" fmla="*/ 905 h 11773"/>
              <a:gd name="connsiteX11" fmla="*/ 9784 w 10099"/>
              <a:gd name="connsiteY11" fmla="*/ 553 h 11773"/>
              <a:gd name="connsiteX12" fmla="*/ 9772 w 10099"/>
              <a:gd name="connsiteY12" fmla="*/ 10279 h 11773"/>
              <a:gd name="connsiteX13" fmla="*/ 8132 w 10099"/>
              <a:gd name="connsiteY13" fmla="*/ 8569 h 11773"/>
              <a:gd name="connsiteX14" fmla="*/ 6466 w 10099"/>
              <a:gd name="connsiteY14" fmla="*/ 7612 h 11773"/>
              <a:gd name="connsiteX15" fmla="*/ 5082 w 10099"/>
              <a:gd name="connsiteY15" fmla="*/ 7561 h 11773"/>
              <a:gd name="connsiteX16" fmla="*/ 4445 w 10099"/>
              <a:gd name="connsiteY16" fmla="*/ 7404 h 11773"/>
              <a:gd name="connsiteX17" fmla="*/ 3489 w 10099"/>
              <a:gd name="connsiteY17" fmla="*/ 7776 h 11773"/>
              <a:gd name="connsiteX18" fmla="*/ 2657 w 10099"/>
              <a:gd name="connsiteY18" fmla="*/ 7780 h 11773"/>
              <a:gd name="connsiteX19" fmla="*/ 2018 w 10099"/>
              <a:gd name="connsiteY19" fmla="*/ 8153 h 11773"/>
              <a:gd name="connsiteX20" fmla="*/ 844 w 10099"/>
              <a:gd name="connsiteY20" fmla="*/ 9097 h 11773"/>
              <a:gd name="connsiteX21" fmla="*/ 206 w 10099"/>
              <a:gd name="connsiteY21" fmla="*/ 10294 h 11773"/>
              <a:gd name="connsiteX22" fmla="*/ 0 w 10099"/>
              <a:gd name="connsiteY22" fmla="*/ 10357 h 11773"/>
              <a:gd name="connsiteX0" fmla="*/ 0 w 10099"/>
              <a:gd name="connsiteY0" fmla="*/ 10357 h 11773"/>
              <a:gd name="connsiteX1" fmla="*/ 69 w 10099"/>
              <a:gd name="connsiteY1" fmla="*/ 9992 h 11773"/>
              <a:gd name="connsiteX2" fmla="*/ 234 w 10099"/>
              <a:gd name="connsiteY2" fmla="*/ 8858 h 11773"/>
              <a:gd name="connsiteX3" fmla="*/ 504 w 10099"/>
              <a:gd name="connsiteY3" fmla="*/ 8258 h 11773"/>
              <a:gd name="connsiteX4" fmla="*/ 871 w 10099"/>
              <a:gd name="connsiteY4" fmla="*/ 7713 h 11773"/>
              <a:gd name="connsiteX5" fmla="*/ 1303 w 10099"/>
              <a:gd name="connsiteY5" fmla="*/ 7281 h 11773"/>
              <a:gd name="connsiteX6" fmla="*/ 2571 w 10099"/>
              <a:gd name="connsiteY6" fmla="*/ 6093 h 11773"/>
              <a:gd name="connsiteX7" fmla="*/ 4311 w 10099"/>
              <a:gd name="connsiteY7" fmla="*/ 5073 h 11773"/>
              <a:gd name="connsiteX8" fmla="*/ 5761 w 10099"/>
              <a:gd name="connsiteY8" fmla="*/ 4336 h 11773"/>
              <a:gd name="connsiteX9" fmla="*/ 7094 w 10099"/>
              <a:gd name="connsiteY9" fmla="*/ 2033 h 11773"/>
              <a:gd name="connsiteX10" fmla="*/ 8428 w 10099"/>
              <a:gd name="connsiteY10" fmla="*/ 905 h 11773"/>
              <a:gd name="connsiteX11" fmla="*/ 9784 w 10099"/>
              <a:gd name="connsiteY11" fmla="*/ 553 h 11773"/>
              <a:gd name="connsiteX12" fmla="*/ 9772 w 10099"/>
              <a:gd name="connsiteY12" fmla="*/ 10279 h 11773"/>
              <a:gd name="connsiteX13" fmla="*/ 8132 w 10099"/>
              <a:gd name="connsiteY13" fmla="*/ 8569 h 11773"/>
              <a:gd name="connsiteX14" fmla="*/ 6466 w 10099"/>
              <a:gd name="connsiteY14" fmla="*/ 7612 h 11773"/>
              <a:gd name="connsiteX15" fmla="*/ 5082 w 10099"/>
              <a:gd name="connsiteY15" fmla="*/ 7561 h 11773"/>
              <a:gd name="connsiteX16" fmla="*/ 4445 w 10099"/>
              <a:gd name="connsiteY16" fmla="*/ 7404 h 11773"/>
              <a:gd name="connsiteX17" fmla="*/ 3489 w 10099"/>
              <a:gd name="connsiteY17" fmla="*/ 7776 h 11773"/>
              <a:gd name="connsiteX18" fmla="*/ 2657 w 10099"/>
              <a:gd name="connsiteY18" fmla="*/ 7780 h 11773"/>
              <a:gd name="connsiteX19" fmla="*/ 2018 w 10099"/>
              <a:gd name="connsiteY19" fmla="*/ 8153 h 11773"/>
              <a:gd name="connsiteX20" fmla="*/ 844 w 10099"/>
              <a:gd name="connsiteY20" fmla="*/ 9097 h 11773"/>
              <a:gd name="connsiteX21" fmla="*/ 206 w 10099"/>
              <a:gd name="connsiteY21" fmla="*/ 10294 h 11773"/>
              <a:gd name="connsiteX22" fmla="*/ 0 w 10099"/>
              <a:gd name="connsiteY22" fmla="*/ 10357 h 11773"/>
              <a:gd name="connsiteX0" fmla="*/ 0 w 10099"/>
              <a:gd name="connsiteY0" fmla="*/ 10357 h 11773"/>
              <a:gd name="connsiteX1" fmla="*/ 69 w 10099"/>
              <a:gd name="connsiteY1" fmla="*/ 9992 h 11773"/>
              <a:gd name="connsiteX2" fmla="*/ 234 w 10099"/>
              <a:gd name="connsiteY2" fmla="*/ 8858 h 11773"/>
              <a:gd name="connsiteX3" fmla="*/ 504 w 10099"/>
              <a:gd name="connsiteY3" fmla="*/ 8258 h 11773"/>
              <a:gd name="connsiteX4" fmla="*/ 871 w 10099"/>
              <a:gd name="connsiteY4" fmla="*/ 7713 h 11773"/>
              <a:gd name="connsiteX5" fmla="*/ 1303 w 10099"/>
              <a:gd name="connsiteY5" fmla="*/ 7281 h 11773"/>
              <a:gd name="connsiteX6" fmla="*/ 2571 w 10099"/>
              <a:gd name="connsiteY6" fmla="*/ 6093 h 11773"/>
              <a:gd name="connsiteX7" fmla="*/ 4311 w 10099"/>
              <a:gd name="connsiteY7" fmla="*/ 4695 h 11773"/>
              <a:gd name="connsiteX8" fmla="*/ 5761 w 10099"/>
              <a:gd name="connsiteY8" fmla="*/ 4336 h 11773"/>
              <a:gd name="connsiteX9" fmla="*/ 7094 w 10099"/>
              <a:gd name="connsiteY9" fmla="*/ 2033 h 11773"/>
              <a:gd name="connsiteX10" fmla="*/ 8428 w 10099"/>
              <a:gd name="connsiteY10" fmla="*/ 905 h 11773"/>
              <a:gd name="connsiteX11" fmla="*/ 9784 w 10099"/>
              <a:gd name="connsiteY11" fmla="*/ 553 h 11773"/>
              <a:gd name="connsiteX12" fmla="*/ 9772 w 10099"/>
              <a:gd name="connsiteY12" fmla="*/ 10279 h 11773"/>
              <a:gd name="connsiteX13" fmla="*/ 8132 w 10099"/>
              <a:gd name="connsiteY13" fmla="*/ 8569 h 11773"/>
              <a:gd name="connsiteX14" fmla="*/ 6466 w 10099"/>
              <a:gd name="connsiteY14" fmla="*/ 7612 h 11773"/>
              <a:gd name="connsiteX15" fmla="*/ 5082 w 10099"/>
              <a:gd name="connsiteY15" fmla="*/ 7561 h 11773"/>
              <a:gd name="connsiteX16" fmla="*/ 4445 w 10099"/>
              <a:gd name="connsiteY16" fmla="*/ 7404 h 11773"/>
              <a:gd name="connsiteX17" fmla="*/ 3489 w 10099"/>
              <a:gd name="connsiteY17" fmla="*/ 7776 h 11773"/>
              <a:gd name="connsiteX18" fmla="*/ 2657 w 10099"/>
              <a:gd name="connsiteY18" fmla="*/ 7780 h 11773"/>
              <a:gd name="connsiteX19" fmla="*/ 2018 w 10099"/>
              <a:gd name="connsiteY19" fmla="*/ 8153 h 11773"/>
              <a:gd name="connsiteX20" fmla="*/ 844 w 10099"/>
              <a:gd name="connsiteY20" fmla="*/ 9097 h 11773"/>
              <a:gd name="connsiteX21" fmla="*/ 206 w 10099"/>
              <a:gd name="connsiteY21" fmla="*/ 10294 h 11773"/>
              <a:gd name="connsiteX22" fmla="*/ 0 w 10099"/>
              <a:gd name="connsiteY22" fmla="*/ 10357 h 11773"/>
              <a:gd name="connsiteX0" fmla="*/ 0 w 10099"/>
              <a:gd name="connsiteY0" fmla="*/ 10357 h 11773"/>
              <a:gd name="connsiteX1" fmla="*/ 69 w 10099"/>
              <a:gd name="connsiteY1" fmla="*/ 9992 h 11773"/>
              <a:gd name="connsiteX2" fmla="*/ 234 w 10099"/>
              <a:gd name="connsiteY2" fmla="*/ 8858 h 11773"/>
              <a:gd name="connsiteX3" fmla="*/ 504 w 10099"/>
              <a:gd name="connsiteY3" fmla="*/ 8258 h 11773"/>
              <a:gd name="connsiteX4" fmla="*/ 871 w 10099"/>
              <a:gd name="connsiteY4" fmla="*/ 7713 h 11773"/>
              <a:gd name="connsiteX5" fmla="*/ 1303 w 10099"/>
              <a:gd name="connsiteY5" fmla="*/ 7281 h 11773"/>
              <a:gd name="connsiteX6" fmla="*/ 2571 w 10099"/>
              <a:gd name="connsiteY6" fmla="*/ 6093 h 11773"/>
              <a:gd name="connsiteX7" fmla="*/ 4311 w 10099"/>
              <a:gd name="connsiteY7" fmla="*/ 4695 h 11773"/>
              <a:gd name="connsiteX8" fmla="*/ 5731 w 10099"/>
              <a:gd name="connsiteY8" fmla="*/ 3139 h 11773"/>
              <a:gd name="connsiteX9" fmla="*/ 7094 w 10099"/>
              <a:gd name="connsiteY9" fmla="*/ 2033 h 11773"/>
              <a:gd name="connsiteX10" fmla="*/ 8428 w 10099"/>
              <a:gd name="connsiteY10" fmla="*/ 905 h 11773"/>
              <a:gd name="connsiteX11" fmla="*/ 9784 w 10099"/>
              <a:gd name="connsiteY11" fmla="*/ 553 h 11773"/>
              <a:gd name="connsiteX12" fmla="*/ 9772 w 10099"/>
              <a:gd name="connsiteY12" fmla="*/ 10279 h 11773"/>
              <a:gd name="connsiteX13" fmla="*/ 8132 w 10099"/>
              <a:gd name="connsiteY13" fmla="*/ 8569 h 11773"/>
              <a:gd name="connsiteX14" fmla="*/ 6466 w 10099"/>
              <a:gd name="connsiteY14" fmla="*/ 7612 h 11773"/>
              <a:gd name="connsiteX15" fmla="*/ 5082 w 10099"/>
              <a:gd name="connsiteY15" fmla="*/ 7561 h 11773"/>
              <a:gd name="connsiteX16" fmla="*/ 4445 w 10099"/>
              <a:gd name="connsiteY16" fmla="*/ 7404 h 11773"/>
              <a:gd name="connsiteX17" fmla="*/ 3489 w 10099"/>
              <a:gd name="connsiteY17" fmla="*/ 7776 h 11773"/>
              <a:gd name="connsiteX18" fmla="*/ 2657 w 10099"/>
              <a:gd name="connsiteY18" fmla="*/ 7780 h 11773"/>
              <a:gd name="connsiteX19" fmla="*/ 2018 w 10099"/>
              <a:gd name="connsiteY19" fmla="*/ 8153 h 11773"/>
              <a:gd name="connsiteX20" fmla="*/ 844 w 10099"/>
              <a:gd name="connsiteY20" fmla="*/ 9097 h 11773"/>
              <a:gd name="connsiteX21" fmla="*/ 206 w 10099"/>
              <a:gd name="connsiteY21" fmla="*/ 10294 h 11773"/>
              <a:gd name="connsiteX22" fmla="*/ 0 w 10099"/>
              <a:gd name="connsiteY22" fmla="*/ 10357 h 11773"/>
              <a:gd name="connsiteX0" fmla="*/ 0 w 10099"/>
              <a:gd name="connsiteY0" fmla="*/ 10357 h 11773"/>
              <a:gd name="connsiteX1" fmla="*/ 69 w 10099"/>
              <a:gd name="connsiteY1" fmla="*/ 9992 h 11773"/>
              <a:gd name="connsiteX2" fmla="*/ 234 w 10099"/>
              <a:gd name="connsiteY2" fmla="*/ 8858 h 11773"/>
              <a:gd name="connsiteX3" fmla="*/ 504 w 10099"/>
              <a:gd name="connsiteY3" fmla="*/ 8258 h 11773"/>
              <a:gd name="connsiteX4" fmla="*/ 871 w 10099"/>
              <a:gd name="connsiteY4" fmla="*/ 7713 h 11773"/>
              <a:gd name="connsiteX5" fmla="*/ 1303 w 10099"/>
              <a:gd name="connsiteY5" fmla="*/ 7281 h 11773"/>
              <a:gd name="connsiteX6" fmla="*/ 2571 w 10099"/>
              <a:gd name="connsiteY6" fmla="*/ 6093 h 11773"/>
              <a:gd name="connsiteX7" fmla="*/ 4311 w 10099"/>
              <a:gd name="connsiteY7" fmla="*/ 4695 h 11773"/>
              <a:gd name="connsiteX8" fmla="*/ 5731 w 10099"/>
              <a:gd name="connsiteY8" fmla="*/ 3139 h 11773"/>
              <a:gd name="connsiteX9" fmla="*/ 7094 w 10099"/>
              <a:gd name="connsiteY9" fmla="*/ 2033 h 11773"/>
              <a:gd name="connsiteX10" fmla="*/ 8428 w 10099"/>
              <a:gd name="connsiteY10" fmla="*/ 905 h 11773"/>
              <a:gd name="connsiteX11" fmla="*/ 9784 w 10099"/>
              <a:gd name="connsiteY11" fmla="*/ 553 h 11773"/>
              <a:gd name="connsiteX12" fmla="*/ 9772 w 10099"/>
              <a:gd name="connsiteY12" fmla="*/ 10279 h 11773"/>
              <a:gd name="connsiteX13" fmla="*/ 8132 w 10099"/>
              <a:gd name="connsiteY13" fmla="*/ 9094 h 11773"/>
              <a:gd name="connsiteX14" fmla="*/ 6466 w 10099"/>
              <a:gd name="connsiteY14" fmla="*/ 7612 h 11773"/>
              <a:gd name="connsiteX15" fmla="*/ 5082 w 10099"/>
              <a:gd name="connsiteY15" fmla="*/ 7561 h 11773"/>
              <a:gd name="connsiteX16" fmla="*/ 4445 w 10099"/>
              <a:gd name="connsiteY16" fmla="*/ 7404 h 11773"/>
              <a:gd name="connsiteX17" fmla="*/ 3489 w 10099"/>
              <a:gd name="connsiteY17" fmla="*/ 7776 h 11773"/>
              <a:gd name="connsiteX18" fmla="*/ 2657 w 10099"/>
              <a:gd name="connsiteY18" fmla="*/ 7780 h 11773"/>
              <a:gd name="connsiteX19" fmla="*/ 2018 w 10099"/>
              <a:gd name="connsiteY19" fmla="*/ 8153 h 11773"/>
              <a:gd name="connsiteX20" fmla="*/ 844 w 10099"/>
              <a:gd name="connsiteY20" fmla="*/ 9097 h 11773"/>
              <a:gd name="connsiteX21" fmla="*/ 206 w 10099"/>
              <a:gd name="connsiteY21" fmla="*/ 10294 h 11773"/>
              <a:gd name="connsiteX22" fmla="*/ 0 w 10099"/>
              <a:gd name="connsiteY22" fmla="*/ 10357 h 11773"/>
              <a:gd name="connsiteX0" fmla="*/ 0 w 10099"/>
              <a:gd name="connsiteY0" fmla="*/ 10357 h 11773"/>
              <a:gd name="connsiteX1" fmla="*/ 69 w 10099"/>
              <a:gd name="connsiteY1" fmla="*/ 9992 h 11773"/>
              <a:gd name="connsiteX2" fmla="*/ 234 w 10099"/>
              <a:gd name="connsiteY2" fmla="*/ 8858 h 11773"/>
              <a:gd name="connsiteX3" fmla="*/ 504 w 10099"/>
              <a:gd name="connsiteY3" fmla="*/ 8258 h 11773"/>
              <a:gd name="connsiteX4" fmla="*/ 871 w 10099"/>
              <a:gd name="connsiteY4" fmla="*/ 7713 h 11773"/>
              <a:gd name="connsiteX5" fmla="*/ 1592 w 10099"/>
              <a:gd name="connsiteY5" fmla="*/ 6924 h 11773"/>
              <a:gd name="connsiteX6" fmla="*/ 2571 w 10099"/>
              <a:gd name="connsiteY6" fmla="*/ 6093 h 11773"/>
              <a:gd name="connsiteX7" fmla="*/ 4311 w 10099"/>
              <a:gd name="connsiteY7" fmla="*/ 4695 h 11773"/>
              <a:gd name="connsiteX8" fmla="*/ 5731 w 10099"/>
              <a:gd name="connsiteY8" fmla="*/ 3139 h 11773"/>
              <a:gd name="connsiteX9" fmla="*/ 7094 w 10099"/>
              <a:gd name="connsiteY9" fmla="*/ 2033 h 11773"/>
              <a:gd name="connsiteX10" fmla="*/ 8428 w 10099"/>
              <a:gd name="connsiteY10" fmla="*/ 905 h 11773"/>
              <a:gd name="connsiteX11" fmla="*/ 9784 w 10099"/>
              <a:gd name="connsiteY11" fmla="*/ 553 h 11773"/>
              <a:gd name="connsiteX12" fmla="*/ 9772 w 10099"/>
              <a:gd name="connsiteY12" fmla="*/ 10279 h 11773"/>
              <a:gd name="connsiteX13" fmla="*/ 8132 w 10099"/>
              <a:gd name="connsiteY13" fmla="*/ 9094 h 11773"/>
              <a:gd name="connsiteX14" fmla="*/ 6466 w 10099"/>
              <a:gd name="connsiteY14" fmla="*/ 7612 h 11773"/>
              <a:gd name="connsiteX15" fmla="*/ 5082 w 10099"/>
              <a:gd name="connsiteY15" fmla="*/ 7561 h 11773"/>
              <a:gd name="connsiteX16" fmla="*/ 4445 w 10099"/>
              <a:gd name="connsiteY16" fmla="*/ 7404 h 11773"/>
              <a:gd name="connsiteX17" fmla="*/ 3489 w 10099"/>
              <a:gd name="connsiteY17" fmla="*/ 7776 h 11773"/>
              <a:gd name="connsiteX18" fmla="*/ 2657 w 10099"/>
              <a:gd name="connsiteY18" fmla="*/ 7780 h 11773"/>
              <a:gd name="connsiteX19" fmla="*/ 2018 w 10099"/>
              <a:gd name="connsiteY19" fmla="*/ 8153 h 11773"/>
              <a:gd name="connsiteX20" fmla="*/ 844 w 10099"/>
              <a:gd name="connsiteY20" fmla="*/ 9097 h 11773"/>
              <a:gd name="connsiteX21" fmla="*/ 206 w 10099"/>
              <a:gd name="connsiteY21" fmla="*/ 10294 h 11773"/>
              <a:gd name="connsiteX22" fmla="*/ 0 w 10099"/>
              <a:gd name="connsiteY22" fmla="*/ 10357 h 11773"/>
              <a:gd name="connsiteX0" fmla="*/ 0 w 10099"/>
              <a:gd name="connsiteY0" fmla="*/ 10357 h 11773"/>
              <a:gd name="connsiteX1" fmla="*/ 69 w 10099"/>
              <a:gd name="connsiteY1" fmla="*/ 9992 h 11773"/>
              <a:gd name="connsiteX2" fmla="*/ 234 w 10099"/>
              <a:gd name="connsiteY2" fmla="*/ 8858 h 11773"/>
              <a:gd name="connsiteX3" fmla="*/ 504 w 10099"/>
              <a:gd name="connsiteY3" fmla="*/ 8258 h 11773"/>
              <a:gd name="connsiteX4" fmla="*/ 871 w 10099"/>
              <a:gd name="connsiteY4" fmla="*/ 7713 h 11773"/>
              <a:gd name="connsiteX5" fmla="*/ 1622 w 10099"/>
              <a:gd name="connsiteY5" fmla="*/ 6819 h 11773"/>
              <a:gd name="connsiteX6" fmla="*/ 2571 w 10099"/>
              <a:gd name="connsiteY6" fmla="*/ 6093 h 11773"/>
              <a:gd name="connsiteX7" fmla="*/ 4311 w 10099"/>
              <a:gd name="connsiteY7" fmla="*/ 4695 h 11773"/>
              <a:gd name="connsiteX8" fmla="*/ 5731 w 10099"/>
              <a:gd name="connsiteY8" fmla="*/ 3139 h 11773"/>
              <a:gd name="connsiteX9" fmla="*/ 7094 w 10099"/>
              <a:gd name="connsiteY9" fmla="*/ 2033 h 11773"/>
              <a:gd name="connsiteX10" fmla="*/ 8428 w 10099"/>
              <a:gd name="connsiteY10" fmla="*/ 905 h 11773"/>
              <a:gd name="connsiteX11" fmla="*/ 9784 w 10099"/>
              <a:gd name="connsiteY11" fmla="*/ 553 h 11773"/>
              <a:gd name="connsiteX12" fmla="*/ 9772 w 10099"/>
              <a:gd name="connsiteY12" fmla="*/ 10279 h 11773"/>
              <a:gd name="connsiteX13" fmla="*/ 8132 w 10099"/>
              <a:gd name="connsiteY13" fmla="*/ 9094 h 11773"/>
              <a:gd name="connsiteX14" fmla="*/ 6466 w 10099"/>
              <a:gd name="connsiteY14" fmla="*/ 7612 h 11773"/>
              <a:gd name="connsiteX15" fmla="*/ 5082 w 10099"/>
              <a:gd name="connsiteY15" fmla="*/ 7561 h 11773"/>
              <a:gd name="connsiteX16" fmla="*/ 4445 w 10099"/>
              <a:gd name="connsiteY16" fmla="*/ 7404 h 11773"/>
              <a:gd name="connsiteX17" fmla="*/ 3489 w 10099"/>
              <a:gd name="connsiteY17" fmla="*/ 7776 h 11773"/>
              <a:gd name="connsiteX18" fmla="*/ 2657 w 10099"/>
              <a:gd name="connsiteY18" fmla="*/ 7780 h 11773"/>
              <a:gd name="connsiteX19" fmla="*/ 2018 w 10099"/>
              <a:gd name="connsiteY19" fmla="*/ 8153 h 11773"/>
              <a:gd name="connsiteX20" fmla="*/ 844 w 10099"/>
              <a:gd name="connsiteY20" fmla="*/ 9097 h 11773"/>
              <a:gd name="connsiteX21" fmla="*/ 206 w 10099"/>
              <a:gd name="connsiteY21" fmla="*/ 10294 h 11773"/>
              <a:gd name="connsiteX22" fmla="*/ 0 w 10099"/>
              <a:gd name="connsiteY22" fmla="*/ 10357 h 11773"/>
              <a:gd name="connsiteX0" fmla="*/ 0 w 10099"/>
              <a:gd name="connsiteY0" fmla="*/ 10357 h 11773"/>
              <a:gd name="connsiteX1" fmla="*/ 69 w 10099"/>
              <a:gd name="connsiteY1" fmla="*/ 9992 h 11773"/>
              <a:gd name="connsiteX2" fmla="*/ 234 w 10099"/>
              <a:gd name="connsiteY2" fmla="*/ 8858 h 11773"/>
              <a:gd name="connsiteX3" fmla="*/ 504 w 10099"/>
              <a:gd name="connsiteY3" fmla="*/ 8258 h 11773"/>
              <a:gd name="connsiteX4" fmla="*/ 871 w 10099"/>
              <a:gd name="connsiteY4" fmla="*/ 7713 h 11773"/>
              <a:gd name="connsiteX5" fmla="*/ 1622 w 10099"/>
              <a:gd name="connsiteY5" fmla="*/ 6819 h 11773"/>
              <a:gd name="connsiteX6" fmla="*/ 2571 w 10099"/>
              <a:gd name="connsiteY6" fmla="*/ 6093 h 11773"/>
              <a:gd name="connsiteX7" fmla="*/ 4311 w 10099"/>
              <a:gd name="connsiteY7" fmla="*/ 4695 h 11773"/>
              <a:gd name="connsiteX8" fmla="*/ 5731 w 10099"/>
              <a:gd name="connsiteY8" fmla="*/ 3139 h 11773"/>
              <a:gd name="connsiteX9" fmla="*/ 7094 w 10099"/>
              <a:gd name="connsiteY9" fmla="*/ 2033 h 11773"/>
              <a:gd name="connsiteX10" fmla="*/ 8428 w 10099"/>
              <a:gd name="connsiteY10" fmla="*/ 905 h 11773"/>
              <a:gd name="connsiteX11" fmla="*/ 9784 w 10099"/>
              <a:gd name="connsiteY11" fmla="*/ 553 h 11773"/>
              <a:gd name="connsiteX12" fmla="*/ 9772 w 10099"/>
              <a:gd name="connsiteY12" fmla="*/ 10279 h 11773"/>
              <a:gd name="connsiteX13" fmla="*/ 8132 w 10099"/>
              <a:gd name="connsiteY13" fmla="*/ 9094 h 11773"/>
              <a:gd name="connsiteX14" fmla="*/ 6466 w 10099"/>
              <a:gd name="connsiteY14" fmla="*/ 7612 h 11773"/>
              <a:gd name="connsiteX15" fmla="*/ 5082 w 10099"/>
              <a:gd name="connsiteY15" fmla="*/ 7561 h 11773"/>
              <a:gd name="connsiteX16" fmla="*/ 4445 w 10099"/>
              <a:gd name="connsiteY16" fmla="*/ 7404 h 11773"/>
              <a:gd name="connsiteX17" fmla="*/ 3489 w 10099"/>
              <a:gd name="connsiteY17" fmla="*/ 7776 h 11773"/>
              <a:gd name="connsiteX18" fmla="*/ 2657 w 10099"/>
              <a:gd name="connsiteY18" fmla="*/ 7780 h 11773"/>
              <a:gd name="connsiteX19" fmla="*/ 2018 w 10099"/>
              <a:gd name="connsiteY19" fmla="*/ 8153 h 11773"/>
              <a:gd name="connsiteX20" fmla="*/ 844 w 10099"/>
              <a:gd name="connsiteY20" fmla="*/ 9097 h 11773"/>
              <a:gd name="connsiteX21" fmla="*/ 206 w 10099"/>
              <a:gd name="connsiteY21" fmla="*/ 10294 h 11773"/>
              <a:gd name="connsiteX22" fmla="*/ 0 w 10099"/>
              <a:gd name="connsiteY22" fmla="*/ 10357 h 11773"/>
              <a:gd name="connsiteX0" fmla="*/ 0 w 10099"/>
              <a:gd name="connsiteY0" fmla="*/ 10357 h 11773"/>
              <a:gd name="connsiteX1" fmla="*/ 69 w 10099"/>
              <a:gd name="connsiteY1" fmla="*/ 9992 h 11773"/>
              <a:gd name="connsiteX2" fmla="*/ 234 w 10099"/>
              <a:gd name="connsiteY2" fmla="*/ 8858 h 11773"/>
              <a:gd name="connsiteX3" fmla="*/ 504 w 10099"/>
              <a:gd name="connsiteY3" fmla="*/ 8258 h 11773"/>
              <a:gd name="connsiteX4" fmla="*/ 871 w 10099"/>
              <a:gd name="connsiteY4" fmla="*/ 7713 h 11773"/>
              <a:gd name="connsiteX5" fmla="*/ 1622 w 10099"/>
              <a:gd name="connsiteY5" fmla="*/ 6819 h 11773"/>
              <a:gd name="connsiteX6" fmla="*/ 2651 w 10099"/>
              <a:gd name="connsiteY6" fmla="*/ 5862 h 11773"/>
              <a:gd name="connsiteX7" fmla="*/ 4311 w 10099"/>
              <a:gd name="connsiteY7" fmla="*/ 4695 h 11773"/>
              <a:gd name="connsiteX8" fmla="*/ 5731 w 10099"/>
              <a:gd name="connsiteY8" fmla="*/ 3139 h 11773"/>
              <a:gd name="connsiteX9" fmla="*/ 7094 w 10099"/>
              <a:gd name="connsiteY9" fmla="*/ 2033 h 11773"/>
              <a:gd name="connsiteX10" fmla="*/ 8428 w 10099"/>
              <a:gd name="connsiteY10" fmla="*/ 905 h 11773"/>
              <a:gd name="connsiteX11" fmla="*/ 9784 w 10099"/>
              <a:gd name="connsiteY11" fmla="*/ 553 h 11773"/>
              <a:gd name="connsiteX12" fmla="*/ 9772 w 10099"/>
              <a:gd name="connsiteY12" fmla="*/ 10279 h 11773"/>
              <a:gd name="connsiteX13" fmla="*/ 8132 w 10099"/>
              <a:gd name="connsiteY13" fmla="*/ 9094 h 11773"/>
              <a:gd name="connsiteX14" fmla="*/ 6466 w 10099"/>
              <a:gd name="connsiteY14" fmla="*/ 7612 h 11773"/>
              <a:gd name="connsiteX15" fmla="*/ 5082 w 10099"/>
              <a:gd name="connsiteY15" fmla="*/ 7561 h 11773"/>
              <a:gd name="connsiteX16" fmla="*/ 4445 w 10099"/>
              <a:gd name="connsiteY16" fmla="*/ 7404 h 11773"/>
              <a:gd name="connsiteX17" fmla="*/ 3489 w 10099"/>
              <a:gd name="connsiteY17" fmla="*/ 7776 h 11773"/>
              <a:gd name="connsiteX18" fmla="*/ 2657 w 10099"/>
              <a:gd name="connsiteY18" fmla="*/ 7780 h 11773"/>
              <a:gd name="connsiteX19" fmla="*/ 2018 w 10099"/>
              <a:gd name="connsiteY19" fmla="*/ 8153 h 11773"/>
              <a:gd name="connsiteX20" fmla="*/ 844 w 10099"/>
              <a:gd name="connsiteY20" fmla="*/ 9097 h 11773"/>
              <a:gd name="connsiteX21" fmla="*/ 206 w 10099"/>
              <a:gd name="connsiteY21" fmla="*/ 10294 h 11773"/>
              <a:gd name="connsiteX22" fmla="*/ 0 w 10099"/>
              <a:gd name="connsiteY22" fmla="*/ 10357 h 11773"/>
              <a:gd name="connsiteX0" fmla="*/ 0 w 10099"/>
              <a:gd name="connsiteY0" fmla="*/ 10357 h 11773"/>
              <a:gd name="connsiteX1" fmla="*/ 69 w 10099"/>
              <a:gd name="connsiteY1" fmla="*/ 9992 h 11773"/>
              <a:gd name="connsiteX2" fmla="*/ 234 w 10099"/>
              <a:gd name="connsiteY2" fmla="*/ 8858 h 11773"/>
              <a:gd name="connsiteX3" fmla="*/ 504 w 10099"/>
              <a:gd name="connsiteY3" fmla="*/ 8258 h 11773"/>
              <a:gd name="connsiteX4" fmla="*/ 871 w 10099"/>
              <a:gd name="connsiteY4" fmla="*/ 7713 h 11773"/>
              <a:gd name="connsiteX5" fmla="*/ 1622 w 10099"/>
              <a:gd name="connsiteY5" fmla="*/ 6819 h 11773"/>
              <a:gd name="connsiteX6" fmla="*/ 2651 w 10099"/>
              <a:gd name="connsiteY6" fmla="*/ 5862 h 11773"/>
              <a:gd name="connsiteX7" fmla="*/ 4311 w 10099"/>
              <a:gd name="connsiteY7" fmla="*/ 4695 h 11773"/>
              <a:gd name="connsiteX8" fmla="*/ 5731 w 10099"/>
              <a:gd name="connsiteY8" fmla="*/ 3139 h 11773"/>
              <a:gd name="connsiteX9" fmla="*/ 7094 w 10099"/>
              <a:gd name="connsiteY9" fmla="*/ 2033 h 11773"/>
              <a:gd name="connsiteX10" fmla="*/ 8428 w 10099"/>
              <a:gd name="connsiteY10" fmla="*/ 905 h 11773"/>
              <a:gd name="connsiteX11" fmla="*/ 9784 w 10099"/>
              <a:gd name="connsiteY11" fmla="*/ 553 h 11773"/>
              <a:gd name="connsiteX12" fmla="*/ 9772 w 10099"/>
              <a:gd name="connsiteY12" fmla="*/ 10279 h 11773"/>
              <a:gd name="connsiteX13" fmla="*/ 8132 w 10099"/>
              <a:gd name="connsiteY13" fmla="*/ 9094 h 11773"/>
              <a:gd name="connsiteX14" fmla="*/ 6466 w 10099"/>
              <a:gd name="connsiteY14" fmla="*/ 7612 h 11773"/>
              <a:gd name="connsiteX15" fmla="*/ 5082 w 10099"/>
              <a:gd name="connsiteY15" fmla="*/ 7561 h 11773"/>
              <a:gd name="connsiteX16" fmla="*/ 5064 w 10099"/>
              <a:gd name="connsiteY16" fmla="*/ 9291 h 11773"/>
              <a:gd name="connsiteX17" fmla="*/ 3489 w 10099"/>
              <a:gd name="connsiteY17" fmla="*/ 7776 h 11773"/>
              <a:gd name="connsiteX18" fmla="*/ 2657 w 10099"/>
              <a:gd name="connsiteY18" fmla="*/ 7780 h 11773"/>
              <a:gd name="connsiteX19" fmla="*/ 2018 w 10099"/>
              <a:gd name="connsiteY19" fmla="*/ 8153 h 11773"/>
              <a:gd name="connsiteX20" fmla="*/ 844 w 10099"/>
              <a:gd name="connsiteY20" fmla="*/ 9097 h 11773"/>
              <a:gd name="connsiteX21" fmla="*/ 206 w 10099"/>
              <a:gd name="connsiteY21" fmla="*/ 10294 h 11773"/>
              <a:gd name="connsiteX22" fmla="*/ 0 w 10099"/>
              <a:gd name="connsiteY22" fmla="*/ 10357 h 11773"/>
              <a:gd name="connsiteX0" fmla="*/ 0 w 10099"/>
              <a:gd name="connsiteY0" fmla="*/ 10357 h 11773"/>
              <a:gd name="connsiteX1" fmla="*/ 69 w 10099"/>
              <a:gd name="connsiteY1" fmla="*/ 9992 h 11773"/>
              <a:gd name="connsiteX2" fmla="*/ 234 w 10099"/>
              <a:gd name="connsiteY2" fmla="*/ 8858 h 11773"/>
              <a:gd name="connsiteX3" fmla="*/ 504 w 10099"/>
              <a:gd name="connsiteY3" fmla="*/ 8258 h 11773"/>
              <a:gd name="connsiteX4" fmla="*/ 871 w 10099"/>
              <a:gd name="connsiteY4" fmla="*/ 7713 h 11773"/>
              <a:gd name="connsiteX5" fmla="*/ 1622 w 10099"/>
              <a:gd name="connsiteY5" fmla="*/ 6819 h 11773"/>
              <a:gd name="connsiteX6" fmla="*/ 2651 w 10099"/>
              <a:gd name="connsiteY6" fmla="*/ 5862 h 11773"/>
              <a:gd name="connsiteX7" fmla="*/ 4311 w 10099"/>
              <a:gd name="connsiteY7" fmla="*/ 4695 h 11773"/>
              <a:gd name="connsiteX8" fmla="*/ 5731 w 10099"/>
              <a:gd name="connsiteY8" fmla="*/ 3139 h 11773"/>
              <a:gd name="connsiteX9" fmla="*/ 7094 w 10099"/>
              <a:gd name="connsiteY9" fmla="*/ 2033 h 11773"/>
              <a:gd name="connsiteX10" fmla="*/ 8428 w 10099"/>
              <a:gd name="connsiteY10" fmla="*/ 905 h 11773"/>
              <a:gd name="connsiteX11" fmla="*/ 9784 w 10099"/>
              <a:gd name="connsiteY11" fmla="*/ 553 h 11773"/>
              <a:gd name="connsiteX12" fmla="*/ 9772 w 10099"/>
              <a:gd name="connsiteY12" fmla="*/ 10279 h 11773"/>
              <a:gd name="connsiteX13" fmla="*/ 8132 w 10099"/>
              <a:gd name="connsiteY13" fmla="*/ 9094 h 11773"/>
              <a:gd name="connsiteX14" fmla="*/ 6466 w 10099"/>
              <a:gd name="connsiteY14" fmla="*/ 7612 h 11773"/>
              <a:gd name="connsiteX15" fmla="*/ 6139 w 10099"/>
              <a:gd name="connsiteY15" fmla="*/ 10265 h 11773"/>
              <a:gd name="connsiteX16" fmla="*/ 5064 w 10099"/>
              <a:gd name="connsiteY16" fmla="*/ 9291 h 11773"/>
              <a:gd name="connsiteX17" fmla="*/ 3489 w 10099"/>
              <a:gd name="connsiteY17" fmla="*/ 7776 h 11773"/>
              <a:gd name="connsiteX18" fmla="*/ 2657 w 10099"/>
              <a:gd name="connsiteY18" fmla="*/ 7780 h 11773"/>
              <a:gd name="connsiteX19" fmla="*/ 2018 w 10099"/>
              <a:gd name="connsiteY19" fmla="*/ 8153 h 11773"/>
              <a:gd name="connsiteX20" fmla="*/ 844 w 10099"/>
              <a:gd name="connsiteY20" fmla="*/ 9097 h 11773"/>
              <a:gd name="connsiteX21" fmla="*/ 206 w 10099"/>
              <a:gd name="connsiteY21" fmla="*/ 10294 h 11773"/>
              <a:gd name="connsiteX22" fmla="*/ 0 w 10099"/>
              <a:gd name="connsiteY22" fmla="*/ 10357 h 11773"/>
              <a:gd name="connsiteX0" fmla="*/ 0 w 10099"/>
              <a:gd name="connsiteY0" fmla="*/ 10357 h 11773"/>
              <a:gd name="connsiteX1" fmla="*/ 69 w 10099"/>
              <a:gd name="connsiteY1" fmla="*/ 9992 h 11773"/>
              <a:gd name="connsiteX2" fmla="*/ 234 w 10099"/>
              <a:gd name="connsiteY2" fmla="*/ 8858 h 11773"/>
              <a:gd name="connsiteX3" fmla="*/ 504 w 10099"/>
              <a:gd name="connsiteY3" fmla="*/ 8258 h 11773"/>
              <a:gd name="connsiteX4" fmla="*/ 871 w 10099"/>
              <a:gd name="connsiteY4" fmla="*/ 7713 h 11773"/>
              <a:gd name="connsiteX5" fmla="*/ 1622 w 10099"/>
              <a:gd name="connsiteY5" fmla="*/ 6819 h 11773"/>
              <a:gd name="connsiteX6" fmla="*/ 2651 w 10099"/>
              <a:gd name="connsiteY6" fmla="*/ 5862 h 11773"/>
              <a:gd name="connsiteX7" fmla="*/ 4311 w 10099"/>
              <a:gd name="connsiteY7" fmla="*/ 4695 h 11773"/>
              <a:gd name="connsiteX8" fmla="*/ 5731 w 10099"/>
              <a:gd name="connsiteY8" fmla="*/ 3139 h 11773"/>
              <a:gd name="connsiteX9" fmla="*/ 7094 w 10099"/>
              <a:gd name="connsiteY9" fmla="*/ 2033 h 11773"/>
              <a:gd name="connsiteX10" fmla="*/ 8428 w 10099"/>
              <a:gd name="connsiteY10" fmla="*/ 905 h 11773"/>
              <a:gd name="connsiteX11" fmla="*/ 9784 w 10099"/>
              <a:gd name="connsiteY11" fmla="*/ 553 h 11773"/>
              <a:gd name="connsiteX12" fmla="*/ 9772 w 10099"/>
              <a:gd name="connsiteY12" fmla="*/ 10279 h 11773"/>
              <a:gd name="connsiteX13" fmla="*/ 8132 w 10099"/>
              <a:gd name="connsiteY13" fmla="*/ 9094 h 11773"/>
              <a:gd name="connsiteX14" fmla="*/ 7045 w 10099"/>
              <a:gd name="connsiteY14" fmla="*/ 10569 h 11773"/>
              <a:gd name="connsiteX15" fmla="*/ 6139 w 10099"/>
              <a:gd name="connsiteY15" fmla="*/ 10265 h 11773"/>
              <a:gd name="connsiteX16" fmla="*/ 5064 w 10099"/>
              <a:gd name="connsiteY16" fmla="*/ 9291 h 11773"/>
              <a:gd name="connsiteX17" fmla="*/ 3489 w 10099"/>
              <a:gd name="connsiteY17" fmla="*/ 7776 h 11773"/>
              <a:gd name="connsiteX18" fmla="*/ 2657 w 10099"/>
              <a:gd name="connsiteY18" fmla="*/ 7780 h 11773"/>
              <a:gd name="connsiteX19" fmla="*/ 2018 w 10099"/>
              <a:gd name="connsiteY19" fmla="*/ 8153 h 11773"/>
              <a:gd name="connsiteX20" fmla="*/ 844 w 10099"/>
              <a:gd name="connsiteY20" fmla="*/ 9097 h 11773"/>
              <a:gd name="connsiteX21" fmla="*/ 206 w 10099"/>
              <a:gd name="connsiteY21" fmla="*/ 10294 h 11773"/>
              <a:gd name="connsiteX22" fmla="*/ 0 w 10099"/>
              <a:gd name="connsiteY22" fmla="*/ 10357 h 11773"/>
              <a:gd name="connsiteX0" fmla="*/ 0 w 10099"/>
              <a:gd name="connsiteY0" fmla="*/ 10357 h 11773"/>
              <a:gd name="connsiteX1" fmla="*/ 69 w 10099"/>
              <a:gd name="connsiteY1" fmla="*/ 9992 h 11773"/>
              <a:gd name="connsiteX2" fmla="*/ 234 w 10099"/>
              <a:gd name="connsiteY2" fmla="*/ 8858 h 11773"/>
              <a:gd name="connsiteX3" fmla="*/ 504 w 10099"/>
              <a:gd name="connsiteY3" fmla="*/ 8258 h 11773"/>
              <a:gd name="connsiteX4" fmla="*/ 871 w 10099"/>
              <a:gd name="connsiteY4" fmla="*/ 7713 h 11773"/>
              <a:gd name="connsiteX5" fmla="*/ 1622 w 10099"/>
              <a:gd name="connsiteY5" fmla="*/ 6819 h 11773"/>
              <a:gd name="connsiteX6" fmla="*/ 2651 w 10099"/>
              <a:gd name="connsiteY6" fmla="*/ 5862 h 11773"/>
              <a:gd name="connsiteX7" fmla="*/ 4311 w 10099"/>
              <a:gd name="connsiteY7" fmla="*/ 4695 h 11773"/>
              <a:gd name="connsiteX8" fmla="*/ 5731 w 10099"/>
              <a:gd name="connsiteY8" fmla="*/ 3139 h 11773"/>
              <a:gd name="connsiteX9" fmla="*/ 7094 w 10099"/>
              <a:gd name="connsiteY9" fmla="*/ 2033 h 11773"/>
              <a:gd name="connsiteX10" fmla="*/ 8428 w 10099"/>
              <a:gd name="connsiteY10" fmla="*/ 905 h 11773"/>
              <a:gd name="connsiteX11" fmla="*/ 9784 w 10099"/>
              <a:gd name="connsiteY11" fmla="*/ 553 h 11773"/>
              <a:gd name="connsiteX12" fmla="*/ 9772 w 10099"/>
              <a:gd name="connsiteY12" fmla="*/ 10279 h 11773"/>
              <a:gd name="connsiteX13" fmla="*/ 8252 w 10099"/>
              <a:gd name="connsiteY13" fmla="*/ 11066 h 11773"/>
              <a:gd name="connsiteX14" fmla="*/ 7045 w 10099"/>
              <a:gd name="connsiteY14" fmla="*/ 10569 h 11773"/>
              <a:gd name="connsiteX15" fmla="*/ 6139 w 10099"/>
              <a:gd name="connsiteY15" fmla="*/ 10265 h 11773"/>
              <a:gd name="connsiteX16" fmla="*/ 5064 w 10099"/>
              <a:gd name="connsiteY16" fmla="*/ 9291 h 11773"/>
              <a:gd name="connsiteX17" fmla="*/ 3489 w 10099"/>
              <a:gd name="connsiteY17" fmla="*/ 7776 h 11773"/>
              <a:gd name="connsiteX18" fmla="*/ 2657 w 10099"/>
              <a:gd name="connsiteY18" fmla="*/ 7780 h 11773"/>
              <a:gd name="connsiteX19" fmla="*/ 2018 w 10099"/>
              <a:gd name="connsiteY19" fmla="*/ 8153 h 11773"/>
              <a:gd name="connsiteX20" fmla="*/ 844 w 10099"/>
              <a:gd name="connsiteY20" fmla="*/ 9097 h 11773"/>
              <a:gd name="connsiteX21" fmla="*/ 206 w 10099"/>
              <a:gd name="connsiteY21" fmla="*/ 10294 h 11773"/>
              <a:gd name="connsiteX22" fmla="*/ 0 w 10099"/>
              <a:gd name="connsiteY22" fmla="*/ 10357 h 11773"/>
              <a:gd name="connsiteX0" fmla="*/ 0 w 10336"/>
              <a:gd name="connsiteY0" fmla="*/ 10357 h 12449"/>
              <a:gd name="connsiteX1" fmla="*/ 69 w 10336"/>
              <a:gd name="connsiteY1" fmla="*/ 9992 h 12449"/>
              <a:gd name="connsiteX2" fmla="*/ 234 w 10336"/>
              <a:gd name="connsiteY2" fmla="*/ 8858 h 12449"/>
              <a:gd name="connsiteX3" fmla="*/ 504 w 10336"/>
              <a:gd name="connsiteY3" fmla="*/ 8258 h 12449"/>
              <a:gd name="connsiteX4" fmla="*/ 871 w 10336"/>
              <a:gd name="connsiteY4" fmla="*/ 7713 h 12449"/>
              <a:gd name="connsiteX5" fmla="*/ 1622 w 10336"/>
              <a:gd name="connsiteY5" fmla="*/ 6819 h 12449"/>
              <a:gd name="connsiteX6" fmla="*/ 2651 w 10336"/>
              <a:gd name="connsiteY6" fmla="*/ 5862 h 12449"/>
              <a:gd name="connsiteX7" fmla="*/ 4311 w 10336"/>
              <a:gd name="connsiteY7" fmla="*/ 4695 h 12449"/>
              <a:gd name="connsiteX8" fmla="*/ 5731 w 10336"/>
              <a:gd name="connsiteY8" fmla="*/ 3139 h 12449"/>
              <a:gd name="connsiteX9" fmla="*/ 7094 w 10336"/>
              <a:gd name="connsiteY9" fmla="*/ 2033 h 12449"/>
              <a:gd name="connsiteX10" fmla="*/ 8428 w 10336"/>
              <a:gd name="connsiteY10" fmla="*/ 905 h 12449"/>
              <a:gd name="connsiteX11" fmla="*/ 9784 w 10336"/>
              <a:gd name="connsiteY11" fmla="*/ 553 h 12449"/>
              <a:gd name="connsiteX12" fmla="*/ 10009 w 10336"/>
              <a:gd name="connsiteY12" fmla="*/ 10955 h 12449"/>
              <a:gd name="connsiteX13" fmla="*/ 8252 w 10336"/>
              <a:gd name="connsiteY13" fmla="*/ 11066 h 12449"/>
              <a:gd name="connsiteX14" fmla="*/ 7045 w 10336"/>
              <a:gd name="connsiteY14" fmla="*/ 10569 h 12449"/>
              <a:gd name="connsiteX15" fmla="*/ 6139 w 10336"/>
              <a:gd name="connsiteY15" fmla="*/ 10265 h 12449"/>
              <a:gd name="connsiteX16" fmla="*/ 5064 w 10336"/>
              <a:gd name="connsiteY16" fmla="*/ 9291 h 12449"/>
              <a:gd name="connsiteX17" fmla="*/ 3489 w 10336"/>
              <a:gd name="connsiteY17" fmla="*/ 7776 h 12449"/>
              <a:gd name="connsiteX18" fmla="*/ 2657 w 10336"/>
              <a:gd name="connsiteY18" fmla="*/ 7780 h 12449"/>
              <a:gd name="connsiteX19" fmla="*/ 2018 w 10336"/>
              <a:gd name="connsiteY19" fmla="*/ 8153 h 12449"/>
              <a:gd name="connsiteX20" fmla="*/ 844 w 10336"/>
              <a:gd name="connsiteY20" fmla="*/ 9097 h 12449"/>
              <a:gd name="connsiteX21" fmla="*/ 206 w 10336"/>
              <a:gd name="connsiteY21" fmla="*/ 10294 h 12449"/>
              <a:gd name="connsiteX22" fmla="*/ 0 w 10336"/>
              <a:gd name="connsiteY22" fmla="*/ 10357 h 12449"/>
              <a:gd name="connsiteX0" fmla="*/ 0 w 10206"/>
              <a:gd name="connsiteY0" fmla="*/ 10357 h 12167"/>
              <a:gd name="connsiteX1" fmla="*/ 69 w 10206"/>
              <a:gd name="connsiteY1" fmla="*/ 9992 h 12167"/>
              <a:gd name="connsiteX2" fmla="*/ 234 w 10206"/>
              <a:gd name="connsiteY2" fmla="*/ 8858 h 12167"/>
              <a:gd name="connsiteX3" fmla="*/ 504 w 10206"/>
              <a:gd name="connsiteY3" fmla="*/ 8258 h 12167"/>
              <a:gd name="connsiteX4" fmla="*/ 871 w 10206"/>
              <a:gd name="connsiteY4" fmla="*/ 7713 h 12167"/>
              <a:gd name="connsiteX5" fmla="*/ 1622 w 10206"/>
              <a:gd name="connsiteY5" fmla="*/ 6819 h 12167"/>
              <a:gd name="connsiteX6" fmla="*/ 2651 w 10206"/>
              <a:gd name="connsiteY6" fmla="*/ 5862 h 12167"/>
              <a:gd name="connsiteX7" fmla="*/ 4311 w 10206"/>
              <a:gd name="connsiteY7" fmla="*/ 4695 h 12167"/>
              <a:gd name="connsiteX8" fmla="*/ 5731 w 10206"/>
              <a:gd name="connsiteY8" fmla="*/ 3139 h 12167"/>
              <a:gd name="connsiteX9" fmla="*/ 7094 w 10206"/>
              <a:gd name="connsiteY9" fmla="*/ 2033 h 12167"/>
              <a:gd name="connsiteX10" fmla="*/ 8428 w 10206"/>
              <a:gd name="connsiteY10" fmla="*/ 905 h 12167"/>
              <a:gd name="connsiteX11" fmla="*/ 9784 w 10206"/>
              <a:gd name="connsiteY11" fmla="*/ 553 h 12167"/>
              <a:gd name="connsiteX12" fmla="*/ 9879 w 10206"/>
              <a:gd name="connsiteY12" fmla="*/ 10673 h 12167"/>
              <a:gd name="connsiteX13" fmla="*/ 8252 w 10206"/>
              <a:gd name="connsiteY13" fmla="*/ 11066 h 12167"/>
              <a:gd name="connsiteX14" fmla="*/ 7045 w 10206"/>
              <a:gd name="connsiteY14" fmla="*/ 10569 h 12167"/>
              <a:gd name="connsiteX15" fmla="*/ 6139 w 10206"/>
              <a:gd name="connsiteY15" fmla="*/ 10265 h 12167"/>
              <a:gd name="connsiteX16" fmla="*/ 5064 w 10206"/>
              <a:gd name="connsiteY16" fmla="*/ 9291 h 12167"/>
              <a:gd name="connsiteX17" fmla="*/ 3489 w 10206"/>
              <a:gd name="connsiteY17" fmla="*/ 7776 h 12167"/>
              <a:gd name="connsiteX18" fmla="*/ 2657 w 10206"/>
              <a:gd name="connsiteY18" fmla="*/ 7780 h 12167"/>
              <a:gd name="connsiteX19" fmla="*/ 2018 w 10206"/>
              <a:gd name="connsiteY19" fmla="*/ 8153 h 12167"/>
              <a:gd name="connsiteX20" fmla="*/ 844 w 10206"/>
              <a:gd name="connsiteY20" fmla="*/ 9097 h 12167"/>
              <a:gd name="connsiteX21" fmla="*/ 206 w 10206"/>
              <a:gd name="connsiteY21" fmla="*/ 10294 h 12167"/>
              <a:gd name="connsiteX22" fmla="*/ 0 w 10206"/>
              <a:gd name="connsiteY22" fmla="*/ 10357 h 12167"/>
              <a:gd name="connsiteX0" fmla="*/ 0 w 10206"/>
              <a:gd name="connsiteY0" fmla="*/ 10357 h 12482"/>
              <a:gd name="connsiteX1" fmla="*/ 69 w 10206"/>
              <a:gd name="connsiteY1" fmla="*/ 9992 h 12482"/>
              <a:gd name="connsiteX2" fmla="*/ 234 w 10206"/>
              <a:gd name="connsiteY2" fmla="*/ 8858 h 12482"/>
              <a:gd name="connsiteX3" fmla="*/ 504 w 10206"/>
              <a:gd name="connsiteY3" fmla="*/ 8258 h 12482"/>
              <a:gd name="connsiteX4" fmla="*/ 871 w 10206"/>
              <a:gd name="connsiteY4" fmla="*/ 7713 h 12482"/>
              <a:gd name="connsiteX5" fmla="*/ 1622 w 10206"/>
              <a:gd name="connsiteY5" fmla="*/ 6819 h 12482"/>
              <a:gd name="connsiteX6" fmla="*/ 2651 w 10206"/>
              <a:gd name="connsiteY6" fmla="*/ 5862 h 12482"/>
              <a:gd name="connsiteX7" fmla="*/ 4311 w 10206"/>
              <a:gd name="connsiteY7" fmla="*/ 4695 h 12482"/>
              <a:gd name="connsiteX8" fmla="*/ 5731 w 10206"/>
              <a:gd name="connsiteY8" fmla="*/ 3139 h 12482"/>
              <a:gd name="connsiteX9" fmla="*/ 7094 w 10206"/>
              <a:gd name="connsiteY9" fmla="*/ 2033 h 12482"/>
              <a:gd name="connsiteX10" fmla="*/ 8428 w 10206"/>
              <a:gd name="connsiteY10" fmla="*/ 905 h 12482"/>
              <a:gd name="connsiteX11" fmla="*/ 9784 w 10206"/>
              <a:gd name="connsiteY11" fmla="*/ 553 h 12482"/>
              <a:gd name="connsiteX12" fmla="*/ 9879 w 10206"/>
              <a:gd name="connsiteY12" fmla="*/ 10673 h 12482"/>
              <a:gd name="connsiteX13" fmla="*/ 9201 w 10206"/>
              <a:gd name="connsiteY13" fmla="*/ 11407 h 12482"/>
              <a:gd name="connsiteX14" fmla="*/ 8252 w 10206"/>
              <a:gd name="connsiteY14" fmla="*/ 11066 h 12482"/>
              <a:gd name="connsiteX15" fmla="*/ 7045 w 10206"/>
              <a:gd name="connsiteY15" fmla="*/ 10569 h 12482"/>
              <a:gd name="connsiteX16" fmla="*/ 6139 w 10206"/>
              <a:gd name="connsiteY16" fmla="*/ 10265 h 12482"/>
              <a:gd name="connsiteX17" fmla="*/ 5064 w 10206"/>
              <a:gd name="connsiteY17" fmla="*/ 9291 h 12482"/>
              <a:gd name="connsiteX18" fmla="*/ 3489 w 10206"/>
              <a:gd name="connsiteY18" fmla="*/ 7776 h 12482"/>
              <a:gd name="connsiteX19" fmla="*/ 2657 w 10206"/>
              <a:gd name="connsiteY19" fmla="*/ 7780 h 12482"/>
              <a:gd name="connsiteX20" fmla="*/ 2018 w 10206"/>
              <a:gd name="connsiteY20" fmla="*/ 8153 h 12482"/>
              <a:gd name="connsiteX21" fmla="*/ 844 w 10206"/>
              <a:gd name="connsiteY21" fmla="*/ 9097 h 12482"/>
              <a:gd name="connsiteX22" fmla="*/ 206 w 10206"/>
              <a:gd name="connsiteY22" fmla="*/ 10294 h 12482"/>
              <a:gd name="connsiteX23" fmla="*/ 0 w 10206"/>
              <a:gd name="connsiteY23" fmla="*/ 10357 h 12482"/>
              <a:gd name="connsiteX0" fmla="*/ 0 w 10206"/>
              <a:gd name="connsiteY0" fmla="*/ 10357 h 12482"/>
              <a:gd name="connsiteX1" fmla="*/ 69 w 10206"/>
              <a:gd name="connsiteY1" fmla="*/ 9992 h 12482"/>
              <a:gd name="connsiteX2" fmla="*/ 234 w 10206"/>
              <a:gd name="connsiteY2" fmla="*/ 8858 h 12482"/>
              <a:gd name="connsiteX3" fmla="*/ 504 w 10206"/>
              <a:gd name="connsiteY3" fmla="*/ 8258 h 12482"/>
              <a:gd name="connsiteX4" fmla="*/ 871 w 10206"/>
              <a:gd name="connsiteY4" fmla="*/ 7713 h 12482"/>
              <a:gd name="connsiteX5" fmla="*/ 1622 w 10206"/>
              <a:gd name="connsiteY5" fmla="*/ 6819 h 12482"/>
              <a:gd name="connsiteX6" fmla="*/ 2651 w 10206"/>
              <a:gd name="connsiteY6" fmla="*/ 5862 h 12482"/>
              <a:gd name="connsiteX7" fmla="*/ 4311 w 10206"/>
              <a:gd name="connsiteY7" fmla="*/ 4695 h 12482"/>
              <a:gd name="connsiteX8" fmla="*/ 5731 w 10206"/>
              <a:gd name="connsiteY8" fmla="*/ 3139 h 12482"/>
              <a:gd name="connsiteX9" fmla="*/ 7094 w 10206"/>
              <a:gd name="connsiteY9" fmla="*/ 2033 h 12482"/>
              <a:gd name="connsiteX10" fmla="*/ 8428 w 10206"/>
              <a:gd name="connsiteY10" fmla="*/ 905 h 12482"/>
              <a:gd name="connsiteX11" fmla="*/ 9784 w 10206"/>
              <a:gd name="connsiteY11" fmla="*/ 553 h 12482"/>
              <a:gd name="connsiteX12" fmla="*/ 9879 w 10206"/>
              <a:gd name="connsiteY12" fmla="*/ 10673 h 12482"/>
              <a:gd name="connsiteX13" fmla="*/ 9211 w 10206"/>
              <a:gd name="connsiteY13" fmla="*/ 11041 h 12482"/>
              <a:gd name="connsiteX14" fmla="*/ 8252 w 10206"/>
              <a:gd name="connsiteY14" fmla="*/ 11066 h 12482"/>
              <a:gd name="connsiteX15" fmla="*/ 7045 w 10206"/>
              <a:gd name="connsiteY15" fmla="*/ 10569 h 12482"/>
              <a:gd name="connsiteX16" fmla="*/ 6139 w 10206"/>
              <a:gd name="connsiteY16" fmla="*/ 10265 h 12482"/>
              <a:gd name="connsiteX17" fmla="*/ 5064 w 10206"/>
              <a:gd name="connsiteY17" fmla="*/ 9291 h 12482"/>
              <a:gd name="connsiteX18" fmla="*/ 3489 w 10206"/>
              <a:gd name="connsiteY18" fmla="*/ 7776 h 12482"/>
              <a:gd name="connsiteX19" fmla="*/ 2657 w 10206"/>
              <a:gd name="connsiteY19" fmla="*/ 7780 h 12482"/>
              <a:gd name="connsiteX20" fmla="*/ 2018 w 10206"/>
              <a:gd name="connsiteY20" fmla="*/ 8153 h 12482"/>
              <a:gd name="connsiteX21" fmla="*/ 844 w 10206"/>
              <a:gd name="connsiteY21" fmla="*/ 9097 h 12482"/>
              <a:gd name="connsiteX22" fmla="*/ 206 w 10206"/>
              <a:gd name="connsiteY22" fmla="*/ 10294 h 12482"/>
              <a:gd name="connsiteX23" fmla="*/ 0 w 10206"/>
              <a:gd name="connsiteY23" fmla="*/ 10357 h 12482"/>
              <a:gd name="connsiteX0" fmla="*/ 0 w 10206"/>
              <a:gd name="connsiteY0" fmla="*/ 10357 h 12482"/>
              <a:gd name="connsiteX1" fmla="*/ 69 w 10206"/>
              <a:gd name="connsiteY1" fmla="*/ 9992 h 12482"/>
              <a:gd name="connsiteX2" fmla="*/ 234 w 10206"/>
              <a:gd name="connsiteY2" fmla="*/ 8858 h 12482"/>
              <a:gd name="connsiteX3" fmla="*/ 504 w 10206"/>
              <a:gd name="connsiteY3" fmla="*/ 8258 h 12482"/>
              <a:gd name="connsiteX4" fmla="*/ 871 w 10206"/>
              <a:gd name="connsiteY4" fmla="*/ 7713 h 12482"/>
              <a:gd name="connsiteX5" fmla="*/ 1622 w 10206"/>
              <a:gd name="connsiteY5" fmla="*/ 6819 h 12482"/>
              <a:gd name="connsiteX6" fmla="*/ 2651 w 10206"/>
              <a:gd name="connsiteY6" fmla="*/ 5862 h 12482"/>
              <a:gd name="connsiteX7" fmla="*/ 4311 w 10206"/>
              <a:gd name="connsiteY7" fmla="*/ 4695 h 12482"/>
              <a:gd name="connsiteX8" fmla="*/ 5731 w 10206"/>
              <a:gd name="connsiteY8" fmla="*/ 3139 h 12482"/>
              <a:gd name="connsiteX9" fmla="*/ 7094 w 10206"/>
              <a:gd name="connsiteY9" fmla="*/ 2033 h 12482"/>
              <a:gd name="connsiteX10" fmla="*/ 8428 w 10206"/>
              <a:gd name="connsiteY10" fmla="*/ 905 h 12482"/>
              <a:gd name="connsiteX11" fmla="*/ 9784 w 10206"/>
              <a:gd name="connsiteY11" fmla="*/ 553 h 12482"/>
              <a:gd name="connsiteX12" fmla="*/ 9879 w 10206"/>
              <a:gd name="connsiteY12" fmla="*/ 10673 h 12482"/>
              <a:gd name="connsiteX13" fmla="*/ 9211 w 10206"/>
              <a:gd name="connsiteY13" fmla="*/ 11041 h 12482"/>
              <a:gd name="connsiteX14" fmla="*/ 8252 w 10206"/>
              <a:gd name="connsiteY14" fmla="*/ 11066 h 12482"/>
              <a:gd name="connsiteX15" fmla="*/ 7045 w 10206"/>
              <a:gd name="connsiteY15" fmla="*/ 10569 h 12482"/>
              <a:gd name="connsiteX16" fmla="*/ 6139 w 10206"/>
              <a:gd name="connsiteY16" fmla="*/ 10265 h 12482"/>
              <a:gd name="connsiteX17" fmla="*/ 5064 w 10206"/>
              <a:gd name="connsiteY17" fmla="*/ 9291 h 12482"/>
              <a:gd name="connsiteX18" fmla="*/ 3489 w 10206"/>
              <a:gd name="connsiteY18" fmla="*/ 7776 h 12482"/>
              <a:gd name="connsiteX19" fmla="*/ 2657 w 10206"/>
              <a:gd name="connsiteY19" fmla="*/ 7780 h 12482"/>
              <a:gd name="connsiteX20" fmla="*/ 2018 w 10206"/>
              <a:gd name="connsiteY20" fmla="*/ 8153 h 12482"/>
              <a:gd name="connsiteX21" fmla="*/ 844 w 10206"/>
              <a:gd name="connsiteY21" fmla="*/ 9097 h 12482"/>
              <a:gd name="connsiteX22" fmla="*/ 206 w 10206"/>
              <a:gd name="connsiteY22" fmla="*/ 10294 h 12482"/>
              <a:gd name="connsiteX23" fmla="*/ 0 w 10206"/>
              <a:gd name="connsiteY23" fmla="*/ 10357 h 12482"/>
              <a:gd name="connsiteX0" fmla="*/ 0 w 10206"/>
              <a:gd name="connsiteY0" fmla="*/ 10357 h 12482"/>
              <a:gd name="connsiteX1" fmla="*/ 69 w 10206"/>
              <a:gd name="connsiteY1" fmla="*/ 9992 h 12482"/>
              <a:gd name="connsiteX2" fmla="*/ 234 w 10206"/>
              <a:gd name="connsiteY2" fmla="*/ 8858 h 12482"/>
              <a:gd name="connsiteX3" fmla="*/ 504 w 10206"/>
              <a:gd name="connsiteY3" fmla="*/ 8258 h 12482"/>
              <a:gd name="connsiteX4" fmla="*/ 871 w 10206"/>
              <a:gd name="connsiteY4" fmla="*/ 7713 h 12482"/>
              <a:gd name="connsiteX5" fmla="*/ 1622 w 10206"/>
              <a:gd name="connsiteY5" fmla="*/ 6819 h 12482"/>
              <a:gd name="connsiteX6" fmla="*/ 2651 w 10206"/>
              <a:gd name="connsiteY6" fmla="*/ 5862 h 12482"/>
              <a:gd name="connsiteX7" fmla="*/ 4311 w 10206"/>
              <a:gd name="connsiteY7" fmla="*/ 4695 h 12482"/>
              <a:gd name="connsiteX8" fmla="*/ 5731 w 10206"/>
              <a:gd name="connsiteY8" fmla="*/ 3139 h 12482"/>
              <a:gd name="connsiteX9" fmla="*/ 7094 w 10206"/>
              <a:gd name="connsiteY9" fmla="*/ 2033 h 12482"/>
              <a:gd name="connsiteX10" fmla="*/ 8428 w 10206"/>
              <a:gd name="connsiteY10" fmla="*/ 905 h 12482"/>
              <a:gd name="connsiteX11" fmla="*/ 9784 w 10206"/>
              <a:gd name="connsiteY11" fmla="*/ 553 h 12482"/>
              <a:gd name="connsiteX12" fmla="*/ 9879 w 10206"/>
              <a:gd name="connsiteY12" fmla="*/ 10673 h 12482"/>
              <a:gd name="connsiteX13" fmla="*/ 9211 w 10206"/>
              <a:gd name="connsiteY13" fmla="*/ 11041 h 12482"/>
              <a:gd name="connsiteX14" fmla="*/ 8252 w 10206"/>
              <a:gd name="connsiteY14" fmla="*/ 11066 h 12482"/>
              <a:gd name="connsiteX15" fmla="*/ 7045 w 10206"/>
              <a:gd name="connsiteY15" fmla="*/ 10569 h 12482"/>
              <a:gd name="connsiteX16" fmla="*/ 6139 w 10206"/>
              <a:gd name="connsiteY16" fmla="*/ 10265 h 12482"/>
              <a:gd name="connsiteX17" fmla="*/ 5064 w 10206"/>
              <a:gd name="connsiteY17" fmla="*/ 9291 h 12482"/>
              <a:gd name="connsiteX18" fmla="*/ 3489 w 10206"/>
              <a:gd name="connsiteY18" fmla="*/ 7776 h 12482"/>
              <a:gd name="connsiteX19" fmla="*/ 2657 w 10206"/>
              <a:gd name="connsiteY19" fmla="*/ 7780 h 12482"/>
              <a:gd name="connsiteX20" fmla="*/ 2018 w 10206"/>
              <a:gd name="connsiteY20" fmla="*/ 8153 h 12482"/>
              <a:gd name="connsiteX21" fmla="*/ 844 w 10206"/>
              <a:gd name="connsiteY21" fmla="*/ 9097 h 12482"/>
              <a:gd name="connsiteX22" fmla="*/ 206 w 10206"/>
              <a:gd name="connsiteY22" fmla="*/ 10294 h 12482"/>
              <a:gd name="connsiteX23" fmla="*/ 0 w 10206"/>
              <a:gd name="connsiteY23" fmla="*/ 10357 h 12482"/>
              <a:gd name="connsiteX0" fmla="*/ 0 w 10166"/>
              <a:gd name="connsiteY0" fmla="*/ 10357 h 11304"/>
              <a:gd name="connsiteX1" fmla="*/ 69 w 10166"/>
              <a:gd name="connsiteY1" fmla="*/ 9992 h 11304"/>
              <a:gd name="connsiteX2" fmla="*/ 234 w 10166"/>
              <a:gd name="connsiteY2" fmla="*/ 8858 h 11304"/>
              <a:gd name="connsiteX3" fmla="*/ 504 w 10166"/>
              <a:gd name="connsiteY3" fmla="*/ 8258 h 11304"/>
              <a:gd name="connsiteX4" fmla="*/ 871 w 10166"/>
              <a:gd name="connsiteY4" fmla="*/ 7713 h 11304"/>
              <a:gd name="connsiteX5" fmla="*/ 1622 w 10166"/>
              <a:gd name="connsiteY5" fmla="*/ 6819 h 11304"/>
              <a:gd name="connsiteX6" fmla="*/ 2651 w 10166"/>
              <a:gd name="connsiteY6" fmla="*/ 5862 h 11304"/>
              <a:gd name="connsiteX7" fmla="*/ 4311 w 10166"/>
              <a:gd name="connsiteY7" fmla="*/ 4695 h 11304"/>
              <a:gd name="connsiteX8" fmla="*/ 5731 w 10166"/>
              <a:gd name="connsiteY8" fmla="*/ 3139 h 11304"/>
              <a:gd name="connsiteX9" fmla="*/ 7094 w 10166"/>
              <a:gd name="connsiteY9" fmla="*/ 2033 h 11304"/>
              <a:gd name="connsiteX10" fmla="*/ 8428 w 10166"/>
              <a:gd name="connsiteY10" fmla="*/ 905 h 11304"/>
              <a:gd name="connsiteX11" fmla="*/ 9784 w 10166"/>
              <a:gd name="connsiteY11" fmla="*/ 553 h 11304"/>
              <a:gd name="connsiteX12" fmla="*/ 9839 w 10166"/>
              <a:gd name="connsiteY12" fmla="*/ 9490 h 11304"/>
              <a:gd name="connsiteX13" fmla="*/ 9211 w 10166"/>
              <a:gd name="connsiteY13" fmla="*/ 11041 h 11304"/>
              <a:gd name="connsiteX14" fmla="*/ 8252 w 10166"/>
              <a:gd name="connsiteY14" fmla="*/ 11066 h 11304"/>
              <a:gd name="connsiteX15" fmla="*/ 7045 w 10166"/>
              <a:gd name="connsiteY15" fmla="*/ 10569 h 11304"/>
              <a:gd name="connsiteX16" fmla="*/ 6139 w 10166"/>
              <a:gd name="connsiteY16" fmla="*/ 10265 h 11304"/>
              <a:gd name="connsiteX17" fmla="*/ 5064 w 10166"/>
              <a:gd name="connsiteY17" fmla="*/ 9291 h 11304"/>
              <a:gd name="connsiteX18" fmla="*/ 3489 w 10166"/>
              <a:gd name="connsiteY18" fmla="*/ 7776 h 11304"/>
              <a:gd name="connsiteX19" fmla="*/ 2657 w 10166"/>
              <a:gd name="connsiteY19" fmla="*/ 7780 h 11304"/>
              <a:gd name="connsiteX20" fmla="*/ 2018 w 10166"/>
              <a:gd name="connsiteY20" fmla="*/ 8153 h 11304"/>
              <a:gd name="connsiteX21" fmla="*/ 844 w 10166"/>
              <a:gd name="connsiteY21" fmla="*/ 9097 h 11304"/>
              <a:gd name="connsiteX22" fmla="*/ 206 w 10166"/>
              <a:gd name="connsiteY22" fmla="*/ 10294 h 11304"/>
              <a:gd name="connsiteX23" fmla="*/ 0 w 10166"/>
              <a:gd name="connsiteY23" fmla="*/ 10357 h 11304"/>
              <a:gd name="connsiteX0" fmla="*/ 0 w 10166"/>
              <a:gd name="connsiteY0" fmla="*/ 10357 h 11609"/>
              <a:gd name="connsiteX1" fmla="*/ 69 w 10166"/>
              <a:gd name="connsiteY1" fmla="*/ 9992 h 11609"/>
              <a:gd name="connsiteX2" fmla="*/ 234 w 10166"/>
              <a:gd name="connsiteY2" fmla="*/ 8858 h 11609"/>
              <a:gd name="connsiteX3" fmla="*/ 504 w 10166"/>
              <a:gd name="connsiteY3" fmla="*/ 8258 h 11609"/>
              <a:gd name="connsiteX4" fmla="*/ 871 w 10166"/>
              <a:gd name="connsiteY4" fmla="*/ 7713 h 11609"/>
              <a:gd name="connsiteX5" fmla="*/ 1622 w 10166"/>
              <a:gd name="connsiteY5" fmla="*/ 6819 h 11609"/>
              <a:gd name="connsiteX6" fmla="*/ 2651 w 10166"/>
              <a:gd name="connsiteY6" fmla="*/ 5862 h 11609"/>
              <a:gd name="connsiteX7" fmla="*/ 4311 w 10166"/>
              <a:gd name="connsiteY7" fmla="*/ 4695 h 11609"/>
              <a:gd name="connsiteX8" fmla="*/ 5731 w 10166"/>
              <a:gd name="connsiteY8" fmla="*/ 3139 h 11609"/>
              <a:gd name="connsiteX9" fmla="*/ 7094 w 10166"/>
              <a:gd name="connsiteY9" fmla="*/ 2033 h 11609"/>
              <a:gd name="connsiteX10" fmla="*/ 8428 w 10166"/>
              <a:gd name="connsiteY10" fmla="*/ 905 h 11609"/>
              <a:gd name="connsiteX11" fmla="*/ 9784 w 10166"/>
              <a:gd name="connsiteY11" fmla="*/ 553 h 11609"/>
              <a:gd name="connsiteX12" fmla="*/ 9839 w 10166"/>
              <a:gd name="connsiteY12" fmla="*/ 9800 h 11609"/>
              <a:gd name="connsiteX13" fmla="*/ 9211 w 10166"/>
              <a:gd name="connsiteY13" fmla="*/ 11041 h 11609"/>
              <a:gd name="connsiteX14" fmla="*/ 8252 w 10166"/>
              <a:gd name="connsiteY14" fmla="*/ 11066 h 11609"/>
              <a:gd name="connsiteX15" fmla="*/ 7045 w 10166"/>
              <a:gd name="connsiteY15" fmla="*/ 10569 h 11609"/>
              <a:gd name="connsiteX16" fmla="*/ 6139 w 10166"/>
              <a:gd name="connsiteY16" fmla="*/ 10265 h 11609"/>
              <a:gd name="connsiteX17" fmla="*/ 5064 w 10166"/>
              <a:gd name="connsiteY17" fmla="*/ 9291 h 11609"/>
              <a:gd name="connsiteX18" fmla="*/ 3489 w 10166"/>
              <a:gd name="connsiteY18" fmla="*/ 7776 h 11609"/>
              <a:gd name="connsiteX19" fmla="*/ 2657 w 10166"/>
              <a:gd name="connsiteY19" fmla="*/ 7780 h 11609"/>
              <a:gd name="connsiteX20" fmla="*/ 2018 w 10166"/>
              <a:gd name="connsiteY20" fmla="*/ 8153 h 11609"/>
              <a:gd name="connsiteX21" fmla="*/ 844 w 10166"/>
              <a:gd name="connsiteY21" fmla="*/ 9097 h 11609"/>
              <a:gd name="connsiteX22" fmla="*/ 206 w 10166"/>
              <a:gd name="connsiteY22" fmla="*/ 10294 h 11609"/>
              <a:gd name="connsiteX23" fmla="*/ 0 w 10166"/>
              <a:gd name="connsiteY23" fmla="*/ 10357 h 11609"/>
              <a:gd name="connsiteX0" fmla="*/ 0 w 10049"/>
              <a:gd name="connsiteY0" fmla="*/ 10620 h 11872"/>
              <a:gd name="connsiteX1" fmla="*/ 69 w 10049"/>
              <a:gd name="connsiteY1" fmla="*/ 10255 h 11872"/>
              <a:gd name="connsiteX2" fmla="*/ 234 w 10049"/>
              <a:gd name="connsiteY2" fmla="*/ 9121 h 11872"/>
              <a:gd name="connsiteX3" fmla="*/ 504 w 10049"/>
              <a:gd name="connsiteY3" fmla="*/ 8521 h 11872"/>
              <a:gd name="connsiteX4" fmla="*/ 871 w 10049"/>
              <a:gd name="connsiteY4" fmla="*/ 7976 h 11872"/>
              <a:gd name="connsiteX5" fmla="*/ 1622 w 10049"/>
              <a:gd name="connsiteY5" fmla="*/ 7082 h 11872"/>
              <a:gd name="connsiteX6" fmla="*/ 2651 w 10049"/>
              <a:gd name="connsiteY6" fmla="*/ 6125 h 11872"/>
              <a:gd name="connsiteX7" fmla="*/ 4311 w 10049"/>
              <a:gd name="connsiteY7" fmla="*/ 4958 h 11872"/>
              <a:gd name="connsiteX8" fmla="*/ 5731 w 10049"/>
              <a:gd name="connsiteY8" fmla="*/ 3402 h 11872"/>
              <a:gd name="connsiteX9" fmla="*/ 7094 w 10049"/>
              <a:gd name="connsiteY9" fmla="*/ 2296 h 11872"/>
              <a:gd name="connsiteX10" fmla="*/ 8428 w 10049"/>
              <a:gd name="connsiteY10" fmla="*/ 1168 h 11872"/>
              <a:gd name="connsiteX11" fmla="*/ 9784 w 10049"/>
              <a:gd name="connsiteY11" fmla="*/ 816 h 11872"/>
              <a:gd name="connsiteX12" fmla="*/ 10019 w 10049"/>
              <a:gd name="connsiteY12" fmla="*/ 6065 h 11872"/>
              <a:gd name="connsiteX13" fmla="*/ 9839 w 10049"/>
              <a:gd name="connsiteY13" fmla="*/ 10063 h 11872"/>
              <a:gd name="connsiteX14" fmla="*/ 9211 w 10049"/>
              <a:gd name="connsiteY14" fmla="*/ 11304 h 11872"/>
              <a:gd name="connsiteX15" fmla="*/ 8252 w 10049"/>
              <a:gd name="connsiteY15" fmla="*/ 11329 h 11872"/>
              <a:gd name="connsiteX16" fmla="*/ 7045 w 10049"/>
              <a:gd name="connsiteY16" fmla="*/ 10832 h 11872"/>
              <a:gd name="connsiteX17" fmla="*/ 6139 w 10049"/>
              <a:gd name="connsiteY17" fmla="*/ 10528 h 11872"/>
              <a:gd name="connsiteX18" fmla="*/ 5064 w 10049"/>
              <a:gd name="connsiteY18" fmla="*/ 9554 h 11872"/>
              <a:gd name="connsiteX19" fmla="*/ 3489 w 10049"/>
              <a:gd name="connsiteY19" fmla="*/ 8039 h 11872"/>
              <a:gd name="connsiteX20" fmla="*/ 2657 w 10049"/>
              <a:gd name="connsiteY20" fmla="*/ 8043 h 11872"/>
              <a:gd name="connsiteX21" fmla="*/ 2018 w 10049"/>
              <a:gd name="connsiteY21" fmla="*/ 8416 h 11872"/>
              <a:gd name="connsiteX22" fmla="*/ 844 w 10049"/>
              <a:gd name="connsiteY22" fmla="*/ 9360 h 11872"/>
              <a:gd name="connsiteX23" fmla="*/ 206 w 10049"/>
              <a:gd name="connsiteY23" fmla="*/ 10557 h 11872"/>
              <a:gd name="connsiteX24" fmla="*/ 0 w 10049"/>
              <a:gd name="connsiteY24" fmla="*/ 10620 h 11872"/>
              <a:gd name="connsiteX0" fmla="*/ 0 w 10047"/>
              <a:gd name="connsiteY0" fmla="*/ 10620 h 11872"/>
              <a:gd name="connsiteX1" fmla="*/ 69 w 10047"/>
              <a:gd name="connsiteY1" fmla="*/ 10255 h 11872"/>
              <a:gd name="connsiteX2" fmla="*/ 234 w 10047"/>
              <a:gd name="connsiteY2" fmla="*/ 9121 h 11872"/>
              <a:gd name="connsiteX3" fmla="*/ 504 w 10047"/>
              <a:gd name="connsiteY3" fmla="*/ 8521 h 11872"/>
              <a:gd name="connsiteX4" fmla="*/ 871 w 10047"/>
              <a:gd name="connsiteY4" fmla="*/ 7976 h 11872"/>
              <a:gd name="connsiteX5" fmla="*/ 1622 w 10047"/>
              <a:gd name="connsiteY5" fmla="*/ 7082 h 11872"/>
              <a:gd name="connsiteX6" fmla="*/ 2651 w 10047"/>
              <a:gd name="connsiteY6" fmla="*/ 6125 h 11872"/>
              <a:gd name="connsiteX7" fmla="*/ 4311 w 10047"/>
              <a:gd name="connsiteY7" fmla="*/ 4958 h 11872"/>
              <a:gd name="connsiteX8" fmla="*/ 5731 w 10047"/>
              <a:gd name="connsiteY8" fmla="*/ 3402 h 11872"/>
              <a:gd name="connsiteX9" fmla="*/ 7094 w 10047"/>
              <a:gd name="connsiteY9" fmla="*/ 2296 h 11872"/>
              <a:gd name="connsiteX10" fmla="*/ 8428 w 10047"/>
              <a:gd name="connsiteY10" fmla="*/ 1168 h 11872"/>
              <a:gd name="connsiteX11" fmla="*/ 9784 w 10047"/>
              <a:gd name="connsiteY11" fmla="*/ 816 h 11872"/>
              <a:gd name="connsiteX12" fmla="*/ 10009 w 10047"/>
              <a:gd name="connsiteY12" fmla="*/ 6065 h 11872"/>
              <a:gd name="connsiteX13" fmla="*/ 9839 w 10047"/>
              <a:gd name="connsiteY13" fmla="*/ 10063 h 11872"/>
              <a:gd name="connsiteX14" fmla="*/ 9211 w 10047"/>
              <a:gd name="connsiteY14" fmla="*/ 11304 h 11872"/>
              <a:gd name="connsiteX15" fmla="*/ 8252 w 10047"/>
              <a:gd name="connsiteY15" fmla="*/ 11329 h 11872"/>
              <a:gd name="connsiteX16" fmla="*/ 7045 w 10047"/>
              <a:gd name="connsiteY16" fmla="*/ 10832 h 11872"/>
              <a:gd name="connsiteX17" fmla="*/ 6139 w 10047"/>
              <a:gd name="connsiteY17" fmla="*/ 10528 h 11872"/>
              <a:gd name="connsiteX18" fmla="*/ 5064 w 10047"/>
              <a:gd name="connsiteY18" fmla="*/ 9554 h 11872"/>
              <a:gd name="connsiteX19" fmla="*/ 3489 w 10047"/>
              <a:gd name="connsiteY19" fmla="*/ 8039 h 11872"/>
              <a:gd name="connsiteX20" fmla="*/ 2657 w 10047"/>
              <a:gd name="connsiteY20" fmla="*/ 8043 h 11872"/>
              <a:gd name="connsiteX21" fmla="*/ 2018 w 10047"/>
              <a:gd name="connsiteY21" fmla="*/ 8416 h 11872"/>
              <a:gd name="connsiteX22" fmla="*/ 844 w 10047"/>
              <a:gd name="connsiteY22" fmla="*/ 9360 h 11872"/>
              <a:gd name="connsiteX23" fmla="*/ 206 w 10047"/>
              <a:gd name="connsiteY23" fmla="*/ 10557 h 11872"/>
              <a:gd name="connsiteX24" fmla="*/ 0 w 10047"/>
              <a:gd name="connsiteY24" fmla="*/ 10620 h 11872"/>
              <a:gd name="connsiteX0" fmla="*/ 0 w 10047"/>
              <a:gd name="connsiteY0" fmla="*/ 10620 h 11872"/>
              <a:gd name="connsiteX1" fmla="*/ 69 w 10047"/>
              <a:gd name="connsiteY1" fmla="*/ 10255 h 11872"/>
              <a:gd name="connsiteX2" fmla="*/ 234 w 10047"/>
              <a:gd name="connsiteY2" fmla="*/ 9121 h 11872"/>
              <a:gd name="connsiteX3" fmla="*/ 504 w 10047"/>
              <a:gd name="connsiteY3" fmla="*/ 8521 h 11872"/>
              <a:gd name="connsiteX4" fmla="*/ 871 w 10047"/>
              <a:gd name="connsiteY4" fmla="*/ 7976 h 11872"/>
              <a:gd name="connsiteX5" fmla="*/ 1622 w 10047"/>
              <a:gd name="connsiteY5" fmla="*/ 7082 h 11872"/>
              <a:gd name="connsiteX6" fmla="*/ 2651 w 10047"/>
              <a:gd name="connsiteY6" fmla="*/ 6125 h 11872"/>
              <a:gd name="connsiteX7" fmla="*/ 4311 w 10047"/>
              <a:gd name="connsiteY7" fmla="*/ 4958 h 11872"/>
              <a:gd name="connsiteX8" fmla="*/ 5731 w 10047"/>
              <a:gd name="connsiteY8" fmla="*/ 3402 h 11872"/>
              <a:gd name="connsiteX9" fmla="*/ 7094 w 10047"/>
              <a:gd name="connsiteY9" fmla="*/ 2296 h 11872"/>
              <a:gd name="connsiteX10" fmla="*/ 8428 w 10047"/>
              <a:gd name="connsiteY10" fmla="*/ 1168 h 11872"/>
              <a:gd name="connsiteX11" fmla="*/ 9784 w 10047"/>
              <a:gd name="connsiteY11" fmla="*/ 816 h 11872"/>
              <a:gd name="connsiteX12" fmla="*/ 10009 w 10047"/>
              <a:gd name="connsiteY12" fmla="*/ 6065 h 11872"/>
              <a:gd name="connsiteX13" fmla="*/ 9839 w 10047"/>
              <a:gd name="connsiteY13" fmla="*/ 10063 h 11872"/>
              <a:gd name="connsiteX14" fmla="*/ 9211 w 10047"/>
              <a:gd name="connsiteY14" fmla="*/ 11304 h 11872"/>
              <a:gd name="connsiteX15" fmla="*/ 8252 w 10047"/>
              <a:gd name="connsiteY15" fmla="*/ 11329 h 11872"/>
              <a:gd name="connsiteX16" fmla="*/ 7045 w 10047"/>
              <a:gd name="connsiteY16" fmla="*/ 10832 h 11872"/>
              <a:gd name="connsiteX17" fmla="*/ 6139 w 10047"/>
              <a:gd name="connsiteY17" fmla="*/ 10528 h 11872"/>
              <a:gd name="connsiteX18" fmla="*/ 5064 w 10047"/>
              <a:gd name="connsiteY18" fmla="*/ 9554 h 11872"/>
              <a:gd name="connsiteX19" fmla="*/ 3489 w 10047"/>
              <a:gd name="connsiteY19" fmla="*/ 8039 h 11872"/>
              <a:gd name="connsiteX20" fmla="*/ 2657 w 10047"/>
              <a:gd name="connsiteY20" fmla="*/ 8043 h 11872"/>
              <a:gd name="connsiteX21" fmla="*/ 2018 w 10047"/>
              <a:gd name="connsiteY21" fmla="*/ 8416 h 11872"/>
              <a:gd name="connsiteX22" fmla="*/ 844 w 10047"/>
              <a:gd name="connsiteY22" fmla="*/ 9360 h 11872"/>
              <a:gd name="connsiteX23" fmla="*/ 206 w 10047"/>
              <a:gd name="connsiteY23" fmla="*/ 10557 h 11872"/>
              <a:gd name="connsiteX24" fmla="*/ 0 w 10047"/>
              <a:gd name="connsiteY24" fmla="*/ 10620 h 11872"/>
              <a:gd name="connsiteX0" fmla="*/ 0 w 10047"/>
              <a:gd name="connsiteY0" fmla="*/ 10620 h 11872"/>
              <a:gd name="connsiteX1" fmla="*/ 69 w 10047"/>
              <a:gd name="connsiteY1" fmla="*/ 10255 h 11872"/>
              <a:gd name="connsiteX2" fmla="*/ 234 w 10047"/>
              <a:gd name="connsiteY2" fmla="*/ 9121 h 11872"/>
              <a:gd name="connsiteX3" fmla="*/ 504 w 10047"/>
              <a:gd name="connsiteY3" fmla="*/ 8521 h 11872"/>
              <a:gd name="connsiteX4" fmla="*/ 871 w 10047"/>
              <a:gd name="connsiteY4" fmla="*/ 7976 h 11872"/>
              <a:gd name="connsiteX5" fmla="*/ 1622 w 10047"/>
              <a:gd name="connsiteY5" fmla="*/ 7082 h 11872"/>
              <a:gd name="connsiteX6" fmla="*/ 2651 w 10047"/>
              <a:gd name="connsiteY6" fmla="*/ 6125 h 11872"/>
              <a:gd name="connsiteX7" fmla="*/ 4311 w 10047"/>
              <a:gd name="connsiteY7" fmla="*/ 4958 h 11872"/>
              <a:gd name="connsiteX8" fmla="*/ 5731 w 10047"/>
              <a:gd name="connsiteY8" fmla="*/ 3402 h 11872"/>
              <a:gd name="connsiteX9" fmla="*/ 7094 w 10047"/>
              <a:gd name="connsiteY9" fmla="*/ 2296 h 11872"/>
              <a:gd name="connsiteX10" fmla="*/ 8428 w 10047"/>
              <a:gd name="connsiteY10" fmla="*/ 1168 h 11872"/>
              <a:gd name="connsiteX11" fmla="*/ 9784 w 10047"/>
              <a:gd name="connsiteY11" fmla="*/ 816 h 11872"/>
              <a:gd name="connsiteX12" fmla="*/ 10009 w 10047"/>
              <a:gd name="connsiteY12" fmla="*/ 6065 h 11872"/>
              <a:gd name="connsiteX13" fmla="*/ 9839 w 10047"/>
              <a:gd name="connsiteY13" fmla="*/ 10063 h 11872"/>
              <a:gd name="connsiteX14" fmla="*/ 9211 w 10047"/>
              <a:gd name="connsiteY14" fmla="*/ 11304 h 11872"/>
              <a:gd name="connsiteX15" fmla="*/ 8252 w 10047"/>
              <a:gd name="connsiteY15" fmla="*/ 11329 h 11872"/>
              <a:gd name="connsiteX16" fmla="*/ 7045 w 10047"/>
              <a:gd name="connsiteY16" fmla="*/ 10832 h 11872"/>
              <a:gd name="connsiteX17" fmla="*/ 6139 w 10047"/>
              <a:gd name="connsiteY17" fmla="*/ 10528 h 11872"/>
              <a:gd name="connsiteX18" fmla="*/ 5064 w 10047"/>
              <a:gd name="connsiteY18" fmla="*/ 9554 h 11872"/>
              <a:gd name="connsiteX19" fmla="*/ 3718 w 10047"/>
              <a:gd name="connsiteY19" fmla="*/ 8546 h 11872"/>
              <a:gd name="connsiteX20" fmla="*/ 2657 w 10047"/>
              <a:gd name="connsiteY20" fmla="*/ 8043 h 11872"/>
              <a:gd name="connsiteX21" fmla="*/ 2018 w 10047"/>
              <a:gd name="connsiteY21" fmla="*/ 8416 h 11872"/>
              <a:gd name="connsiteX22" fmla="*/ 844 w 10047"/>
              <a:gd name="connsiteY22" fmla="*/ 9360 h 11872"/>
              <a:gd name="connsiteX23" fmla="*/ 206 w 10047"/>
              <a:gd name="connsiteY23" fmla="*/ 10557 h 11872"/>
              <a:gd name="connsiteX24" fmla="*/ 0 w 10047"/>
              <a:gd name="connsiteY24" fmla="*/ 10620 h 11872"/>
              <a:gd name="connsiteX0" fmla="*/ 0 w 10047"/>
              <a:gd name="connsiteY0" fmla="*/ 10620 h 11872"/>
              <a:gd name="connsiteX1" fmla="*/ 69 w 10047"/>
              <a:gd name="connsiteY1" fmla="*/ 10255 h 11872"/>
              <a:gd name="connsiteX2" fmla="*/ 234 w 10047"/>
              <a:gd name="connsiteY2" fmla="*/ 9121 h 11872"/>
              <a:gd name="connsiteX3" fmla="*/ 504 w 10047"/>
              <a:gd name="connsiteY3" fmla="*/ 8521 h 11872"/>
              <a:gd name="connsiteX4" fmla="*/ 871 w 10047"/>
              <a:gd name="connsiteY4" fmla="*/ 7976 h 11872"/>
              <a:gd name="connsiteX5" fmla="*/ 1622 w 10047"/>
              <a:gd name="connsiteY5" fmla="*/ 7082 h 11872"/>
              <a:gd name="connsiteX6" fmla="*/ 2651 w 10047"/>
              <a:gd name="connsiteY6" fmla="*/ 6125 h 11872"/>
              <a:gd name="connsiteX7" fmla="*/ 4311 w 10047"/>
              <a:gd name="connsiteY7" fmla="*/ 4958 h 11872"/>
              <a:gd name="connsiteX8" fmla="*/ 5731 w 10047"/>
              <a:gd name="connsiteY8" fmla="*/ 3402 h 11872"/>
              <a:gd name="connsiteX9" fmla="*/ 7094 w 10047"/>
              <a:gd name="connsiteY9" fmla="*/ 2296 h 11872"/>
              <a:gd name="connsiteX10" fmla="*/ 8428 w 10047"/>
              <a:gd name="connsiteY10" fmla="*/ 1168 h 11872"/>
              <a:gd name="connsiteX11" fmla="*/ 9784 w 10047"/>
              <a:gd name="connsiteY11" fmla="*/ 816 h 11872"/>
              <a:gd name="connsiteX12" fmla="*/ 10009 w 10047"/>
              <a:gd name="connsiteY12" fmla="*/ 6065 h 11872"/>
              <a:gd name="connsiteX13" fmla="*/ 9839 w 10047"/>
              <a:gd name="connsiteY13" fmla="*/ 10063 h 11872"/>
              <a:gd name="connsiteX14" fmla="*/ 9211 w 10047"/>
              <a:gd name="connsiteY14" fmla="*/ 11304 h 11872"/>
              <a:gd name="connsiteX15" fmla="*/ 8252 w 10047"/>
              <a:gd name="connsiteY15" fmla="*/ 11329 h 11872"/>
              <a:gd name="connsiteX16" fmla="*/ 7045 w 10047"/>
              <a:gd name="connsiteY16" fmla="*/ 10832 h 11872"/>
              <a:gd name="connsiteX17" fmla="*/ 6139 w 10047"/>
              <a:gd name="connsiteY17" fmla="*/ 10528 h 11872"/>
              <a:gd name="connsiteX18" fmla="*/ 4954 w 10047"/>
              <a:gd name="connsiteY18" fmla="*/ 9638 h 11872"/>
              <a:gd name="connsiteX19" fmla="*/ 3718 w 10047"/>
              <a:gd name="connsiteY19" fmla="*/ 8546 h 11872"/>
              <a:gd name="connsiteX20" fmla="*/ 2657 w 10047"/>
              <a:gd name="connsiteY20" fmla="*/ 8043 h 11872"/>
              <a:gd name="connsiteX21" fmla="*/ 2018 w 10047"/>
              <a:gd name="connsiteY21" fmla="*/ 8416 h 11872"/>
              <a:gd name="connsiteX22" fmla="*/ 844 w 10047"/>
              <a:gd name="connsiteY22" fmla="*/ 9360 h 11872"/>
              <a:gd name="connsiteX23" fmla="*/ 206 w 10047"/>
              <a:gd name="connsiteY23" fmla="*/ 10557 h 11872"/>
              <a:gd name="connsiteX24" fmla="*/ 0 w 10047"/>
              <a:gd name="connsiteY24" fmla="*/ 10620 h 11872"/>
              <a:gd name="connsiteX0" fmla="*/ 0 w 10047"/>
              <a:gd name="connsiteY0" fmla="*/ 10620 h 11872"/>
              <a:gd name="connsiteX1" fmla="*/ 69 w 10047"/>
              <a:gd name="connsiteY1" fmla="*/ 10255 h 11872"/>
              <a:gd name="connsiteX2" fmla="*/ 234 w 10047"/>
              <a:gd name="connsiteY2" fmla="*/ 9121 h 11872"/>
              <a:gd name="connsiteX3" fmla="*/ 504 w 10047"/>
              <a:gd name="connsiteY3" fmla="*/ 8521 h 11872"/>
              <a:gd name="connsiteX4" fmla="*/ 871 w 10047"/>
              <a:gd name="connsiteY4" fmla="*/ 7976 h 11872"/>
              <a:gd name="connsiteX5" fmla="*/ 1622 w 10047"/>
              <a:gd name="connsiteY5" fmla="*/ 7082 h 11872"/>
              <a:gd name="connsiteX6" fmla="*/ 2651 w 10047"/>
              <a:gd name="connsiteY6" fmla="*/ 6125 h 11872"/>
              <a:gd name="connsiteX7" fmla="*/ 4311 w 10047"/>
              <a:gd name="connsiteY7" fmla="*/ 4958 h 11872"/>
              <a:gd name="connsiteX8" fmla="*/ 5731 w 10047"/>
              <a:gd name="connsiteY8" fmla="*/ 3402 h 11872"/>
              <a:gd name="connsiteX9" fmla="*/ 7094 w 10047"/>
              <a:gd name="connsiteY9" fmla="*/ 2296 h 11872"/>
              <a:gd name="connsiteX10" fmla="*/ 8428 w 10047"/>
              <a:gd name="connsiteY10" fmla="*/ 1168 h 11872"/>
              <a:gd name="connsiteX11" fmla="*/ 9784 w 10047"/>
              <a:gd name="connsiteY11" fmla="*/ 816 h 11872"/>
              <a:gd name="connsiteX12" fmla="*/ 10009 w 10047"/>
              <a:gd name="connsiteY12" fmla="*/ 6065 h 11872"/>
              <a:gd name="connsiteX13" fmla="*/ 9839 w 10047"/>
              <a:gd name="connsiteY13" fmla="*/ 10063 h 11872"/>
              <a:gd name="connsiteX14" fmla="*/ 9211 w 10047"/>
              <a:gd name="connsiteY14" fmla="*/ 11304 h 11872"/>
              <a:gd name="connsiteX15" fmla="*/ 8252 w 10047"/>
              <a:gd name="connsiteY15" fmla="*/ 11329 h 11872"/>
              <a:gd name="connsiteX16" fmla="*/ 7045 w 10047"/>
              <a:gd name="connsiteY16" fmla="*/ 10832 h 11872"/>
              <a:gd name="connsiteX17" fmla="*/ 6139 w 10047"/>
              <a:gd name="connsiteY17" fmla="*/ 10528 h 11872"/>
              <a:gd name="connsiteX18" fmla="*/ 4954 w 10047"/>
              <a:gd name="connsiteY18" fmla="*/ 9638 h 11872"/>
              <a:gd name="connsiteX19" fmla="*/ 3738 w 10047"/>
              <a:gd name="connsiteY19" fmla="*/ 8856 h 11872"/>
              <a:gd name="connsiteX20" fmla="*/ 2657 w 10047"/>
              <a:gd name="connsiteY20" fmla="*/ 8043 h 11872"/>
              <a:gd name="connsiteX21" fmla="*/ 2018 w 10047"/>
              <a:gd name="connsiteY21" fmla="*/ 8416 h 11872"/>
              <a:gd name="connsiteX22" fmla="*/ 844 w 10047"/>
              <a:gd name="connsiteY22" fmla="*/ 9360 h 11872"/>
              <a:gd name="connsiteX23" fmla="*/ 206 w 10047"/>
              <a:gd name="connsiteY23" fmla="*/ 10557 h 11872"/>
              <a:gd name="connsiteX24" fmla="*/ 0 w 10047"/>
              <a:gd name="connsiteY24" fmla="*/ 10620 h 11872"/>
              <a:gd name="connsiteX0" fmla="*/ 0 w 10047"/>
              <a:gd name="connsiteY0" fmla="*/ 10620 h 11872"/>
              <a:gd name="connsiteX1" fmla="*/ 69 w 10047"/>
              <a:gd name="connsiteY1" fmla="*/ 10255 h 11872"/>
              <a:gd name="connsiteX2" fmla="*/ 234 w 10047"/>
              <a:gd name="connsiteY2" fmla="*/ 9121 h 11872"/>
              <a:gd name="connsiteX3" fmla="*/ 504 w 10047"/>
              <a:gd name="connsiteY3" fmla="*/ 8521 h 11872"/>
              <a:gd name="connsiteX4" fmla="*/ 871 w 10047"/>
              <a:gd name="connsiteY4" fmla="*/ 7976 h 11872"/>
              <a:gd name="connsiteX5" fmla="*/ 1622 w 10047"/>
              <a:gd name="connsiteY5" fmla="*/ 7082 h 11872"/>
              <a:gd name="connsiteX6" fmla="*/ 2651 w 10047"/>
              <a:gd name="connsiteY6" fmla="*/ 6125 h 11872"/>
              <a:gd name="connsiteX7" fmla="*/ 4311 w 10047"/>
              <a:gd name="connsiteY7" fmla="*/ 4958 h 11872"/>
              <a:gd name="connsiteX8" fmla="*/ 5731 w 10047"/>
              <a:gd name="connsiteY8" fmla="*/ 3402 h 11872"/>
              <a:gd name="connsiteX9" fmla="*/ 7094 w 10047"/>
              <a:gd name="connsiteY9" fmla="*/ 2296 h 11872"/>
              <a:gd name="connsiteX10" fmla="*/ 8428 w 10047"/>
              <a:gd name="connsiteY10" fmla="*/ 1168 h 11872"/>
              <a:gd name="connsiteX11" fmla="*/ 9784 w 10047"/>
              <a:gd name="connsiteY11" fmla="*/ 816 h 11872"/>
              <a:gd name="connsiteX12" fmla="*/ 10009 w 10047"/>
              <a:gd name="connsiteY12" fmla="*/ 6065 h 11872"/>
              <a:gd name="connsiteX13" fmla="*/ 9839 w 10047"/>
              <a:gd name="connsiteY13" fmla="*/ 10063 h 11872"/>
              <a:gd name="connsiteX14" fmla="*/ 9211 w 10047"/>
              <a:gd name="connsiteY14" fmla="*/ 11304 h 11872"/>
              <a:gd name="connsiteX15" fmla="*/ 8252 w 10047"/>
              <a:gd name="connsiteY15" fmla="*/ 11329 h 11872"/>
              <a:gd name="connsiteX16" fmla="*/ 7045 w 10047"/>
              <a:gd name="connsiteY16" fmla="*/ 10832 h 11872"/>
              <a:gd name="connsiteX17" fmla="*/ 6139 w 10047"/>
              <a:gd name="connsiteY17" fmla="*/ 10528 h 11872"/>
              <a:gd name="connsiteX18" fmla="*/ 4954 w 10047"/>
              <a:gd name="connsiteY18" fmla="*/ 9638 h 11872"/>
              <a:gd name="connsiteX19" fmla="*/ 3738 w 10047"/>
              <a:gd name="connsiteY19" fmla="*/ 8856 h 11872"/>
              <a:gd name="connsiteX20" fmla="*/ 2657 w 10047"/>
              <a:gd name="connsiteY20" fmla="*/ 8550 h 11872"/>
              <a:gd name="connsiteX21" fmla="*/ 2018 w 10047"/>
              <a:gd name="connsiteY21" fmla="*/ 8416 h 11872"/>
              <a:gd name="connsiteX22" fmla="*/ 844 w 10047"/>
              <a:gd name="connsiteY22" fmla="*/ 9360 h 11872"/>
              <a:gd name="connsiteX23" fmla="*/ 206 w 10047"/>
              <a:gd name="connsiteY23" fmla="*/ 10557 h 11872"/>
              <a:gd name="connsiteX24" fmla="*/ 0 w 10047"/>
              <a:gd name="connsiteY24" fmla="*/ 10620 h 11872"/>
              <a:gd name="connsiteX0" fmla="*/ 0 w 10047"/>
              <a:gd name="connsiteY0" fmla="*/ 10620 h 11872"/>
              <a:gd name="connsiteX1" fmla="*/ 69 w 10047"/>
              <a:gd name="connsiteY1" fmla="*/ 10255 h 11872"/>
              <a:gd name="connsiteX2" fmla="*/ 234 w 10047"/>
              <a:gd name="connsiteY2" fmla="*/ 9121 h 11872"/>
              <a:gd name="connsiteX3" fmla="*/ 504 w 10047"/>
              <a:gd name="connsiteY3" fmla="*/ 8521 h 11872"/>
              <a:gd name="connsiteX4" fmla="*/ 871 w 10047"/>
              <a:gd name="connsiteY4" fmla="*/ 7976 h 11872"/>
              <a:gd name="connsiteX5" fmla="*/ 1622 w 10047"/>
              <a:gd name="connsiteY5" fmla="*/ 7082 h 11872"/>
              <a:gd name="connsiteX6" fmla="*/ 2651 w 10047"/>
              <a:gd name="connsiteY6" fmla="*/ 6125 h 11872"/>
              <a:gd name="connsiteX7" fmla="*/ 4311 w 10047"/>
              <a:gd name="connsiteY7" fmla="*/ 4958 h 11872"/>
              <a:gd name="connsiteX8" fmla="*/ 5731 w 10047"/>
              <a:gd name="connsiteY8" fmla="*/ 3402 h 11872"/>
              <a:gd name="connsiteX9" fmla="*/ 7094 w 10047"/>
              <a:gd name="connsiteY9" fmla="*/ 2296 h 11872"/>
              <a:gd name="connsiteX10" fmla="*/ 8428 w 10047"/>
              <a:gd name="connsiteY10" fmla="*/ 1168 h 11872"/>
              <a:gd name="connsiteX11" fmla="*/ 9784 w 10047"/>
              <a:gd name="connsiteY11" fmla="*/ 816 h 11872"/>
              <a:gd name="connsiteX12" fmla="*/ 10009 w 10047"/>
              <a:gd name="connsiteY12" fmla="*/ 6065 h 11872"/>
              <a:gd name="connsiteX13" fmla="*/ 9839 w 10047"/>
              <a:gd name="connsiteY13" fmla="*/ 10063 h 11872"/>
              <a:gd name="connsiteX14" fmla="*/ 9211 w 10047"/>
              <a:gd name="connsiteY14" fmla="*/ 11304 h 11872"/>
              <a:gd name="connsiteX15" fmla="*/ 8252 w 10047"/>
              <a:gd name="connsiteY15" fmla="*/ 11329 h 11872"/>
              <a:gd name="connsiteX16" fmla="*/ 7045 w 10047"/>
              <a:gd name="connsiteY16" fmla="*/ 10832 h 11872"/>
              <a:gd name="connsiteX17" fmla="*/ 6139 w 10047"/>
              <a:gd name="connsiteY17" fmla="*/ 10528 h 11872"/>
              <a:gd name="connsiteX18" fmla="*/ 4954 w 10047"/>
              <a:gd name="connsiteY18" fmla="*/ 9638 h 11872"/>
              <a:gd name="connsiteX19" fmla="*/ 3738 w 10047"/>
              <a:gd name="connsiteY19" fmla="*/ 8856 h 11872"/>
              <a:gd name="connsiteX20" fmla="*/ 2657 w 10047"/>
              <a:gd name="connsiteY20" fmla="*/ 8550 h 11872"/>
              <a:gd name="connsiteX21" fmla="*/ 1799 w 10047"/>
              <a:gd name="connsiteY21" fmla="*/ 8782 h 11872"/>
              <a:gd name="connsiteX22" fmla="*/ 844 w 10047"/>
              <a:gd name="connsiteY22" fmla="*/ 9360 h 11872"/>
              <a:gd name="connsiteX23" fmla="*/ 206 w 10047"/>
              <a:gd name="connsiteY23" fmla="*/ 10557 h 11872"/>
              <a:gd name="connsiteX24" fmla="*/ 0 w 10047"/>
              <a:gd name="connsiteY24" fmla="*/ 10620 h 11872"/>
              <a:gd name="connsiteX0" fmla="*/ 0 w 10047"/>
              <a:gd name="connsiteY0" fmla="*/ 10620 h 11872"/>
              <a:gd name="connsiteX1" fmla="*/ 69 w 10047"/>
              <a:gd name="connsiteY1" fmla="*/ 10255 h 11872"/>
              <a:gd name="connsiteX2" fmla="*/ 234 w 10047"/>
              <a:gd name="connsiteY2" fmla="*/ 9121 h 11872"/>
              <a:gd name="connsiteX3" fmla="*/ 504 w 10047"/>
              <a:gd name="connsiteY3" fmla="*/ 8521 h 11872"/>
              <a:gd name="connsiteX4" fmla="*/ 871 w 10047"/>
              <a:gd name="connsiteY4" fmla="*/ 7976 h 11872"/>
              <a:gd name="connsiteX5" fmla="*/ 1622 w 10047"/>
              <a:gd name="connsiteY5" fmla="*/ 7082 h 11872"/>
              <a:gd name="connsiteX6" fmla="*/ 2651 w 10047"/>
              <a:gd name="connsiteY6" fmla="*/ 6125 h 11872"/>
              <a:gd name="connsiteX7" fmla="*/ 4311 w 10047"/>
              <a:gd name="connsiteY7" fmla="*/ 4958 h 11872"/>
              <a:gd name="connsiteX8" fmla="*/ 5731 w 10047"/>
              <a:gd name="connsiteY8" fmla="*/ 3402 h 11872"/>
              <a:gd name="connsiteX9" fmla="*/ 7094 w 10047"/>
              <a:gd name="connsiteY9" fmla="*/ 2296 h 11872"/>
              <a:gd name="connsiteX10" fmla="*/ 8428 w 10047"/>
              <a:gd name="connsiteY10" fmla="*/ 1168 h 11872"/>
              <a:gd name="connsiteX11" fmla="*/ 9784 w 10047"/>
              <a:gd name="connsiteY11" fmla="*/ 816 h 11872"/>
              <a:gd name="connsiteX12" fmla="*/ 10009 w 10047"/>
              <a:gd name="connsiteY12" fmla="*/ 6065 h 11872"/>
              <a:gd name="connsiteX13" fmla="*/ 9839 w 10047"/>
              <a:gd name="connsiteY13" fmla="*/ 10063 h 11872"/>
              <a:gd name="connsiteX14" fmla="*/ 9211 w 10047"/>
              <a:gd name="connsiteY14" fmla="*/ 11304 h 11872"/>
              <a:gd name="connsiteX15" fmla="*/ 8252 w 10047"/>
              <a:gd name="connsiteY15" fmla="*/ 11329 h 11872"/>
              <a:gd name="connsiteX16" fmla="*/ 7045 w 10047"/>
              <a:gd name="connsiteY16" fmla="*/ 10832 h 11872"/>
              <a:gd name="connsiteX17" fmla="*/ 6139 w 10047"/>
              <a:gd name="connsiteY17" fmla="*/ 10528 h 11872"/>
              <a:gd name="connsiteX18" fmla="*/ 4954 w 10047"/>
              <a:gd name="connsiteY18" fmla="*/ 9638 h 11872"/>
              <a:gd name="connsiteX19" fmla="*/ 4229 w 10047"/>
              <a:gd name="connsiteY19" fmla="*/ 11009 h 11872"/>
              <a:gd name="connsiteX20" fmla="*/ 2657 w 10047"/>
              <a:gd name="connsiteY20" fmla="*/ 8550 h 11872"/>
              <a:gd name="connsiteX21" fmla="*/ 1799 w 10047"/>
              <a:gd name="connsiteY21" fmla="*/ 8782 h 11872"/>
              <a:gd name="connsiteX22" fmla="*/ 844 w 10047"/>
              <a:gd name="connsiteY22" fmla="*/ 9360 h 11872"/>
              <a:gd name="connsiteX23" fmla="*/ 206 w 10047"/>
              <a:gd name="connsiteY23" fmla="*/ 10557 h 11872"/>
              <a:gd name="connsiteX24" fmla="*/ 0 w 10047"/>
              <a:gd name="connsiteY24" fmla="*/ 10620 h 11872"/>
              <a:gd name="connsiteX0" fmla="*/ 0 w 10047"/>
              <a:gd name="connsiteY0" fmla="*/ 10620 h 13229"/>
              <a:gd name="connsiteX1" fmla="*/ 69 w 10047"/>
              <a:gd name="connsiteY1" fmla="*/ 10255 h 13229"/>
              <a:gd name="connsiteX2" fmla="*/ 234 w 10047"/>
              <a:gd name="connsiteY2" fmla="*/ 9121 h 13229"/>
              <a:gd name="connsiteX3" fmla="*/ 504 w 10047"/>
              <a:gd name="connsiteY3" fmla="*/ 8521 h 13229"/>
              <a:gd name="connsiteX4" fmla="*/ 871 w 10047"/>
              <a:gd name="connsiteY4" fmla="*/ 7976 h 13229"/>
              <a:gd name="connsiteX5" fmla="*/ 1622 w 10047"/>
              <a:gd name="connsiteY5" fmla="*/ 7082 h 13229"/>
              <a:gd name="connsiteX6" fmla="*/ 2651 w 10047"/>
              <a:gd name="connsiteY6" fmla="*/ 6125 h 13229"/>
              <a:gd name="connsiteX7" fmla="*/ 4311 w 10047"/>
              <a:gd name="connsiteY7" fmla="*/ 4958 h 13229"/>
              <a:gd name="connsiteX8" fmla="*/ 5731 w 10047"/>
              <a:gd name="connsiteY8" fmla="*/ 3402 h 13229"/>
              <a:gd name="connsiteX9" fmla="*/ 7094 w 10047"/>
              <a:gd name="connsiteY9" fmla="*/ 2296 h 13229"/>
              <a:gd name="connsiteX10" fmla="*/ 8428 w 10047"/>
              <a:gd name="connsiteY10" fmla="*/ 1168 h 13229"/>
              <a:gd name="connsiteX11" fmla="*/ 9784 w 10047"/>
              <a:gd name="connsiteY11" fmla="*/ 816 h 13229"/>
              <a:gd name="connsiteX12" fmla="*/ 10009 w 10047"/>
              <a:gd name="connsiteY12" fmla="*/ 6065 h 13229"/>
              <a:gd name="connsiteX13" fmla="*/ 9839 w 10047"/>
              <a:gd name="connsiteY13" fmla="*/ 10063 h 13229"/>
              <a:gd name="connsiteX14" fmla="*/ 9211 w 10047"/>
              <a:gd name="connsiteY14" fmla="*/ 11304 h 13229"/>
              <a:gd name="connsiteX15" fmla="*/ 8252 w 10047"/>
              <a:gd name="connsiteY15" fmla="*/ 11329 h 13229"/>
              <a:gd name="connsiteX16" fmla="*/ 7045 w 10047"/>
              <a:gd name="connsiteY16" fmla="*/ 10832 h 13229"/>
              <a:gd name="connsiteX17" fmla="*/ 6139 w 10047"/>
              <a:gd name="connsiteY17" fmla="*/ 10528 h 13229"/>
              <a:gd name="connsiteX18" fmla="*/ 5234 w 10047"/>
              <a:gd name="connsiteY18" fmla="*/ 13046 h 13229"/>
              <a:gd name="connsiteX19" fmla="*/ 4229 w 10047"/>
              <a:gd name="connsiteY19" fmla="*/ 11009 h 13229"/>
              <a:gd name="connsiteX20" fmla="*/ 2657 w 10047"/>
              <a:gd name="connsiteY20" fmla="*/ 8550 h 13229"/>
              <a:gd name="connsiteX21" fmla="*/ 1799 w 10047"/>
              <a:gd name="connsiteY21" fmla="*/ 8782 h 13229"/>
              <a:gd name="connsiteX22" fmla="*/ 844 w 10047"/>
              <a:gd name="connsiteY22" fmla="*/ 9360 h 13229"/>
              <a:gd name="connsiteX23" fmla="*/ 206 w 10047"/>
              <a:gd name="connsiteY23" fmla="*/ 10557 h 13229"/>
              <a:gd name="connsiteX24" fmla="*/ 0 w 10047"/>
              <a:gd name="connsiteY24" fmla="*/ 10620 h 13229"/>
              <a:gd name="connsiteX0" fmla="*/ 0 w 10047"/>
              <a:gd name="connsiteY0" fmla="*/ 10620 h 15023"/>
              <a:gd name="connsiteX1" fmla="*/ 69 w 10047"/>
              <a:gd name="connsiteY1" fmla="*/ 10255 h 15023"/>
              <a:gd name="connsiteX2" fmla="*/ 234 w 10047"/>
              <a:gd name="connsiteY2" fmla="*/ 9121 h 15023"/>
              <a:gd name="connsiteX3" fmla="*/ 504 w 10047"/>
              <a:gd name="connsiteY3" fmla="*/ 8521 h 15023"/>
              <a:gd name="connsiteX4" fmla="*/ 871 w 10047"/>
              <a:gd name="connsiteY4" fmla="*/ 7976 h 15023"/>
              <a:gd name="connsiteX5" fmla="*/ 1622 w 10047"/>
              <a:gd name="connsiteY5" fmla="*/ 7082 h 15023"/>
              <a:gd name="connsiteX6" fmla="*/ 2651 w 10047"/>
              <a:gd name="connsiteY6" fmla="*/ 6125 h 15023"/>
              <a:gd name="connsiteX7" fmla="*/ 4311 w 10047"/>
              <a:gd name="connsiteY7" fmla="*/ 4958 h 15023"/>
              <a:gd name="connsiteX8" fmla="*/ 5731 w 10047"/>
              <a:gd name="connsiteY8" fmla="*/ 3402 h 15023"/>
              <a:gd name="connsiteX9" fmla="*/ 7094 w 10047"/>
              <a:gd name="connsiteY9" fmla="*/ 2296 h 15023"/>
              <a:gd name="connsiteX10" fmla="*/ 8428 w 10047"/>
              <a:gd name="connsiteY10" fmla="*/ 1168 h 15023"/>
              <a:gd name="connsiteX11" fmla="*/ 9784 w 10047"/>
              <a:gd name="connsiteY11" fmla="*/ 816 h 15023"/>
              <a:gd name="connsiteX12" fmla="*/ 10009 w 10047"/>
              <a:gd name="connsiteY12" fmla="*/ 6065 h 15023"/>
              <a:gd name="connsiteX13" fmla="*/ 9839 w 10047"/>
              <a:gd name="connsiteY13" fmla="*/ 10063 h 15023"/>
              <a:gd name="connsiteX14" fmla="*/ 9211 w 10047"/>
              <a:gd name="connsiteY14" fmla="*/ 11304 h 15023"/>
              <a:gd name="connsiteX15" fmla="*/ 8252 w 10047"/>
              <a:gd name="connsiteY15" fmla="*/ 11329 h 15023"/>
              <a:gd name="connsiteX16" fmla="*/ 7045 w 10047"/>
              <a:gd name="connsiteY16" fmla="*/ 10832 h 15023"/>
              <a:gd name="connsiteX17" fmla="*/ 6159 w 10047"/>
              <a:gd name="connsiteY17" fmla="*/ 14654 h 15023"/>
              <a:gd name="connsiteX18" fmla="*/ 5234 w 10047"/>
              <a:gd name="connsiteY18" fmla="*/ 13046 h 15023"/>
              <a:gd name="connsiteX19" fmla="*/ 4229 w 10047"/>
              <a:gd name="connsiteY19" fmla="*/ 11009 h 15023"/>
              <a:gd name="connsiteX20" fmla="*/ 2657 w 10047"/>
              <a:gd name="connsiteY20" fmla="*/ 8550 h 15023"/>
              <a:gd name="connsiteX21" fmla="*/ 1799 w 10047"/>
              <a:gd name="connsiteY21" fmla="*/ 8782 h 15023"/>
              <a:gd name="connsiteX22" fmla="*/ 844 w 10047"/>
              <a:gd name="connsiteY22" fmla="*/ 9360 h 15023"/>
              <a:gd name="connsiteX23" fmla="*/ 206 w 10047"/>
              <a:gd name="connsiteY23" fmla="*/ 10557 h 15023"/>
              <a:gd name="connsiteX24" fmla="*/ 0 w 10047"/>
              <a:gd name="connsiteY24" fmla="*/ 10620 h 15023"/>
              <a:gd name="connsiteX0" fmla="*/ 0 w 10047"/>
              <a:gd name="connsiteY0" fmla="*/ 10620 h 15153"/>
              <a:gd name="connsiteX1" fmla="*/ 69 w 10047"/>
              <a:gd name="connsiteY1" fmla="*/ 10255 h 15153"/>
              <a:gd name="connsiteX2" fmla="*/ 234 w 10047"/>
              <a:gd name="connsiteY2" fmla="*/ 9121 h 15153"/>
              <a:gd name="connsiteX3" fmla="*/ 504 w 10047"/>
              <a:gd name="connsiteY3" fmla="*/ 8521 h 15153"/>
              <a:gd name="connsiteX4" fmla="*/ 871 w 10047"/>
              <a:gd name="connsiteY4" fmla="*/ 7976 h 15153"/>
              <a:gd name="connsiteX5" fmla="*/ 1622 w 10047"/>
              <a:gd name="connsiteY5" fmla="*/ 7082 h 15153"/>
              <a:gd name="connsiteX6" fmla="*/ 2651 w 10047"/>
              <a:gd name="connsiteY6" fmla="*/ 6125 h 15153"/>
              <a:gd name="connsiteX7" fmla="*/ 4311 w 10047"/>
              <a:gd name="connsiteY7" fmla="*/ 4958 h 15153"/>
              <a:gd name="connsiteX8" fmla="*/ 5731 w 10047"/>
              <a:gd name="connsiteY8" fmla="*/ 3402 h 15153"/>
              <a:gd name="connsiteX9" fmla="*/ 7094 w 10047"/>
              <a:gd name="connsiteY9" fmla="*/ 2296 h 15153"/>
              <a:gd name="connsiteX10" fmla="*/ 8428 w 10047"/>
              <a:gd name="connsiteY10" fmla="*/ 1168 h 15153"/>
              <a:gd name="connsiteX11" fmla="*/ 9784 w 10047"/>
              <a:gd name="connsiteY11" fmla="*/ 816 h 15153"/>
              <a:gd name="connsiteX12" fmla="*/ 10009 w 10047"/>
              <a:gd name="connsiteY12" fmla="*/ 6065 h 15153"/>
              <a:gd name="connsiteX13" fmla="*/ 9839 w 10047"/>
              <a:gd name="connsiteY13" fmla="*/ 10063 h 15153"/>
              <a:gd name="connsiteX14" fmla="*/ 9211 w 10047"/>
              <a:gd name="connsiteY14" fmla="*/ 11304 h 15153"/>
              <a:gd name="connsiteX15" fmla="*/ 8252 w 10047"/>
              <a:gd name="connsiteY15" fmla="*/ 11329 h 15153"/>
              <a:gd name="connsiteX16" fmla="*/ 7055 w 10047"/>
              <a:gd name="connsiteY16" fmla="*/ 14599 h 15153"/>
              <a:gd name="connsiteX17" fmla="*/ 6159 w 10047"/>
              <a:gd name="connsiteY17" fmla="*/ 14654 h 15153"/>
              <a:gd name="connsiteX18" fmla="*/ 5234 w 10047"/>
              <a:gd name="connsiteY18" fmla="*/ 13046 h 15153"/>
              <a:gd name="connsiteX19" fmla="*/ 4229 w 10047"/>
              <a:gd name="connsiteY19" fmla="*/ 11009 h 15153"/>
              <a:gd name="connsiteX20" fmla="*/ 2657 w 10047"/>
              <a:gd name="connsiteY20" fmla="*/ 8550 h 15153"/>
              <a:gd name="connsiteX21" fmla="*/ 1799 w 10047"/>
              <a:gd name="connsiteY21" fmla="*/ 8782 h 15153"/>
              <a:gd name="connsiteX22" fmla="*/ 844 w 10047"/>
              <a:gd name="connsiteY22" fmla="*/ 9360 h 15153"/>
              <a:gd name="connsiteX23" fmla="*/ 206 w 10047"/>
              <a:gd name="connsiteY23" fmla="*/ 10557 h 15153"/>
              <a:gd name="connsiteX24" fmla="*/ 0 w 10047"/>
              <a:gd name="connsiteY24" fmla="*/ 10620 h 15153"/>
              <a:gd name="connsiteX0" fmla="*/ 0 w 10047"/>
              <a:gd name="connsiteY0" fmla="*/ 10620 h 14913"/>
              <a:gd name="connsiteX1" fmla="*/ 69 w 10047"/>
              <a:gd name="connsiteY1" fmla="*/ 10255 h 14913"/>
              <a:gd name="connsiteX2" fmla="*/ 234 w 10047"/>
              <a:gd name="connsiteY2" fmla="*/ 9121 h 14913"/>
              <a:gd name="connsiteX3" fmla="*/ 504 w 10047"/>
              <a:gd name="connsiteY3" fmla="*/ 8521 h 14913"/>
              <a:gd name="connsiteX4" fmla="*/ 871 w 10047"/>
              <a:gd name="connsiteY4" fmla="*/ 7976 h 14913"/>
              <a:gd name="connsiteX5" fmla="*/ 1622 w 10047"/>
              <a:gd name="connsiteY5" fmla="*/ 7082 h 14913"/>
              <a:gd name="connsiteX6" fmla="*/ 2651 w 10047"/>
              <a:gd name="connsiteY6" fmla="*/ 6125 h 14913"/>
              <a:gd name="connsiteX7" fmla="*/ 4311 w 10047"/>
              <a:gd name="connsiteY7" fmla="*/ 4958 h 14913"/>
              <a:gd name="connsiteX8" fmla="*/ 5731 w 10047"/>
              <a:gd name="connsiteY8" fmla="*/ 3402 h 14913"/>
              <a:gd name="connsiteX9" fmla="*/ 7094 w 10047"/>
              <a:gd name="connsiteY9" fmla="*/ 2296 h 14913"/>
              <a:gd name="connsiteX10" fmla="*/ 8428 w 10047"/>
              <a:gd name="connsiteY10" fmla="*/ 1168 h 14913"/>
              <a:gd name="connsiteX11" fmla="*/ 9784 w 10047"/>
              <a:gd name="connsiteY11" fmla="*/ 816 h 14913"/>
              <a:gd name="connsiteX12" fmla="*/ 10009 w 10047"/>
              <a:gd name="connsiteY12" fmla="*/ 6065 h 14913"/>
              <a:gd name="connsiteX13" fmla="*/ 9839 w 10047"/>
              <a:gd name="connsiteY13" fmla="*/ 10063 h 14913"/>
              <a:gd name="connsiteX14" fmla="*/ 9211 w 10047"/>
              <a:gd name="connsiteY14" fmla="*/ 11304 h 14913"/>
              <a:gd name="connsiteX15" fmla="*/ 8362 w 10047"/>
              <a:gd name="connsiteY15" fmla="*/ 14379 h 14913"/>
              <a:gd name="connsiteX16" fmla="*/ 7055 w 10047"/>
              <a:gd name="connsiteY16" fmla="*/ 14599 h 14913"/>
              <a:gd name="connsiteX17" fmla="*/ 6159 w 10047"/>
              <a:gd name="connsiteY17" fmla="*/ 14654 h 14913"/>
              <a:gd name="connsiteX18" fmla="*/ 5234 w 10047"/>
              <a:gd name="connsiteY18" fmla="*/ 13046 h 14913"/>
              <a:gd name="connsiteX19" fmla="*/ 4229 w 10047"/>
              <a:gd name="connsiteY19" fmla="*/ 11009 h 14913"/>
              <a:gd name="connsiteX20" fmla="*/ 2657 w 10047"/>
              <a:gd name="connsiteY20" fmla="*/ 8550 h 14913"/>
              <a:gd name="connsiteX21" fmla="*/ 1799 w 10047"/>
              <a:gd name="connsiteY21" fmla="*/ 8782 h 14913"/>
              <a:gd name="connsiteX22" fmla="*/ 844 w 10047"/>
              <a:gd name="connsiteY22" fmla="*/ 9360 h 14913"/>
              <a:gd name="connsiteX23" fmla="*/ 206 w 10047"/>
              <a:gd name="connsiteY23" fmla="*/ 10557 h 14913"/>
              <a:gd name="connsiteX24" fmla="*/ 0 w 10047"/>
              <a:gd name="connsiteY24" fmla="*/ 10620 h 14913"/>
              <a:gd name="connsiteX0" fmla="*/ 0 w 10047"/>
              <a:gd name="connsiteY0" fmla="*/ 10620 h 14913"/>
              <a:gd name="connsiteX1" fmla="*/ 69 w 10047"/>
              <a:gd name="connsiteY1" fmla="*/ 10255 h 14913"/>
              <a:gd name="connsiteX2" fmla="*/ 234 w 10047"/>
              <a:gd name="connsiteY2" fmla="*/ 9121 h 14913"/>
              <a:gd name="connsiteX3" fmla="*/ 504 w 10047"/>
              <a:gd name="connsiteY3" fmla="*/ 8521 h 14913"/>
              <a:gd name="connsiteX4" fmla="*/ 871 w 10047"/>
              <a:gd name="connsiteY4" fmla="*/ 7976 h 14913"/>
              <a:gd name="connsiteX5" fmla="*/ 1622 w 10047"/>
              <a:gd name="connsiteY5" fmla="*/ 7082 h 14913"/>
              <a:gd name="connsiteX6" fmla="*/ 2651 w 10047"/>
              <a:gd name="connsiteY6" fmla="*/ 6125 h 14913"/>
              <a:gd name="connsiteX7" fmla="*/ 4311 w 10047"/>
              <a:gd name="connsiteY7" fmla="*/ 4958 h 14913"/>
              <a:gd name="connsiteX8" fmla="*/ 5731 w 10047"/>
              <a:gd name="connsiteY8" fmla="*/ 3402 h 14913"/>
              <a:gd name="connsiteX9" fmla="*/ 7094 w 10047"/>
              <a:gd name="connsiteY9" fmla="*/ 2296 h 14913"/>
              <a:gd name="connsiteX10" fmla="*/ 8428 w 10047"/>
              <a:gd name="connsiteY10" fmla="*/ 1168 h 14913"/>
              <a:gd name="connsiteX11" fmla="*/ 9784 w 10047"/>
              <a:gd name="connsiteY11" fmla="*/ 816 h 14913"/>
              <a:gd name="connsiteX12" fmla="*/ 10009 w 10047"/>
              <a:gd name="connsiteY12" fmla="*/ 6065 h 14913"/>
              <a:gd name="connsiteX13" fmla="*/ 9839 w 10047"/>
              <a:gd name="connsiteY13" fmla="*/ 10063 h 14913"/>
              <a:gd name="connsiteX14" fmla="*/ 9211 w 10047"/>
              <a:gd name="connsiteY14" fmla="*/ 13636 h 14913"/>
              <a:gd name="connsiteX15" fmla="*/ 8362 w 10047"/>
              <a:gd name="connsiteY15" fmla="*/ 14379 h 14913"/>
              <a:gd name="connsiteX16" fmla="*/ 7055 w 10047"/>
              <a:gd name="connsiteY16" fmla="*/ 14599 h 14913"/>
              <a:gd name="connsiteX17" fmla="*/ 6159 w 10047"/>
              <a:gd name="connsiteY17" fmla="*/ 14654 h 14913"/>
              <a:gd name="connsiteX18" fmla="*/ 5234 w 10047"/>
              <a:gd name="connsiteY18" fmla="*/ 13046 h 14913"/>
              <a:gd name="connsiteX19" fmla="*/ 4229 w 10047"/>
              <a:gd name="connsiteY19" fmla="*/ 11009 h 14913"/>
              <a:gd name="connsiteX20" fmla="*/ 2657 w 10047"/>
              <a:gd name="connsiteY20" fmla="*/ 8550 h 14913"/>
              <a:gd name="connsiteX21" fmla="*/ 1799 w 10047"/>
              <a:gd name="connsiteY21" fmla="*/ 8782 h 14913"/>
              <a:gd name="connsiteX22" fmla="*/ 844 w 10047"/>
              <a:gd name="connsiteY22" fmla="*/ 9360 h 14913"/>
              <a:gd name="connsiteX23" fmla="*/ 206 w 10047"/>
              <a:gd name="connsiteY23" fmla="*/ 10557 h 14913"/>
              <a:gd name="connsiteX24" fmla="*/ 0 w 10047"/>
              <a:gd name="connsiteY24" fmla="*/ 10620 h 14913"/>
              <a:gd name="connsiteX0" fmla="*/ 0 w 10047"/>
              <a:gd name="connsiteY0" fmla="*/ 10620 h 14913"/>
              <a:gd name="connsiteX1" fmla="*/ 69 w 10047"/>
              <a:gd name="connsiteY1" fmla="*/ 10255 h 14913"/>
              <a:gd name="connsiteX2" fmla="*/ 234 w 10047"/>
              <a:gd name="connsiteY2" fmla="*/ 9121 h 14913"/>
              <a:gd name="connsiteX3" fmla="*/ 504 w 10047"/>
              <a:gd name="connsiteY3" fmla="*/ 8521 h 14913"/>
              <a:gd name="connsiteX4" fmla="*/ 871 w 10047"/>
              <a:gd name="connsiteY4" fmla="*/ 7976 h 14913"/>
              <a:gd name="connsiteX5" fmla="*/ 1622 w 10047"/>
              <a:gd name="connsiteY5" fmla="*/ 7082 h 14913"/>
              <a:gd name="connsiteX6" fmla="*/ 2651 w 10047"/>
              <a:gd name="connsiteY6" fmla="*/ 6125 h 14913"/>
              <a:gd name="connsiteX7" fmla="*/ 4311 w 10047"/>
              <a:gd name="connsiteY7" fmla="*/ 4958 h 14913"/>
              <a:gd name="connsiteX8" fmla="*/ 5731 w 10047"/>
              <a:gd name="connsiteY8" fmla="*/ 3402 h 14913"/>
              <a:gd name="connsiteX9" fmla="*/ 7094 w 10047"/>
              <a:gd name="connsiteY9" fmla="*/ 2296 h 14913"/>
              <a:gd name="connsiteX10" fmla="*/ 8428 w 10047"/>
              <a:gd name="connsiteY10" fmla="*/ 1168 h 14913"/>
              <a:gd name="connsiteX11" fmla="*/ 9784 w 10047"/>
              <a:gd name="connsiteY11" fmla="*/ 816 h 14913"/>
              <a:gd name="connsiteX12" fmla="*/ 10009 w 10047"/>
              <a:gd name="connsiteY12" fmla="*/ 6065 h 14913"/>
              <a:gd name="connsiteX13" fmla="*/ 9869 w 10047"/>
              <a:gd name="connsiteY13" fmla="*/ 12754 h 14913"/>
              <a:gd name="connsiteX14" fmla="*/ 9211 w 10047"/>
              <a:gd name="connsiteY14" fmla="*/ 13636 h 14913"/>
              <a:gd name="connsiteX15" fmla="*/ 8362 w 10047"/>
              <a:gd name="connsiteY15" fmla="*/ 14379 h 14913"/>
              <a:gd name="connsiteX16" fmla="*/ 7055 w 10047"/>
              <a:gd name="connsiteY16" fmla="*/ 14599 h 14913"/>
              <a:gd name="connsiteX17" fmla="*/ 6159 w 10047"/>
              <a:gd name="connsiteY17" fmla="*/ 14654 h 14913"/>
              <a:gd name="connsiteX18" fmla="*/ 5234 w 10047"/>
              <a:gd name="connsiteY18" fmla="*/ 13046 h 14913"/>
              <a:gd name="connsiteX19" fmla="*/ 4229 w 10047"/>
              <a:gd name="connsiteY19" fmla="*/ 11009 h 14913"/>
              <a:gd name="connsiteX20" fmla="*/ 2657 w 10047"/>
              <a:gd name="connsiteY20" fmla="*/ 8550 h 14913"/>
              <a:gd name="connsiteX21" fmla="*/ 1799 w 10047"/>
              <a:gd name="connsiteY21" fmla="*/ 8782 h 14913"/>
              <a:gd name="connsiteX22" fmla="*/ 844 w 10047"/>
              <a:gd name="connsiteY22" fmla="*/ 9360 h 14913"/>
              <a:gd name="connsiteX23" fmla="*/ 206 w 10047"/>
              <a:gd name="connsiteY23" fmla="*/ 10557 h 14913"/>
              <a:gd name="connsiteX24" fmla="*/ 0 w 10047"/>
              <a:gd name="connsiteY24" fmla="*/ 10620 h 14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047" h="14913">
                <a:moveTo>
                  <a:pt x="0" y="10620"/>
                </a:moveTo>
                <a:cubicBezTo>
                  <a:pt x="17" y="10500"/>
                  <a:pt x="52" y="10381"/>
                  <a:pt x="69" y="10255"/>
                </a:cubicBezTo>
                <a:cubicBezTo>
                  <a:pt x="103" y="9816"/>
                  <a:pt x="181" y="9560"/>
                  <a:pt x="234" y="9121"/>
                </a:cubicBezTo>
                <a:cubicBezTo>
                  <a:pt x="250" y="8995"/>
                  <a:pt x="504" y="8521"/>
                  <a:pt x="504" y="8521"/>
                </a:cubicBezTo>
                <a:cubicBezTo>
                  <a:pt x="557" y="8219"/>
                  <a:pt x="766" y="8261"/>
                  <a:pt x="871" y="7976"/>
                </a:cubicBezTo>
                <a:cubicBezTo>
                  <a:pt x="887" y="7896"/>
                  <a:pt x="1579" y="6959"/>
                  <a:pt x="1622" y="7082"/>
                </a:cubicBezTo>
                <a:cubicBezTo>
                  <a:pt x="2062" y="6244"/>
                  <a:pt x="2100" y="6370"/>
                  <a:pt x="2651" y="6125"/>
                </a:cubicBezTo>
                <a:cubicBezTo>
                  <a:pt x="3306" y="5393"/>
                  <a:pt x="3727" y="5124"/>
                  <a:pt x="4311" y="4958"/>
                </a:cubicBezTo>
                <a:cubicBezTo>
                  <a:pt x="4868" y="4548"/>
                  <a:pt x="5370" y="3847"/>
                  <a:pt x="5731" y="3402"/>
                </a:cubicBezTo>
                <a:cubicBezTo>
                  <a:pt x="6186" y="2958"/>
                  <a:pt x="6645" y="2668"/>
                  <a:pt x="7094" y="2296"/>
                </a:cubicBezTo>
                <a:cubicBezTo>
                  <a:pt x="7543" y="1924"/>
                  <a:pt x="7980" y="1415"/>
                  <a:pt x="8428" y="1168"/>
                </a:cubicBezTo>
                <a:cubicBezTo>
                  <a:pt x="8876" y="921"/>
                  <a:pt x="9521" y="0"/>
                  <a:pt x="9784" y="816"/>
                </a:cubicBezTo>
                <a:cubicBezTo>
                  <a:pt x="10047" y="1632"/>
                  <a:pt x="9995" y="4075"/>
                  <a:pt x="10009" y="6065"/>
                </a:cubicBezTo>
                <a:cubicBezTo>
                  <a:pt x="10023" y="8055"/>
                  <a:pt x="10004" y="11881"/>
                  <a:pt x="9869" y="12754"/>
                </a:cubicBezTo>
                <a:cubicBezTo>
                  <a:pt x="9772" y="14563"/>
                  <a:pt x="9462" y="13365"/>
                  <a:pt x="9211" y="13636"/>
                </a:cubicBezTo>
                <a:cubicBezTo>
                  <a:pt x="8960" y="13907"/>
                  <a:pt x="8721" y="14519"/>
                  <a:pt x="8362" y="14379"/>
                </a:cubicBezTo>
                <a:cubicBezTo>
                  <a:pt x="7867" y="14493"/>
                  <a:pt x="7422" y="14553"/>
                  <a:pt x="7055" y="14599"/>
                </a:cubicBezTo>
                <a:cubicBezTo>
                  <a:pt x="6688" y="14645"/>
                  <a:pt x="6463" y="14913"/>
                  <a:pt x="6159" y="14654"/>
                </a:cubicBezTo>
                <a:cubicBezTo>
                  <a:pt x="5855" y="14395"/>
                  <a:pt x="5512" y="12915"/>
                  <a:pt x="5234" y="13046"/>
                </a:cubicBezTo>
                <a:cubicBezTo>
                  <a:pt x="4923" y="13229"/>
                  <a:pt x="4523" y="10844"/>
                  <a:pt x="4229" y="11009"/>
                </a:cubicBezTo>
                <a:cubicBezTo>
                  <a:pt x="3869" y="11482"/>
                  <a:pt x="3139" y="8521"/>
                  <a:pt x="2657" y="8550"/>
                </a:cubicBezTo>
                <a:cubicBezTo>
                  <a:pt x="2285" y="8835"/>
                  <a:pt x="2101" y="8647"/>
                  <a:pt x="1799" y="8782"/>
                </a:cubicBezTo>
                <a:cubicBezTo>
                  <a:pt x="1497" y="8917"/>
                  <a:pt x="1077" y="8984"/>
                  <a:pt x="844" y="9360"/>
                </a:cubicBezTo>
                <a:cubicBezTo>
                  <a:pt x="724" y="9508"/>
                  <a:pt x="361" y="10438"/>
                  <a:pt x="206" y="10557"/>
                </a:cubicBezTo>
                <a:cubicBezTo>
                  <a:pt x="155" y="10603"/>
                  <a:pt x="0" y="10620"/>
                  <a:pt x="0" y="10620"/>
                </a:cubicBezTo>
                <a:close/>
              </a:path>
            </a:pathLst>
          </a:custGeom>
          <a:gradFill rotWithShape="1">
            <a:gsLst>
              <a:gs pos="0">
                <a:schemeClr val="tx1"/>
              </a:gs>
              <a:gs pos="46000">
                <a:srgbClr val="B2B2B2">
                  <a:alpha val="0"/>
                </a:srgbClr>
              </a:gs>
            </a:gsLst>
            <a:lin ang="0" scaled="1"/>
          </a:gradFill>
          <a:ln w="9525">
            <a:solidFill>
              <a:schemeClr val="bg2"/>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9" name="Freeform 28"/>
          <p:cNvSpPr/>
          <p:nvPr/>
        </p:nvSpPr>
        <p:spPr>
          <a:xfrm>
            <a:off x="750888" y="5478463"/>
            <a:ext cx="8088312" cy="225425"/>
          </a:xfrm>
          <a:custGeom>
            <a:avLst/>
            <a:gdLst>
              <a:gd name="connsiteX0" fmla="*/ 0 w 7924800"/>
              <a:gd name="connsiteY0" fmla="*/ 2342444 h 2342444"/>
              <a:gd name="connsiteX1" fmla="*/ 177800 w 7924800"/>
              <a:gd name="connsiteY1" fmla="*/ 1927577 h 2342444"/>
              <a:gd name="connsiteX2" fmla="*/ 414866 w 7924800"/>
              <a:gd name="connsiteY2" fmla="*/ 1605844 h 2342444"/>
              <a:gd name="connsiteX3" fmla="*/ 863600 w 7924800"/>
              <a:gd name="connsiteY3" fmla="*/ 1292577 h 2342444"/>
              <a:gd name="connsiteX4" fmla="*/ 1405466 w 7924800"/>
              <a:gd name="connsiteY4" fmla="*/ 1089377 h 2342444"/>
              <a:gd name="connsiteX5" fmla="*/ 2091266 w 7924800"/>
              <a:gd name="connsiteY5" fmla="*/ 860777 h 2342444"/>
              <a:gd name="connsiteX6" fmla="*/ 2988733 w 7924800"/>
              <a:gd name="connsiteY6" fmla="*/ 572910 h 2342444"/>
              <a:gd name="connsiteX7" fmla="*/ 3556000 w 7924800"/>
              <a:gd name="connsiteY7" fmla="*/ 522110 h 2342444"/>
              <a:gd name="connsiteX8" fmla="*/ 4114800 w 7924800"/>
              <a:gd name="connsiteY8" fmla="*/ 369710 h 2342444"/>
              <a:gd name="connsiteX9" fmla="*/ 5029200 w 7924800"/>
              <a:gd name="connsiteY9" fmla="*/ 234244 h 2342444"/>
              <a:gd name="connsiteX10" fmla="*/ 5672666 w 7924800"/>
              <a:gd name="connsiteY10" fmla="*/ 149577 h 2342444"/>
              <a:gd name="connsiteX11" fmla="*/ 6146800 w 7924800"/>
              <a:gd name="connsiteY11" fmla="*/ 132644 h 2342444"/>
              <a:gd name="connsiteX12" fmla="*/ 6731000 w 7924800"/>
              <a:gd name="connsiteY12" fmla="*/ 90310 h 2342444"/>
              <a:gd name="connsiteX13" fmla="*/ 7323666 w 7924800"/>
              <a:gd name="connsiteY13" fmla="*/ 39510 h 2342444"/>
              <a:gd name="connsiteX14" fmla="*/ 7747000 w 7924800"/>
              <a:gd name="connsiteY14" fmla="*/ 5644 h 2342444"/>
              <a:gd name="connsiteX15" fmla="*/ 7848600 w 7924800"/>
              <a:gd name="connsiteY15" fmla="*/ 5644 h 2342444"/>
              <a:gd name="connsiteX16" fmla="*/ 7924800 w 7924800"/>
              <a:gd name="connsiteY16" fmla="*/ 5644 h 2342444"/>
              <a:gd name="connsiteX0" fmla="*/ 105833 w 8030633"/>
              <a:gd name="connsiteY0" fmla="*/ 2342444 h 2402366"/>
              <a:gd name="connsiteX1" fmla="*/ 29633 w 8030633"/>
              <a:gd name="connsiteY1" fmla="*/ 2333221 h 2402366"/>
              <a:gd name="connsiteX2" fmla="*/ 283633 w 8030633"/>
              <a:gd name="connsiteY2" fmla="*/ 1927577 h 2402366"/>
              <a:gd name="connsiteX3" fmla="*/ 520699 w 8030633"/>
              <a:gd name="connsiteY3" fmla="*/ 1605844 h 2402366"/>
              <a:gd name="connsiteX4" fmla="*/ 969433 w 8030633"/>
              <a:gd name="connsiteY4" fmla="*/ 1292577 h 2402366"/>
              <a:gd name="connsiteX5" fmla="*/ 1511299 w 8030633"/>
              <a:gd name="connsiteY5" fmla="*/ 1089377 h 2402366"/>
              <a:gd name="connsiteX6" fmla="*/ 2197099 w 8030633"/>
              <a:gd name="connsiteY6" fmla="*/ 860777 h 2402366"/>
              <a:gd name="connsiteX7" fmla="*/ 3094566 w 8030633"/>
              <a:gd name="connsiteY7" fmla="*/ 572910 h 2402366"/>
              <a:gd name="connsiteX8" fmla="*/ 3661833 w 8030633"/>
              <a:gd name="connsiteY8" fmla="*/ 522110 h 2402366"/>
              <a:gd name="connsiteX9" fmla="*/ 4220633 w 8030633"/>
              <a:gd name="connsiteY9" fmla="*/ 369710 h 2402366"/>
              <a:gd name="connsiteX10" fmla="*/ 5135033 w 8030633"/>
              <a:gd name="connsiteY10" fmla="*/ 234244 h 2402366"/>
              <a:gd name="connsiteX11" fmla="*/ 5778499 w 8030633"/>
              <a:gd name="connsiteY11" fmla="*/ 149577 h 2402366"/>
              <a:gd name="connsiteX12" fmla="*/ 6252633 w 8030633"/>
              <a:gd name="connsiteY12" fmla="*/ 132644 h 2402366"/>
              <a:gd name="connsiteX13" fmla="*/ 6836833 w 8030633"/>
              <a:gd name="connsiteY13" fmla="*/ 90310 h 2402366"/>
              <a:gd name="connsiteX14" fmla="*/ 7429499 w 8030633"/>
              <a:gd name="connsiteY14" fmla="*/ 39510 h 2402366"/>
              <a:gd name="connsiteX15" fmla="*/ 7852833 w 8030633"/>
              <a:gd name="connsiteY15" fmla="*/ 5644 h 2402366"/>
              <a:gd name="connsiteX16" fmla="*/ 7954433 w 8030633"/>
              <a:gd name="connsiteY16" fmla="*/ 5644 h 2402366"/>
              <a:gd name="connsiteX17" fmla="*/ 8030633 w 8030633"/>
              <a:gd name="connsiteY17" fmla="*/ 5644 h 2402366"/>
              <a:gd name="connsiteX0" fmla="*/ 0 w 8001000"/>
              <a:gd name="connsiteY0" fmla="*/ 2333221 h 2333221"/>
              <a:gd name="connsiteX1" fmla="*/ 254000 w 8001000"/>
              <a:gd name="connsiteY1" fmla="*/ 1927577 h 2333221"/>
              <a:gd name="connsiteX2" fmla="*/ 491066 w 8001000"/>
              <a:gd name="connsiteY2" fmla="*/ 1605844 h 2333221"/>
              <a:gd name="connsiteX3" fmla="*/ 939800 w 8001000"/>
              <a:gd name="connsiteY3" fmla="*/ 1292577 h 2333221"/>
              <a:gd name="connsiteX4" fmla="*/ 1481666 w 8001000"/>
              <a:gd name="connsiteY4" fmla="*/ 1089377 h 2333221"/>
              <a:gd name="connsiteX5" fmla="*/ 2167466 w 8001000"/>
              <a:gd name="connsiteY5" fmla="*/ 860777 h 2333221"/>
              <a:gd name="connsiteX6" fmla="*/ 3064933 w 8001000"/>
              <a:gd name="connsiteY6" fmla="*/ 572910 h 2333221"/>
              <a:gd name="connsiteX7" fmla="*/ 3632200 w 8001000"/>
              <a:gd name="connsiteY7" fmla="*/ 522110 h 2333221"/>
              <a:gd name="connsiteX8" fmla="*/ 4191000 w 8001000"/>
              <a:gd name="connsiteY8" fmla="*/ 369710 h 2333221"/>
              <a:gd name="connsiteX9" fmla="*/ 5105400 w 8001000"/>
              <a:gd name="connsiteY9" fmla="*/ 234244 h 2333221"/>
              <a:gd name="connsiteX10" fmla="*/ 5748866 w 8001000"/>
              <a:gd name="connsiteY10" fmla="*/ 149577 h 2333221"/>
              <a:gd name="connsiteX11" fmla="*/ 6223000 w 8001000"/>
              <a:gd name="connsiteY11" fmla="*/ 132644 h 2333221"/>
              <a:gd name="connsiteX12" fmla="*/ 6807200 w 8001000"/>
              <a:gd name="connsiteY12" fmla="*/ 90310 h 2333221"/>
              <a:gd name="connsiteX13" fmla="*/ 7399866 w 8001000"/>
              <a:gd name="connsiteY13" fmla="*/ 39510 h 2333221"/>
              <a:gd name="connsiteX14" fmla="*/ 7823200 w 8001000"/>
              <a:gd name="connsiteY14" fmla="*/ 5644 h 2333221"/>
              <a:gd name="connsiteX15" fmla="*/ 7924800 w 8001000"/>
              <a:gd name="connsiteY15" fmla="*/ 5644 h 2333221"/>
              <a:gd name="connsiteX16" fmla="*/ 8001000 w 8001000"/>
              <a:gd name="connsiteY16" fmla="*/ 5644 h 2333221"/>
              <a:gd name="connsiteX0" fmla="*/ 110331 w 8111331"/>
              <a:gd name="connsiteY0" fmla="*/ 2333221 h 2456161"/>
              <a:gd name="connsiteX1" fmla="*/ 42333 w 8111331"/>
              <a:gd name="connsiteY1" fmla="*/ 2388554 h 2456161"/>
              <a:gd name="connsiteX2" fmla="*/ 364331 w 8111331"/>
              <a:gd name="connsiteY2" fmla="*/ 1927577 h 2456161"/>
              <a:gd name="connsiteX3" fmla="*/ 601397 w 8111331"/>
              <a:gd name="connsiteY3" fmla="*/ 1605844 h 2456161"/>
              <a:gd name="connsiteX4" fmla="*/ 1050131 w 8111331"/>
              <a:gd name="connsiteY4" fmla="*/ 1292577 h 2456161"/>
              <a:gd name="connsiteX5" fmla="*/ 1591997 w 8111331"/>
              <a:gd name="connsiteY5" fmla="*/ 1089377 h 2456161"/>
              <a:gd name="connsiteX6" fmla="*/ 2277797 w 8111331"/>
              <a:gd name="connsiteY6" fmla="*/ 860777 h 2456161"/>
              <a:gd name="connsiteX7" fmla="*/ 3175264 w 8111331"/>
              <a:gd name="connsiteY7" fmla="*/ 572910 h 2456161"/>
              <a:gd name="connsiteX8" fmla="*/ 3742531 w 8111331"/>
              <a:gd name="connsiteY8" fmla="*/ 522110 h 2456161"/>
              <a:gd name="connsiteX9" fmla="*/ 4301331 w 8111331"/>
              <a:gd name="connsiteY9" fmla="*/ 369710 h 2456161"/>
              <a:gd name="connsiteX10" fmla="*/ 5215731 w 8111331"/>
              <a:gd name="connsiteY10" fmla="*/ 234244 h 2456161"/>
              <a:gd name="connsiteX11" fmla="*/ 5859197 w 8111331"/>
              <a:gd name="connsiteY11" fmla="*/ 149577 h 2456161"/>
              <a:gd name="connsiteX12" fmla="*/ 6333331 w 8111331"/>
              <a:gd name="connsiteY12" fmla="*/ 132644 h 2456161"/>
              <a:gd name="connsiteX13" fmla="*/ 6917531 w 8111331"/>
              <a:gd name="connsiteY13" fmla="*/ 90310 h 2456161"/>
              <a:gd name="connsiteX14" fmla="*/ 7510197 w 8111331"/>
              <a:gd name="connsiteY14" fmla="*/ 39510 h 2456161"/>
              <a:gd name="connsiteX15" fmla="*/ 7933531 w 8111331"/>
              <a:gd name="connsiteY15" fmla="*/ 5644 h 2456161"/>
              <a:gd name="connsiteX16" fmla="*/ 8035131 w 8111331"/>
              <a:gd name="connsiteY16" fmla="*/ 5644 h 2456161"/>
              <a:gd name="connsiteX17" fmla="*/ 8111331 w 8111331"/>
              <a:gd name="connsiteY17" fmla="*/ 5644 h 2456161"/>
              <a:gd name="connsiteX0" fmla="*/ 110331 w 8111331"/>
              <a:gd name="connsiteY0" fmla="*/ 2333221 h 2456161"/>
              <a:gd name="connsiteX1" fmla="*/ 42333 w 8111331"/>
              <a:gd name="connsiteY1" fmla="*/ 2388554 h 2456161"/>
              <a:gd name="connsiteX2" fmla="*/ 364331 w 8111331"/>
              <a:gd name="connsiteY2" fmla="*/ 1927577 h 2456161"/>
              <a:gd name="connsiteX3" fmla="*/ 601397 w 8111331"/>
              <a:gd name="connsiteY3" fmla="*/ 1605844 h 2456161"/>
              <a:gd name="connsiteX4" fmla="*/ 1050131 w 8111331"/>
              <a:gd name="connsiteY4" fmla="*/ 1292577 h 2456161"/>
              <a:gd name="connsiteX5" fmla="*/ 1591997 w 8111331"/>
              <a:gd name="connsiteY5" fmla="*/ 1089377 h 2456161"/>
              <a:gd name="connsiteX6" fmla="*/ 2277797 w 8111331"/>
              <a:gd name="connsiteY6" fmla="*/ 860777 h 2456161"/>
              <a:gd name="connsiteX7" fmla="*/ 3175264 w 8111331"/>
              <a:gd name="connsiteY7" fmla="*/ 572910 h 2456161"/>
              <a:gd name="connsiteX8" fmla="*/ 3742531 w 8111331"/>
              <a:gd name="connsiteY8" fmla="*/ 522110 h 2456161"/>
              <a:gd name="connsiteX9" fmla="*/ 4301331 w 8111331"/>
              <a:gd name="connsiteY9" fmla="*/ 369710 h 2456161"/>
              <a:gd name="connsiteX10" fmla="*/ 5215731 w 8111331"/>
              <a:gd name="connsiteY10" fmla="*/ 234244 h 2456161"/>
              <a:gd name="connsiteX11" fmla="*/ 5859197 w 8111331"/>
              <a:gd name="connsiteY11" fmla="*/ 149577 h 2456161"/>
              <a:gd name="connsiteX12" fmla="*/ 6333331 w 8111331"/>
              <a:gd name="connsiteY12" fmla="*/ 132644 h 2456161"/>
              <a:gd name="connsiteX13" fmla="*/ 6917531 w 8111331"/>
              <a:gd name="connsiteY13" fmla="*/ 90310 h 2456161"/>
              <a:gd name="connsiteX14" fmla="*/ 7510197 w 8111331"/>
              <a:gd name="connsiteY14" fmla="*/ 39510 h 2456161"/>
              <a:gd name="connsiteX15" fmla="*/ 7933531 w 8111331"/>
              <a:gd name="connsiteY15" fmla="*/ 5644 h 2456161"/>
              <a:gd name="connsiteX16" fmla="*/ 8035131 w 8111331"/>
              <a:gd name="connsiteY16" fmla="*/ 5644 h 2456161"/>
              <a:gd name="connsiteX17" fmla="*/ 8111331 w 8111331"/>
              <a:gd name="connsiteY17" fmla="*/ 5644 h 2456161"/>
              <a:gd name="connsiteX0" fmla="*/ 0 w 8001000"/>
              <a:gd name="connsiteY0" fmla="*/ 2333221 h 2333221"/>
              <a:gd name="connsiteX1" fmla="*/ 254000 w 8001000"/>
              <a:gd name="connsiteY1" fmla="*/ 1927577 h 2333221"/>
              <a:gd name="connsiteX2" fmla="*/ 491066 w 8001000"/>
              <a:gd name="connsiteY2" fmla="*/ 1605844 h 2333221"/>
              <a:gd name="connsiteX3" fmla="*/ 939800 w 8001000"/>
              <a:gd name="connsiteY3" fmla="*/ 1292577 h 2333221"/>
              <a:gd name="connsiteX4" fmla="*/ 1481666 w 8001000"/>
              <a:gd name="connsiteY4" fmla="*/ 1089377 h 2333221"/>
              <a:gd name="connsiteX5" fmla="*/ 2167466 w 8001000"/>
              <a:gd name="connsiteY5" fmla="*/ 860777 h 2333221"/>
              <a:gd name="connsiteX6" fmla="*/ 3064933 w 8001000"/>
              <a:gd name="connsiteY6" fmla="*/ 572910 h 2333221"/>
              <a:gd name="connsiteX7" fmla="*/ 3632200 w 8001000"/>
              <a:gd name="connsiteY7" fmla="*/ 522110 h 2333221"/>
              <a:gd name="connsiteX8" fmla="*/ 4191000 w 8001000"/>
              <a:gd name="connsiteY8" fmla="*/ 369710 h 2333221"/>
              <a:gd name="connsiteX9" fmla="*/ 5105400 w 8001000"/>
              <a:gd name="connsiteY9" fmla="*/ 234244 h 2333221"/>
              <a:gd name="connsiteX10" fmla="*/ 5748866 w 8001000"/>
              <a:gd name="connsiteY10" fmla="*/ 149577 h 2333221"/>
              <a:gd name="connsiteX11" fmla="*/ 6223000 w 8001000"/>
              <a:gd name="connsiteY11" fmla="*/ 132644 h 2333221"/>
              <a:gd name="connsiteX12" fmla="*/ 6807200 w 8001000"/>
              <a:gd name="connsiteY12" fmla="*/ 90310 h 2333221"/>
              <a:gd name="connsiteX13" fmla="*/ 7399866 w 8001000"/>
              <a:gd name="connsiteY13" fmla="*/ 39510 h 2333221"/>
              <a:gd name="connsiteX14" fmla="*/ 7823200 w 8001000"/>
              <a:gd name="connsiteY14" fmla="*/ 5644 h 2333221"/>
              <a:gd name="connsiteX15" fmla="*/ 7924800 w 8001000"/>
              <a:gd name="connsiteY15" fmla="*/ 5644 h 2333221"/>
              <a:gd name="connsiteX16" fmla="*/ 8001000 w 8001000"/>
              <a:gd name="connsiteY16" fmla="*/ 5644 h 2333221"/>
              <a:gd name="connsiteX0" fmla="*/ 203200 w 8204200"/>
              <a:gd name="connsiteY0" fmla="*/ 2333221 h 2333221"/>
              <a:gd name="connsiteX1" fmla="*/ 42333 w 8204200"/>
              <a:gd name="connsiteY1" fmla="*/ 2245898 h 2333221"/>
              <a:gd name="connsiteX2" fmla="*/ 457200 w 8204200"/>
              <a:gd name="connsiteY2" fmla="*/ 1927577 h 2333221"/>
              <a:gd name="connsiteX3" fmla="*/ 694266 w 8204200"/>
              <a:gd name="connsiteY3" fmla="*/ 1605844 h 2333221"/>
              <a:gd name="connsiteX4" fmla="*/ 1143000 w 8204200"/>
              <a:gd name="connsiteY4" fmla="*/ 1292577 h 2333221"/>
              <a:gd name="connsiteX5" fmla="*/ 1684866 w 8204200"/>
              <a:gd name="connsiteY5" fmla="*/ 1089377 h 2333221"/>
              <a:gd name="connsiteX6" fmla="*/ 2370666 w 8204200"/>
              <a:gd name="connsiteY6" fmla="*/ 860777 h 2333221"/>
              <a:gd name="connsiteX7" fmla="*/ 3268133 w 8204200"/>
              <a:gd name="connsiteY7" fmla="*/ 572910 h 2333221"/>
              <a:gd name="connsiteX8" fmla="*/ 3835400 w 8204200"/>
              <a:gd name="connsiteY8" fmla="*/ 522110 h 2333221"/>
              <a:gd name="connsiteX9" fmla="*/ 4394200 w 8204200"/>
              <a:gd name="connsiteY9" fmla="*/ 369710 h 2333221"/>
              <a:gd name="connsiteX10" fmla="*/ 5308600 w 8204200"/>
              <a:gd name="connsiteY10" fmla="*/ 234244 h 2333221"/>
              <a:gd name="connsiteX11" fmla="*/ 5952066 w 8204200"/>
              <a:gd name="connsiteY11" fmla="*/ 149577 h 2333221"/>
              <a:gd name="connsiteX12" fmla="*/ 6426200 w 8204200"/>
              <a:gd name="connsiteY12" fmla="*/ 132644 h 2333221"/>
              <a:gd name="connsiteX13" fmla="*/ 7010400 w 8204200"/>
              <a:gd name="connsiteY13" fmla="*/ 90310 h 2333221"/>
              <a:gd name="connsiteX14" fmla="*/ 7603066 w 8204200"/>
              <a:gd name="connsiteY14" fmla="*/ 39510 h 2333221"/>
              <a:gd name="connsiteX15" fmla="*/ 8026400 w 8204200"/>
              <a:gd name="connsiteY15" fmla="*/ 5644 h 2333221"/>
              <a:gd name="connsiteX16" fmla="*/ 8128000 w 8204200"/>
              <a:gd name="connsiteY16" fmla="*/ 5644 h 2333221"/>
              <a:gd name="connsiteX17" fmla="*/ 8204200 w 8204200"/>
              <a:gd name="connsiteY17" fmla="*/ 5644 h 2333221"/>
              <a:gd name="connsiteX0" fmla="*/ 215724 w 8216724"/>
              <a:gd name="connsiteY0" fmla="*/ 2333221 h 2421265"/>
              <a:gd name="connsiteX1" fmla="*/ 140582 w 8216724"/>
              <a:gd name="connsiteY1" fmla="*/ 2406711 h 2421265"/>
              <a:gd name="connsiteX2" fmla="*/ 54857 w 8216724"/>
              <a:gd name="connsiteY2" fmla="*/ 2245898 h 2421265"/>
              <a:gd name="connsiteX3" fmla="*/ 469724 w 8216724"/>
              <a:gd name="connsiteY3" fmla="*/ 1927577 h 2421265"/>
              <a:gd name="connsiteX4" fmla="*/ 706790 w 8216724"/>
              <a:gd name="connsiteY4" fmla="*/ 1605844 h 2421265"/>
              <a:gd name="connsiteX5" fmla="*/ 1155524 w 8216724"/>
              <a:gd name="connsiteY5" fmla="*/ 1292577 h 2421265"/>
              <a:gd name="connsiteX6" fmla="*/ 1697390 w 8216724"/>
              <a:gd name="connsiteY6" fmla="*/ 1089377 h 2421265"/>
              <a:gd name="connsiteX7" fmla="*/ 2383190 w 8216724"/>
              <a:gd name="connsiteY7" fmla="*/ 860777 h 2421265"/>
              <a:gd name="connsiteX8" fmla="*/ 3280657 w 8216724"/>
              <a:gd name="connsiteY8" fmla="*/ 572910 h 2421265"/>
              <a:gd name="connsiteX9" fmla="*/ 3847924 w 8216724"/>
              <a:gd name="connsiteY9" fmla="*/ 522110 h 2421265"/>
              <a:gd name="connsiteX10" fmla="*/ 4406724 w 8216724"/>
              <a:gd name="connsiteY10" fmla="*/ 369710 h 2421265"/>
              <a:gd name="connsiteX11" fmla="*/ 5321124 w 8216724"/>
              <a:gd name="connsiteY11" fmla="*/ 234244 h 2421265"/>
              <a:gd name="connsiteX12" fmla="*/ 5964590 w 8216724"/>
              <a:gd name="connsiteY12" fmla="*/ 149577 h 2421265"/>
              <a:gd name="connsiteX13" fmla="*/ 6438724 w 8216724"/>
              <a:gd name="connsiteY13" fmla="*/ 132644 h 2421265"/>
              <a:gd name="connsiteX14" fmla="*/ 7022924 w 8216724"/>
              <a:gd name="connsiteY14" fmla="*/ 90310 h 2421265"/>
              <a:gd name="connsiteX15" fmla="*/ 7615590 w 8216724"/>
              <a:gd name="connsiteY15" fmla="*/ 39510 h 2421265"/>
              <a:gd name="connsiteX16" fmla="*/ 8038924 w 8216724"/>
              <a:gd name="connsiteY16" fmla="*/ 5644 h 2421265"/>
              <a:gd name="connsiteX17" fmla="*/ 8140524 w 8216724"/>
              <a:gd name="connsiteY17" fmla="*/ 5644 h 2421265"/>
              <a:gd name="connsiteX18" fmla="*/ 8216724 w 8216724"/>
              <a:gd name="connsiteY18" fmla="*/ 5644 h 2421265"/>
              <a:gd name="connsiteX0" fmla="*/ 87225 w 8088225"/>
              <a:gd name="connsiteY0" fmla="*/ 2333221 h 2423426"/>
              <a:gd name="connsiteX1" fmla="*/ 12083 w 8088225"/>
              <a:gd name="connsiteY1" fmla="*/ 2406711 h 2423426"/>
              <a:gd name="connsiteX2" fmla="*/ 159721 w 8088225"/>
              <a:gd name="connsiteY2" fmla="*/ 2232929 h 2423426"/>
              <a:gd name="connsiteX3" fmla="*/ 341225 w 8088225"/>
              <a:gd name="connsiteY3" fmla="*/ 1927577 h 2423426"/>
              <a:gd name="connsiteX4" fmla="*/ 578291 w 8088225"/>
              <a:gd name="connsiteY4" fmla="*/ 1605844 h 2423426"/>
              <a:gd name="connsiteX5" fmla="*/ 1027025 w 8088225"/>
              <a:gd name="connsiteY5" fmla="*/ 1292577 h 2423426"/>
              <a:gd name="connsiteX6" fmla="*/ 1568891 w 8088225"/>
              <a:gd name="connsiteY6" fmla="*/ 1089377 h 2423426"/>
              <a:gd name="connsiteX7" fmla="*/ 2254691 w 8088225"/>
              <a:gd name="connsiteY7" fmla="*/ 860777 h 2423426"/>
              <a:gd name="connsiteX8" fmla="*/ 3152158 w 8088225"/>
              <a:gd name="connsiteY8" fmla="*/ 572910 h 2423426"/>
              <a:gd name="connsiteX9" fmla="*/ 3719425 w 8088225"/>
              <a:gd name="connsiteY9" fmla="*/ 522110 h 2423426"/>
              <a:gd name="connsiteX10" fmla="*/ 4278225 w 8088225"/>
              <a:gd name="connsiteY10" fmla="*/ 369710 h 2423426"/>
              <a:gd name="connsiteX11" fmla="*/ 5192625 w 8088225"/>
              <a:gd name="connsiteY11" fmla="*/ 234244 h 2423426"/>
              <a:gd name="connsiteX12" fmla="*/ 5836091 w 8088225"/>
              <a:gd name="connsiteY12" fmla="*/ 149577 h 2423426"/>
              <a:gd name="connsiteX13" fmla="*/ 6310225 w 8088225"/>
              <a:gd name="connsiteY13" fmla="*/ 132644 h 2423426"/>
              <a:gd name="connsiteX14" fmla="*/ 6894425 w 8088225"/>
              <a:gd name="connsiteY14" fmla="*/ 90310 h 2423426"/>
              <a:gd name="connsiteX15" fmla="*/ 7487091 w 8088225"/>
              <a:gd name="connsiteY15" fmla="*/ 39510 h 2423426"/>
              <a:gd name="connsiteX16" fmla="*/ 7910425 w 8088225"/>
              <a:gd name="connsiteY16" fmla="*/ 5644 h 2423426"/>
              <a:gd name="connsiteX17" fmla="*/ 8012025 w 8088225"/>
              <a:gd name="connsiteY17" fmla="*/ 5644 h 2423426"/>
              <a:gd name="connsiteX18" fmla="*/ 8088225 w 8088225"/>
              <a:gd name="connsiteY18" fmla="*/ 5644 h 2423426"/>
              <a:gd name="connsiteX0" fmla="*/ 87225 w 8088225"/>
              <a:gd name="connsiteY0" fmla="*/ 2333221 h 2423426"/>
              <a:gd name="connsiteX1" fmla="*/ 12083 w 8088225"/>
              <a:gd name="connsiteY1" fmla="*/ 2406711 h 2423426"/>
              <a:gd name="connsiteX2" fmla="*/ 159721 w 8088225"/>
              <a:gd name="connsiteY2" fmla="*/ 2232929 h 2423426"/>
              <a:gd name="connsiteX3" fmla="*/ 341225 w 8088225"/>
              <a:gd name="connsiteY3" fmla="*/ 1927577 h 2423426"/>
              <a:gd name="connsiteX4" fmla="*/ 578291 w 8088225"/>
              <a:gd name="connsiteY4" fmla="*/ 1605844 h 2423426"/>
              <a:gd name="connsiteX5" fmla="*/ 1027025 w 8088225"/>
              <a:gd name="connsiteY5" fmla="*/ 1292577 h 2423426"/>
              <a:gd name="connsiteX6" fmla="*/ 1568891 w 8088225"/>
              <a:gd name="connsiteY6" fmla="*/ 1089377 h 2423426"/>
              <a:gd name="connsiteX7" fmla="*/ 2254691 w 8088225"/>
              <a:gd name="connsiteY7" fmla="*/ 860777 h 2423426"/>
              <a:gd name="connsiteX8" fmla="*/ 3152158 w 8088225"/>
              <a:gd name="connsiteY8" fmla="*/ 572910 h 2423426"/>
              <a:gd name="connsiteX9" fmla="*/ 3719425 w 8088225"/>
              <a:gd name="connsiteY9" fmla="*/ 522110 h 2423426"/>
              <a:gd name="connsiteX10" fmla="*/ 4295158 w 8088225"/>
              <a:gd name="connsiteY10" fmla="*/ 550726 h 2423426"/>
              <a:gd name="connsiteX11" fmla="*/ 5192625 w 8088225"/>
              <a:gd name="connsiteY11" fmla="*/ 234244 h 2423426"/>
              <a:gd name="connsiteX12" fmla="*/ 5836091 w 8088225"/>
              <a:gd name="connsiteY12" fmla="*/ 149577 h 2423426"/>
              <a:gd name="connsiteX13" fmla="*/ 6310225 w 8088225"/>
              <a:gd name="connsiteY13" fmla="*/ 132644 h 2423426"/>
              <a:gd name="connsiteX14" fmla="*/ 6894425 w 8088225"/>
              <a:gd name="connsiteY14" fmla="*/ 90310 h 2423426"/>
              <a:gd name="connsiteX15" fmla="*/ 7487091 w 8088225"/>
              <a:gd name="connsiteY15" fmla="*/ 39510 h 2423426"/>
              <a:gd name="connsiteX16" fmla="*/ 7910425 w 8088225"/>
              <a:gd name="connsiteY16" fmla="*/ 5644 h 2423426"/>
              <a:gd name="connsiteX17" fmla="*/ 8012025 w 8088225"/>
              <a:gd name="connsiteY17" fmla="*/ 5644 h 2423426"/>
              <a:gd name="connsiteX18" fmla="*/ 8088225 w 8088225"/>
              <a:gd name="connsiteY18" fmla="*/ 5644 h 2423426"/>
              <a:gd name="connsiteX0" fmla="*/ 87225 w 8088225"/>
              <a:gd name="connsiteY0" fmla="*/ 2333221 h 2423426"/>
              <a:gd name="connsiteX1" fmla="*/ 12083 w 8088225"/>
              <a:gd name="connsiteY1" fmla="*/ 2406711 h 2423426"/>
              <a:gd name="connsiteX2" fmla="*/ 159721 w 8088225"/>
              <a:gd name="connsiteY2" fmla="*/ 2232929 h 2423426"/>
              <a:gd name="connsiteX3" fmla="*/ 341225 w 8088225"/>
              <a:gd name="connsiteY3" fmla="*/ 1927577 h 2423426"/>
              <a:gd name="connsiteX4" fmla="*/ 578291 w 8088225"/>
              <a:gd name="connsiteY4" fmla="*/ 1605844 h 2423426"/>
              <a:gd name="connsiteX5" fmla="*/ 1027025 w 8088225"/>
              <a:gd name="connsiteY5" fmla="*/ 1292577 h 2423426"/>
              <a:gd name="connsiteX6" fmla="*/ 1568891 w 8088225"/>
              <a:gd name="connsiteY6" fmla="*/ 1089377 h 2423426"/>
              <a:gd name="connsiteX7" fmla="*/ 2254691 w 8088225"/>
              <a:gd name="connsiteY7" fmla="*/ 860777 h 2423426"/>
              <a:gd name="connsiteX8" fmla="*/ 3152158 w 8088225"/>
              <a:gd name="connsiteY8" fmla="*/ 572910 h 2423426"/>
              <a:gd name="connsiteX9" fmla="*/ 3719425 w 8088225"/>
              <a:gd name="connsiteY9" fmla="*/ 522110 h 2423426"/>
              <a:gd name="connsiteX10" fmla="*/ 4295158 w 8088225"/>
              <a:gd name="connsiteY10" fmla="*/ 550726 h 2423426"/>
              <a:gd name="connsiteX11" fmla="*/ 5209558 w 8088225"/>
              <a:gd name="connsiteY11" fmla="*/ 596286 h 2423426"/>
              <a:gd name="connsiteX12" fmla="*/ 5836091 w 8088225"/>
              <a:gd name="connsiteY12" fmla="*/ 149577 h 2423426"/>
              <a:gd name="connsiteX13" fmla="*/ 6310225 w 8088225"/>
              <a:gd name="connsiteY13" fmla="*/ 132644 h 2423426"/>
              <a:gd name="connsiteX14" fmla="*/ 6894425 w 8088225"/>
              <a:gd name="connsiteY14" fmla="*/ 90310 h 2423426"/>
              <a:gd name="connsiteX15" fmla="*/ 7487091 w 8088225"/>
              <a:gd name="connsiteY15" fmla="*/ 39510 h 2423426"/>
              <a:gd name="connsiteX16" fmla="*/ 7910425 w 8088225"/>
              <a:gd name="connsiteY16" fmla="*/ 5644 h 2423426"/>
              <a:gd name="connsiteX17" fmla="*/ 8012025 w 8088225"/>
              <a:gd name="connsiteY17" fmla="*/ 5644 h 2423426"/>
              <a:gd name="connsiteX18" fmla="*/ 8088225 w 8088225"/>
              <a:gd name="connsiteY18" fmla="*/ 5644 h 2423426"/>
              <a:gd name="connsiteX0" fmla="*/ 87225 w 8088225"/>
              <a:gd name="connsiteY0" fmla="*/ 2333221 h 2423426"/>
              <a:gd name="connsiteX1" fmla="*/ 12083 w 8088225"/>
              <a:gd name="connsiteY1" fmla="*/ 2406711 h 2423426"/>
              <a:gd name="connsiteX2" fmla="*/ 159721 w 8088225"/>
              <a:gd name="connsiteY2" fmla="*/ 2232929 h 2423426"/>
              <a:gd name="connsiteX3" fmla="*/ 341225 w 8088225"/>
              <a:gd name="connsiteY3" fmla="*/ 1927577 h 2423426"/>
              <a:gd name="connsiteX4" fmla="*/ 578291 w 8088225"/>
              <a:gd name="connsiteY4" fmla="*/ 1605844 h 2423426"/>
              <a:gd name="connsiteX5" fmla="*/ 1027025 w 8088225"/>
              <a:gd name="connsiteY5" fmla="*/ 1292577 h 2423426"/>
              <a:gd name="connsiteX6" fmla="*/ 1568891 w 8088225"/>
              <a:gd name="connsiteY6" fmla="*/ 1089377 h 2423426"/>
              <a:gd name="connsiteX7" fmla="*/ 2254691 w 8088225"/>
              <a:gd name="connsiteY7" fmla="*/ 860777 h 2423426"/>
              <a:gd name="connsiteX8" fmla="*/ 3152158 w 8088225"/>
              <a:gd name="connsiteY8" fmla="*/ 572910 h 2423426"/>
              <a:gd name="connsiteX9" fmla="*/ 3719425 w 8088225"/>
              <a:gd name="connsiteY9" fmla="*/ 522110 h 2423426"/>
              <a:gd name="connsiteX10" fmla="*/ 4295158 w 8088225"/>
              <a:gd name="connsiteY10" fmla="*/ 550726 h 2423426"/>
              <a:gd name="connsiteX11" fmla="*/ 5209558 w 8088225"/>
              <a:gd name="connsiteY11" fmla="*/ 596286 h 2423426"/>
              <a:gd name="connsiteX12" fmla="*/ 5937691 w 8088225"/>
              <a:gd name="connsiteY12" fmla="*/ 783136 h 2423426"/>
              <a:gd name="connsiteX13" fmla="*/ 6310225 w 8088225"/>
              <a:gd name="connsiteY13" fmla="*/ 132644 h 2423426"/>
              <a:gd name="connsiteX14" fmla="*/ 6894425 w 8088225"/>
              <a:gd name="connsiteY14" fmla="*/ 90310 h 2423426"/>
              <a:gd name="connsiteX15" fmla="*/ 7487091 w 8088225"/>
              <a:gd name="connsiteY15" fmla="*/ 39510 h 2423426"/>
              <a:gd name="connsiteX16" fmla="*/ 7910425 w 8088225"/>
              <a:gd name="connsiteY16" fmla="*/ 5644 h 2423426"/>
              <a:gd name="connsiteX17" fmla="*/ 8012025 w 8088225"/>
              <a:gd name="connsiteY17" fmla="*/ 5644 h 2423426"/>
              <a:gd name="connsiteX18" fmla="*/ 8088225 w 8088225"/>
              <a:gd name="connsiteY18" fmla="*/ 5644 h 2423426"/>
              <a:gd name="connsiteX0" fmla="*/ 87225 w 8088225"/>
              <a:gd name="connsiteY0" fmla="*/ 2333221 h 2423426"/>
              <a:gd name="connsiteX1" fmla="*/ 12083 w 8088225"/>
              <a:gd name="connsiteY1" fmla="*/ 2406711 h 2423426"/>
              <a:gd name="connsiteX2" fmla="*/ 159721 w 8088225"/>
              <a:gd name="connsiteY2" fmla="*/ 2232929 h 2423426"/>
              <a:gd name="connsiteX3" fmla="*/ 341225 w 8088225"/>
              <a:gd name="connsiteY3" fmla="*/ 1927577 h 2423426"/>
              <a:gd name="connsiteX4" fmla="*/ 578291 w 8088225"/>
              <a:gd name="connsiteY4" fmla="*/ 1605844 h 2423426"/>
              <a:gd name="connsiteX5" fmla="*/ 1027025 w 8088225"/>
              <a:gd name="connsiteY5" fmla="*/ 1292577 h 2423426"/>
              <a:gd name="connsiteX6" fmla="*/ 1568891 w 8088225"/>
              <a:gd name="connsiteY6" fmla="*/ 1089377 h 2423426"/>
              <a:gd name="connsiteX7" fmla="*/ 2254691 w 8088225"/>
              <a:gd name="connsiteY7" fmla="*/ 860777 h 2423426"/>
              <a:gd name="connsiteX8" fmla="*/ 3152158 w 8088225"/>
              <a:gd name="connsiteY8" fmla="*/ 572910 h 2423426"/>
              <a:gd name="connsiteX9" fmla="*/ 3719425 w 8088225"/>
              <a:gd name="connsiteY9" fmla="*/ 522110 h 2423426"/>
              <a:gd name="connsiteX10" fmla="*/ 4295158 w 8088225"/>
              <a:gd name="connsiteY10" fmla="*/ 550726 h 2423426"/>
              <a:gd name="connsiteX11" fmla="*/ 5209558 w 8088225"/>
              <a:gd name="connsiteY11" fmla="*/ 596286 h 2423426"/>
              <a:gd name="connsiteX12" fmla="*/ 5937691 w 8088225"/>
              <a:gd name="connsiteY12" fmla="*/ 783136 h 2423426"/>
              <a:gd name="connsiteX13" fmla="*/ 6377958 w 8088225"/>
              <a:gd name="connsiteY13" fmla="*/ 766214 h 2423426"/>
              <a:gd name="connsiteX14" fmla="*/ 6894425 w 8088225"/>
              <a:gd name="connsiteY14" fmla="*/ 90310 h 2423426"/>
              <a:gd name="connsiteX15" fmla="*/ 7487091 w 8088225"/>
              <a:gd name="connsiteY15" fmla="*/ 39510 h 2423426"/>
              <a:gd name="connsiteX16" fmla="*/ 7910425 w 8088225"/>
              <a:gd name="connsiteY16" fmla="*/ 5644 h 2423426"/>
              <a:gd name="connsiteX17" fmla="*/ 8012025 w 8088225"/>
              <a:gd name="connsiteY17" fmla="*/ 5644 h 2423426"/>
              <a:gd name="connsiteX18" fmla="*/ 8088225 w 8088225"/>
              <a:gd name="connsiteY18" fmla="*/ 5644 h 2423426"/>
              <a:gd name="connsiteX0" fmla="*/ 87225 w 8088225"/>
              <a:gd name="connsiteY0" fmla="*/ 2333221 h 2423426"/>
              <a:gd name="connsiteX1" fmla="*/ 12083 w 8088225"/>
              <a:gd name="connsiteY1" fmla="*/ 2406711 h 2423426"/>
              <a:gd name="connsiteX2" fmla="*/ 159721 w 8088225"/>
              <a:gd name="connsiteY2" fmla="*/ 2232929 h 2423426"/>
              <a:gd name="connsiteX3" fmla="*/ 341225 w 8088225"/>
              <a:gd name="connsiteY3" fmla="*/ 1927577 h 2423426"/>
              <a:gd name="connsiteX4" fmla="*/ 578291 w 8088225"/>
              <a:gd name="connsiteY4" fmla="*/ 1605844 h 2423426"/>
              <a:gd name="connsiteX5" fmla="*/ 1027025 w 8088225"/>
              <a:gd name="connsiteY5" fmla="*/ 1292577 h 2423426"/>
              <a:gd name="connsiteX6" fmla="*/ 1568891 w 8088225"/>
              <a:gd name="connsiteY6" fmla="*/ 1089377 h 2423426"/>
              <a:gd name="connsiteX7" fmla="*/ 2254691 w 8088225"/>
              <a:gd name="connsiteY7" fmla="*/ 860777 h 2423426"/>
              <a:gd name="connsiteX8" fmla="*/ 3152158 w 8088225"/>
              <a:gd name="connsiteY8" fmla="*/ 572910 h 2423426"/>
              <a:gd name="connsiteX9" fmla="*/ 3719425 w 8088225"/>
              <a:gd name="connsiteY9" fmla="*/ 522110 h 2423426"/>
              <a:gd name="connsiteX10" fmla="*/ 4295158 w 8088225"/>
              <a:gd name="connsiteY10" fmla="*/ 550726 h 2423426"/>
              <a:gd name="connsiteX11" fmla="*/ 5209558 w 8088225"/>
              <a:gd name="connsiteY11" fmla="*/ 596286 h 2423426"/>
              <a:gd name="connsiteX12" fmla="*/ 5937691 w 8088225"/>
              <a:gd name="connsiteY12" fmla="*/ 783136 h 2423426"/>
              <a:gd name="connsiteX13" fmla="*/ 6377958 w 8088225"/>
              <a:gd name="connsiteY13" fmla="*/ 766214 h 2423426"/>
              <a:gd name="connsiteX14" fmla="*/ 6911358 w 8088225"/>
              <a:gd name="connsiteY14" fmla="*/ 723871 h 2423426"/>
              <a:gd name="connsiteX15" fmla="*/ 7487091 w 8088225"/>
              <a:gd name="connsiteY15" fmla="*/ 39510 h 2423426"/>
              <a:gd name="connsiteX16" fmla="*/ 7910425 w 8088225"/>
              <a:gd name="connsiteY16" fmla="*/ 5644 h 2423426"/>
              <a:gd name="connsiteX17" fmla="*/ 8012025 w 8088225"/>
              <a:gd name="connsiteY17" fmla="*/ 5644 h 2423426"/>
              <a:gd name="connsiteX18" fmla="*/ 8088225 w 8088225"/>
              <a:gd name="connsiteY18" fmla="*/ 5644 h 2423426"/>
              <a:gd name="connsiteX0" fmla="*/ 87225 w 8088225"/>
              <a:gd name="connsiteY0" fmla="*/ 2333221 h 2423426"/>
              <a:gd name="connsiteX1" fmla="*/ 12083 w 8088225"/>
              <a:gd name="connsiteY1" fmla="*/ 2406711 h 2423426"/>
              <a:gd name="connsiteX2" fmla="*/ 159721 w 8088225"/>
              <a:gd name="connsiteY2" fmla="*/ 2232929 h 2423426"/>
              <a:gd name="connsiteX3" fmla="*/ 341225 w 8088225"/>
              <a:gd name="connsiteY3" fmla="*/ 1927577 h 2423426"/>
              <a:gd name="connsiteX4" fmla="*/ 578291 w 8088225"/>
              <a:gd name="connsiteY4" fmla="*/ 1605844 h 2423426"/>
              <a:gd name="connsiteX5" fmla="*/ 1027025 w 8088225"/>
              <a:gd name="connsiteY5" fmla="*/ 1292577 h 2423426"/>
              <a:gd name="connsiteX6" fmla="*/ 1568891 w 8088225"/>
              <a:gd name="connsiteY6" fmla="*/ 1089377 h 2423426"/>
              <a:gd name="connsiteX7" fmla="*/ 2254691 w 8088225"/>
              <a:gd name="connsiteY7" fmla="*/ 860777 h 2423426"/>
              <a:gd name="connsiteX8" fmla="*/ 3152158 w 8088225"/>
              <a:gd name="connsiteY8" fmla="*/ 572910 h 2423426"/>
              <a:gd name="connsiteX9" fmla="*/ 3719425 w 8088225"/>
              <a:gd name="connsiteY9" fmla="*/ 522110 h 2423426"/>
              <a:gd name="connsiteX10" fmla="*/ 4295158 w 8088225"/>
              <a:gd name="connsiteY10" fmla="*/ 550726 h 2423426"/>
              <a:gd name="connsiteX11" fmla="*/ 5209558 w 8088225"/>
              <a:gd name="connsiteY11" fmla="*/ 596286 h 2423426"/>
              <a:gd name="connsiteX12" fmla="*/ 5937691 w 8088225"/>
              <a:gd name="connsiteY12" fmla="*/ 783136 h 2423426"/>
              <a:gd name="connsiteX13" fmla="*/ 6377958 w 8088225"/>
              <a:gd name="connsiteY13" fmla="*/ 766214 h 2423426"/>
              <a:gd name="connsiteX14" fmla="*/ 6911358 w 8088225"/>
              <a:gd name="connsiteY14" fmla="*/ 723871 h 2423426"/>
              <a:gd name="connsiteX15" fmla="*/ 7495558 w 8088225"/>
              <a:gd name="connsiteY15" fmla="*/ 854086 h 2423426"/>
              <a:gd name="connsiteX16" fmla="*/ 7910425 w 8088225"/>
              <a:gd name="connsiteY16" fmla="*/ 5644 h 2423426"/>
              <a:gd name="connsiteX17" fmla="*/ 8012025 w 8088225"/>
              <a:gd name="connsiteY17" fmla="*/ 5644 h 2423426"/>
              <a:gd name="connsiteX18" fmla="*/ 8088225 w 8088225"/>
              <a:gd name="connsiteY18" fmla="*/ 5644 h 2423426"/>
              <a:gd name="connsiteX0" fmla="*/ 87225 w 8088225"/>
              <a:gd name="connsiteY0" fmla="*/ 2327577 h 2417782"/>
              <a:gd name="connsiteX1" fmla="*/ 12083 w 8088225"/>
              <a:gd name="connsiteY1" fmla="*/ 2401067 h 2417782"/>
              <a:gd name="connsiteX2" fmla="*/ 159721 w 8088225"/>
              <a:gd name="connsiteY2" fmla="*/ 2227285 h 2417782"/>
              <a:gd name="connsiteX3" fmla="*/ 341225 w 8088225"/>
              <a:gd name="connsiteY3" fmla="*/ 1921933 h 2417782"/>
              <a:gd name="connsiteX4" fmla="*/ 578291 w 8088225"/>
              <a:gd name="connsiteY4" fmla="*/ 1600200 h 2417782"/>
              <a:gd name="connsiteX5" fmla="*/ 1027025 w 8088225"/>
              <a:gd name="connsiteY5" fmla="*/ 1286933 h 2417782"/>
              <a:gd name="connsiteX6" fmla="*/ 1568891 w 8088225"/>
              <a:gd name="connsiteY6" fmla="*/ 1083733 h 2417782"/>
              <a:gd name="connsiteX7" fmla="*/ 2254691 w 8088225"/>
              <a:gd name="connsiteY7" fmla="*/ 855133 h 2417782"/>
              <a:gd name="connsiteX8" fmla="*/ 3152158 w 8088225"/>
              <a:gd name="connsiteY8" fmla="*/ 567266 h 2417782"/>
              <a:gd name="connsiteX9" fmla="*/ 3719425 w 8088225"/>
              <a:gd name="connsiteY9" fmla="*/ 516466 h 2417782"/>
              <a:gd name="connsiteX10" fmla="*/ 4295158 w 8088225"/>
              <a:gd name="connsiteY10" fmla="*/ 545082 h 2417782"/>
              <a:gd name="connsiteX11" fmla="*/ 5209558 w 8088225"/>
              <a:gd name="connsiteY11" fmla="*/ 590642 h 2417782"/>
              <a:gd name="connsiteX12" fmla="*/ 5937691 w 8088225"/>
              <a:gd name="connsiteY12" fmla="*/ 777492 h 2417782"/>
              <a:gd name="connsiteX13" fmla="*/ 6377958 w 8088225"/>
              <a:gd name="connsiteY13" fmla="*/ 760570 h 2417782"/>
              <a:gd name="connsiteX14" fmla="*/ 6911358 w 8088225"/>
              <a:gd name="connsiteY14" fmla="*/ 718227 h 2417782"/>
              <a:gd name="connsiteX15" fmla="*/ 7495558 w 8088225"/>
              <a:gd name="connsiteY15" fmla="*/ 848442 h 2417782"/>
              <a:gd name="connsiteX16" fmla="*/ 8012025 w 8088225"/>
              <a:gd name="connsiteY16" fmla="*/ 0 h 2417782"/>
              <a:gd name="connsiteX17" fmla="*/ 8088225 w 8088225"/>
              <a:gd name="connsiteY17" fmla="*/ 0 h 2417782"/>
              <a:gd name="connsiteX0" fmla="*/ 87225 w 8088225"/>
              <a:gd name="connsiteY0" fmla="*/ 2327577 h 2417782"/>
              <a:gd name="connsiteX1" fmla="*/ 12083 w 8088225"/>
              <a:gd name="connsiteY1" fmla="*/ 2401067 h 2417782"/>
              <a:gd name="connsiteX2" fmla="*/ 159721 w 8088225"/>
              <a:gd name="connsiteY2" fmla="*/ 2227285 h 2417782"/>
              <a:gd name="connsiteX3" fmla="*/ 341225 w 8088225"/>
              <a:gd name="connsiteY3" fmla="*/ 1921933 h 2417782"/>
              <a:gd name="connsiteX4" fmla="*/ 578291 w 8088225"/>
              <a:gd name="connsiteY4" fmla="*/ 1600200 h 2417782"/>
              <a:gd name="connsiteX5" fmla="*/ 1027025 w 8088225"/>
              <a:gd name="connsiteY5" fmla="*/ 1286933 h 2417782"/>
              <a:gd name="connsiteX6" fmla="*/ 1568891 w 8088225"/>
              <a:gd name="connsiteY6" fmla="*/ 1083733 h 2417782"/>
              <a:gd name="connsiteX7" fmla="*/ 2254691 w 8088225"/>
              <a:gd name="connsiteY7" fmla="*/ 855133 h 2417782"/>
              <a:gd name="connsiteX8" fmla="*/ 3152158 w 8088225"/>
              <a:gd name="connsiteY8" fmla="*/ 567266 h 2417782"/>
              <a:gd name="connsiteX9" fmla="*/ 3719425 w 8088225"/>
              <a:gd name="connsiteY9" fmla="*/ 516466 h 2417782"/>
              <a:gd name="connsiteX10" fmla="*/ 4295158 w 8088225"/>
              <a:gd name="connsiteY10" fmla="*/ 545082 h 2417782"/>
              <a:gd name="connsiteX11" fmla="*/ 5209558 w 8088225"/>
              <a:gd name="connsiteY11" fmla="*/ 590642 h 2417782"/>
              <a:gd name="connsiteX12" fmla="*/ 5937691 w 8088225"/>
              <a:gd name="connsiteY12" fmla="*/ 777492 h 2417782"/>
              <a:gd name="connsiteX13" fmla="*/ 6377958 w 8088225"/>
              <a:gd name="connsiteY13" fmla="*/ 760570 h 2417782"/>
              <a:gd name="connsiteX14" fmla="*/ 6911358 w 8088225"/>
              <a:gd name="connsiteY14" fmla="*/ 718227 h 2417782"/>
              <a:gd name="connsiteX15" fmla="*/ 7495558 w 8088225"/>
              <a:gd name="connsiteY15" fmla="*/ 848442 h 2417782"/>
              <a:gd name="connsiteX16" fmla="*/ 8088225 w 8088225"/>
              <a:gd name="connsiteY16" fmla="*/ 0 h 2417782"/>
              <a:gd name="connsiteX0" fmla="*/ 87225 w 8088225"/>
              <a:gd name="connsiteY0" fmla="*/ 2327577 h 2417782"/>
              <a:gd name="connsiteX1" fmla="*/ 12083 w 8088225"/>
              <a:gd name="connsiteY1" fmla="*/ 2401067 h 2417782"/>
              <a:gd name="connsiteX2" fmla="*/ 159721 w 8088225"/>
              <a:gd name="connsiteY2" fmla="*/ 2227285 h 2417782"/>
              <a:gd name="connsiteX3" fmla="*/ 341225 w 8088225"/>
              <a:gd name="connsiteY3" fmla="*/ 1921933 h 2417782"/>
              <a:gd name="connsiteX4" fmla="*/ 578291 w 8088225"/>
              <a:gd name="connsiteY4" fmla="*/ 1600200 h 2417782"/>
              <a:gd name="connsiteX5" fmla="*/ 1027025 w 8088225"/>
              <a:gd name="connsiteY5" fmla="*/ 1286933 h 2417782"/>
              <a:gd name="connsiteX6" fmla="*/ 1568891 w 8088225"/>
              <a:gd name="connsiteY6" fmla="*/ 1083733 h 2417782"/>
              <a:gd name="connsiteX7" fmla="*/ 2254691 w 8088225"/>
              <a:gd name="connsiteY7" fmla="*/ 855133 h 2417782"/>
              <a:gd name="connsiteX8" fmla="*/ 3152158 w 8088225"/>
              <a:gd name="connsiteY8" fmla="*/ 567266 h 2417782"/>
              <a:gd name="connsiteX9" fmla="*/ 3719425 w 8088225"/>
              <a:gd name="connsiteY9" fmla="*/ 516466 h 2417782"/>
              <a:gd name="connsiteX10" fmla="*/ 4295158 w 8088225"/>
              <a:gd name="connsiteY10" fmla="*/ 545082 h 2417782"/>
              <a:gd name="connsiteX11" fmla="*/ 5209558 w 8088225"/>
              <a:gd name="connsiteY11" fmla="*/ 590642 h 2417782"/>
              <a:gd name="connsiteX12" fmla="*/ 5937691 w 8088225"/>
              <a:gd name="connsiteY12" fmla="*/ 777492 h 2417782"/>
              <a:gd name="connsiteX13" fmla="*/ 6377958 w 8088225"/>
              <a:gd name="connsiteY13" fmla="*/ 760570 h 2417782"/>
              <a:gd name="connsiteX14" fmla="*/ 6911358 w 8088225"/>
              <a:gd name="connsiteY14" fmla="*/ 718227 h 2417782"/>
              <a:gd name="connsiteX15" fmla="*/ 7495558 w 8088225"/>
              <a:gd name="connsiteY15" fmla="*/ 214879 h 2417782"/>
              <a:gd name="connsiteX16" fmla="*/ 8088225 w 8088225"/>
              <a:gd name="connsiteY16" fmla="*/ 0 h 2417782"/>
              <a:gd name="connsiteX0" fmla="*/ 87225 w 8088225"/>
              <a:gd name="connsiteY0" fmla="*/ 2327577 h 2417782"/>
              <a:gd name="connsiteX1" fmla="*/ 12083 w 8088225"/>
              <a:gd name="connsiteY1" fmla="*/ 2401067 h 2417782"/>
              <a:gd name="connsiteX2" fmla="*/ 159721 w 8088225"/>
              <a:gd name="connsiteY2" fmla="*/ 2227285 h 2417782"/>
              <a:gd name="connsiteX3" fmla="*/ 341225 w 8088225"/>
              <a:gd name="connsiteY3" fmla="*/ 1921933 h 2417782"/>
              <a:gd name="connsiteX4" fmla="*/ 578291 w 8088225"/>
              <a:gd name="connsiteY4" fmla="*/ 1600200 h 2417782"/>
              <a:gd name="connsiteX5" fmla="*/ 1027025 w 8088225"/>
              <a:gd name="connsiteY5" fmla="*/ 1286933 h 2417782"/>
              <a:gd name="connsiteX6" fmla="*/ 1568891 w 8088225"/>
              <a:gd name="connsiteY6" fmla="*/ 1083733 h 2417782"/>
              <a:gd name="connsiteX7" fmla="*/ 2254691 w 8088225"/>
              <a:gd name="connsiteY7" fmla="*/ 855133 h 2417782"/>
              <a:gd name="connsiteX8" fmla="*/ 3152158 w 8088225"/>
              <a:gd name="connsiteY8" fmla="*/ 567266 h 2417782"/>
              <a:gd name="connsiteX9" fmla="*/ 3719425 w 8088225"/>
              <a:gd name="connsiteY9" fmla="*/ 516466 h 2417782"/>
              <a:gd name="connsiteX10" fmla="*/ 4295158 w 8088225"/>
              <a:gd name="connsiteY10" fmla="*/ 545082 h 2417782"/>
              <a:gd name="connsiteX11" fmla="*/ 5209558 w 8088225"/>
              <a:gd name="connsiteY11" fmla="*/ 590642 h 2417782"/>
              <a:gd name="connsiteX12" fmla="*/ 5937691 w 8088225"/>
              <a:gd name="connsiteY12" fmla="*/ 777492 h 2417782"/>
              <a:gd name="connsiteX13" fmla="*/ 6377958 w 8088225"/>
              <a:gd name="connsiteY13" fmla="*/ 760570 h 2417782"/>
              <a:gd name="connsiteX14" fmla="*/ 6911358 w 8088225"/>
              <a:gd name="connsiteY14" fmla="*/ 265678 h 2417782"/>
              <a:gd name="connsiteX15" fmla="*/ 7495558 w 8088225"/>
              <a:gd name="connsiteY15" fmla="*/ 214879 h 2417782"/>
              <a:gd name="connsiteX16" fmla="*/ 8088225 w 8088225"/>
              <a:gd name="connsiteY16" fmla="*/ 0 h 2417782"/>
              <a:gd name="connsiteX0" fmla="*/ 87225 w 8088225"/>
              <a:gd name="connsiteY0" fmla="*/ 2327577 h 2417782"/>
              <a:gd name="connsiteX1" fmla="*/ 12083 w 8088225"/>
              <a:gd name="connsiteY1" fmla="*/ 2401067 h 2417782"/>
              <a:gd name="connsiteX2" fmla="*/ 159721 w 8088225"/>
              <a:gd name="connsiteY2" fmla="*/ 2227285 h 2417782"/>
              <a:gd name="connsiteX3" fmla="*/ 341225 w 8088225"/>
              <a:gd name="connsiteY3" fmla="*/ 1921933 h 2417782"/>
              <a:gd name="connsiteX4" fmla="*/ 578291 w 8088225"/>
              <a:gd name="connsiteY4" fmla="*/ 1600200 h 2417782"/>
              <a:gd name="connsiteX5" fmla="*/ 1027025 w 8088225"/>
              <a:gd name="connsiteY5" fmla="*/ 1286933 h 2417782"/>
              <a:gd name="connsiteX6" fmla="*/ 1568891 w 8088225"/>
              <a:gd name="connsiteY6" fmla="*/ 1083733 h 2417782"/>
              <a:gd name="connsiteX7" fmla="*/ 2254691 w 8088225"/>
              <a:gd name="connsiteY7" fmla="*/ 855133 h 2417782"/>
              <a:gd name="connsiteX8" fmla="*/ 3152158 w 8088225"/>
              <a:gd name="connsiteY8" fmla="*/ 567266 h 2417782"/>
              <a:gd name="connsiteX9" fmla="*/ 3719425 w 8088225"/>
              <a:gd name="connsiteY9" fmla="*/ 516466 h 2417782"/>
              <a:gd name="connsiteX10" fmla="*/ 4295158 w 8088225"/>
              <a:gd name="connsiteY10" fmla="*/ 545082 h 2417782"/>
              <a:gd name="connsiteX11" fmla="*/ 5209558 w 8088225"/>
              <a:gd name="connsiteY11" fmla="*/ 590642 h 2417782"/>
              <a:gd name="connsiteX12" fmla="*/ 5937691 w 8088225"/>
              <a:gd name="connsiteY12" fmla="*/ 777492 h 2417782"/>
              <a:gd name="connsiteX13" fmla="*/ 6411825 w 8088225"/>
              <a:gd name="connsiteY13" fmla="*/ 308021 h 2417782"/>
              <a:gd name="connsiteX14" fmla="*/ 6911358 w 8088225"/>
              <a:gd name="connsiteY14" fmla="*/ 265678 h 2417782"/>
              <a:gd name="connsiteX15" fmla="*/ 7495558 w 8088225"/>
              <a:gd name="connsiteY15" fmla="*/ 214879 h 2417782"/>
              <a:gd name="connsiteX16" fmla="*/ 8088225 w 8088225"/>
              <a:gd name="connsiteY16" fmla="*/ 0 h 2417782"/>
              <a:gd name="connsiteX0" fmla="*/ 87225 w 8088225"/>
              <a:gd name="connsiteY0" fmla="*/ 2327577 h 2417782"/>
              <a:gd name="connsiteX1" fmla="*/ 12083 w 8088225"/>
              <a:gd name="connsiteY1" fmla="*/ 2401067 h 2417782"/>
              <a:gd name="connsiteX2" fmla="*/ 159721 w 8088225"/>
              <a:gd name="connsiteY2" fmla="*/ 2227285 h 2417782"/>
              <a:gd name="connsiteX3" fmla="*/ 341225 w 8088225"/>
              <a:gd name="connsiteY3" fmla="*/ 1921933 h 2417782"/>
              <a:gd name="connsiteX4" fmla="*/ 578291 w 8088225"/>
              <a:gd name="connsiteY4" fmla="*/ 1600200 h 2417782"/>
              <a:gd name="connsiteX5" fmla="*/ 1027025 w 8088225"/>
              <a:gd name="connsiteY5" fmla="*/ 1286933 h 2417782"/>
              <a:gd name="connsiteX6" fmla="*/ 1568891 w 8088225"/>
              <a:gd name="connsiteY6" fmla="*/ 1083733 h 2417782"/>
              <a:gd name="connsiteX7" fmla="*/ 2254691 w 8088225"/>
              <a:gd name="connsiteY7" fmla="*/ 855133 h 2417782"/>
              <a:gd name="connsiteX8" fmla="*/ 3152158 w 8088225"/>
              <a:gd name="connsiteY8" fmla="*/ 567266 h 2417782"/>
              <a:gd name="connsiteX9" fmla="*/ 3719425 w 8088225"/>
              <a:gd name="connsiteY9" fmla="*/ 516466 h 2417782"/>
              <a:gd name="connsiteX10" fmla="*/ 4295158 w 8088225"/>
              <a:gd name="connsiteY10" fmla="*/ 545082 h 2417782"/>
              <a:gd name="connsiteX11" fmla="*/ 5209558 w 8088225"/>
              <a:gd name="connsiteY11" fmla="*/ 590642 h 2417782"/>
              <a:gd name="connsiteX12" fmla="*/ 5937691 w 8088225"/>
              <a:gd name="connsiteY12" fmla="*/ 415455 h 2417782"/>
              <a:gd name="connsiteX13" fmla="*/ 6411825 w 8088225"/>
              <a:gd name="connsiteY13" fmla="*/ 308021 h 2417782"/>
              <a:gd name="connsiteX14" fmla="*/ 6911358 w 8088225"/>
              <a:gd name="connsiteY14" fmla="*/ 265678 h 2417782"/>
              <a:gd name="connsiteX15" fmla="*/ 7495558 w 8088225"/>
              <a:gd name="connsiteY15" fmla="*/ 214879 h 2417782"/>
              <a:gd name="connsiteX16" fmla="*/ 8088225 w 8088225"/>
              <a:gd name="connsiteY16" fmla="*/ 0 h 2417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088225" h="2417782">
                <a:moveTo>
                  <a:pt x="87225" y="2327577"/>
                </a:moveTo>
                <a:cubicBezTo>
                  <a:pt x="85814" y="2327721"/>
                  <a:pt x="0" y="2417782"/>
                  <a:pt x="12083" y="2401067"/>
                </a:cubicBezTo>
                <a:cubicBezTo>
                  <a:pt x="24166" y="2384352"/>
                  <a:pt x="104864" y="2307141"/>
                  <a:pt x="159721" y="2227285"/>
                </a:cubicBezTo>
                <a:cubicBezTo>
                  <a:pt x="214578" y="2147429"/>
                  <a:pt x="271463" y="2026447"/>
                  <a:pt x="341225" y="1921933"/>
                </a:cubicBezTo>
                <a:cubicBezTo>
                  <a:pt x="410987" y="1817419"/>
                  <a:pt x="463991" y="1706033"/>
                  <a:pt x="578291" y="1600200"/>
                </a:cubicBezTo>
                <a:cubicBezTo>
                  <a:pt x="692591" y="1494367"/>
                  <a:pt x="861925" y="1373011"/>
                  <a:pt x="1027025" y="1286933"/>
                </a:cubicBezTo>
                <a:cubicBezTo>
                  <a:pt x="1192125" y="1200855"/>
                  <a:pt x="1364280" y="1155700"/>
                  <a:pt x="1568891" y="1083733"/>
                </a:cubicBezTo>
                <a:cubicBezTo>
                  <a:pt x="1773502" y="1011766"/>
                  <a:pt x="2254691" y="855133"/>
                  <a:pt x="2254691" y="855133"/>
                </a:cubicBezTo>
                <a:cubicBezTo>
                  <a:pt x="2518569" y="769055"/>
                  <a:pt x="2908036" y="623710"/>
                  <a:pt x="3152158" y="567266"/>
                </a:cubicBezTo>
                <a:cubicBezTo>
                  <a:pt x="3396280" y="510822"/>
                  <a:pt x="3528925" y="520163"/>
                  <a:pt x="3719425" y="516466"/>
                </a:cubicBezTo>
                <a:cubicBezTo>
                  <a:pt x="3909925" y="512769"/>
                  <a:pt x="4046803" y="532719"/>
                  <a:pt x="4295158" y="545082"/>
                </a:cubicBezTo>
                <a:lnTo>
                  <a:pt x="5209558" y="590642"/>
                </a:lnTo>
                <a:cubicBezTo>
                  <a:pt x="5469202" y="553953"/>
                  <a:pt x="5737313" y="462558"/>
                  <a:pt x="5937691" y="415455"/>
                </a:cubicBezTo>
                <a:cubicBezTo>
                  <a:pt x="6138069" y="368352"/>
                  <a:pt x="6249547" y="332984"/>
                  <a:pt x="6411825" y="308021"/>
                </a:cubicBezTo>
                <a:cubicBezTo>
                  <a:pt x="6574103" y="283058"/>
                  <a:pt x="6911358" y="265678"/>
                  <a:pt x="6911358" y="265678"/>
                </a:cubicBezTo>
                <a:lnTo>
                  <a:pt x="7495558" y="214879"/>
                </a:lnTo>
                <a:lnTo>
                  <a:pt x="8088225" y="0"/>
                </a:lnTo>
              </a:path>
            </a:pathLst>
          </a:custGeom>
          <a:ln w="53975">
            <a:solidFill>
              <a:srgbClr val="FF0000"/>
            </a:solidFill>
            <a:tailEnd type="triangle" w="lg" len="lg"/>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pic>
        <p:nvPicPr>
          <p:cNvPr id="86029" name="Picture 223" descr="MCj01507830000[1]"/>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333375" y="5900738"/>
            <a:ext cx="998538" cy="804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Down Arrow 19"/>
          <p:cNvSpPr/>
          <p:nvPr/>
        </p:nvSpPr>
        <p:spPr>
          <a:xfrm>
            <a:off x="5791200" y="5740400"/>
            <a:ext cx="304800" cy="373063"/>
          </a:xfrm>
          <a:prstGeom prst="down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7" name="Down Arrow 26"/>
          <p:cNvSpPr/>
          <p:nvPr/>
        </p:nvSpPr>
        <p:spPr>
          <a:xfrm>
            <a:off x="6400800" y="5748338"/>
            <a:ext cx="304800" cy="373062"/>
          </a:xfrm>
          <a:prstGeom prst="down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8" name="Down Arrow 27"/>
          <p:cNvSpPr/>
          <p:nvPr/>
        </p:nvSpPr>
        <p:spPr>
          <a:xfrm>
            <a:off x="7027863" y="5722938"/>
            <a:ext cx="304800" cy="373062"/>
          </a:xfrm>
          <a:prstGeom prst="down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86033" name="Text Box 60"/>
          <p:cNvSpPr txBox="1">
            <a:spLocks noChangeArrowheads="1"/>
          </p:cNvSpPr>
          <p:nvPr/>
        </p:nvSpPr>
        <p:spPr bwMode="auto">
          <a:xfrm>
            <a:off x="2252663" y="6180138"/>
            <a:ext cx="5341937" cy="3698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0000"/>
                </a:solidFill>
                <a:effectLst/>
                <a:uLnTx/>
                <a:uFillTx/>
                <a:latin typeface="Arial" charset="0"/>
                <a:ea typeface="+mn-ea"/>
                <a:cs typeface="+mn-cs"/>
              </a:rPr>
              <a:t>dry deposition can deplete near-ground plume</a:t>
            </a:r>
          </a:p>
        </p:txBody>
      </p:sp>
    </p:spTree>
    <p:extLst>
      <p:ext uri="{BB962C8B-B14F-4D97-AF65-F5344CB8AC3E}">
        <p14:creationId xmlns:p14="http://schemas.microsoft.com/office/powerpoint/2010/main" val="240255283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2" name="Picture 3" descr="MCBD09185_0000[1]"/>
          <p:cNvPicPr>
            <a:picLocks noChangeAspect="1" noChangeArrowheads="1"/>
          </p:cNvPicPr>
          <p:nvPr/>
        </p:nvPicPr>
        <p:blipFill>
          <a:blip r:embed="rId3" cstate="screen">
            <a:extLst>
              <a:ext uri="{28A0092B-C50C-407E-A947-70E740481C1C}">
                <a14:useLocalDpi xmlns:a14="http://schemas.microsoft.com/office/drawing/2010/main"/>
              </a:ext>
            </a:extLst>
          </a:blip>
          <a:srcRect l="16197" r="70865" b="84972"/>
          <a:stretch>
            <a:fillRect/>
          </a:stretch>
        </p:blipFill>
        <p:spPr bwMode="auto">
          <a:xfrm>
            <a:off x="0" y="1435100"/>
            <a:ext cx="9144000" cy="422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43" name="Picture 3" descr="MCBD09185_0000[1]"/>
          <p:cNvPicPr>
            <a:picLocks noChangeAspect="1" noChangeArrowheads="1"/>
          </p:cNvPicPr>
          <p:nvPr/>
        </p:nvPicPr>
        <p:blipFill>
          <a:blip r:embed="rId4" cstate="screen">
            <a:extLst>
              <a:ext uri="{28A0092B-C50C-407E-A947-70E740481C1C}">
                <a14:useLocalDpi xmlns:a14="http://schemas.microsoft.com/office/drawing/2010/main"/>
              </a:ext>
            </a:extLst>
          </a:blip>
          <a:srcRect l="1669" r="3091" b="61797"/>
          <a:stretch>
            <a:fillRect/>
          </a:stretch>
        </p:blipFill>
        <p:spPr bwMode="auto">
          <a:xfrm>
            <a:off x="0" y="5519738"/>
            <a:ext cx="9144000" cy="1350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44" name="Picture 3" descr="MCBD09185_0000[1]"/>
          <p:cNvPicPr>
            <a:picLocks noChangeAspect="1" noChangeArrowheads="1"/>
          </p:cNvPicPr>
          <p:nvPr/>
        </p:nvPicPr>
        <p:blipFill>
          <a:blip r:embed="rId5" cstate="screen">
            <a:extLst>
              <a:ext uri="{28A0092B-C50C-407E-A947-70E740481C1C}">
                <a14:useLocalDpi xmlns:a14="http://schemas.microsoft.com/office/drawing/2010/main"/>
              </a:ext>
            </a:extLst>
          </a:blip>
          <a:srcRect l="16197" t="4005" r="70865" b="84972"/>
          <a:stretch>
            <a:fillRect/>
          </a:stretch>
        </p:blipFill>
        <p:spPr bwMode="auto">
          <a:xfrm>
            <a:off x="0" y="0"/>
            <a:ext cx="9144000" cy="3100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45" name="Picture 223" descr="MCj01507830000[1]"/>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307975" y="6011863"/>
            <a:ext cx="912813" cy="75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40" name="Straight Connector 439"/>
          <p:cNvCxnSpPr/>
          <p:nvPr/>
        </p:nvCxnSpPr>
        <p:spPr>
          <a:xfrm>
            <a:off x="8356600" y="1887538"/>
            <a:ext cx="787400" cy="0"/>
          </a:xfrm>
          <a:prstGeom prst="line">
            <a:avLst/>
          </a:prstGeom>
          <a:ln w="28575">
            <a:solidFill>
              <a:schemeClr val="tx2"/>
            </a:solidFill>
            <a:prstDash val="dash"/>
          </a:ln>
        </p:spPr>
        <p:style>
          <a:lnRef idx="1">
            <a:schemeClr val="accent1"/>
          </a:lnRef>
          <a:fillRef idx="0">
            <a:schemeClr val="accent1"/>
          </a:fillRef>
          <a:effectRef idx="0">
            <a:schemeClr val="accent1"/>
          </a:effectRef>
          <a:fontRef idx="minor">
            <a:schemeClr val="tx1"/>
          </a:fontRef>
        </p:style>
      </p:cxnSp>
      <p:sp>
        <p:nvSpPr>
          <p:cNvPr id="87047" name="TextBox 9"/>
          <p:cNvSpPr txBox="1">
            <a:spLocks noChangeArrowheads="1"/>
          </p:cNvSpPr>
          <p:nvPr/>
        </p:nvSpPr>
        <p:spPr bwMode="auto">
          <a:xfrm>
            <a:off x="6959600" y="1701800"/>
            <a:ext cx="14239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0000"/>
                </a:solidFill>
                <a:effectLst/>
                <a:uLnTx/>
                <a:uFillTx/>
                <a:latin typeface="Arial" charset="0"/>
                <a:ea typeface="+mn-ea"/>
                <a:cs typeface="+mn-cs"/>
              </a:rPr>
              <a:t>PBL Height</a:t>
            </a:r>
          </a:p>
        </p:txBody>
      </p:sp>
      <p:cxnSp>
        <p:nvCxnSpPr>
          <p:cNvPr id="12" name="Straight Connector 11"/>
          <p:cNvCxnSpPr/>
          <p:nvPr/>
        </p:nvCxnSpPr>
        <p:spPr>
          <a:xfrm>
            <a:off x="0" y="1885950"/>
            <a:ext cx="1150938" cy="0"/>
          </a:xfrm>
          <a:prstGeom prst="line">
            <a:avLst/>
          </a:prstGeom>
          <a:ln w="28575">
            <a:solidFill>
              <a:schemeClr val="tx2"/>
            </a:solidFill>
            <a:prstDash val="dash"/>
          </a:ln>
        </p:spPr>
        <p:style>
          <a:lnRef idx="1">
            <a:schemeClr val="accent1"/>
          </a:lnRef>
          <a:fillRef idx="0">
            <a:schemeClr val="accent1"/>
          </a:fillRef>
          <a:effectRef idx="0">
            <a:schemeClr val="accent1"/>
          </a:effectRef>
          <a:fontRef idx="minor">
            <a:schemeClr val="tx1"/>
          </a:fontRef>
        </p:style>
      </p:cxnSp>
      <p:sp>
        <p:nvSpPr>
          <p:cNvPr id="87049" name="TextBox 15"/>
          <p:cNvSpPr txBox="1">
            <a:spLocks noChangeArrowheads="1"/>
          </p:cNvSpPr>
          <p:nvPr/>
        </p:nvSpPr>
        <p:spPr bwMode="auto">
          <a:xfrm>
            <a:off x="304800" y="177800"/>
            <a:ext cx="6164263" cy="2893100"/>
          </a:xfrm>
          <a:prstGeom prst="rect">
            <a:avLst/>
          </a:prstGeom>
          <a:solidFill>
            <a:schemeClr val="bg1"/>
          </a:solidFill>
          <a:ln w="9525">
            <a:solidFill>
              <a:srgbClr val="0070C0"/>
            </a:solidFill>
            <a:miter lim="800000"/>
            <a:headEnd/>
            <a:tailEnd/>
          </a:ln>
        </p:spPr>
        <p:txBody>
          <a:bodyPr>
            <a:spAutoFit/>
          </a:bodyPr>
          <a:lstStyle>
            <a:lvl1pPr marL="287338" indent="-287338"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287338" marR="0" lvl="0" indent="-287338" algn="l" defTabSz="914400" rtl="0" eaLnBrk="1" fontAlgn="base" latinLnBrk="0" hangingPunct="1">
              <a:lnSpc>
                <a:spcPct val="100000"/>
              </a:lnSpc>
              <a:spcBef>
                <a:spcPct val="0"/>
              </a:spcBef>
              <a:spcAft>
                <a:spcPct val="0"/>
              </a:spcAft>
              <a:buClrTx/>
              <a:buSzTx/>
              <a:buFont typeface="Wingdings" pitchFamily="2" charset="2"/>
              <a:buChar char="q"/>
              <a:tabLst/>
              <a:defRPr/>
            </a:pPr>
            <a:r>
              <a:rPr kumimoji="0" lang="en-US" altLang="en-US" sz="1400" b="1" i="0" u="none" strike="noStrike" kern="1200" cap="none" spc="0" normalizeH="0" baseline="0" noProof="0">
                <a:ln>
                  <a:noFill/>
                </a:ln>
                <a:solidFill>
                  <a:srgbClr val="000000"/>
                </a:solidFill>
                <a:effectLst/>
                <a:uLnTx/>
                <a:uFillTx/>
                <a:latin typeface="Arial" charset="0"/>
                <a:ea typeface="+mn-ea"/>
                <a:cs typeface="+mn-cs"/>
              </a:rPr>
              <a:t>What are the implications of these ideas for back-trajectories?</a:t>
            </a:r>
          </a:p>
          <a:p>
            <a:pPr marL="287338" marR="0" lvl="0" indent="-287338" algn="l" defTabSz="914400" rtl="0" eaLnBrk="1" fontAlgn="base" latinLnBrk="0" hangingPunct="1">
              <a:lnSpc>
                <a:spcPct val="100000"/>
              </a:lnSpc>
              <a:spcBef>
                <a:spcPct val="0"/>
              </a:spcBef>
              <a:spcAft>
                <a:spcPct val="0"/>
              </a:spcAft>
              <a:buClrTx/>
              <a:buSzTx/>
              <a:buFont typeface="Wingdings" pitchFamily="2" charset="2"/>
              <a:buChar char="q"/>
              <a:tabLst/>
              <a:defRPr/>
            </a:pPr>
            <a:endParaRPr kumimoji="0" lang="en-US" altLang="en-US" sz="1400" b="1" i="0" u="none" strike="noStrike" kern="1200" cap="none" spc="0" normalizeH="0" baseline="0" noProof="0">
              <a:ln>
                <a:noFill/>
              </a:ln>
              <a:solidFill>
                <a:srgbClr val="000000"/>
              </a:solidFill>
              <a:effectLst/>
              <a:uLnTx/>
              <a:uFillTx/>
              <a:latin typeface="Arial" charset="0"/>
              <a:ea typeface="+mn-ea"/>
              <a:cs typeface="+mn-cs"/>
            </a:endParaRPr>
          </a:p>
          <a:p>
            <a:pPr marL="287338" marR="0" lvl="0" indent="-287338" algn="l" defTabSz="914400" rtl="0" eaLnBrk="1" fontAlgn="base" latinLnBrk="0" hangingPunct="1">
              <a:lnSpc>
                <a:spcPct val="100000"/>
              </a:lnSpc>
              <a:spcBef>
                <a:spcPct val="0"/>
              </a:spcBef>
              <a:spcAft>
                <a:spcPct val="0"/>
              </a:spcAft>
              <a:buClrTx/>
              <a:buSzTx/>
              <a:buFont typeface="Wingdings" pitchFamily="2" charset="2"/>
              <a:buChar char="q"/>
              <a:tabLst/>
              <a:defRPr/>
            </a:pPr>
            <a:r>
              <a:rPr kumimoji="0" lang="en-US" altLang="en-US" sz="1400" b="1" i="0" u="none" strike="noStrike" kern="1200" cap="none" spc="0" normalizeH="0" baseline="0" noProof="0">
                <a:ln>
                  <a:noFill/>
                </a:ln>
                <a:solidFill>
                  <a:srgbClr val="000000"/>
                </a:solidFill>
                <a:effectLst/>
                <a:uLnTx/>
                <a:uFillTx/>
                <a:latin typeface="Arial" charset="0"/>
                <a:ea typeface="+mn-ea"/>
                <a:cs typeface="+mn-cs"/>
              </a:rPr>
              <a:t>What HEIGHT should one start a back-trajectory?</a:t>
            </a:r>
          </a:p>
          <a:p>
            <a:pPr marL="287338" marR="0" lvl="0" indent="-287338" algn="l" defTabSz="914400" rtl="0" eaLnBrk="1" fontAlgn="base" latinLnBrk="0" hangingPunct="1">
              <a:lnSpc>
                <a:spcPct val="100000"/>
              </a:lnSpc>
              <a:spcBef>
                <a:spcPct val="0"/>
              </a:spcBef>
              <a:spcAft>
                <a:spcPct val="0"/>
              </a:spcAft>
              <a:buClrTx/>
              <a:buSzTx/>
              <a:buFont typeface="Wingdings" pitchFamily="2" charset="2"/>
              <a:buChar char="q"/>
              <a:tabLst/>
              <a:defRPr/>
            </a:pPr>
            <a:endParaRPr kumimoji="0" lang="en-US" altLang="en-US" sz="1400" b="1" i="0" u="none" strike="noStrike" kern="1200" cap="none" spc="0" normalizeH="0" baseline="0" noProof="0">
              <a:ln>
                <a:noFill/>
              </a:ln>
              <a:solidFill>
                <a:srgbClr val="000000"/>
              </a:solidFill>
              <a:effectLst/>
              <a:uLnTx/>
              <a:uFillTx/>
              <a:latin typeface="Arial" charset="0"/>
              <a:ea typeface="+mn-ea"/>
              <a:cs typeface="+mn-cs"/>
            </a:endParaRPr>
          </a:p>
          <a:p>
            <a:pPr marL="287338" marR="0" lvl="0" indent="-287338" algn="l" defTabSz="914400" rtl="0" eaLnBrk="1" fontAlgn="base" latinLnBrk="0" hangingPunct="1">
              <a:lnSpc>
                <a:spcPct val="100000"/>
              </a:lnSpc>
              <a:spcBef>
                <a:spcPct val="0"/>
              </a:spcBef>
              <a:spcAft>
                <a:spcPct val="0"/>
              </a:spcAft>
              <a:buClrTx/>
              <a:buSzTx/>
              <a:buFont typeface="Wingdings" pitchFamily="2" charset="2"/>
              <a:buChar char="q"/>
              <a:tabLst/>
              <a:defRPr/>
            </a:pPr>
            <a:r>
              <a:rPr kumimoji="0" lang="en-US" altLang="en-US" sz="1400" b="1" i="0" u="none" strike="noStrike" kern="1200" cap="none" spc="0" normalizeH="0" baseline="0" noProof="0">
                <a:ln>
                  <a:noFill/>
                </a:ln>
                <a:solidFill>
                  <a:srgbClr val="000000"/>
                </a:solidFill>
                <a:effectLst/>
                <a:uLnTx/>
                <a:uFillTx/>
                <a:latin typeface="Arial" charset="0"/>
                <a:ea typeface="+mn-ea"/>
                <a:cs typeface="+mn-cs"/>
              </a:rPr>
              <a:t>If you start very low to the ground, e.g., at the sampler height, the trajectories often hit the ground… This may not give a representative back-trajectory</a:t>
            </a:r>
          </a:p>
          <a:p>
            <a:pPr marL="287338" marR="0" lvl="0" indent="-287338" algn="l" defTabSz="914400" rtl="0" eaLnBrk="1" fontAlgn="base" latinLnBrk="0" hangingPunct="1">
              <a:lnSpc>
                <a:spcPct val="100000"/>
              </a:lnSpc>
              <a:spcBef>
                <a:spcPct val="0"/>
              </a:spcBef>
              <a:spcAft>
                <a:spcPct val="0"/>
              </a:spcAft>
              <a:buClrTx/>
              <a:buSzTx/>
              <a:buFont typeface="Wingdings" pitchFamily="2" charset="2"/>
              <a:buChar char="q"/>
              <a:tabLst/>
              <a:defRPr/>
            </a:pPr>
            <a:endParaRPr kumimoji="0" lang="en-US" altLang="en-US" sz="1400" b="1" i="0" u="none" strike="noStrike" kern="1200" cap="none" spc="0" normalizeH="0" baseline="0" noProof="0">
              <a:ln>
                <a:noFill/>
              </a:ln>
              <a:solidFill>
                <a:srgbClr val="000000"/>
              </a:solidFill>
              <a:effectLst/>
              <a:uLnTx/>
              <a:uFillTx/>
              <a:latin typeface="Arial" charset="0"/>
              <a:ea typeface="+mn-ea"/>
              <a:cs typeface="+mn-cs"/>
            </a:endParaRPr>
          </a:p>
          <a:p>
            <a:pPr marL="287338" marR="0" lvl="0" indent="-287338" algn="l" defTabSz="914400" rtl="0" eaLnBrk="1" fontAlgn="base" latinLnBrk="0" hangingPunct="1">
              <a:lnSpc>
                <a:spcPct val="100000"/>
              </a:lnSpc>
              <a:spcBef>
                <a:spcPct val="0"/>
              </a:spcBef>
              <a:spcAft>
                <a:spcPct val="0"/>
              </a:spcAft>
              <a:buClrTx/>
              <a:buSzTx/>
              <a:buFont typeface="Wingdings" pitchFamily="2" charset="2"/>
              <a:buChar char="q"/>
              <a:tabLst/>
              <a:defRPr/>
            </a:pPr>
            <a:r>
              <a:rPr kumimoji="0" lang="en-US" altLang="en-US" sz="1400" b="1" i="0" u="none" strike="noStrike" kern="1200" cap="none" spc="0" normalizeH="0" baseline="0" noProof="0">
                <a:ln>
                  <a:noFill/>
                </a:ln>
                <a:solidFill>
                  <a:srgbClr val="000000"/>
                </a:solidFill>
                <a:effectLst/>
                <a:uLnTx/>
                <a:uFillTx/>
                <a:latin typeface="Arial" charset="0"/>
                <a:ea typeface="+mn-ea"/>
                <a:cs typeface="+mn-cs"/>
              </a:rPr>
              <a:t>“best” starting height for back-trajectories may be from the middle of the Planetary Boundary Layer </a:t>
            </a:r>
          </a:p>
          <a:p>
            <a:pPr marL="287338" marR="0" lvl="0" indent="-287338" algn="l" defTabSz="914400" rtl="0" eaLnBrk="1" fontAlgn="base" latinLnBrk="0" hangingPunct="1">
              <a:lnSpc>
                <a:spcPct val="100000"/>
              </a:lnSpc>
              <a:spcBef>
                <a:spcPct val="0"/>
              </a:spcBef>
              <a:spcAft>
                <a:spcPct val="0"/>
              </a:spcAft>
              <a:buClrTx/>
              <a:buSzTx/>
              <a:buFont typeface="Wingdings" pitchFamily="2" charset="2"/>
              <a:buChar char="q"/>
              <a:tabLst/>
              <a:defRPr/>
            </a:pPr>
            <a:endParaRPr kumimoji="0" lang="en-US" altLang="en-US" sz="1400" b="1" i="0" u="none" strike="noStrike" kern="1200" cap="none" spc="0" normalizeH="0" baseline="0" noProof="0">
              <a:ln>
                <a:noFill/>
              </a:ln>
              <a:solidFill>
                <a:srgbClr val="000000"/>
              </a:solidFill>
              <a:effectLst/>
              <a:uLnTx/>
              <a:uFillTx/>
              <a:latin typeface="Arial" charset="0"/>
              <a:ea typeface="+mn-ea"/>
              <a:cs typeface="+mn-cs"/>
            </a:endParaRPr>
          </a:p>
          <a:p>
            <a:pPr marL="287338" marR="0" lvl="0" indent="-287338" algn="l" defTabSz="914400" rtl="0" eaLnBrk="1" fontAlgn="base" latinLnBrk="0" hangingPunct="1">
              <a:lnSpc>
                <a:spcPct val="100000"/>
              </a:lnSpc>
              <a:spcBef>
                <a:spcPct val="0"/>
              </a:spcBef>
              <a:spcAft>
                <a:spcPct val="0"/>
              </a:spcAft>
              <a:buClrTx/>
              <a:buSzTx/>
              <a:buFont typeface="Wingdings" pitchFamily="2" charset="2"/>
              <a:buChar char="q"/>
              <a:tabLst/>
              <a:defRPr/>
            </a:pPr>
            <a:r>
              <a:rPr kumimoji="0" lang="en-US" altLang="en-US" sz="1400" b="1" i="0" u="none" strike="noStrike" kern="1200" cap="none" spc="0" normalizeH="0" baseline="0" noProof="0">
                <a:ln>
                  <a:noFill/>
                </a:ln>
                <a:solidFill>
                  <a:srgbClr val="000000"/>
                </a:solidFill>
                <a:effectLst/>
                <a:uLnTx/>
                <a:uFillTx/>
                <a:latin typeface="Arial" charset="0"/>
                <a:ea typeface="+mn-ea"/>
                <a:cs typeface="+mn-cs"/>
              </a:rPr>
              <a:t>It can be useful to start trajectories at different heights to see what influence the starting height has on the results </a:t>
            </a:r>
          </a:p>
        </p:txBody>
      </p:sp>
      <p:grpSp>
        <p:nvGrpSpPr>
          <p:cNvPr id="87050" name="Group 61"/>
          <p:cNvGrpSpPr>
            <a:grpSpLocks noChangeAspect="1"/>
          </p:cNvGrpSpPr>
          <p:nvPr/>
        </p:nvGrpSpPr>
        <p:grpSpPr bwMode="auto">
          <a:xfrm>
            <a:off x="8504238" y="5595938"/>
            <a:ext cx="320675" cy="685800"/>
            <a:chOff x="5117" y="2544"/>
            <a:chExt cx="403" cy="864"/>
          </a:xfrm>
        </p:grpSpPr>
        <p:grpSp>
          <p:nvGrpSpPr>
            <p:cNvPr id="87058" name="Group 62"/>
            <p:cNvGrpSpPr>
              <a:grpSpLocks noChangeAspect="1"/>
            </p:cNvGrpSpPr>
            <p:nvPr/>
          </p:nvGrpSpPr>
          <p:grpSpPr bwMode="auto">
            <a:xfrm>
              <a:off x="5117" y="2544"/>
              <a:ext cx="403" cy="630"/>
              <a:chOff x="1488" y="2112"/>
              <a:chExt cx="768" cy="1200"/>
            </a:xfrm>
          </p:grpSpPr>
          <p:sp>
            <p:nvSpPr>
              <p:cNvPr id="87062" name="Rectangle 63"/>
              <p:cNvSpPr>
                <a:spLocks noChangeAspect="1" noChangeArrowheads="1"/>
              </p:cNvSpPr>
              <p:nvPr/>
            </p:nvSpPr>
            <p:spPr bwMode="auto">
              <a:xfrm>
                <a:off x="1488" y="2112"/>
                <a:ext cx="768" cy="1200"/>
              </a:xfrm>
              <a:prstGeom prst="rect">
                <a:avLst/>
              </a:prstGeom>
              <a:solidFill>
                <a:schemeClr val="bg1"/>
              </a:solidFill>
              <a:ln w="9525">
                <a:solidFill>
                  <a:schemeClr val="tx1"/>
                </a:solidFill>
                <a:miter lim="800000"/>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charset="0"/>
                  <a:ea typeface="+mn-ea"/>
                  <a:cs typeface="+mn-cs"/>
                </a:endParaRPr>
              </a:p>
            </p:txBody>
          </p:sp>
          <p:pic>
            <p:nvPicPr>
              <p:cNvPr id="87063" name="Picture 64" descr="DC400004"/>
              <p:cNvPicPr preferRelativeResize="0">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1598" y="2256"/>
                <a:ext cx="569" cy="96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sp>
          <p:nvSpPr>
            <p:cNvPr id="87059" name="Line 65"/>
            <p:cNvSpPr>
              <a:spLocks noChangeShapeType="1"/>
            </p:cNvSpPr>
            <p:nvPr/>
          </p:nvSpPr>
          <p:spPr bwMode="auto">
            <a:xfrm>
              <a:off x="5232" y="3168"/>
              <a:ext cx="0" cy="24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87060" name="Line 66"/>
            <p:cNvSpPr>
              <a:spLocks noChangeShapeType="1"/>
            </p:cNvSpPr>
            <p:nvPr/>
          </p:nvSpPr>
          <p:spPr bwMode="auto">
            <a:xfrm>
              <a:off x="5376" y="3168"/>
              <a:ext cx="0" cy="24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87061" name="Line 67"/>
            <p:cNvSpPr>
              <a:spLocks noChangeShapeType="1"/>
            </p:cNvSpPr>
            <p:nvPr/>
          </p:nvSpPr>
          <p:spPr bwMode="auto">
            <a:xfrm>
              <a:off x="5136" y="3408"/>
              <a:ext cx="336"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grpSp>
      <p:sp>
        <p:nvSpPr>
          <p:cNvPr id="87051" name="Text Box 60"/>
          <p:cNvSpPr txBox="1">
            <a:spLocks noChangeArrowheads="1"/>
          </p:cNvSpPr>
          <p:nvPr/>
        </p:nvSpPr>
        <p:spPr bwMode="auto">
          <a:xfrm>
            <a:off x="7848600" y="6223000"/>
            <a:ext cx="1143000" cy="5492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000" b="1" i="0" u="none" strike="noStrike" kern="1200" cap="none" spc="0" normalizeH="0" baseline="0" noProof="0">
                <a:ln>
                  <a:noFill/>
                </a:ln>
                <a:solidFill>
                  <a:srgbClr val="000000"/>
                </a:solidFill>
                <a:effectLst/>
                <a:uLnTx/>
                <a:uFillTx/>
                <a:latin typeface="Arial" charset="0"/>
                <a:ea typeface="+mn-ea"/>
                <a:cs typeface="+mn-cs"/>
              </a:rPr>
              <a:t>Measurement of ambient air concentrations</a:t>
            </a:r>
          </a:p>
        </p:txBody>
      </p:sp>
      <p:cxnSp>
        <p:nvCxnSpPr>
          <p:cNvPr id="28" name="Straight Connector 27"/>
          <p:cNvCxnSpPr/>
          <p:nvPr/>
        </p:nvCxnSpPr>
        <p:spPr>
          <a:xfrm>
            <a:off x="6467475" y="1885950"/>
            <a:ext cx="500063" cy="1588"/>
          </a:xfrm>
          <a:prstGeom prst="line">
            <a:avLst/>
          </a:prstGeom>
          <a:ln w="28575">
            <a:solidFill>
              <a:schemeClr val="tx2"/>
            </a:solidFill>
            <a:prstDash val="dash"/>
          </a:ln>
        </p:spPr>
        <p:style>
          <a:lnRef idx="1">
            <a:schemeClr val="accent1"/>
          </a:lnRef>
          <a:fillRef idx="0">
            <a:schemeClr val="accent1"/>
          </a:fillRef>
          <a:effectRef idx="0">
            <a:schemeClr val="accent1"/>
          </a:effectRef>
          <a:fontRef idx="minor">
            <a:schemeClr val="tx1"/>
          </a:fontRef>
        </p:style>
      </p:cxnSp>
      <p:sp>
        <p:nvSpPr>
          <p:cNvPr id="31" name="Oval 30"/>
          <p:cNvSpPr/>
          <p:nvPr/>
        </p:nvSpPr>
        <p:spPr>
          <a:xfrm>
            <a:off x="8526463" y="3700463"/>
            <a:ext cx="219075" cy="219075"/>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32" name="Oval 31"/>
          <p:cNvSpPr/>
          <p:nvPr/>
        </p:nvSpPr>
        <p:spPr>
          <a:xfrm>
            <a:off x="8551863" y="5341938"/>
            <a:ext cx="219075" cy="220662"/>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33" name="Freeform 32"/>
          <p:cNvSpPr/>
          <p:nvPr/>
        </p:nvSpPr>
        <p:spPr>
          <a:xfrm>
            <a:off x="5986463" y="5467350"/>
            <a:ext cx="2544762" cy="493713"/>
          </a:xfrm>
          <a:custGeom>
            <a:avLst/>
            <a:gdLst>
              <a:gd name="connsiteX0" fmla="*/ 2678288 w 2678288"/>
              <a:gd name="connsiteY0" fmla="*/ 7056 h 486834"/>
              <a:gd name="connsiteX1" fmla="*/ 1518355 w 2678288"/>
              <a:gd name="connsiteY1" fmla="*/ 7056 h 486834"/>
              <a:gd name="connsiteX2" fmla="*/ 849488 w 2678288"/>
              <a:gd name="connsiteY2" fmla="*/ 23989 h 486834"/>
              <a:gd name="connsiteX3" fmla="*/ 349955 w 2678288"/>
              <a:gd name="connsiteY3" fmla="*/ 150989 h 486834"/>
              <a:gd name="connsiteX4" fmla="*/ 53622 w 2678288"/>
              <a:gd name="connsiteY4" fmla="*/ 438856 h 486834"/>
              <a:gd name="connsiteX5" fmla="*/ 28222 w 2678288"/>
              <a:gd name="connsiteY5" fmla="*/ 438856 h 486834"/>
              <a:gd name="connsiteX6" fmla="*/ 19755 w 2678288"/>
              <a:gd name="connsiteY6" fmla="*/ 438856 h 486834"/>
              <a:gd name="connsiteX0" fmla="*/ 2678288 w 2678288"/>
              <a:gd name="connsiteY0" fmla="*/ 0 h 479778"/>
              <a:gd name="connsiteX1" fmla="*/ 1518355 w 2678288"/>
              <a:gd name="connsiteY1" fmla="*/ 0 h 479778"/>
              <a:gd name="connsiteX2" fmla="*/ 993421 w 2678288"/>
              <a:gd name="connsiteY2" fmla="*/ 143933 h 479778"/>
              <a:gd name="connsiteX3" fmla="*/ 349955 w 2678288"/>
              <a:gd name="connsiteY3" fmla="*/ 143933 h 479778"/>
              <a:gd name="connsiteX4" fmla="*/ 53622 w 2678288"/>
              <a:gd name="connsiteY4" fmla="*/ 431800 h 479778"/>
              <a:gd name="connsiteX5" fmla="*/ 28222 w 2678288"/>
              <a:gd name="connsiteY5" fmla="*/ 431800 h 479778"/>
              <a:gd name="connsiteX6" fmla="*/ 19755 w 2678288"/>
              <a:gd name="connsiteY6" fmla="*/ 431800 h 479778"/>
              <a:gd name="connsiteX0" fmla="*/ 2686755 w 2686755"/>
              <a:gd name="connsiteY0" fmla="*/ 0 h 464256"/>
              <a:gd name="connsiteX1" fmla="*/ 1526822 w 2686755"/>
              <a:gd name="connsiteY1" fmla="*/ 0 h 464256"/>
              <a:gd name="connsiteX2" fmla="*/ 1001888 w 2686755"/>
              <a:gd name="connsiteY2" fmla="*/ 143933 h 464256"/>
              <a:gd name="connsiteX3" fmla="*/ 409222 w 2686755"/>
              <a:gd name="connsiteY3" fmla="*/ 237066 h 464256"/>
              <a:gd name="connsiteX4" fmla="*/ 62089 w 2686755"/>
              <a:gd name="connsiteY4" fmla="*/ 431800 h 464256"/>
              <a:gd name="connsiteX5" fmla="*/ 36689 w 2686755"/>
              <a:gd name="connsiteY5" fmla="*/ 431800 h 464256"/>
              <a:gd name="connsiteX6" fmla="*/ 28222 w 2686755"/>
              <a:gd name="connsiteY6" fmla="*/ 431800 h 464256"/>
              <a:gd name="connsiteX0" fmla="*/ 2686755 w 2686755"/>
              <a:gd name="connsiteY0" fmla="*/ 0 h 464256"/>
              <a:gd name="connsiteX1" fmla="*/ 1603022 w 2686755"/>
              <a:gd name="connsiteY1" fmla="*/ 84667 h 464256"/>
              <a:gd name="connsiteX2" fmla="*/ 1001888 w 2686755"/>
              <a:gd name="connsiteY2" fmla="*/ 143933 h 464256"/>
              <a:gd name="connsiteX3" fmla="*/ 409222 w 2686755"/>
              <a:gd name="connsiteY3" fmla="*/ 237066 h 464256"/>
              <a:gd name="connsiteX4" fmla="*/ 62089 w 2686755"/>
              <a:gd name="connsiteY4" fmla="*/ 431800 h 464256"/>
              <a:gd name="connsiteX5" fmla="*/ 36689 w 2686755"/>
              <a:gd name="connsiteY5" fmla="*/ 431800 h 464256"/>
              <a:gd name="connsiteX6" fmla="*/ 28222 w 2686755"/>
              <a:gd name="connsiteY6" fmla="*/ 431800 h 464256"/>
              <a:gd name="connsiteX0" fmla="*/ 2686755 w 2754490"/>
              <a:gd name="connsiteY0" fmla="*/ 0 h 464256"/>
              <a:gd name="connsiteX1" fmla="*/ 2754490 w 2754490"/>
              <a:gd name="connsiteY1" fmla="*/ 16933 h 464256"/>
              <a:gd name="connsiteX2" fmla="*/ 1603022 w 2754490"/>
              <a:gd name="connsiteY2" fmla="*/ 84667 h 464256"/>
              <a:gd name="connsiteX3" fmla="*/ 1001888 w 2754490"/>
              <a:gd name="connsiteY3" fmla="*/ 143933 h 464256"/>
              <a:gd name="connsiteX4" fmla="*/ 409222 w 2754490"/>
              <a:gd name="connsiteY4" fmla="*/ 237066 h 464256"/>
              <a:gd name="connsiteX5" fmla="*/ 62089 w 2754490"/>
              <a:gd name="connsiteY5" fmla="*/ 431800 h 464256"/>
              <a:gd name="connsiteX6" fmla="*/ 36689 w 2754490"/>
              <a:gd name="connsiteY6" fmla="*/ 431800 h 464256"/>
              <a:gd name="connsiteX7" fmla="*/ 28222 w 2754490"/>
              <a:gd name="connsiteY7" fmla="*/ 431800 h 464256"/>
              <a:gd name="connsiteX0" fmla="*/ 2686755 w 2754490"/>
              <a:gd name="connsiteY0" fmla="*/ 0 h 524933"/>
              <a:gd name="connsiteX1" fmla="*/ 2754490 w 2754490"/>
              <a:gd name="connsiteY1" fmla="*/ 16933 h 524933"/>
              <a:gd name="connsiteX2" fmla="*/ 1603022 w 2754490"/>
              <a:gd name="connsiteY2" fmla="*/ 84667 h 524933"/>
              <a:gd name="connsiteX3" fmla="*/ 1001888 w 2754490"/>
              <a:gd name="connsiteY3" fmla="*/ 143933 h 524933"/>
              <a:gd name="connsiteX4" fmla="*/ 409222 w 2754490"/>
              <a:gd name="connsiteY4" fmla="*/ 237066 h 524933"/>
              <a:gd name="connsiteX5" fmla="*/ 62089 w 2754490"/>
              <a:gd name="connsiteY5" fmla="*/ 431800 h 524933"/>
              <a:gd name="connsiteX6" fmla="*/ 36689 w 2754490"/>
              <a:gd name="connsiteY6" fmla="*/ 431800 h 524933"/>
              <a:gd name="connsiteX7" fmla="*/ 197555 w 2754490"/>
              <a:gd name="connsiteY7" fmla="*/ 524933 h 524933"/>
              <a:gd name="connsiteX0" fmla="*/ 2659944 w 2727679"/>
              <a:gd name="connsiteY0" fmla="*/ 0 h 524933"/>
              <a:gd name="connsiteX1" fmla="*/ 2727679 w 2727679"/>
              <a:gd name="connsiteY1" fmla="*/ 16933 h 524933"/>
              <a:gd name="connsiteX2" fmla="*/ 1576211 w 2727679"/>
              <a:gd name="connsiteY2" fmla="*/ 84667 h 524933"/>
              <a:gd name="connsiteX3" fmla="*/ 975077 w 2727679"/>
              <a:gd name="connsiteY3" fmla="*/ 143933 h 524933"/>
              <a:gd name="connsiteX4" fmla="*/ 382411 w 2727679"/>
              <a:gd name="connsiteY4" fmla="*/ 237066 h 524933"/>
              <a:gd name="connsiteX5" fmla="*/ 35278 w 2727679"/>
              <a:gd name="connsiteY5" fmla="*/ 431800 h 524933"/>
              <a:gd name="connsiteX6" fmla="*/ 170744 w 2727679"/>
              <a:gd name="connsiteY6" fmla="*/ 524933 h 524933"/>
              <a:gd name="connsiteX0" fmla="*/ 2489200 w 2556935"/>
              <a:gd name="connsiteY0" fmla="*/ 0 h 524933"/>
              <a:gd name="connsiteX1" fmla="*/ 2556935 w 2556935"/>
              <a:gd name="connsiteY1" fmla="*/ 16933 h 524933"/>
              <a:gd name="connsiteX2" fmla="*/ 1405467 w 2556935"/>
              <a:gd name="connsiteY2" fmla="*/ 84667 h 524933"/>
              <a:gd name="connsiteX3" fmla="*/ 804333 w 2556935"/>
              <a:gd name="connsiteY3" fmla="*/ 143933 h 524933"/>
              <a:gd name="connsiteX4" fmla="*/ 211667 w 2556935"/>
              <a:gd name="connsiteY4" fmla="*/ 237066 h 524933"/>
              <a:gd name="connsiteX5" fmla="*/ 0 w 2556935"/>
              <a:gd name="connsiteY5" fmla="*/ 524933 h 524933"/>
              <a:gd name="connsiteX0" fmla="*/ 2489200 w 2556935"/>
              <a:gd name="connsiteY0" fmla="*/ 0 h 524933"/>
              <a:gd name="connsiteX1" fmla="*/ 2556935 w 2556935"/>
              <a:gd name="connsiteY1" fmla="*/ 16933 h 524933"/>
              <a:gd name="connsiteX2" fmla="*/ 1405467 w 2556935"/>
              <a:gd name="connsiteY2" fmla="*/ 84667 h 524933"/>
              <a:gd name="connsiteX3" fmla="*/ 804333 w 2556935"/>
              <a:gd name="connsiteY3" fmla="*/ 143933 h 524933"/>
              <a:gd name="connsiteX4" fmla="*/ 338667 w 2556935"/>
              <a:gd name="connsiteY4" fmla="*/ 152399 h 524933"/>
              <a:gd name="connsiteX5" fmla="*/ 0 w 2556935"/>
              <a:gd name="connsiteY5" fmla="*/ 524933 h 524933"/>
              <a:gd name="connsiteX0" fmla="*/ 2489200 w 2556935"/>
              <a:gd name="connsiteY0" fmla="*/ 0 h 524933"/>
              <a:gd name="connsiteX1" fmla="*/ 2556935 w 2556935"/>
              <a:gd name="connsiteY1" fmla="*/ 16933 h 524933"/>
              <a:gd name="connsiteX2" fmla="*/ 1405467 w 2556935"/>
              <a:gd name="connsiteY2" fmla="*/ 84667 h 524933"/>
              <a:gd name="connsiteX3" fmla="*/ 990600 w 2556935"/>
              <a:gd name="connsiteY3" fmla="*/ 50799 h 524933"/>
              <a:gd name="connsiteX4" fmla="*/ 338667 w 2556935"/>
              <a:gd name="connsiteY4" fmla="*/ 152399 h 524933"/>
              <a:gd name="connsiteX5" fmla="*/ 0 w 2556935"/>
              <a:gd name="connsiteY5" fmla="*/ 524933 h 524933"/>
              <a:gd name="connsiteX0" fmla="*/ 2489200 w 2556935"/>
              <a:gd name="connsiteY0" fmla="*/ 0 h 524933"/>
              <a:gd name="connsiteX1" fmla="*/ 2556935 w 2556935"/>
              <a:gd name="connsiteY1" fmla="*/ 16933 h 524933"/>
              <a:gd name="connsiteX2" fmla="*/ 1507067 w 2556935"/>
              <a:gd name="connsiteY2" fmla="*/ 143934 h 524933"/>
              <a:gd name="connsiteX3" fmla="*/ 990600 w 2556935"/>
              <a:gd name="connsiteY3" fmla="*/ 50799 h 524933"/>
              <a:gd name="connsiteX4" fmla="*/ 338667 w 2556935"/>
              <a:gd name="connsiteY4" fmla="*/ 152399 h 524933"/>
              <a:gd name="connsiteX5" fmla="*/ 0 w 2556935"/>
              <a:gd name="connsiteY5" fmla="*/ 524933 h 524933"/>
              <a:gd name="connsiteX0" fmla="*/ 2489200 w 2556935"/>
              <a:gd name="connsiteY0" fmla="*/ 0 h 524933"/>
              <a:gd name="connsiteX1" fmla="*/ 2556935 w 2556935"/>
              <a:gd name="connsiteY1" fmla="*/ 16933 h 524933"/>
              <a:gd name="connsiteX2" fmla="*/ 1507067 w 2556935"/>
              <a:gd name="connsiteY2" fmla="*/ 143934 h 524933"/>
              <a:gd name="connsiteX3" fmla="*/ 880534 w 2556935"/>
              <a:gd name="connsiteY3" fmla="*/ 194733 h 524933"/>
              <a:gd name="connsiteX4" fmla="*/ 338667 w 2556935"/>
              <a:gd name="connsiteY4" fmla="*/ 152399 h 524933"/>
              <a:gd name="connsiteX5" fmla="*/ 0 w 2556935"/>
              <a:gd name="connsiteY5" fmla="*/ 524933 h 524933"/>
              <a:gd name="connsiteX0" fmla="*/ 2489200 w 2556935"/>
              <a:gd name="connsiteY0" fmla="*/ 0 h 524933"/>
              <a:gd name="connsiteX1" fmla="*/ 2556935 w 2556935"/>
              <a:gd name="connsiteY1" fmla="*/ 16933 h 524933"/>
              <a:gd name="connsiteX2" fmla="*/ 1507067 w 2556935"/>
              <a:gd name="connsiteY2" fmla="*/ 143934 h 524933"/>
              <a:gd name="connsiteX3" fmla="*/ 880534 w 2556935"/>
              <a:gd name="connsiteY3" fmla="*/ 194733 h 524933"/>
              <a:gd name="connsiteX4" fmla="*/ 364067 w 2556935"/>
              <a:gd name="connsiteY4" fmla="*/ 270932 h 524933"/>
              <a:gd name="connsiteX5" fmla="*/ 0 w 2556935"/>
              <a:gd name="connsiteY5" fmla="*/ 524933 h 524933"/>
              <a:gd name="connsiteX0" fmla="*/ 2556935 w 2556935"/>
              <a:gd name="connsiteY0" fmla="*/ 0 h 508000"/>
              <a:gd name="connsiteX1" fmla="*/ 1507067 w 2556935"/>
              <a:gd name="connsiteY1" fmla="*/ 127001 h 508000"/>
              <a:gd name="connsiteX2" fmla="*/ 880534 w 2556935"/>
              <a:gd name="connsiteY2" fmla="*/ 177800 h 508000"/>
              <a:gd name="connsiteX3" fmla="*/ 364067 w 2556935"/>
              <a:gd name="connsiteY3" fmla="*/ 253999 h 508000"/>
              <a:gd name="connsiteX4" fmla="*/ 0 w 2556935"/>
              <a:gd name="connsiteY4" fmla="*/ 508000 h 508000"/>
              <a:gd name="connsiteX0" fmla="*/ 2502166 w 2502166"/>
              <a:gd name="connsiteY0" fmla="*/ 0 h 496094"/>
              <a:gd name="connsiteX1" fmla="*/ 1507067 w 2502166"/>
              <a:gd name="connsiteY1" fmla="*/ 115095 h 496094"/>
              <a:gd name="connsiteX2" fmla="*/ 880534 w 2502166"/>
              <a:gd name="connsiteY2" fmla="*/ 165894 h 496094"/>
              <a:gd name="connsiteX3" fmla="*/ 364067 w 2502166"/>
              <a:gd name="connsiteY3" fmla="*/ 242093 h 496094"/>
              <a:gd name="connsiteX4" fmla="*/ 0 w 2502166"/>
              <a:gd name="connsiteY4" fmla="*/ 496094 h 496094"/>
              <a:gd name="connsiteX0" fmla="*/ 2502166 w 2553230"/>
              <a:gd name="connsiteY0" fmla="*/ 0 h 496094"/>
              <a:gd name="connsiteX1" fmla="*/ 2553230 w 2553230"/>
              <a:gd name="connsiteY1" fmla="*/ 2910 h 496094"/>
              <a:gd name="connsiteX2" fmla="*/ 1507067 w 2553230"/>
              <a:gd name="connsiteY2" fmla="*/ 115095 h 496094"/>
              <a:gd name="connsiteX3" fmla="*/ 880534 w 2553230"/>
              <a:gd name="connsiteY3" fmla="*/ 165894 h 496094"/>
              <a:gd name="connsiteX4" fmla="*/ 364067 w 2553230"/>
              <a:gd name="connsiteY4" fmla="*/ 242093 h 496094"/>
              <a:gd name="connsiteX5" fmla="*/ 0 w 2553230"/>
              <a:gd name="connsiteY5" fmla="*/ 496094 h 496094"/>
              <a:gd name="connsiteX0" fmla="*/ 2502166 w 2522273"/>
              <a:gd name="connsiteY0" fmla="*/ 0 h 496094"/>
              <a:gd name="connsiteX1" fmla="*/ 2522273 w 2522273"/>
              <a:gd name="connsiteY1" fmla="*/ 2910 h 496094"/>
              <a:gd name="connsiteX2" fmla="*/ 1507067 w 2522273"/>
              <a:gd name="connsiteY2" fmla="*/ 115095 h 496094"/>
              <a:gd name="connsiteX3" fmla="*/ 880534 w 2522273"/>
              <a:gd name="connsiteY3" fmla="*/ 165894 h 496094"/>
              <a:gd name="connsiteX4" fmla="*/ 364067 w 2522273"/>
              <a:gd name="connsiteY4" fmla="*/ 242093 h 496094"/>
              <a:gd name="connsiteX5" fmla="*/ 0 w 2522273"/>
              <a:gd name="connsiteY5" fmla="*/ 496094 h 496094"/>
              <a:gd name="connsiteX0" fmla="*/ 2502166 w 2502166"/>
              <a:gd name="connsiteY0" fmla="*/ 0 h 496094"/>
              <a:gd name="connsiteX1" fmla="*/ 1507067 w 2502166"/>
              <a:gd name="connsiteY1" fmla="*/ 115095 h 496094"/>
              <a:gd name="connsiteX2" fmla="*/ 880534 w 2502166"/>
              <a:gd name="connsiteY2" fmla="*/ 165894 h 496094"/>
              <a:gd name="connsiteX3" fmla="*/ 364067 w 2502166"/>
              <a:gd name="connsiteY3" fmla="*/ 242093 h 496094"/>
              <a:gd name="connsiteX4" fmla="*/ 0 w 2502166"/>
              <a:gd name="connsiteY4" fmla="*/ 496094 h 496094"/>
              <a:gd name="connsiteX0" fmla="*/ 2545028 w 2545028"/>
              <a:gd name="connsiteY0" fmla="*/ 0 h 493713"/>
              <a:gd name="connsiteX1" fmla="*/ 1507067 w 2545028"/>
              <a:gd name="connsiteY1" fmla="*/ 112714 h 493713"/>
              <a:gd name="connsiteX2" fmla="*/ 880534 w 2545028"/>
              <a:gd name="connsiteY2" fmla="*/ 163513 h 493713"/>
              <a:gd name="connsiteX3" fmla="*/ 364067 w 2545028"/>
              <a:gd name="connsiteY3" fmla="*/ 239712 h 493713"/>
              <a:gd name="connsiteX4" fmla="*/ 0 w 2545028"/>
              <a:gd name="connsiteY4" fmla="*/ 493713 h 4937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5028" h="493713">
                <a:moveTo>
                  <a:pt x="2545028" y="0"/>
                </a:moveTo>
                <a:lnTo>
                  <a:pt x="1507067" y="112714"/>
                </a:lnTo>
                <a:cubicBezTo>
                  <a:pt x="1202267" y="115536"/>
                  <a:pt x="1071034" y="142347"/>
                  <a:pt x="880534" y="163513"/>
                </a:cubicBezTo>
                <a:cubicBezTo>
                  <a:pt x="690034" y="184679"/>
                  <a:pt x="510823" y="184679"/>
                  <a:pt x="364067" y="239712"/>
                </a:cubicBezTo>
                <a:cubicBezTo>
                  <a:pt x="217311" y="294745"/>
                  <a:pt x="44097" y="433741"/>
                  <a:pt x="0" y="493713"/>
                </a:cubicBezTo>
              </a:path>
            </a:pathLst>
          </a:custGeom>
          <a:ln w="381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4" name="Freeform 33"/>
          <p:cNvSpPr/>
          <p:nvPr/>
        </p:nvSpPr>
        <p:spPr>
          <a:xfrm>
            <a:off x="439738" y="3806825"/>
            <a:ext cx="8048625" cy="231775"/>
          </a:xfrm>
          <a:custGeom>
            <a:avLst/>
            <a:gdLst>
              <a:gd name="connsiteX0" fmla="*/ 2678288 w 2678288"/>
              <a:gd name="connsiteY0" fmla="*/ 7056 h 486834"/>
              <a:gd name="connsiteX1" fmla="*/ 1518355 w 2678288"/>
              <a:gd name="connsiteY1" fmla="*/ 7056 h 486834"/>
              <a:gd name="connsiteX2" fmla="*/ 849488 w 2678288"/>
              <a:gd name="connsiteY2" fmla="*/ 23989 h 486834"/>
              <a:gd name="connsiteX3" fmla="*/ 349955 w 2678288"/>
              <a:gd name="connsiteY3" fmla="*/ 150989 h 486834"/>
              <a:gd name="connsiteX4" fmla="*/ 53622 w 2678288"/>
              <a:gd name="connsiteY4" fmla="*/ 438856 h 486834"/>
              <a:gd name="connsiteX5" fmla="*/ 28222 w 2678288"/>
              <a:gd name="connsiteY5" fmla="*/ 438856 h 486834"/>
              <a:gd name="connsiteX6" fmla="*/ 19755 w 2678288"/>
              <a:gd name="connsiteY6" fmla="*/ 438856 h 486834"/>
              <a:gd name="connsiteX0" fmla="*/ 2678288 w 2678288"/>
              <a:gd name="connsiteY0" fmla="*/ 0 h 479778"/>
              <a:gd name="connsiteX1" fmla="*/ 1518355 w 2678288"/>
              <a:gd name="connsiteY1" fmla="*/ 0 h 479778"/>
              <a:gd name="connsiteX2" fmla="*/ 993421 w 2678288"/>
              <a:gd name="connsiteY2" fmla="*/ 143933 h 479778"/>
              <a:gd name="connsiteX3" fmla="*/ 349955 w 2678288"/>
              <a:gd name="connsiteY3" fmla="*/ 143933 h 479778"/>
              <a:gd name="connsiteX4" fmla="*/ 53622 w 2678288"/>
              <a:gd name="connsiteY4" fmla="*/ 431800 h 479778"/>
              <a:gd name="connsiteX5" fmla="*/ 28222 w 2678288"/>
              <a:gd name="connsiteY5" fmla="*/ 431800 h 479778"/>
              <a:gd name="connsiteX6" fmla="*/ 19755 w 2678288"/>
              <a:gd name="connsiteY6" fmla="*/ 431800 h 479778"/>
              <a:gd name="connsiteX0" fmla="*/ 2686755 w 2686755"/>
              <a:gd name="connsiteY0" fmla="*/ 0 h 464256"/>
              <a:gd name="connsiteX1" fmla="*/ 1526822 w 2686755"/>
              <a:gd name="connsiteY1" fmla="*/ 0 h 464256"/>
              <a:gd name="connsiteX2" fmla="*/ 1001888 w 2686755"/>
              <a:gd name="connsiteY2" fmla="*/ 143933 h 464256"/>
              <a:gd name="connsiteX3" fmla="*/ 409222 w 2686755"/>
              <a:gd name="connsiteY3" fmla="*/ 237066 h 464256"/>
              <a:gd name="connsiteX4" fmla="*/ 62089 w 2686755"/>
              <a:gd name="connsiteY4" fmla="*/ 431800 h 464256"/>
              <a:gd name="connsiteX5" fmla="*/ 36689 w 2686755"/>
              <a:gd name="connsiteY5" fmla="*/ 431800 h 464256"/>
              <a:gd name="connsiteX6" fmla="*/ 28222 w 2686755"/>
              <a:gd name="connsiteY6" fmla="*/ 431800 h 464256"/>
              <a:gd name="connsiteX0" fmla="*/ 2686755 w 2686755"/>
              <a:gd name="connsiteY0" fmla="*/ 0 h 464256"/>
              <a:gd name="connsiteX1" fmla="*/ 1603022 w 2686755"/>
              <a:gd name="connsiteY1" fmla="*/ 84667 h 464256"/>
              <a:gd name="connsiteX2" fmla="*/ 1001888 w 2686755"/>
              <a:gd name="connsiteY2" fmla="*/ 143933 h 464256"/>
              <a:gd name="connsiteX3" fmla="*/ 409222 w 2686755"/>
              <a:gd name="connsiteY3" fmla="*/ 237066 h 464256"/>
              <a:gd name="connsiteX4" fmla="*/ 62089 w 2686755"/>
              <a:gd name="connsiteY4" fmla="*/ 431800 h 464256"/>
              <a:gd name="connsiteX5" fmla="*/ 36689 w 2686755"/>
              <a:gd name="connsiteY5" fmla="*/ 431800 h 464256"/>
              <a:gd name="connsiteX6" fmla="*/ 28222 w 2686755"/>
              <a:gd name="connsiteY6" fmla="*/ 431800 h 464256"/>
              <a:gd name="connsiteX0" fmla="*/ 2686755 w 2754490"/>
              <a:gd name="connsiteY0" fmla="*/ 0 h 464256"/>
              <a:gd name="connsiteX1" fmla="*/ 2754490 w 2754490"/>
              <a:gd name="connsiteY1" fmla="*/ 16933 h 464256"/>
              <a:gd name="connsiteX2" fmla="*/ 1603022 w 2754490"/>
              <a:gd name="connsiteY2" fmla="*/ 84667 h 464256"/>
              <a:gd name="connsiteX3" fmla="*/ 1001888 w 2754490"/>
              <a:gd name="connsiteY3" fmla="*/ 143933 h 464256"/>
              <a:gd name="connsiteX4" fmla="*/ 409222 w 2754490"/>
              <a:gd name="connsiteY4" fmla="*/ 237066 h 464256"/>
              <a:gd name="connsiteX5" fmla="*/ 62089 w 2754490"/>
              <a:gd name="connsiteY5" fmla="*/ 431800 h 464256"/>
              <a:gd name="connsiteX6" fmla="*/ 36689 w 2754490"/>
              <a:gd name="connsiteY6" fmla="*/ 431800 h 464256"/>
              <a:gd name="connsiteX7" fmla="*/ 28222 w 2754490"/>
              <a:gd name="connsiteY7" fmla="*/ 431800 h 464256"/>
              <a:gd name="connsiteX0" fmla="*/ 2686755 w 2754490"/>
              <a:gd name="connsiteY0" fmla="*/ 0 h 524933"/>
              <a:gd name="connsiteX1" fmla="*/ 2754490 w 2754490"/>
              <a:gd name="connsiteY1" fmla="*/ 16933 h 524933"/>
              <a:gd name="connsiteX2" fmla="*/ 1603022 w 2754490"/>
              <a:gd name="connsiteY2" fmla="*/ 84667 h 524933"/>
              <a:gd name="connsiteX3" fmla="*/ 1001888 w 2754490"/>
              <a:gd name="connsiteY3" fmla="*/ 143933 h 524933"/>
              <a:gd name="connsiteX4" fmla="*/ 409222 w 2754490"/>
              <a:gd name="connsiteY4" fmla="*/ 237066 h 524933"/>
              <a:gd name="connsiteX5" fmla="*/ 62089 w 2754490"/>
              <a:gd name="connsiteY5" fmla="*/ 431800 h 524933"/>
              <a:gd name="connsiteX6" fmla="*/ 36689 w 2754490"/>
              <a:gd name="connsiteY6" fmla="*/ 431800 h 524933"/>
              <a:gd name="connsiteX7" fmla="*/ 197555 w 2754490"/>
              <a:gd name="connsiteY7" fmla="*/ 524933 h 524933"/>
              <a:gd name="connsiteX0" fmla="*/ 2659944 w 2727679"/>
              <a:gd name="connsiteY0" fmla="*/ 0 h 524933"/>
              <a:gd name="connsiteX1" fmla="*/ 2727679 w 2727679"/>
              <a:gd name="connsiteY1" fmla="*/ 16933 h 524933"/>
              <a:gd name="connsiteX2" fmla="*/ 1576211 w 2727679"/>
              <a:gd name="connsiteY2" fmla="*/ 84667 h 524933"/>
              <a:gd name="connsiteX3" fmla="*/ 975077 w 2727679"/>
              <a:gd name="connsiteY3" fmla="*/ 143933 h 524933"/>
              <a:gd name="connsiteX4" fmla="*/ 382411 w 2727679"/>
              <a:gd name="connsiteY4" fmla="*/ 237066 h 524933"/>
              <a:gd name="connsiteX5" fmla="*/ 35278 w 2727679"/>
              <a:gd name="connsiteY5" fmla="*/ 431800 h 524933"/>
              <a:gd name="connsiteX6" fmla="*/ 170744 w 2727679"/>
              <a:gd name="connsiteY6" fmla="*/ 524933 h 524933"/>
              <a:gd name="connsiteX0" fmla="*/ 2489200 w 2556935"/>
              <a:gd name="connsiteY0" fmla="*/ 0 h 524933"/>
              <a:gd name="connsiteX1" fmla="*/ 2556935 w 2556935"/>
              <a:gd name="connsiteY1" fmla="*/ 16933 h 524933"/>
              <a:gd name="connsiteX2" fmla="*/ 1405467 w 2556935"/>
              <a:gd name="connsiteY2" fmla="*/ 84667 h 524933"/>
              <a:gd name="connsiteX3" fmla="*/ 804333 w 2556935"/>
              <a:gd name="connsiteY3" fmla="*/ 143933 h 524933"/>
              <a:gd name="connsiteX4" fmla="*/ 211667 w 2556935"/>
              <a:gd name="connsiteY4" fmla="*/ 237066 h 524933"/>
              <a:gd name="connsiteX5" fmla="*/ 0 w 2556935"/>
              <a:gd name="connsiteY5" fmla="*/ 524933 h 524933"/>
              <a:gd name="connsiteX0" fmla="*/ 2489200 w 2556935"/>
              <a:gd name="connsiteY0" fmla="*/ 0 h 524933"/>
              <a:gd name="connsiteX1" fmla="*/ 2556935 w 2556935"/>
              <a:gd name="connsiteY1" fmla="*/ 16933 h 524933"/>
              <a:gd name="connsiteX2" fmla="*/ 1405467 w 2556935"/>
              <a:gd name="connsiteY2" fmla="*/ 84667 h 524933"/>
              <a:gd name="connsiteX3" fmla="*/ 804333 w 2556935"/>
              <a:gd name="connsiteY3" fmla="*/ 143933 h 524933"/>
              <a:gd name="connsiteX4" fmla="*/ 338667 w 2556935"/>
              <a:gd name="connsiteY4" fmla="*/ 152399 h 524933"/>
              <a:gd name="connsiteX5" fmla="*/ 0 w 2556935"/>
              <a:gd name="connsiteY5" fmla="*/ 524933 h 524933"/>
              <a:gd name="connsiteX0" fmla="*/ 2489200 w 2556935"/>
              <a:gd name="connsiteY0" fmla="*/ 0 h 524933"/>
              <a:gd name="connsiteX1" fmla="*/ 2556935 w 2556935"/>
              <a:gd name="connsiteY1" fmla="*/ 16933 h 524933"/>
              <a:gd name="connsiteX2" fmla="*/ 1405467 w 2556935"/>
              <a:gd name="connsiteY2" fmla="*/ 84667 h 524933"/>
              <a:gd name="connsiteX3" fmla="*/ 990600 w 2556935"/>
              <a:gd name="connsiteY3" fmla="*/ 50799 h 524933"/>
              <a:gd name="connsiteX4" fmla="*/ 338667 w 2556935"/>
              <a:gd name="connsiteY4" fmla="*/ 152399 h 524933"/>
              <a:gd name="connsiteX5" fmla="*/ 0 w 2556935"/>
              <a:gd name="connsiteY5" fmla="*/ 524933 h 524933"/>
              <a:gd name="connsiteX0" fmla="*/ 2489200 w 2556935"/>
              <a:gd name="connsiteY0" fmla="*/ 0 h 524933"/>
              <a:gd name="connsiteX1" fmla="*/ 2556935 w 2556935"/>
              <a:gd name="connsiteY1" fmla="*/ 16933 h 524933"/>
              <a:gd name="connsiteX2" fmla="*/ 1507067 w 2556935"/>
              <a:gd name="connsiteY2" fmla="*/ 143934 h 524933"/>
              <a:gd name="connsiteX3" fmla="*/ 990600 w 2556935"/>
              <a:gd name="connsiteY3" fmla="*/ 50799 h 524933"/>
              <a:gd name="connsiteX4" fmla="*/ 338667 w 2556935"/>
              <a:gd name="connsiteY4" fmla="*/ 152399 h 524933"/>
              <a:gd name="connsiteX5" fmla="*/ 0 w 2556935"/>
              <a:gd name="connsiteY5" fmla="*/ 524933 h 524933"/>
              <a:gd name="connsiteX0" fmla="*/ 2489200 w 2556935"/>
              <a:gd name="connsiteY0" fmla="*/ 0 h 524933"/>
              <a:gd name="connsiteX1" fmla="*/ 2556935 w 2556935"/>
              <a:gd name="connsiteY1" fmla="*/ 16933 h 524933"/>
              <a:gd name="connsiteX2" fmla="*/ 1507067 w 2556935"/>
              <a:gd name="connsiteY2" fmla="*/ 143934 h 524933"/>
              <a:gd name="connsiteX3" fmla="*/ 880534 w 2556935"/>
              <a:gd name="connsiteY3" fmla="*/ 194733 h 524933"/>
              <a:gd name="connsiteX4" fmla="*/ 338667 w 2556935"/>
              <a:gd name="connsiteY4" fmla="*/ 152399 h 524933"/>
              <a:gd name="connsiteX5" fmla="*/ 0 w 2556935"/>
              <a:gd name="connsiteY5" fmla="*/ 524933 h 524933"/>
              <a:gd name="connsiteX0" fmla="*/ 2489200 w 2556935"/>
              <a:gd name="connsiteY0" fmla="*/ 0 h 524933"/>
              <a:gd name="connsiteX1" fmla="*/ 2556935 w 2556935"/>
              <a:gd name="connsiteY1" fmla="*/ 16933 h 524933"/>
              <a:gd name="connsiteX2" fmla="*/ 1507067 w 2556935"/>
              <a:gd name="connsiteY2" fmla="*/ 143934 h 524933"/>
              <a:gd name="connsiteX3" fmla="*/ 880534 w 2556935"/>
              <a:gd name="connsiteY3" fmla="*/ 194733 h 524933"/>
              <a:gd name="connsiteX4" fmla="*/ 364067 w 2556935"/>
              <a:gd name="connsiteY4" fmla="*/ 270932 h 524933"/>
              <a:gd name="connsiteX5" fmla="*/ 0 w 2556935"/>
              <a:gd name="connsiteY5" fmla="*/ 524933 h 524933"/>
              <a:gd name="connsiteX0" fmla="*/ 2556935 w 2556935"/>
              <a:gd name="connsiteY0" fmla="*/ 0 h 508000"/>
              <a:gd name="connsiteX1" fmla="*/ 1507067 w 2556935"/>
              <a:gd name="connsiteY1" fmla="*/ 127001 h 508000"/>
              <a:gd name="connsiteX2" fmla="*/ 880534 w 2556935"/>
              <a:gd name="connsiteY2" fmla="*/ 177800 h 508000"/>
              <a:gd name="connsiteX3" fmla="*/ 364067 w 2556935"/>
              <a:gd name="connsiteY3" fmla="*/ 253999 h 508000"/>
              <a:gd name="connsiteX4" fmla="*/ 0 w 2556935"/>
              <a:gd name="connsiteY4" fmla="*/ 508000 h 508000"/>
              <a:gd name="connsiteX0" fmla="*/ 2502166 w 2502166"/>
              <a:gd name="connsiteY0" fmla="*/ 0 h 496094"/>
              <a:gd name="connsiteX1" fmla="*/ 1507067 w 2502166"/>
              <a:gd name="connsiteY1" fmla="*/ 115095 h 496094"/>
              <a:gd name="connsiteX2" fmla="*/ 880534 w 2502166"/>
              <a:gd name="connsiteY2" fmla="*/ 165894 h 496094"/>
              <a:gd name="connsiteX3" fmla="*/ 364067 w 2502166"/>
              <a:gd name="connsiteY3" fmla="*/ 242093 h 496094"/>
              <a:gd name="connsiteX4" fmla="*/ 0 w 2502166"/>
              <a:gd name="connsiteY4" fmla="*/ 496094 h 496094"/>
              <a:gd name="connsiteX0" fmla="*/ 2502166 w 2553230"/>
              <a:gd name="connsiteY0" fmla="*/ 0 h 496094"/>
              <a:gd name="connsiteX1" fmla="*/ 2553230 w 2553230"/>
              <a:gd name="connsiteY1" fmla="*/ 2910 h 496094"/>
              <a:gd name="connsiteX2" fmla="*/ 1507067 w 2553230"/>
              <a:gd name="connsiteY2" fmla="*/ 115095 h 496094"/>
              <a:gd name="connsiteX3" fmla="*/ 880534 w 2553230"/>
              <a:gd name="connsiteY3" fmla="*/ 165894 h 496094"/>
              <a:gd name="connsiteX4" fmla="*/ 364067 w 2553230"/>
              <a:gd name="connsiteY4" fmla="*/ 242093 h 496094"/>
              <a:gd name="connsiteX5" fmla="*/ 0 w 2553230"/>
              <a:gd name="connsiteY5" fmla="*/ 496094 h 496094"/>
              <a:gd name="connsiteX0" fmla="*/ 2502166 w 2522273"/>
              <a:gd name="connsiteY0" fmla="*/ 0 h 496094"/>
              <a:gd name="connsiteX1" fmla="*/ 2522273 w 2522273"/>
              <a:gd name="connsiteY1" fmla="*/ 2910 h 496094"/>
              <a:gd name="connsiteX2" fmla="*/ 1507067 w 2522273"/>
              <a:gd name="connsiteY2" fmla="*/ 115095 h 496094"/>
              <a:gd name="connsiteX3" fmla="*/ 880534 w 2522273"/>
              <a:gd name="connsiteY3" fmla="*/ 165894 h 496094"/>
              <a:gd name="connsiteX4" fmla="*/ 364067 w 2522273"/>
              <a:gd name="connsiteY4" fmla="*/ 242093 h 496094"/>
              <a:gd name="connsiteX5" fmla="*/ 0 w 2522273"/>
              <a:gd name="connsiteY5" fmla="*/ 496094 h 496094"/>
              <a:gd name="connsiteX0" fmla="*/ 2502166 w 2502166"/>
              <a:gd name="connsiteY0" fmla="*/ 0 h 496094"/>
              <a:gd name="connsiteX1" fmla="*/ 1507067 w 2502166"/>
              <a:gd name="connsiteY1" fmla="*/ 115095 h 496094"/>
              <a:gd name="connsiteX2" fmla="*/ 880534 w 2502166"/>
              <a:gd name="connsiteY2" fmla="*/ 165894 h 496094"/>
              <a:gd name="connsiteX3" fmla="*/ 364067 w 2502166"/>
              <a:gd name="connsiteY3" fmla="*/ 242093 h 496094"/>
              <a:gd name="connsiteX4" fmla="*/ 0 w 2502166"/>
              <a:gd name="connsiteY4" fmla="*/ 496094 h 496094"/>
              <a:gd name="connsiteX0" fmla="*/ 2545028 w 2545028"/>
              <a:gd name="connsiteY0" fmla="*/ 0 h 493713"/>
              <a:gd name="connsiteX1" fmla="*/ 1507067 w 2545028"/>
              <a:gd name="connsiteY1" fmla="*/ 112714 h 493713"/>
              <a:gd name="connsiteX2" fmla="*/ 880534 w 2545028"/>
              <a:gd name="connsiteY2" fmla="*/ 163513 h 493713"/>
              <a:gd name="connsiteX3" fmla="*/ 364067 w 2545028"/>
              <a:gd name="connsiteY3" fmla="*/ 239712 h 493713"/>
              <a:gd name="connsiteX4" fmla="*/ 0 w 2545028"/>
              <a:gd name="connsiteY4" fmla="*/ 493713 h 493713"/>
              <a:gd name="connsiteX0" fmla="*/ 2585831 w 2585831"/>
              <a:gd name="connsiteY0" fmla="*/ 0 h 251001"/>
              <a:gd name="connsiteX1" fmla="*/ 1547870 w 2585831"/>
              <a:gd name="connsiteY1" fmla="*/ 112714 h 251001"/>
              <a:gd name="connsiteX2" fmla="*/ 921337 w 2585831"/>
              <a:gd name="connsiteY2" fmla="*/ 163513 h 251001"/>
              <a:gd name="connsiteX3" fmla="*/ 404870 w 2585831"/>
              <a:gd name="connsiteY3" fmla="*/ 239712 h 251001"/>
              <a:gd name="connsiteX4" fmla="*/ 0 w 2585831"/>
              <a:gd name="connsiteY4" fmla="*/ 231246 h 251001"/>
              <a:gd name="connsiteX0" fmla="*/ 2585831 w 2585831"/>
              <a:gd name="connsiteY0" fmla="*/ 0 h 231246"/>
              <a:gd name="connsiteX1" fmla="*/ 1547870 w 2585831"/>
              <a:gd name="connsiteY1" fmla="*/ 112714 h 231246"/>
              <a:gd name="connsiteX2" fmla="*/ 921337 w 2585831"/>
              <a:gd name="connsiteY2" fmla="*/ 163513 h 231246"/>
              <a:gd name="connsiteX3" fmla="*/ 415751 w 2585831"/>
              <a:gd name="connsiteY3" fmla="*/ 163512 h 231246"/>
              <a:gd name="connsiteX4" fmla="*/ 0 w 2585831"/>
              <a:gd name="connsiteY4" fmla="*/ 231246 h 2312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85831" h="231246">
                <a:moveTo>
                  <a:pt x="2585831" y="0"/>
                </a:moveTo>
                <a:lnTo>
                  <a:pt x="1547870" y="112714"/>
                </a:lnTo>
                <a:cubicBezTo>
                  <a:pt x="1243070" y="115536"/>
                  <a:pt x="1110023" y="155047"/>
                  <a:pt x="921337" y="163513"/>
                </a:cubicBezTo>
                <a:cubicBezTo>
                  <a:pt x="732651" y="171979"/>
                  <a:pt x="569307" y="152223"/>
                  <a:pt x="415751" y="163512"/>
                </a:cubicBezTo>
                <a:cubicBezTo>
                  <a:pt x="262195" y="174801"/>
                  <a:pt x="44097" y="171274"/>
                  <a:pt x="0" y="231246"/>
                </a:cubicBezTo>
              </a:path>
            </a:pathLst>
          </a:custGeom>
          <a:ln w="381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87057" name="Rectangle 34"/>
          <p:cNvSpPr>
            <a:spLocks noChangeArrowheads="1"/>
          </p:cNvSpPr>
          <p:nvPr/>
        </p:nvSpPr>
        <p:spPr bwMode="auto">
          <a:xfrm>
            <a:off x="7307263" y="3956050"/>
            <a:ext cx="167481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0000"/>
                </a:solidFill>
                <a:effectLst/>
                <a:uLnTx/>
                <a:uFillTx/>
                <a:latin typeface="Arial" charset="0"/>
                <a:ea typeface="+mn-ea"/>
                <a:cs typeface="+mn-cs"/>
              </a:rPr>
              <a:t>H = 0.5 * PBL </a:t>
            </a:r>
            <a:endParaRPr kumimoji="0" lang="en-US" alt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2" name="Multiply 1"/>
          <p:cNvSpPr/>
          <p:nvPr/>
        </p:nvSpPr>
        <p:spPr>
          <a:xfrm>
            <a:off x="6846641" y="5008788"/>
            <a:ext cx="1191534" cy="1104675"/>
          </a:xfrm>
          <a:prstGeom prst="mathMultiply">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326600325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3BF72E70-F309-487C-8387-A657D1DD6C67}" type="datetime1">
              <a:rPr lang="en-US" smtClean="0"/>
              <a:pPr/>
              <a:t>4/5/2018</a:t>
            </a:fld>
            <a:endParaRPr lang="en-US"/>
          </a:p>
        </p:txBody>
      </p:sp>
      <p:sp>
        <p:nvSpPr>
          <p:cNvPr id="5" name="Footer Placeholder 4"/>
          <p:cNvSpPr>
            <a:spLocks noGrp="1"/>
          </p:cNvSpPr>
          <p:nvPr>
            <p:ph type="ftr" sz="quarter" idx="11"/>
          </p:nvPr>
        </p:nvSpPr>
        <p:spPr/>
        <p:txBody>
          <a:bodyPr/>
          <a:lstStyle/>
          <a:p>
            <a:r>
              <a:rPr lang="en-US"/>
              <a:t>Air Resources Laboratory</a:t>
            </a:r>
          </a:p>
        </p:txBody>
      </p:sp>
      <p:sp>
        <p:nvSpPr>
          <p:cNvPr id="6" name="Slide Number Placeholder 5"/>
          <p:cNvSpPr>
            <a:spLocks noGrp="1"/>
          </p:cNvSpPr>
          <p:nvPr>
            <p:ph type="sldNum" sz="quarter" idx="12"/>
          </p:nvPr>
        </p:nvSpPr>
        <p:spPr/>
        <p:txBody>
          <a:bodyPr/>
          <a:lstStyle/>
          <a:p>
            <a:fld id="{3E7EE49B-C32B-495C-9640-ABBF50F57D80}" type="slidenum">
              <a:rPr lang="en-US" smtClean="0"/>
              <a:pPr/>
              <a:t>36</a:t>
            </a:fld>
            <a:endParaRPr lang="en-US"/>
          </a:p>
        </p:txBody>
      </p:sp>
      <p:pic>
        <p:nvPicPr>
          <p:cNvPr id="7" name="Picture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8" name="Down Arrow 7"/>
          <p:cNvSpPr/>
          <p:nvPr/>
        </p:nvSpPr>
        <p:spPr>
          <a:xfrm>
            <a:off x="3611260" y="1588532"/>
            <a:ext cx="91440" cy="926068"/>
          </a:xfrm>
          <a:prstGeom prst="downArrow">
            <a:avLst/>
          </a:prstGeom>
          <a:solidFill>
            <a:schemeClr val="bg1"/>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2544269" y="1295400"/>
            <a:ext cx="1418131" cy="553998"/>
          </a:xfrm>
          <a:prstGeom prst="rect">
            <a:avLst/>
          </a:prstGeom>
          <a:solidFill>
            <a:schemeClr val="bg1"/>
          </a:solidFill>
          <a:ln>
            <a:solidFill>
              <a:schemeClr val="tx1"/>
            </a:solidFill>
          </a:ln>
        </p:spPr>
        <p:txBody>
          <a:bodyPr wrap="square" rtlCol="0">
            <a:spAutoFit/>
          </a:bodyPr>
          <a:lstStyle/>
          <a:p>
            <a:pPr algn="ctr"/>
            <a:r>
              <a:rPr lang="en-US" b="1" dirty="0"/>
              <a:t>Mauna Loa</a:t>
            </a:r>
          </a:p>
          <a:p>
            <a:pPr algn="ctr"/>
            <a:r>
              <a:rPr lang="en-US" sz="1200" b="1" dirty="0"/>
              <a:t>13679 </a:t>
            </a:r>
            <a:r>
              <a:rPr lang="en-US" sz="1200" b="1" dirty="0" err="1"/>
              <a:t>ft</a:t>
            </a:r>
            <a:endParaRPr lang="en-US" sz="1200" b="1" dirty="0"/>
          </a:p>
        </p:txBody>
      </p:sp>
      <p:sp>
        <p:nvSpPr>
          <p:cNvPr id="10" name="Down Arrow 9"/>
          <p:cNvSpPr/>
          <p:nvPr/>
        </p:nvSpPr>
        <p:spPr>
          <a:xfrm>
            <a:off x="4601860" y="1359932"/>
            <a:ext cx="91440" cy="926068"/>
          </a:xfrm>
          <a:prstGeom prst="downArrow">
            <a:avLst/>
          </a:prstGeom>
          <a:solidFill>
            <a:schemeClr val="bg1"/>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4449269" y="1078468"/>
            <a:ext cx="1418131" cy="553998"/>
          </a:xfrm>
          <a:prstGeom prst="rect">
            <a:avLst/>
          </a:prstGeom>
          <a:solidFill>
            <a:schemeClr val="bg1"/>
          </a:solidFill>
          <a:ln>
            <a:solidFill>
              <a:schemeClr val="tx1"/>
            </a:solidFill>
          </a:ln>
        </p:spPr>
        <p:txBody>
          <a:bodyPr wrap="square" rtlCol="0">
            <a:spAutoFit/>
          </a:bodyPr>
          <a:lstStyle/>
          <a:p>
            <a:r>
              <a:rPr lang="en-US" b="1" dirty="0"/>
              <a:t>Mauna Kea</a:t>
            </a:r>
          </a:p>
          <a:p>
            <a:pPr algn="ctr"/>
            <a:r>
              <a:rPr lang="en-US" sz="1200" b="1" dirty="0"/>
              <a:t>13796 </a:t>
            </a:r>
            <a:r>
              <a:rPr lang="en-US" sz="1200" b="1" dirty="0" err="1"/>
              <a:t>ft</a:t>
            </a:r>
            <a:endParaRPr lang="en-US" sz="1200" b="1" dirty="0"/>
          </a:p>
        </p:txBody>
      </p:sp>
      <p:sp>
        <p:nvSpPr>
          <p:cNvPr id="12" name="TextBox 11"/>
          <p:cNvSpPr txBox="1"/>
          <p:nvPr/>
        </p:nvSpPr>
        <p:spPr>
          <a:xfrm>
            <a:off x="1066800" y="3200400"/>
            <a:ext cx="1220206" cy="646331"/>
          </a:xfrm>
          <a:prstGeom prst="rect">
            <a:avLst/>
          </a:prstGeom>
          <a:noFill/>
        </p:spPr>
        <p:txBody>
          <a:bodyPr wrap="none" rtlCol="0">
            <a:spAutoFit/>
          </a:bodyPr>
          <a:lstStyle/>
          <a:p>
            <a:pPr algn="ctr"/>
            <a:r>
              <a:rPr lang="en-US" dirty="0">
                <a:solidFill>
                  <a:schemeClr val="bg1"/>
                </a:solidFill>
              </a:rPr>
              <a:t>Hawaii </a:t>
            </a:r>
          </a:p>
          <a:p>
            <a:pPr algn="ctr"/>
            <a:r>
              <a:rPr lang="en-US" dirty="0">
                <a:solidFill>
                  <a:schemeClr val="bg1"/>
                </a:solidFill>
              </a:rPr>
              <a:t>(Big Island)</a:t>
            </a:r>
          </a:p>
        </p:txBody>
      </p:sp>
      <p:sp>
        <p:nvSpPr>
          <p:cNvPr id="13" name="Right Arrow 12"/>
          <p:cNvSpPr/>
          <p:nvPr/>
        </p:nvSpPr>
        <p:spPr>
          <a:xfrm rot="16200000">
            <a:off x="8312653" y="4110179"/>
            <a:ext cx="838200" cy="242306"/>
          </a:xfrm>
          <a:prstGeom prst="rightArrow">
            <a:avLst/>
          </a:prstGeom>
          <a:solidFill>
            <a:schemeClr val="bg1"/>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8541657" y="3395507"/>
            <a:ext cx="386644" cy="461665"/>
          </a:xfrm>
          <a:prstGeom prst="rect">
            <a:avLst/>
          </a:prstGeom>
          <a:noFill/>
        </p:spPr>
        <p:txBody>
          <a:bodyPr wrap="none" rtlCol="0">
            <a:spAutoFit/>
          </a:bodyPr>
          <a:lstStyle/>
          <a:p>
            <a:r>
              <a:rPr lang="en-US" sz="2400" b="1" dirty="0">
                <a:solidFill>
                  <a:schemeClr val="bg1"/>
                </a:solidFill>
              </a:rPr>
              <a:t>N</a:t>
            </a:r>
          </a:p>
        </p:txBody>
      </p:sp>
      <p:sp>
        <p:nvSpPr>
          <p:cNvPr id="15" name="TextBox 14"/>
          <p:cNvSpPr txBox="1"/>
          <p:nvPr/>
        </p:nvSpPr>
        <p:spPr>
          <a:xfrm>
            <a:off x="6553200" y="2362200"/>
            <a:ext cx="433132" cy="276999"/>
          </a:xfrm>
          <a:prstGeom prst="rect">
            <a:avLst/>
          </a:prstGeom>
          <a:noFill/>
        </p:spPr>
        <p:txBody>
          <a:bodyPr wrap="none" rtlCol="0">
            <a:spAutoFit/>
          </a:bodyPr>
          <a:lstStyle/>
          <a:p>
            <a:r>
              <a:rPr lang="en-US" sz="1200" dirty="0"/>
              <a:t>Hilo</a:t>
            </a:r>
          </a:p>
        </p:txBody>
      </p:sp>
      <p:sp>
        <p:nvSpPr>
          <p:cNvPr id="16" name="Oval 15"/>
          <p:cNvSpPr/>
          <p:nvPr/>
        </p:nvSpPr>
        <p:spPr>
          <a:xfrm>
            <a:off x="6691086" y="2615001"/>
            <a:ext cx="91440" cy="91440"/>
          </a:xfrm>
          <a:prstGeom prst="ellipse">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1776209" y="1905000"/>
            <a:ext cx="561371" cy="307777"/>
          </a:xfrm>
          <a:prstGeom prst="rect">
            <a:avLst/>
          </a:prstGeom>
          <a:noFill/>
        </p:spPr>
        <p:txBody>
          <a:bodyPr wrap="none" rtlCol="0">
            <a:spAutoFit/>
          </a:bodyPr>
          <a:lstStyle/>
          <a:p>
            <a:pPr algn="ctr"/>
            <a:r>
              <a:rPr lang="en-US" sz="1400" dirty="0"/>
              <a:t>Maui</a:t>
            </a:r>
          </a:p>
        </p:txBody>
      </p:sp>
      <p:sp>
        <p:nvSpPr>
          <p:cNvPr id="18" name="Rectangle 17"/>
          <p:cNvSpPr/>
          <p:nvPr/>
        </p:nvSpPr>
        <p:spPr>
          <a:xfrm>
            <a:off x="4419600" y="4343400"/>
            <a:ext cx="3383280" cy="19202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18"/>
          <p:cNvGrpSpPr>
            <a:grpSpLocks noChangeAspect="1"/>
          </p:cNvGrpSpPr>
          <p:nvPr/>
        </p:nvGrpSpPr>
        <p:grpSpPr>
          <a:xfrm>
            <a:off x="4451473" y="4389120"/>
            <a:ext cx="3319535" cy="1828800"/>
            <a:chOff x="4924425" y="4233130"/>
            <a:chExt cx="3381375" cy="1862870"/>
          </a:xfrm>
        </p:grpSpPr>
        <p:pic>
          <p:nvPicPr>
            <p:cNvPr id="20" name="Picture 6"/>
            <p:cNvPicPr>
              <a:picLocks noChangeAspect="1" noChangeArrowheads="1"/>
            </p:cNvPicPr>
            <p:nvPr/>
          </p:nvPicPr>
          <p:blipFill>
            <a:blip r:embed="rId4" cstate="print"/>
            <a:srcRect/>
            <a:stretch>
              <a:fillRect/>
            </a:stretch>
          </p:blipFill>
          <p:spPr bwMode="auto">
            <a:xfrm>
              <a:off x="4924425" y="4233130"/>
              <a:ext cx="3381375" cy="638175"/>
            </a:xfrm>
            <a:prstGeom prst="rect">
              <a:avLst/>
            </a:prstGeom>
            <a:noFill/>
            <a:ln w="9525">
              <a:noFill/>
              <a:miter lim="800000"/>
              <a:headEnd/>
              <a:tailEnd/>
            </a:ln>
            <a:effectLst/>
          </p:spPr>
        </p:pic>
        <p:pic>
          <p:nvPicPr>
            <p:cNvPr id="21" name="Picture 7"/>
            <p:cNvPicPr>
              <a:picLocks noChangeAspect="1" noChangeArrowheads="1"/>
            </p:cNvPicPr>
            <p:nvPr/>
          </p:nvPicPr>
          <p:blipFill>
            <a:blip r:embed="rId5" cstate="print"/>
            <a:srcRect/>
            <a:stretch>
              <a:fillRect/>
            </a:stretch>
          </p:blipFill>
          <p:spPr bwMode="auto">
            <a:xfrm>
              <a:off x="4924425" y="4866546"/>
              <a:ext cx="3381375" cy="638175"/>
            </a:xfrm>
            <a:prstGeom prst="rect">
              <a:avLst/>
            </a:prstGeom>
            <a:noFill/>
            <a:ln w="9525">
              <a:noFill/>
              <a:miter lim="800000"/>
              <a:headEnd/>
              <a:tailEnd/>
            </a:ln>
            <a:effectLst/>
          </p:spPr>
        </p:pic>
        <p:pic>
          <p:nvPicPr>
            <p:cNvPr id="22" name="Picture 8"/>
            <p:cNvPicPr>
              <a:picLocks noChangeAspect="1" noChangeArrowheads="1"/>
            </p:cNvPicPr>
            <p:nvPr/>
          </p:nvPicPr>
          <p:blipFill>
            <a:blip r:embed="rId6" cstate="print"/>
            <a:srcRect/>
            <a:stretch>
              <a:fillRect/>
            </a:stretch>
          </p:blipFill>
          <p:spPr bwMode="auto">
            <a:xfrm>
              <a:off x="4924425" y="5457825"/>
              <a:ext cx="3381375" cy="638175"/>
            </a:xfrm>
            <a:prstGeom prst="rect">
              <a:avLst/>
            </a:prstGeom>
            <a:noFill/>
            <a:ln w="9525">
              <a:noFill/>
              <a:miter lim="800000"/>
              <a:headEnd/>
              <a:tailEnd/>
            </a:ln>
            <a:effectLst/>
          </p:spPr>
        </p:pic>
      </p:grpSp>
      <p:sp>
        <p:nvSpPr>
          <p:cNvPr id="23" name="TextBox 22"/>
          <p:cNvSpPr txBox="1"/>
          <p:nvPr/>
        </p:nvSpPr>
        <p:spPr>
          <a:xfrm>
            <a:off x="152400" y="112768"/>
            <a:ext cx="6622326" cy="369332"/>
          </a:xfrm>
          <a:prstGeom prst="rect">
            <a:avLst/>
          </a:prstGeom>
          <a:solidFill>
            <a:schemeClr val="bg1"/>
          </a:solidFill>
          <a:ln>
            <a:solidFill>
              <a:schemeClr val="tx1"/>
            </a:solidFill>
          </a:ln>
        </p:spPr>
        <p:txBody>
          <a:bodyPr wrap="none" rtlCol="0">
            <a:spAutoFit/>
          </a:bodyPr>
          <a:lstStyle/>
          <a:p>
            <a:pPr>
              <a:spcAft>
                <a:spcPts val="1800"/>
              </a:spcAft>
            </a:pPr>
            <a:r>
              <a:rPr lang="en-US" b="1" dirty="0"/>
              <a:t>CASE 2:  at or near the top of a relatively isolated mountain</a:t>
            </a:r>
          </a:p>
        </p:txBody>
      </p:sp>
    </p:spTree>
    <p:extLst>
      <p:ext uri="{BB962C8B-B14F-4D97-AF65-F5344CB8AC3E}">
        <p14:creationId xmlns:p14="http://schemas.microsoft.com/office/powerpoint/2010/main" val="225840695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3BF72E70-F309-487C-8387-A657D1DD6C67}" type="datetime1">
              <a:rPr lang="en-US" smtClean="0"/>
              <a:pPr/>
              <a:t>4/5/2018</a:t>
            </a:fld>
            <a:endParaRPr lang="en-US"/>
          </a:p>
        </p:txBody>
      </p:sp>
      <p:sp>
        <p:nvSpPr>
          <p:cNvPr id="5" name="Footer Placeholder 4"/>
          <p:cNvSpPr>
            <a:spLocks noGrp="1"/>
          </p:cNvSpPr>
          <p:nvPr>
            <p:ph type="ftr" sz="quarter" idx="11"/>
          </p:nvPr>
        </p:nvSpPr>
        <p:spPr/>
        <p:txBody>
          <a:bodyPr/>
          <a:lstStyle/>
          <a:p>
            <a:r>
              <a:rPr lang="en-US"/>
              <a:t>Air Resources Laboratory</a:t>
            </a:r>
          </a:p>
        </p:txBody>
      </p:sp>
      <p:sp>
        <p:nvSpPr>
          <p:cNvPr id="6" name="Slide Number Placeholder 5"/>
          <p:cNvSpPr>
            <a:spLocks noGrp="1"/>
          </p:cNvSpPr>
          <p:nvPr>
            <p:ph type="sldNum" sz="quarter" idx="12"/>
          </p:nvPr>
        </p:nvSpPr>
        <p:spPr/>
        <p:txBody>
          <a:bodyPr/>
          <a:lstStyle/>
          <a:p>
            <a:fld id="{3E7EE49B-C32B-495C-9640-ABBF50F57D80}" type="slidenum">
              <a:rPr lang="en-US" smtClean="0"/>
              <a:pPr/>
              <a:t>37</a:t>
            </a:fld>
            <a:endParaRPr lang="en-US"/>
          </a:p>
        </p:txBody>
      </p:sp>
      <p:pic>
        <p:nvPicPr>
          <p:cNvPr id="15" name="Picture 1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17" name="TextBox 16"/>
          <p:cNvSpPr txBox="1"/>
          <p:nvPr/>
        </p:nvSpPr>
        <p:spPr>
          <a:xfrm>
            <a:off x="1747417" y="76200"/>
            <a:ext cx="3129383" cy="1477328"/>
          </a:xfrm>
          <a:prstGeom prst="rect">
            <a:avLst/>
          </a:prstGeom>
          <a:noFill/>
        </p:spPr>
        <p:txBody>
          <a:bodyPr wrap="square" rtlCol="0">
            <a:spAutoFit/>
          </a:bodyPr>
          <a:lstStyle/>
          <a:p>
            <a:pPr algn="ctr"/>
            <a:r>
              <a:rPr lang="en-US" dirty="0">
                <a:solidFill>
                  <a:schemeClr val="bg1"/>
                </a:solidFill>
              </a:rPr>
              <a:t>Mercury measurement instruments on roof and </a:t>
            </a:r>
          </a:p>
          <a:p>
            <a:pPr algn="ctr"/>
            <a:r>
              <a:rPr lang="en-US" dirty="0">
                <a:solidFill>
                  <a:schemeClr val="bg1"/>
                </a:solidFill>
              </a:rPr>
              <a:t>inside historic Keeling </a:t>
            </a:r>
          </a:p>
          <a:p>
            <a:pPr algn="ctr"/>
            <a:r>
              <a:rPr lang="en-US" dirty="0">
                <a:solidFill>
                  <a:schemeClr val="bg1"/>
                </a:solidFill>
              </a:rPr>
              <a:t>Building, near the </a:t>
            </a:r>
          </a:p>
          <a:p>
            <a:pPr algn="ctr"/>
            <a:r>
              <a:rPr lang="en-US" dirty="0">
                <a:solidFill>
                  <a:schemeClr val="bg1"/>
                </a:solidFill>
              </a:rPr>
              <a:t>summit of Mauna Loa</a:t>
            </a:r>
          </a:p>
        </p:txBody>
      </p:sp>
      <p:sp>
        <p:nvSpPr>
          <p:cNvPr id="18" name="Down Arrow 17"/>
          <p:cNvSpPr/>
          <p:nvPr/>
        </p:nvSpPr>
        <p:spPr>
          <a:xfrm>
            <a:off x="3200400" y="1600200"/>
            <a:ext cx="304800" cy="1280160"/>
          </a:xfrm>
          <a:prstGeom prst="downArrow">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http://upload.wikimedia.org/wikipedia/commons/thumb/1/15/Mauna_Loa_Carbon_Dioxide_Apr2013.svg/875px-Mauna_Loa_Carbon_Dioxide_Apr2013.svg.pn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737480" y="188543"/>
            <a:ext cx="3348000" cy="2249857"/>
          </a:xfrm>
          <a:prstGeom prst="rect">
            <a:avLst/>
          </a:prstGeom>
          <a:solidFill>
            <a:schemeClr val="bg1"/>
          </a:solidFill>
          <a:ln>
            <a:solidFill>
              <a:schemeClr val="tx1"/>
            </a:solidFill>
          </a:ln>
        </p:spPr>
      </p:pic>
    </p:spTree>
    <p:extLst>
      <p:ext uri="{BB962C8B-B14F-4D97-AF65-F5344CB8AC3E}">
        <p14:creationId xmlns:p14="http://schemas.microsoft.com/office/powerpoint/2010/main" val="335621412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3BF72E70-F309-487C-8387-A657D1DD6C67}" type="datetime1">
              <a:rPr lang="en-US" smtClean="0"/>
              <a:pPr/>
              <a:t>4/5/2018</a:t>
            </a:fld>
            <a:endParaRPr lang="en-US"/>
          </a:p>
        </p:txBody>
      </p:sp>
      <p:sp>
        <p:nvSpPr>
          <p:cNvPr id="5" name="Footer Placeholder 4"/>
          <p:cNvSpPr>
            <a:spLocks noGrp="1"/>
          </p:cNvSpPr>
          <p:nvPr>
            <p:ph type="ftr" sz="quarter" idx="11"/>
          </p:nvPr>
        </p:nvSpPr>
        <p:spPr/>
        <p:txBody>
          <a:bodyPr/>
          <a:lstStyle/>
          <a:p>
            <a:r>
              <a:rPr lang="en-US"/>
              <a:t>Air Resources Laboratory</a:t>
            </a:r>
          </a:p>
        </p:txBody>
      </p:sp>
      <p:sp>
        <p:nvSpPr>
          <p:cNvPr id="6" name="Slide Number Placeholder 5"/>
          <p:cNvSpPr>
            <a:spLocks noGrp="1"/>
          </p:cNvSpPr>
          <p:nvPr>
            <p:ph type="sldNum" sz="quarter" idx="12"/>
          </p:nvPr>
        </p:nvSpPr>
        <p:spPr/>
        <p:txBody>
          <a:bodyPr/>
          <a:lstStyle/>
          <a:p>
            <a:fld id="{3E7EE49B-C32B-495C-9640-ABBF50F57D80}" type="slidenum">
              <a:rPr lang="en-US" smtClean="0"/>
              <a:pPr/>
              <a:t>38</a:t>
            </a:fld>
            <a:endParaRPr lang="en-US"/>
          </a:p>
        </p:txBody>
      </p:sp>
      <p:pic>
        <p:nvPicPr>
          <p:cNvPr id="7" name="Picture 6"/>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8" name="TextBox 7"/>
          <p:cNvSpPr txBox="1"/>
          <p:nvPr/>
        </p:nvSpPr>
        <p:spPr>
          <a:xfrm>
            <a:off x="228600" y="152400"/>
            <a:ext cx="2367383" cy="2031325"/>
          </a:xfrm>
          <a:prstGeom prst="rect">
            <a:avLst/>
          </a:prstGeom>
          <a:noFill/>
          <a:ln>
            <a:noFill/>
          </a:ln>
        </p:spPr>
        <p:txBody>
          <a:bodyPr wrap="square" rtlCol="0">
            <a:spAutoFit/>
          </a:bodyPr>
          <a:lstStyle/>
          <a:p>
            <a:pPr algn="r"/>
            <a:r>
              <a:rPr lang="en-US" b="1" dirty="0"/>
              <a:t>Mercury </a:t>
            </a:r>
          </a:p>
          <a:p>
            <a:pPr algn="r"/>
            <a:r>
              <a:rPr lang="en-US" b="1" dirty="0"/>
              <a:t>measurement instruments on roof and inside historic Keeling Building, </a:t>
            </a:r>
          </a:p>
          <a:p>
            <a:pPr algn="r"/>
            <a:r>
              <a:rPr lang="en-US" b="1" dirty="0"/>
              <a:t>near the summit </a:t>
            </a:r>
          </a:p>
          <a:p>
            <a:pPr algn="r"/>
            <a:r>
              <a:rPr lang="en-US" b="1" dirty="0"/>
              <a:t>of Mauna Loa</a:t>
            </a:r>
          </a:p>
        </p:txBody>
      </p:sp>
    </p:spTree>
    <p:extLst>
      <p:ext uri="{BB962C8B-B14F-4D97-AF65-F5344CB8AC3E}">
        <p14:creationId xmlns:p14="http://schemas.microsoft.com/office/powerpoint/2010/main" val="181853000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4E8DBFF9-7723-4E32-B4D1-61E93AF5D5D3}" type="slidenum">
              <a:rPr lang="en-US" smtClean="0"/>
              <a:pPr/>
              <a:t>39</a:t>
            </a:fld>
            <a:endParaRPr lang="en-US"/>
          </a:p>
        </p:txBody>
      </p:sp>
      <p:sp>
        <p:nvSpPr>
          <p:cNvPr id="3" name="TextBox 2"/>
          <p:cNvSpPr txBox="1"/>
          <p:nvPr/>
        </p:nvSpPr>
        <p:spPr>
          <a:xfrm>
            <a:off x="167114" y="124564"/>
            <a:ext cx="6157486" cy="2862322"/>
          </a:xfrm>
          <a:prstGeom prst="rect">
            <a:avLst/>
          </a:prstGeom>
          <a:noFill/>
        </p:spPr>
        <p:txBody>
          <a:bodyPr wrap="square" rtlCol="0">
            <a:spAutoFit/>
          </a:bodyPr>
          <a:lstStyle/>
          <a:p>
            <a:r>
              <a:rPr lang="en-US" dirty="0"/>
              <a:t>In this case, especially if sampling free-tropospheric air masses, would likely want to start the back-trajectory simply at the height of the summit above mean sea level.</a:t>
            </a:r>
          </a:p>
          <a:p>
            <a:endParaRPr lang="en-US" dirty="0"/>
          </a:p>
          <a:p>
            <a:pPr marL="342900" indent="-342900">
              <a:buAutoNum type="arabicParenBoth"/>
            </a:pPr>
            <a:r>
              <a:rPr lang="en-US" dirty="0"/>
              <a:t>Exact terrain height may not be that accurately characterized  in the met data, so selecting a height Above Ground Level can be problematical</a:t>
            </a:r>
          </a:p>
          <a:p>
            <a:pPr marL="342900" indent="-342900">
              <a:buAutoNum type="arabicParenBoth"/>
            </a:pPr>
            <a:endParaRPr lang="en-US" dirty="0"/>
          </a:p>
          <a:p>
            <a:pPr marL="342900" indent="-342900">
              <a:buAutoNum type="arabicParenBoth"/>
            </a:pPr>
            <a:r>
              <a:rPr lang="en-US" dirty="0"/>
              <a:t>Use Advanced Menu to select “Relative to mean-sea-level”, and could then simply use the height of the summit  </a:t>
            </a:r>
          </a:p>
        </p:txBody>
      </p:sp>
      <p:pic>
        <p:nvPicPr>
          <p:cNvPr id="4" name="Picture 3"/>
          <p:cNvPicPr>
            <a:picLocks noChangeAspect="1"/>
          </p:cNvPicPr>
          <p:nvPr/>
        </p:nvPicPr>
        <p:blipFill>
          <a:blip r:embed="rId2"/>
          <a:stretch>
            <a:fillRect/>
          </a:stretch>
        </p:blipFill>
        <p:spPr>
          <a:xfrm>
            <a:off x="2971800" y="3581400"/>
            <a:ext cx="5996422" cy="2819400"/>
          </a:xfrm>
          <a:prstGeom prst="rect">
            <a:avLst/>
          </a:prstGeom>
        </p:spPr>
      </p:pic>
      <p:sp>
        <p:nvSpPr>
          <p:cNvPr id="5" name="Rectangle 4"/>
          <p:cNvSpPr/>
          <p:nvPr/>
        </p:nvSpPr>
        <p:spPr>
          <a:xfrm>
            <a:off x="4724400" y="5585545"/>
            <a:ext cx="2133600" cy="20565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661662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228600" y="58061"/>
            <a:ext cx="8534400" cy="991850"/>
          </a:xfrm>
        </p:spPr>
        <p:txBody>
          <a:bodyPr>
            <a:normAutofit fontScale="90000"/>
          </a:bodyPr>
          <a:lstStyle/>
          <a:p>
            <a:pPr algn="ctr"/>
            <a:r>
              <a:rPr lang="en-US" dirty="0"/>
              <a:t>HYSPLIT</a:t>
            </a:r>
            <a:br>
              <a:rPr lang="en-US" dirty="0"/>
            </a:br>
            <a:r>
              <a:rPr lang="en-US" dirty="0"/>
              <a:t> Modeling Research &amp; Applications</a:t>
            </a:r>
          </a:p>
        </p:txBody>
      </p:sp>
      <p:sp>
        <p:nvSpPr>
          <p:cNvPr id="7" name="Rectangle 4"/>
          <p:cNvSpPr txBox="1">
            <a:spLocks noChangeArrowheads="1"/>
          </p:cNvSpPr>
          <p:nvPr/>
        </p:nvSpPr>
        <p:spPr bwMode="auto">
          <a:xfrm>
            <a:off x="228600" y="1567488"/>
            <a:ext cx="7788234" cy="4833312"/>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a:lnSpc>
                <a:spcPct val="80000"/>
              </a:lnSpc>
            </a:pPr>
            <a:r>
              <a:rPr lang="en-US" sz="2000" b="1" dirty="0"/>
              <a:t>Emergency Response</a:t>
            </a:r>
          </a:p>
          <a:p>
            <a:pPr lvl="1">
              <a:lnSpc>
                <a:spcPct val="80000"/>
              </a:lnSpc>
            </a:pPr>
            <a:r>
              <a:rPr lang="en-US" sz="1800" dirty="0"/>
              <a:t>Radiological releases</a:t>
            </a:r>
          </a:p>
          <a:p>
            <a:pPr lvl="1">
              <a:lnSpc>
                <a:spcPct val="80000"/>
              </a:lnSpc>
            </a:pPr>
            <a:r>
              <a:rPr lang="en-US" sz="1800" dirty="0"/>
              <a:t>Chemical releases </a:t>
            </a:r>
          </a:p>
          <a:p>
            <a:pPr lvl="1">
              <a:lnSpc>
                <a:spcPct val="80000"/>
              </a:lnSpc>
            </a:pPr>
            <a:r>
              <a:rPr lang="en-US" sz="1800" dirty="0"/>
              <a:t>Volcanic eruptions</a:t>
            </a:r>
          </a:p>
          <a:p>
            <a:pPr lvl="1">
              <a:lnSpc>
                <a:spcPct val="80000"/>
              </a:lnSpc>
            </a:pPr>
            <a:endParaRPr lang="en-US" sz="1800" dirty="0"/>
          </a:p>
          <a:p>
            <a:pPr>
              <a:lnSpc>
                <a:spcPct val="80000"/>
              </a:lnSpc>
            </a:pPr>
            <a:r>
              <a:rPr lang="en-US" sz="2000" b="1" dirty="0"/>
              <a:t>Air Quality</a:t>
            </a:r>
          </a:p>
          <a:p>
            <a:pPr lvl="1">
              <a:lnSpc>
                <a:spcPct val="80000"/>
              </a:lnSpc>
            </a:pPr>
            <a:r>
              <a:rPr lang="en-US" sz="1800" dirty="0"/>
              <a:t>Wildfire smoke &amp; wind-blown dust forecasting</a:t>
            </a:r>
          </a:p>
          <a:p>
            <a:pPr lvl="1">
              <a:lnSpc>
                <a:spcPct val="80000"/>
              </a:lnSpc>
            </a:pPr>
            <a:r>
              <a:rPr lang="en-US" sz="1800" dirty="0"/>
              <a:t>Global pollutant transport (mercury)</a:t>
            </a:r>
          </a:p>
          <a:p>
            <a:pPr lvl="1">
              <a:lnSpc>
                <a:spcPct val="80000"/>
              </a:lnSpc>
            </a:pPr>
            <a:r>
              <a:rPr lang="en-US" sz="1800" dirty="0"/>
              <a:t>Source-receptor analysis</a:t>
            </a:r>
          </a:p>
          <a:p>
            <a:pPr lvl="1">
              <a:lnSpc>
                <a:spcPct val="80000"/>
              </a:lnSpc>
            </a:pPr>
            <a:endParaRPr lang="en-US" sz="1800" dirty="0"/>
          </a:p>
          <a:p>
            <a:pPr>
              <a:lnSpc>
                <a:spcPct val="80000"/>
              </a:lnSpc>
            </a:pPr>
            <a:r>
              <a:rPr lang="en-US" sz="2000" b="1" dirty="0"/>
              <a:t>Model Evaluation</a:t>
            </a:r>
          </a:p>
          <a:p>
            <a:pPr lvl="1">
              <a:lnSpc>
                <a:spcPct val="80000"/>
              </a:lnSpc>
            </a:pPr>
            <a:r>
              <a:rPr lang="en-US" sz="1800" dirty="0"/>
              <a:t>Data Archive of Tracer Experiments and Meteorology</a:t>
            </a:r>
          </a:p>
          <a:p>
            <a:pPr lvl="1">
              <a:lnSpc>
                <a:spcPct val="80000"/>
              </a:lnSpc>
            </a:pPr>
            <a:r>
              <a:rPr lang="en-US" sz="1800" dirty="0"/>
              <a:t>Meteorological data assimilation (WRF)</a:t>
            </a:r>
          </a:p>
          <a:p>
            <a:pPr lvl="1">
              <a:lnSpc>
                <a:spcPct val="80000"/>
              </a:lnSpc>
            </a:pPr>
            <a:endParaRPr lang="en-US" sz="1800" dirty="0"/>
          </a:p>
          <a:p>
            <a:pPr>
              <a:lnSpc>
                <a:spcPct val="80000"/>
              </a:lnSpc>
            </a:pPr>
            <a:r>
              <a:rPr lang="en-US" sz="2000" b="1" dirty="0"/>
              <a:t>Decision Support</a:t>
            </a:r>
          </a:p>
          <a:p>
            <a:pPr lvl="1">
              <a:lnSpc>
                <a:spcPct val="80000"/>
              </a:lnSpc>
            </a:pPr>
            <a:r>
              <a:rPr lang="en-US" sz="1800" dirty="0"/>
              <a:t>Dispersion model training</a:t>
            </a:r>
          </a:p>
          <a:p>
            <a:pPr lvl="1">
              <a:lnSpc>
                <a:spcPct val="80000"/>
              </a:lnSpc>
            </a:pPr>
            <a:r>
              <a:rPr lang="en-US" sz="1800" dirty="0"/>
              <a:t>Real-time Environmental Applications and Display sYstem (READY)</a:t>
            </a:r>
          </a:p>
          <a:p>
            <a:pPr lvl="1">
              <a:lnSpc>
                <a:spcPct val="80000"/>
              </a:lnSpc>
              <a:buFont typeface="Wingdings 2" pitchFamily="18" charset="2"/>
              <a:buNone/>
            </a:pPr>
            <a:endParaRPr lang="en-US" sz="1600" dirty="0"/>
          </a:p>
          <a:p>
            <a:pPr lvl="1">
              <a:lnSpc>
                <a:spcPct val="80000"/>
              </a:lnSpc>
            </a:pPr>
            <a:endParaRPr lang="en-US" sz="1600" dirty="0"/>
          </a:p>
        </p:txBody>
      </p:sp>
      <p:pic>
        <p:nvPicPr>
          <p:cNvPr id="5" name="Picture 4">
            <a:hlinkClick r:id="rId3"/>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943599" y="4114800"/>
            <a:ext cx="3016447" cy="1752600"/>
          </a:xfrm>
          <a:prstGeom prst="rect">
            <a:avLst/>
          </a:prstGeom>
        </p:spPr>
      </p:pic>
      <p:pic>
        <p:nvPicPr>
          <p:cNvPr id="2" name="Picture 1"/>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057900" y="1436832"/>
            <a:ext cx="2577879" cy="2547312"/>
          </a:xfrm>
          <a:prstGeom prst="rect">
            <a:avLst/>
          </a:prstGeom>
        </p:spPr>
      </p:pic>
      <p:sp>
        <p:nvSpPr>
          <p:cNvPr id="3" name="TextBox 2"/>
          <p:cNvSpPr txBox="1"/>
          <p:nvPr/>
        </p:nvSpPr>
        <p:spPr>
          <a:xfrm>
            <a:off x="6067425" y="3614812"/>
            <a:ext cx="2514601" cy="369332"/>
          </a:xfrm>
          <a:prstGeom prst="rect">
            <a:avLst/>
          </a:prstGeom>
          <a:noFill/>
        </p:spPr>
        <p:txBody>
          <a:bodyPr wrap="square" rtlCol="0">
            <a:spAutoFit/>
          </a:bodyPr>
          <a:lstStyle/>
          <a:p>
            <a:r>
              <a:rPr lang="en-US" dirty="0">
                <a:solidFill>
                  <a:schemeClr val="bg1">
                    <a:lumMod val="85000"/>
                  </a:schemeClr>
                </a:solidFill>
              </a:rPr>
              <a:t>Photo courtesy of USGS</a:t>
            </a:r>
          </a:p>
        </p:txBody>
      </p:sp>
    </p:spTree>
    <p:extLst>
      <p:ext uri="{BB962C8B-B14F-4D97-AF65-F5344CB8AC3E}">
        <p14:creationId xmlns:p14="http://schemas.microsoft.com/office/powerpoint/2010/main" val="243917496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4E8DBFF9-7723-4E32-B4D1-61E93AF5D5D3}" type="slidenum">
              <a:rPr lang="en-US" smtClean="0"/>
              <a:pPr/>
              <a:t>40</a:t>
            </a:fld>
            <a:endParaRPr lang="en-US" dirty="0"/>
          </a:p>
        </p:txBody>
      </p:sp>
      <p:sp>
        <p:nvSpPr>
          <p:cNvPr id="3" name="TextBox 2"/>
          <p:cNvSpPr txBox="1"/>
          <p:nvPr/>
        </p:nvSpPr>
        <p:spPr>
          <a:xfrm>
            <a:off x="457200" y="457200"/>
            <a:ext cx="7219349" cy="2954655"/>
          </a:xfrm>
          <a:prstGeom prst="rect">
            <a:avLst/>
          </a:prstGeom>
          <a:noFill/>
        </p:spPr>
        <p:txBody>
          <a:bodyPr wrap="none" rtlCol="0">
            <a:spAutoFit/>
          </a:bodyPr>
          <a:lstStyle/>
          <a:p>
            <a:pPr>
              <a:spcBef>
                <a:spcPts val="1200"/>
              </a:spcBef>
            </a:pPr>
            <a:r>
              <a:rPr lang="en-US" b="1" dirty="0"/>
              <a:t>We will briefly go through the following parts of Section 4 of the Tutorial: </a:t>
            </a:r>
          </a:p>
          <a:p>
            <a:pPr>
              <a:spcBef>
                <a:spcPts val="1200"/>
              </a:spcBef>
            </a:pPr>
            <a:r>
              <a:rPr lang="en-US" dirty="0">
                <a:solidFill>
                  <a:schemeClr val="tx1">
                    <a:lumMod val="65000"/>
                  </a:schemeClr>
                </a:solidFill>
              </a:rPr>
              <a:t>4.1 The Trajectory Calculation</a:t>
            </a:r>
          </a:p>
          <a:p>
            <a:pPr>
              <a:spcBef>
                <a:spcPts val="1200"/>
              </a:spcBef>
            </a:pPr>
            <a:r>
              <a:rPr lang="en-US" dirty="0">
                <a:solidFill>
                  <a:schemeClr val="tx1">
                    <a:lumMod val="65000"/>
                  </a:schemeClr>
                </a:solidFill>
              </a:rPr>
              <a:t>4.2 The Trajectory Equation</a:t>
            </a:r>
          </a:p>
          <a:p>
            <a:pPr>
              <a:spcBef>
                <a:spcPts val="1200"/>
              </a:spcBef>
            </a:pPr>
            <a:r>
              <a:rPr lang="en-US" dirty="0">
                <a:solidFill>
                  <a:schemeClr val="tx1">
                    <a:lumMod val="65000"/>
                  </a:schemeClr>
                </a:solidFill>
              </a:rPr>
              <a:t>4.3 Estimating Mixed Layer Depths</a:t>
            </a:r>
          </a:p>
          <a:p>
            <a:pPr>
              <a:spcBef>
                <a:spcPts val="1200"/>
              </a:spcBef>
            </a:pPr>
            <a:r>
              <a:rPr lang="en-US" dirty="0">
                <a:solidFill>
                  <a:schemeClr val="tx1">
                    <a:lumMod val="65000"/>
                  </a:schemeClr>
                </a:solidFill>
              </a:rPr>
              <a:t>4.4 Mixed Layer Trajectories</a:t>
            </a:r>
          </a:p>
          <a:p>
            <a:pPr>
              <a:spcBef>
                <a:spcPts val="1200"/>
              </a:spcBef>
            </a:pPr>
            <a:r>
              <a:rPr lang="en-US" b="1" dirty="0">
                <a:solidFill>
                  <a:srgbClr val="FFFF00"/>
                </a:solidFill>
              </a:rPr>
              <a:t>4.5 Computational Trajectory Error</a:t>
            </a:r>
          </a:p>
          <a:p>
            <a:pPr>
              <a:spcBef>
                <a:spcPts val="1200"/>
              </a:spcBef>
            </a:pPr>
            <a:r>
              <a:rPr lang="en-US" dirty="0">
                <a:solidFill>
                  <a:schemeClr val="tx1">
                    <a:lumMod val="65000"/>
                  </a:schemeClr>
                </a:solidFill>
              </a:rPr>
              <a:t>4.6 Meteorology Trajectory Error</a:t>
            </a:r>
          </a:p>
        </p:txBody>
      </p:sp>
      <p:sp>
        <p:nvSpPr>
          <p:cNvPr id="4" name="TextBox 3"/>
          <p:cNvSpPr txBox="1"/>
          <p:nvPr/>
        </p:nvSpPr>
        <p:spPr>
          <a:xfrm>
            <a:off x="5112657" y="1219200"/>
            <a:ext cx="3733800" cy="3185487"/>
          </a:xfrm>
          <a:prstGeom prst="rect">
            <a:avLst/>
          </a:prstGeom>
          <a:solidFill>
            <a:srgbClr val="8FFF8F"/>
          </a:solidFill>
          <a:ln w="57150">
            <a:solidFill>
              <a:schemeClr val="tx1"/>
            </a:solidFill>
          </a:ln>
        </p:spPr>
        <p:txBody>
          <a:bodyPr wrap="square" rtlCol="0">
            <a:spAutoFit/>
          </a:bodyPr>
          <a:lstStyle/>
          <a:p>
            <a:pPr algn="ctr"/>
            <a:r>
              <a:rPr lang="en-US" sz="2400" b="1" dirty="0">
                <a:solidFill>
                  <a:schemeClr val="bg1"/>
                </a:solidFill>
              </a:rPr>
              <a:t>Key Things to Learn:</a:t>
            </a:r>
          </a:p>
          <a:p>
            <a:pPr algn="ctr"/>
            <a:endParaRPr lang="en-US" b="1" dirty="0">
              <a:solidFill>
                <a:schemeClr val="bg1"/>
              </a:solidFill>
            </a:endParaRPr>
          </a:p>
          <a:p>
            <a:pPr marL="285750" indent="-285750">
              <a:spcAft>
                <a:spcPts val="1800"/>
              </a:spcAft>
              <a:buFont typeface="Wingdings" panose="05000000000000000000" pitchFamily="2" charset="2"/>
              <a:buChar char="Ø"/>
            </a:pPr>
            <a:r>
              <a:rPr lang="en-US" b="1" i="1" dirty="0">
                <a:solidFill>
                  <a:schemeClr val="bg1"/>
                </a:solidFill>
              </a:rPr>
              <a:t>More info about input and output files in the </a:t>
            </a:r>
            <a:r>
              <a:rPr lang="en-US" b="1" i="1" u="sng" dirty="0">
                <a:solidFill>
                  <a:schemeClr val="bg1"/>
                </a:solidFill>
              </a:rPr>
              <a:t>Working Directory </a:t>
            </a:r>
            <a:r>
              <a:rPr lang="en-US" b="1" i="1" dirty="0">
                <a:solidFill>
                  <a:schemeClr val="bg1"/>
                </a:solidFill>
              </a:rPr>
              <a:t>when you work in the GUI</a:t>
            </a:r>
            <a:endParaRPr lang="en-US" b="1" i="1" u="sng" dirty="0">
              <a:solidFill>
                <a:schemeClr val="bg1"/>
              </a:solidFill>
            </a:endParaRPr>
          </a:p>
          <a:p>
            <a:pPr marL="285750" indent="-285750">
              <a:buFont typeface="Wingdings" panose="05000000000000000000" pitchFamily="2" charset="2"/>
              <a:buChar char="Ø"/>
            </a:pPr>
            <a:r>
              <a:rPr lang="en-US" b="1" i="1" dirty="0">
                <a:solidFill>
                  <a:schemeClr val="bg1"/>
                </a:solidFill>
              </a:rPr>
              <a:t>Examination of the TDUMP Trajectory Endpoint Output File</a:t>
            </a:r>
          </a:p>
          <a:p>
            <a:pPr marL="285750" indent="-285750">
              <a:buFont typeface="Wingdings" panose="05000000000000000000" pitchFamily="2" charset="2"/>
              <a:buChar char="Ø"/>
            </a:pPr>
            <a:endParaRPr lang="en-US" b="1" i="1" dirty="0">
              <a:solidFill>
                <a:schemeClr val="bg1"/>
              </a:solidFill>
            </a:endParaRPr>
          </a:p>
          <a:p>
            <a:pPr marL="285750" indent="-285750">
              <a:buFont typeface="Wingdings" panose="05000000000000000000" pitchFamily="2" charset="2"/>
              <a:buChar char="Ø"/>
            </a:pPr>
            <a:r>
              <a:rPr lang="en-US" b="1" i="1" dirty="0">
                <a:solidFill>
                  <a:schemeClr val="bg1"/>
                </a:solidFill>
              </a:rPr>
              <a:t>Plotting more than one trajectory on a map</a:t>
            </a:r>
          </a:p>
        </p:txBody>
      </p:sp>
      <p:cxnSp>
        <p:nvCxnSpPr>
          <p:cNvPr id="5" name="Straight Connector 4"/>
          <p:cNvCxnSpPr>
            <a:cxnSpLocks/>
          </p:cNvCxnSpPr>
          <p:nvPr/>
        </p:nvCxnSpPr>
        <p:spPr>
          <a:xfrm>
            <a:off x="3916680" y="2786742"/>
            <a:ext cx="1188720" cy="0"/>
          </a:xfrm>
          <a:prstGeom prst="line">
            <a:avLst/>
          </a:prstGeom>
          <a:ln w="57150">
            <a:solidFill>
              <a:srgbClr val="FFFF00"/>
            </a:solidFill>
            <a:prstDash val="sysDot"/>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6" name="Rectangle 5"/>
          <p:cNvSpPr/>
          <p:nvPr/>
        </p:nvSpPr>
        <p:spPr>
          <a:xfrm>
            <a:off x="380999" y="2527040"/>
            <a:ext cx="3528423" cy="457200"/>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7491717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4E8DBFF9-7723-4E32-B4D1-61E93AF5D5D3}" type="slidenum">
              <a:rPr lang="en-US" smtClean="0"/>
              <a:pPr/>
              <a:t>41</a:t>
            </a:fld>
            <a:endParaRPr lang="en-US"/>
          </a:p>
        </p:txBody>
      </p:sp>
      <p:pic>
        <p:nvPicPr>
          <p:cNvPr id="3" name="Picture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486400" y="2173732"/>
            <a:ext cx="3429000" cy="4196614"/>
          </a:xfrm>
          <a:prstGeom prst="rect">
            <a:avLst/>
          </a:prstGeom>
        </p:spPr>
      </p:pic>
      <p:pic>
        <p:nvPicPr>
          <p:cNvPr id="4" name="Picture 3"/>
          <p:cNvPicPr>
            <a:picLocks noChangeAspect="1"/>
          </p:cNvPicPr>
          <p:nvPr/>
        </p:nvPicPr>
        <p:blipFill>
          <a:blip r:embed="rId3"/>
          <a:stretch>
            <a:fillRect/>
          </a:stretch>
        </p:blipFill>
        <p:spPr>
          <a:xfrm>
            <a:off x="228600" y="2643188"/>
            <a:ext cx="3650921" cy="3376612"/>
          </a:xfrm>
          <a:prstGeom prst="rect">
            <a:avLst/>
          </a:prstGeom>
        </p:spPr>
      </p:pic>
      <p:pic>
        <p:nvPicPr>
          <p:cNvPr id="5" name="Picture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514600" y="1981200"/>
            <a:ext cx="2209800" cy="803031"/>
          </a:xfrm>
          <a:prstGeom prst="rect">
            <a:avLst/>
          </a:prstGeom>
        </p:spPr>
      </p:pic>
      <p:sp>
        <p:nvSpPr>
          <p:cNvPr id="6" name="TextBox 5"/>
          <p:cNvSpPr txBox="1"/>
          <p:nvPr/>
        </p:nvSpPr>
        <p:spPr>
          <a:xfrm>
            <a:off x="228600" y="228600"/>
            <a:ext cx="5437642" cy="1231106"/>
          </a:xfrm>
          <a:prstGeom prst="rect">
            <a:avLst/>
          </a:prstGeom>
          <a:noFill/>
        </p:spPr>
        <p:txBody>
          <a:bodyPr wrap="none" rtlCol="0">
            <a:spAutoFit/>
          </a:bodyPr>
          <a:lstStyle/>
          <a:p>
            <a:pPr marL="285750" indent="-285750">
              <a:spcAft>
                <a:spcPts val="1200"/>
              </a:spcAft>
              <a:buFont typeface="Wingdings" panose="05000000000000000000" pitchFamily="2" charset="2"/>
              <a:buChar char="Ø"/>
            </a:pPr>
            <a:r>
              <a:rPr lang="en-US" b="1" dirty="0"/>
              <a:t>Trajectory -&gt; Setup Run -&gt; Save</a:t>
            </a:r>
          </a:p>
          <a:p>
            <a:pPr marL="285750" indent="-285750">
              <a:spcAft>
                <a:spcPts val="1200"/>
              </a:spcAft>
              <a:buFont typeface="Wingdings" panose="05000000000000000000" pitchFamily="2" charset="2"/>
              <a:buChar char="Ø"/>
            </a:pPr>
            <a:r>
              <a:rPr lang="en-US" b="1" dirty="0"/>
              <a:t>Trajectory -&gt; Run Model -&gt; Exit</a:t>
            </a:r>
          </a:p>
          <a:p>
            <a:pPr marL="285750" indent="-285750">
              <a:spcAft>
                <a:spcPts val="1200"/>
              </a:spcAft>
              <a:buFont typeface="Wingdings" panose="05000000000000000000" pitchFamily="2" charset="2"/>
              <a:buChar char="Ø"/>
            </a:pPr>
            <a:r>
              <a:rPr lang="en-US" b="1" dirty="0"/>
              <a:t>Trajectory -&gt; Display -&gt; Trajectory -&gt; Execute Display</a:t>
            </a:r>
          </a:p>
        </p:txBody>
      </p:sp>
      <p:sp>
        <p:nvSpPr>
          <p:cNvPr id="7" name="Right Arrow 6"/>
          <p:cNvSpPr/>
          <p:nvPr/>
        </p:nvSpPr>
        <p:spPr>
          <a:xfrm>
            <a:off x="4114800" y="4272039"/>
            <a:ext cx="1295400" cy="376161"/>
          </a:xfrm>
          <a:prstGeom prst="rightArrow">
            <a:avLst/>
          </a:prstGeom>
          <a:solidFill>
            <a:schemeClr val="tx1"/>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5402994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4E8DBFF9-7723-4E32-B4D1-61E93AF5D5D3}" type="slidenum">
              <a:rPr lang="en-US" smtClean="0"/>
              <a:pPr/>
              <a:t>42</a:t>
            </a:fld>
            <a:endParaRPr lang="en-US"/>
          </a:p>
        </p:txBody>
      </p:sp>
      <p:pic>
        <p:nvPicPr>
          <p:cNvPr id="18" name="Picture 17"/>
          <p:cNvPicPr>
            <a:picLocks noChangeAspect="1"/>
          </p:cNvPicPr>
          <p:nvPr/>
        </p:nvPicPr>
        <p:blipFill>
          <a:blip r:embed="rId2"/>
          <a:stretch>
            <a:fillRect/>
          </a:stretch>
        </p:blipFill>
        <p:spPr>
          <a:xfrm>
            <a:off x="304800" y="3770722"/>
            <a:ext cx="3809131" cy="2599634"/>
          </a:xfrm>
          <a:prstGeom prst="rect">
            <a:avLst/>
          </a:prstGeom>
        </p:spPr>
      </p:pic>
      <p:pic>
        <p:nvPicPr>
          <p:cNvPr id="19" name="Picture 1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9814" y="441613"/>
            <a:ext cx="5797446" cy="2743200"/>
          </a:xfrm>
          <a:prstGeom prst="rect">
            <a:avLst/>
          </a:prstGeom>
          <a:ln>
            <a:solidFill>
              <a:schemeClr val="tx1"/>
            </a:solidFill>
          </a:ln>
        </p:spPr>
      </p:pic>
      <p:cxnSp>
        <p:nvCxnSpPr>
          <p:cNvPr id="22" name="Elbow Connector 21"/>
          <p:cNvCxnSpPr/>
          <p:nvPr/>
        </p:nvCxnSpPr>
        <p:spPr>
          <a:xfrm rot="16200000" flipH="1">
            <a:off x="2160037" y="2606350"/>
            <a:ext cx="1449355" cy="466531"/>
          </a:xfrm>
          <a:prstGeom prst="bentConnector3">
            <a:avLst>
              <a:gd name="adj1" fmla="val -1073"/>
            </a:avLst>
          </a:prstGeom>
          <a:ln w="38100">
            <a:solidFill>
              <a:srgbClr val="FF0000"/>
            </a:solidFill>
            <a:headEnd type="oval"/>
            <a:tailEnd type="triangle"/>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2742639" y="3587054"/>
            <a:ext cx="3200961" cy="2031325"/>
          </a:xfrm>
          <a:prstGeom prst="rect">
            <a:avLst/>
          </a:prstGeom>
          <a:solidFill>
            <a:schemeClr val="bg1"/>
          </a:solidFill>
          <a:ln>
            <a:solidFill>
              <a:srgbClr val="FF0000"/>
            </a:solidFill>
          </a:ln>
        </p:spPr>
        <p:txBody>
          <a:bodyPr wrap="square" rtlCol="0">
            <a:spAutoFit/>
          </a:bodyPr>
          <a:lstStyle/>
          <a:p>
            <a:r>
              <a:rPr lang="en-US" b="1" dirty="0">
                <a:solidFill>
                  <a:srgbClr val="FF0000"/>
                </a:solidFill>
              </a:rPr>
              <a:t>CONTROL</a:t>
            </a:r>
          </a:p>
          <a:p>
            <a:endParaRPr lang="en-US" b="1" dirty="0">
              <a:solidFill>
                <a:srgbClr val="FF0000"/>
              </a:solidFill>
            </a:endParaRPr>
          </a:p>
          <a:p>
            <a:pPr marL="285750" indent="-285750">
              <a:buFont typeface="Wingdings" panose="05000000000000000000" pitchFamily="2" charset="2"/>
              <a:buChar char="Ø"/>
            </a:pPr>
            <a:r>
              <a:rPr lang="en-US" b="1" dirty="0">
                <a:solidFill>
                  <a:srgbClr val="FF0000"/>
                </a:solidFill>
              </a:rPr>
              <a:t>What the </a:t>
            </a:r>
            <a:r>
              <a:rPr lang="en-US" b="1" i="1" dirty="0">
                <a:solidFill>
                  <a:srgbClr val="FFFF00"/>
                </a:solidFill>
              </a:rPr>
              <a:t>Setup Run </a:t>
            </a:r>
            <a:r>
              <a:rPr lang="en-US" b="1" dirty="0">
                <a:solidFill>
                  <a:srgbClr val="FF0000"/>
                </a:solidFill>
              </a:rPr>
              <a:t>GUI Menu Creates</a:t>
            </a:r>
          </a:p>
          <a:p>
            <a:pPr marL="285750" indent="-285750">
              <a:buFont typeface="Wingdings" panose="05000000000000000000" pitchFamily="2" charset="2"/>
              <a:buChar char="Ø"/>
            </a:pPr>
            <a:endParaRPr lang="en-US" b="1" dirty="0">
              <a:solidFill>
                <a:srgbClr val="FF0000"/>
              </a:solidFill>
            </a:endParaRPr>
          </a:p>
          <a:p>
            <a:pPr marL="285750" indent="-285750">
              <a:buFont typeface="Wingdings" panose="05000000000000000000" pitchFamily="2" charset="2"/>
              <a:buChar char="Ø"/>
            </a:pPr>
            <a:r>
              <a:rPr lang="en-US" b="1" dirty="0">
                <a:solidFill>
                  <a:srgbClr val="FF0000"/>
                </a:solidFill>
              </a:rPr>
              <a:t>A CONTROL file is </a:t>
            </a:r>
            <a:r>
              <a:rPr lang="en-US" b="1" dirty="0">
                <a:solidFill>
                  <a:srgbClr val="FFFF00"/>
                </a:solidFill>
              </a:rPr>
              <a:t>required </a:t>
            </a:r>
            <a:r>
              <a:rPr lang="en-US" b="1" dirty="0">
                <a:solidFill>
                  <a:srgbClr val="FF0000"/>
                </a:solidFill>
              </a:rPr>
              <a:t>for any trajectory run</a:t>
            </a:r>
          </a:p>
        </p:txBody>
      </p:sp>
      <p:cxnSp>
        <p:nvCxnSpPr>
          <p:cNvPr id="24" name="Elbow Connector 23"/>
          <p:cNvCxnSpPr/>
          <p:nvPr/>
        </p:nvCxnSpPr>
        <p:spPr>
          <a:xfrm flipV="1">
            <a:off x="2542578" y="140544"/>
            <a:ext cx="731520" cy="1474077"/>
          </a:xfrm>
          <a:prstGeom prst="bentConnector3">
            <a:avLst>
              <a:gd name="adj1" fmla="val 50000"/>
            </a:avLst>
          </a:prstGeom>
          <a:ln w="38100">
            <a:solidFill>
              <a:srgbClr val="00B050"/>
            </a:solidFill>
            <a:headEnd type="oval"/>
            <a:tailEnd type="triangle"/>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3291845" y="-772"/>
            <a:ext cx="5631442" cy="369332"/>
          </a:xfrm>
          <a:prstGeom prst="rect">
            <a:avLst/>
          </a:prstGeom>
          <a:noFill/>
        </p:spPr>
        <p:txBody>
          <a:bodyPr wrap="square" rtlCol="0">
            <a:spAutoFit/>
          </a:bodyPr>
          <a:lstStyle/>
          <a:p>
            <a:r>
              <a:rPr lang="en-US" b="1" dirty="0">
                <a:solidFill>
                  <a:srgbClr val="00B050"/>
                </a:solidFill>
              </a:rPr>
              <a:t>the most important output – the “</a:t>
            </a:r>
            <a:r>
              <a:rPr lang="en-US" b="1" dirty="0" err="1">
                <a:solidFill>
                  <a:srgbClr val="00B050"/>
                </a:solidFill>
              </a:rPr>
              <a:t>tdump</a:t>
            </a:r>
            <a:r>
              <a:rPr lang="en-US" b="1" dirty="0">
                <a:solidFill>
                  <a:srgbClr val="00B050"/>
                </a:solidFill>
              </a:rPr>
              <a:t> file” (next page)</a:t>
            </a:r>
            <a:endParaRPr lang="en-US" b="1" i="1" dirty="0">
              <a:solidFill>
                <a:srgbClr val="00B050"/>
              </a:solidFill>
            </a:endParaRPr>
          </a:p>
        </p:txBody>
      </p:sp>
      <p:cxnSp>
        <p:nvCxnSpPr>
          <p:cNvPr id="26" name="Elbow Connector 25"/>
          <p:cNvCxnSpPr/>
          <p:nvPr/>
        </p:nvCxnSpPr>
        <p:spPr>
          <a:xfrm flipV="1">
            <a:off x="2640691" y="1039963"/>
            <a:ext cx="3840480" cy="434115"/>
          </a:xfrm>
          <a:prstGeom prst="bentConnector3">
            <a:avLst>
              <a:gd name="adj1" fmla="val 50000"/>
            </a:avLst>
          </a:prstGeom>
          <a:ln w="38100">
            <a:solidFill>
              <a:srgbClr val="FFC000"/>
            </a:solidFill>
            <a:headEnd type="oval"/>
            <a:tailEnd type="triangle"/>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6481128" y="706797"/>
            <a:ext cx="2053271" cy="523220"/>
          </a:xfrm>
          <a:prstGeom prst="rect">
            <a:avLst/>
          </a:prstGeom>
          <a:noFill/>
        </p:spPr>
        <p:txBody>
          <a:bodyPr wrap="square" rtlCol="0">
            <a:spAutoFit/>
          </a:bodyPr>
          <a:lstStyle/>
          <a:p>
            <a:r>
              <a:rPr lang="en-US" sz="1400" b="1" dirty="0">
                <a:solidFill>
                  <a:srgbClr val="FFC000"/>
                </a:solidFill>
              </a:rPr>
              <a:t>MESSAGE file can also can be helpful</a:t>
            </a:r>
          </a:p>
        </p:txBody>
      </p:sp>
      <p:pic>
        <p:nvPicPr>
          <p:cNvPr id="28" name="Picture 2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553200" y="2895600"/>
            <a:ext cx="2423190" cy="3582540"/>
          </a:xfrm>
          <a:prstGeom prst="rect">
            <a:avLst/>
          </a:prstGeom>
        </p:spPr>
      </p:pic>
      <p:cxnSp>
        <p:nvCxnSpPr>
          <p:cNvPr id="29" name="Straight Connector 28"/>
          <p:cNvCxnSpPr/>
          <p:nvPr/>
        </p:nvCxnSpPr>
        <p:spPr>
          <a:xfrm>
            <a:off x="2697480" y="1984944"/>
            <a:ext cx="274320" cy="0"/>
          </a:xfrm>
          <a:prstGeom prst="line">
            <a:avLst/>
          </a:prstGeom>
          <a:ln w="38100">
            <a:solidFill>
              <a:srgbClr val="00B0F0"/>
            </a:solidFill>
            <a:headEnd type="ova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2968821" y="1736738"/>
            <a:ext cx="0" cy="265176"/>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0" name="Elbow Connector 19"/>
          <p:cNvCxnSpPr/>
          <p:nvPr/>
        </p:nvCxnSpPr>
        <p:spPr>
          <a:xfrm rot="16200000" flipH="1">
            <a:off x="4292067" y="90820"/>
            <a:ext cx="1280160" cy="4572000"/>
          </a:xfrm>
          <a:prstGeom prst="bentConnector3">
            <a:avLst>
              <a:gd name="adj1" fmla="val -1073"/>
            </a:avLst>
          </a:prstGeom>
          <a:ln w="38100">
            <a:solidFill>
              <a:srgbClr val="00B0F0"/>
            </a:solidFill>
            <a:headEnd type="oval"/>
            <a:tailEnd type="triangle"/>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6477000" y="1828800"/>
            <a:ext cx="2510472" cy="954107"/>
          </a:xfrm>
          <a:prstGeom prst="rect">
            <a:avLst/>
          </a:prstGeom>
          <a:solidFill>
            <a:srgbClr val="00B0F0"/>
          </a:solidFill>
          <a:ln>
            <a:solidFill>
              <a:schemeClr val="tx1"/>
            </a:solidFill>
          </a:ln>
        </p:spPr>
        <p:txBody>
          <a:bodyPr wrap="square" rtlCol="0">
            <a:spAutoFit/>
          </a:bodyPr>
          <a:lstStyle/>
          <a:p>
            <a:r>
              <a:rPr lang="en-US" sz="1400" b="1" dirty="0"/>
              <a:t>SETUP.CFG (renamed TRAJ.CFG by GUI) is what the “advanced” trajectory configuration setup creates </a:t>
            </a:r>
            <a:r>
              <a:rPr lang="en-US" sz="1400" b="1" i="1" dirty="0"/>
              <a:t>(…optional…)</a:t>
            </a:r>
          </a:p>
        </p:txBody>
      </p:sp>
    </p:spTree>
    <p:extLst>
      <p:ext uri="{BB962C8B-B14F-4D97-AF65-F5344CB8AC3E}">
        <p14:creationId xmlns:p14="http://schemas.microsoft.com/office/powerpoint/2010/main" val="379608776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4E8DBFF9-7723-4E32-B4D1-61E93AF5D5D3}" type="slidenum">
              <a:rPr lang="en-US" smtClean="0"/>
              <a:pPr/>
              <a:t>43</a:t>
            </a:fld>
            <a:endParaRPr lang="en-US"/>
          </a:p>
        </p:txBody>
      </p:sp>
      <p:pic>
        <p:nvPicPr>
          <p:cNvPr id="3" name="Picture 2"/>
          <p:cNvPicPr>
            <a:picLocks noChangeAspect="1"/>
          </p:cNvPicPr>
          <p:nvPr/>
        </p:nvPicPr>
        <p:blipFill rotWithShape="1">
          <a:blip r:embed="rId2" cstate="screen">
            <a:extLst>
              <a:ext uri="{28A0092B-C50C-407E-A947-70E740481C1C}">
                <a14:useLocalDpi xmlns:a14="http://schemas.microsoft.com/office/drawing/2010/main"/>
              </a:ext>
            </a:extLst>
          </a:blip>
          <a:srcRect t="5591"/>
          <a:stretch/>
        </p:blipFill>
        <p:spPr>
          <a:xfrm>
            <a:off x="3713581" y="4800600"/>
            <a:ext cx="5175504" cy="1201897"/>
          </a:xfrm>
          <a:prstGeom prst="rect">
            <a:avLst/>
          </a:prstGeom>
        </p:spPr>
      </p:pic>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733801" y="1261906"/>
            <a:ext cx="5181599" cy="3137392"/>
          </a:xfrm>
          <a:prstGeom prst="rect">
            <a:avLst/>
          </a:prstGeom>
        </p:spPr>
      </p:pic>
      <p:sp>
        <p:nvSpPr>
          <p:cNvPr id="5" name="Oval 4"/>
          <p:cNvSpPr/>
          <p:nvPr/>
        </p:nvSpPr>
        <p:spPr>
          <a:xfrm>
            <a:off x="3837708" y="4419600"/>
            <a:ext cx="118753" cy="118753"/>
          </a:xfrm>
          <a:prstGeom prst="ellipse">
            <a:avLst/>
          </a:prstGeom>
          <a:solidFill>
            <a:srgbClr val="FFFF00"/>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3843647" y="4572000"/>
            <a:ext cx="118753" cy="118753"/>
          </a:xfrm>
          <a:prstGeom prst="ellipse">
            <a:avLst/>
          </a:prstGeom>
          <a:solidFill>
            <a:srgbClr val="FFFF00"/>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3843648" y="4724400"/>
            <a:ext cx="118753" cy="118753"/>
          </a:xfrm>
          <a:prstGeom prst="ellipse">
            <a:avLst/>
          </a:prstGeom>
          <a:solidFill>
            <a:srgbClr val="FFFF00"/>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rot="16200000">
            <a:off x="5951472" y="476644"/>
            <a:ext cx="1358777" cy="276999"/>
          </a:xfrm>
          <a:prstGeom prst="rect">
            <a:avLst/>
          </a:prstGeom>
          <a:noFill/>
        </p:spPr>
        <p:txBody>
          <a:bodyPr wrap="square" rtlCol="0">
            <a:spAutoFit/>
          </a:bodyPr>
          <a:lstStyle/>
          <a:p>
            <a:r>
              <a:rPr lang="en-US" sz="1200" b="1" dirty="0">
                <a:solidFill>
                  <a:srgbClr val="FFFF00"/>
                </a:solidFill>
              </a:rPr>
              <a:t>number of hours</a:t>
            </a:r>
          </a:p>
        </p:txBody>
      </p:sp>
      <p:sp>
        <p:nvSpPr>
          <p:cNvPr id="9" name="TextBox 8"/>
          <p:cNvSpPr txBox="1"/>
          <p:nvPr/>
        </p:nvSpPr>
        <p:spPr>
          <a:xfrm rot="16200000">
            <a:off x="6678901" y="796633"/>
            <a:ext cx="718798" cy="276999"/>
          </a:xfrm>
          <a:prstGeom prst="rect">
            <a:avLst/>
          </a:prstGeom>
          <a:noFill/>
        </p:spPr>
        <p:txBody>
          <a:bodyPr wrap="square" rtlCol="0">
            <a:spAutoFit/>
          </a:bodyPr>
          <a:lstStyle/>
          <a:p>
            <a:r>
              <a:rPr lang="en-US" sz="1200" b="1" dirty="0">
                <a:solidFill>
                  <a:srgbClr val="FFFF00"/>
                </a:solidFill>
              </a:rPr>
              <a:t>latitude</a:t>
            </a:r>
          </a:p>
        </p:txBody>
      </p:sp>
      <p:sp>
        <p:nvSpPr>
          <p:cNvPr id="10" name="TextBox 9"/>
          <p:cNvSpPr txBox="1"/>
          <p:nvPr/>
        </p:nvSpPr>
        <p:spPr>
          <a:xfrm rot="16200000">
            <a:off x="7049877" y="730630"/>
            <a:ext cx="850805" cy="276999"/>
          </a:xfrm>
          <a:prstGeom prst="rect">
            <a:avLst/>
          </a:prstGeom>
          <a:noFill/>
        </p:spPr>
        <p:txBody>
          <a:bodyPr wrap="square" rtlCol="0">
            <a:spAutoFit/>
          </a:bodyPr>
          <a:lstStyle/>
          <a:p>
            <a:r>
              <a:rPr lang="en-US" sz="1200" b="1" dirty="0">
                <a:solidFill>
                  <a:srgbClr val="FFFF00"/>
                </a:solidFill>
              </a:rPr>
              <a:t>longitude</a:t>
            </a:r>
          </a:p>
        </p:txBody>
      </p:sp>
      <p:cxnSp>
        <p:nvCxnSpPr>
          <p:cNvPr id="11" name="Straight Connector 10"/>
          <p:cNvCxnSpPr/>
          <p:nvPr/>
        </p:nvCxnSpPr>
        <p:spPr>
          <a:xfrm>
            <a:off x="6826901" y="461681"/>
            <a:ext cx="0" cy="566928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7239001" y="461681"/>
            <a:ext cx="0" cy="566928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7696201" y="461681"/>
            <a:ext cx="0" cy="566928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8153401" y="461681"/>
            <a:ext cx="0" cy="566928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8610601" y="461681"/>
            <a:ext cx="0" cy="566928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6470781" y="461681"/>
            <a:ext cx="0" cy="566928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6190861" y="461681"/>
            <a:ext cx="0" cy="566928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5892281" y="461681"/>
            <a:ext cx="0" cy="566928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570381" y="461681"/>
            <a:ext cx="0" cy="566928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5266786" y="461681"/>
            <a:ext cx="0" cy="566928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4710212" y="461681"/>
            <a:ext cx="0" cy="566928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4458574" y="461681"/>
            <a:ext cx="0" cy="566928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rot="16200000">
            <a:off x="7248830" y="414842"/>
            <a:ext cx="1359269" cy="400110"/>
          </a:xfrm>
          <a:prstGeom prst="rect">
            <a:avLst/>
          </a:prstGeom>
          <a:noFill/>
        </p:spPr>
        <p:txBody>
          <a:bodyPr wrap="square" rtlCol="0">
            <a:spAutoFit/>
          </a:bodyPr>
          <a:lstStyle/>
          <a:p>
            <a:r>
              <a:rPr lang="en-US" sz="1000" b="1" dirty="0">
                <a:solidFill>
                  <a:srgbClr val="FFFF00"/>
                </a:solidFill>
              </a:rPr>
              <a:t>height above ground (meters)</a:t>
            </a:r>
          </a:p>
        </p:txBody>
      </p:sp>
      <p:sp>
        <p:nvSpPr>
          <p:cNvPr id="24" name="TextBox 23"/>
          <p:cNvSpPr txBox="1"/>
          <p:nvPr/>
        </p:nvSpPr>
        <p:spPr>
          <a:xfrm rot="16200000">
            <a:off x="7688115" y="491787"/>
            <a:ext cx="1359269" cy="246221"/>
          </a:xfrm>
          <a:prstGeom prst="rect">
            <a:avLst/>
          </a:prstGeom>
          <a:noFill/>
        </p:spPr>
        <p:txBody>
          <a:bodyPr wrap="square" rtlCol="0">
            <a:spAutoFit/>
          </a:bodyPr>
          <a:lstStyle/>
          <a:p>
            <a:r>
              <a:rPr lang="en-US" sz="1000" b="1" dirty="0">
                <a:solidFill>
                  <a:srgbClr val="FFFF00"/>
                </a:solidFill>
              </a:rPr>
              <a:t>Pressure (</a:t>
            </a:r>
            <a:r>
              <a:rPr lang="en-US" sz="1000" b="1" dirty="0" err="1">
                <a:solidFill>
                  <a:srgbClr val="FFFF00"/>
                </a:solidFill>
              </a:rPr>
              <a:t>hPa</a:t>
            </a:r>
            <a:r>
              <a:rPr lang="en-US" sz="1000" b="1" dirty="0">
                <a:solidFill>
                  <a:srgbClr val="FFFF00"/>
                </a:solidFill>
              </a:rPr>
              <a:t>)</a:t>
            </a:r>
          </a:p>
        </p:txBody>
      </p:sp>
      <p:cxnSp>
        <p:nvCxnSpPr>
          <p:cNvPr id="25" name="Straight Connector 24"/>
          <p:cNvCxnSpPr/>
          <p:nvPr/>
        </p:nvCxnSpPr>
        <p:spPr>
          <a:xfrm>
            <a:off x="4993332" y="449773"/>
            <a:ext cx="0" cy="566928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rot="16200000">
            <a:off x="5631311" y="476644"/>
            <a:ext cx="1358777" cy="276999"/>
          </a:xfrm>
          <a:prstGeom prst="rect">
            <a:avLst/>
          </a:prstGeom>
          <a:noFill/>
        </p:spPr>
        <p:txBody>
          <a:bodyPr wrap="square" rtlCol="0">
            <a:spAutoFit/>
          </a:bodyPr>
          <a:lstStyle/>
          <a:p>
            <a:r>
              <a:rPr lang="en-US" sz="1200" b="1" dirty="0">
                <a:solidFill>
                  <a:srgbClr val="FFFF00"/>
                </a:solidFill>
              </a:rPr>
              <a:t>forecast hours</a:t>
            </a:r>
          </a:p>
        </p:txBody>
      </p:sp>
      <p:sp>
        <p:nvSpPr>
          <p:cNvPr id="27" name="TextBox 26"/>
          <p:cNvSpPr txBox="1"/>
          <p:nvPr/>
        </p:nvSpPr>
        <p:spPr>
          <a:xfrm rot="16200000">
            <a:off x="5341872" y="476644"/>
            <a:ext cx="1358777" cy="276999"/>
          </a:xfrm>
          <a:prstGeom prst="rect">
            <a:avLst/>
          </a:prstGeom>
          <a:noFill/>
        </p:spPr>
        <p:txBody>
          <a:bodyPr wrap="square" rtlCol="0">
            <a:spAutoFit/>
          </a:bodyPr>
          <a:lstStyle/>
          <a:p>
            <a:r>
              <a:rPr lang="en-US" sz="1200" b="1" dirty="0">
                <a:solidFill>
                  <a:srgbClr val="FFFF00"/>
                </a:solidFill>
              </a:rPr>
              <a:t>minute</a:t>
            </a:r>
          </a:p>
        </p:txBody>
      </p:sp>
      <p:sp>
        <p:nvSpPr>
          <p:cNvPr id="28" name="TextBox 27"/>
          <p:cNvSpPr txBox="1"/>
          <p:nvPr/>
        </p:nvSpPr>
        <p:spPr>
          <a:xfrm rot="16200000">
            <a:off x="5010159" y="476644"/>
            <a:ext cx="1358777" cy="276999"/>
          </a:xfrm>
          <a:prstGeom prst="rect">
            <a:avLst/>
          </a:prstGeom>
          <a:noFill/>
        </p:spPr>
        <p:txBody>
          <a:bodyPr wrap="square" rtlCol="0">
            <a:spAutoFit/>
          </a:bodyPr>
          <a:lstStyle/>
          <a:p>
            <a:r>
              <a:rPr lang="en-US" sz="1200" b="1" dirty="0">
                <a:solidFill>
                  <a:srgbClr val="FFFF00"/>
                </a:solidFill>
              </a:rPr>
              <a:t>hour</a:t>
            </a:r>
          </a:p>
        </p:txBody>
      </p:sp>
      <p:sp>
        <p:nvSpPr>
          <p:cNvPr id="29" name="TextBox 28"/>
          <p:cNvSpPr txBox="1"/>
          <p:nvPr/>
        </p:nvSpPr>
        <p:spPr>
          <a:xfrm rot="16200000">
            <a:off x="4718719" y="476644"/>
            <a:ext cx="1358777" cy="276999"/>
          </a:xfrm>
          <a:prstGeom prst="rect">
            <a:avLst/>
          </a:prstGeom>
          <a:noFill/>
        </p:spPr>
        <p:txBody>
          <a:bodyPr wrap="square" rtlCol="0">
            <a:spAutoFit/>
          </a:bodyPr>
          <a:lstStyle/>
          <a:p>
            <a:r>
              <a:rPr lang="en-US" sz="1200" b="1" dirty="0">
                <a:solidFill>
                  <a:srgbClr val="FFFF00"/>
                </a:solidFill>
              </a:rPr>
              <a:t>day</a:t>
            </a:r>
          </a:p>
        </p:txBody>
      </p:sp>
      <p:sp>
        <p:nvSpPr>
          <p:cNvPr id="30" name="TextBox 29"/>
          <p:cNvSpPr txBox="1"/>
          <p:nvPr/>
        </p:nvSpPr>
        <p:spPr>
          <a:xfrm rot="16200000">
            <a:off x="4433692" y="476644"/>
            <a:ext cx="1358777" cy="276999"/>
          </a:xfrm>
          <a:prstGeom prst="rect">
            <a:avLst/>
          </a:prstGeom>
          <a:noFill/>
        </p:spPr>
        <p:txBody>
          <a:bodyPr wrap="square" rtlCol="0">
            <a:spAutoFit/>
          </a:bodyPr>
          <a:lstStyle/>
          <a:p>
            <a:r>
              <a:rPr lang="en-US" sz="1200" b="1" dirty="0">
                <a:solidFill>
                  <a:srgbClr val="FFFF00"/>
                </a:solidFill>
              </a:rPr>
              <a:t>month</a:t>
            </a:r>
          </a:p>
        </p:txBody>
      </p:sp>
      <p:sp>
        <p:nvSpPr>
          <p:cNvPr id="31" name="TextBox 30"/>
          <p:cNvSpPr txBox="1"/>
          <p:nvPr/>
        </p:nvSpPr>
        <p:spPr>
          <a:xfrm rot="16200000">
            <a:off x="4154991" y="476644"/>
            <a:ext cx="1358777" cy="276999"/>
          </a:xfrm>
          <a:prstGeom prst="rect">
            <a:avLst/>
          </a:prstGeom>
          <a:noFill/>
        </p:spPr>
        <p:txBody>
          <a:bodyPr wrap="square" rtlCol="0">
            <a:spAutoFit/>
          </a:bodyPr>
          <a:lstStyle/>
          <a:p>
            <a:r>
              <a:rPr lang="en-US" sz="1200" b="1" dirty="0">
                <a:solidFill>
                  <a:srgbClr val="FFFF00"/>
                </a:solidFill>
              </a:rPr>
              <a:t>year</a:t>
            </a:r>
          </a:p>
        </p:txBody>
      </p:sp>
      <p:sp>
        <p:nvSpPr>
          <p:cNvPr id="32" name="TextBox 31"/>
          <p:cNvSpPr txBox="1"/>
          <p:nvPr/>
        </p:nvSpPr>
        <p:spPr>
          <a:xfrm rot="16200000">
            <a:off x="3885905" y="476644"/>
            <a:ext cx="1358777" cy="276999"/>
          </a:xfrm>
          <a:prstGeom prst="rect">
            <a:avLst/>
          </a:prstGeom>
          <a:noFill/>
        </p:spPr>
        <p:txBody>
          <a:bodyPr wrap="square" rtlCol="0">
            <a:spAutoFit/>
          </a:bodyPr>
          <a:lstStyle/>
          <a:p>
            <a:r>
              <a:rPr lang="en-US" sz="1200" b="1" dirty="0">
                <a:solidFill>
                  <a:srgbClr val="FFFF00"/>
                </a:solidFill>
              </a:rPr>
              <a:t>met grid number</a:t>
            </a:r>
          </a:p>
        </p:txBody>
      </p:sp>
      <p:sp>
        <p:nvSpPr>
          <p:cNvPr id="33" name="TextBox 32"/>
          <p:cNvSpPr txBox="1"/>
          <p:nvPr/>
        </p:nvSpPr>
        <p:spPr>
          <a:xfrm rot="16200000">
            <a:off x="3595389" y="476644"/>
            <a:ext cx="1358777" cy="276999"/>
          </a:xfrm>
          <a:prstGeom prst="rect">
            <a:avLst/>
          </a:prstGeom>
          <a:noFill/>
        </p:spPr>
        <p:txBody>
          <a:bodyPr wrap="square" rtlCol="0">
            <a:spAutoFit/>
          </a:bodyPr>
          <a:lstStyle/>
          <a:p>
            <a:r>
              <a:rPr lang="en-US" sz="1200" b="1" dirty="0">
                <a:solidFill>
                  <a:srgbClr val="FFFF00"/>
                </a:solidFill>
              </a:rPr>
              <a:t>trajectory number</a:t>
            </a:r>
          </a:p>
        </p:txBody>
      </p:sp>
      <p:cxnSp>
        <p:nvCxnSpPr>
          <p:cNvPr id="34" name="Straight Connector 33"/>
          <p:cNvCxnSpPr/>
          <p:nvPr/>
        </p:nvCxnSpPr>
        <p:spPr>
          <a:xfrm>
            <a:off x="4114801" y="457200"/>
            <a:ext cx="0" cy="566928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pic>
        <p:nvPicPr>
          <p:cNvPr id="35" name="Picture 34"/>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52400" y="2159838"/>
            <a:ext cx="5400012" cy="1040562"/>
          </a:xfrm>
          <a:prstGeom prst="rect">
            <a:avLst/>
          </a:prstGeom>
          <a:ln w="38100">
            <a:solidFill>
              <a:srgbClr val="00B0F0"/>
            </a:solidFill>
          </a:ln>
        </p:spPr>
      </p:pic>
      <p:cxnSp>
        <p:nvCxnSpPr>
          <p:cNvPr id="36" name="Straight Connector 35"/>
          <p:cNvCxnSpPr/>
          <p:nvPr/>
        </p:nvCxnSpPr>
        <p:spPr>
          <a:xfrm flipH="1">
            <a:off x="2615680" y="1585740"/>
            <a:ext cx="1463040" cy="0"/>
          </a:xfrm>
          <a:prstGeom prst="line">
            <a:avLst/>
          </a:prstGeom>
          <a:ln w="38100">
            <a:solidFill>
              <a:srgbClr val="00B0F0"/>
            </a:solidFill>
            <a:prstDash val="sysDot"/>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V="1">
            <a:off x="2629680" y="1610620"/>
            <a:ext cx="0" cy="496025"/>
          </a:xfrm>
          <a:prstGeom prst="line">
            <a:avLst/>
          </a:prstGeom>
          <a:ln w="38100">
            <a:solidFill>
              <a:srgbClr val="00B0F0"/>
            </a:solidFill>
            <a:prstDash val="sysDot"/>
            <a:headEnd type="triangle" w="med" len="med"/>
            <a:tailEnd type="none" w="med" len="med"/>
          </a:ln>
        </p:spPr>
        <p:style>
          <a:lnRef idx="1">
            <a:schemeClr val="accent1"/>
          </a:lnRef>
          <a:fillRef idx="0">
            <a:schemeClr val="accent1"/>
          </a:fillRef>
          <a:effectRef idx="0">
            <a:schemeClr val="accent1"/>
          </a:effectRef>
          <a:fontRef idx="minor">
            <a:schemeClr val="tx1"/>
          </a:fontRef>
        </p:style>
      </p:cxnSp>
      <p:pic>
        <p:nvPicPr>
          <p:cNvPr id="38" name="Picture 37"/>
          <p:cNvPicPr>
            <a:picLocks noChangeAspect="1"/>
          </p:cNvPicPr>
          <p:nvPr/>
        </p:nvPicPr>
        <p:blipFill rotWithShape="1">
          <a:blip r:embed="rId5" cstate="screen">
            <a:extLst>
              <a:ext uri="{28A0092B-C50C-407E-A947-70E740481C1C}">
                <a14:useLocalDpi xmlns:a14="http://schemas.microsoft.com/office/drawing/2010/main"/>
              </a:ext>
            </a:extLst>
          </a:blip>
          <a:srcRect l="13007" t="20064"/>
          <a:stretch/>
        </p:blipFill>
        <p:spPr>
          <a:xfrm>
            <a:off x="4096140" y="1322212"/>
            <a:ext cx="2467554" cy="475488"/>
          </a:xfrm>
          <a:prstGeom prst="rect">
            <a:avLst/>
          </a:prstGeom>
          <a:ln w="38100">
            <a:solidFill>
              <a:srgbClr val="00B0F0"/>
            </a:solidFill>
          </a:ln>
        </p:spPr>
      </p:pic>
      <p:sp>
        <p:nvSpPr>
          <p:cNvPr id="39" name="Rectangle 38"/>
          <p:cNvSpPr/>
          <p:nvPr/>
        </p:nvSpPr>
        <p:spPr>
          <a:xfrm>
            <a:off x="6826901" y="5874977"/>
            <a:ext cx="1326500" cy="137160"/>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 name="Picture 39"/>
          <p:cNvPicPr>
            <a:picLocks noChangeAspect="1"/>
          </p:cNvPicPr>
          <p:nvPr/>
        </p:nvPicPr>
        <p:blipFill>
          <a:blip r:embed="rId6"/>
          <a:stretch>
            <a:fillRect/>
          </a:stretch>
        </p:blipFill>
        <p:spPr>
          <a:xfrm>
            <a:off x="3709030" y="6239560"/>
            <a:ext cx="4749170" cy="466040"/>
          </a:xfrm>
          <a:prstGeom prst="rect">
            <a:avLst/>
          </a:prstGeom>
        </p:spPr>
      </p:pic>
      <p:sp>
        <p:nvSpPr>
          <p:cNvPr id="41" name="TextBox 40"/>
          <p:cNvSpPr txBox="1"/>
          <p:nvPr/>
        </p:nvSpPr>
        <p:spPr>
          <a:xfrm>
            <a:off x="222133" y="3200400"/>
            <a:ext cx="3167896" cy="646331"/>
          </a:xfrm>
          <a:prstGeom prst="rect">
            <a:avLst/>
          </a:prstGeom>
          <a:noFill/>
        </p:spPr>
        <p:txBody>
          <a:bodyPr wrap="square" rtlCol="0">
            <a:spAutoFit/>
          </a:bodyPr>
          <a:lstStyle/>
          <a:p>
            <a:r>
              <a:rPr lang="en-US" dirty="0">
                <a:solidFill>
                  <a:srgbClr val="FFFF00"/>
                </a:solidFill>
              </a:rPr>
              <a:t>Some abbreviated information about the trajectory at the top</a:t>
            </a:r>
          </a:p>
        </p:txBody>
      </p:sp>
      <p:sp>
        <p:nvSpPr>
          <p:cNvPr id="42" name="TextBox 41"/>
          <p:cNvSpPr txBox="1"/>
          <p:nvPr/>
        </p:nvSpPr>
        <p:spPr>
          <a:xfrm>
            <a:off x="162581" y="182829"/>
            <a:ext cx="3167896" cy="923330"/>
          </a:xfrm>
          <a:prstGeom prst="rect">
            <a:avLst/>
          </a:prstGeom>
          <a:noFill/>
        </p:spPr>
        <p:txBody>
          <a:bodyPr wrap="square" rtlCol="0">
            <a:spAutoFit/>
          </a:bodyPr>
          <a:lstStyle/>
          <a:p>
            <a:r>
              <a:rPr lang="en-US" b="1" dirty="0"/>
              <a:t>a TDUMP file (</a:t>
            </a:r>
            <a:r>
              <a:rPr lang="en-US" b="1" i="1" dirty="0"/>
              <a:t>trajectory dump</a:t>
            </a:r>
            <a:r>
              <a:rPr lang="en-US" b="1" dirty="0"/>
              <a:t>) is the basic output of a </a:t>
            </a:r>
            <a:r>
              <a:rPr lang="en-US" b="1" dirty="0" err="1"/>
              <a:t>HySPLIT</a:t>
            </a:r>
            <a:r>
              <a:rPr lang="en-US" b="1" dirty="0"/>
              <a:t> trajectory simulation</a:t>
            </a:r>
          </a:p>
        </p:txBody>
      </p:sp>
      <p:sp>
        <p:nvSpPr>
          <p:cNvPr id="43" name="TextBox 42"/>
          <p:cNvSpPr txBox="1"/>
          <p:nvPr/>
        </p:nvSpPr>
        <p:spPr>
          <a:xfrm>
            <a:off x="-457200" y="7772400"/>
            <a:ext cx="3197352" cy="738664"/>
          </a:xfrm>
          <a:prstGeom prst="rect">
            <a:avLst/>
          </a:prstGeom>
          <a:noFill/>
        </p:spPr>
        <p:txBody>
          <a:bodyPr wrap="square" rtlCol="0">
            <a:spAutoFit/>
          </a:bodyPr>
          <a:lstStyle/>
          <a:p>
            <a:r>
              <a:rPr lang="en-US" sz="1400" b="1" dirty="0"/>
              <a:t>We will use this final trajectory “endpoint” to start a new trajectory going back the same way that it came. </a:t>
            </a:r>
          </a:p>
        </p:txBody>
      </p:sp>
      <p:sp>
        <p:nvSpPr>
          <p:cNvPr id="44" name="Right Arrow 43"/>
          <p:cNvSpPr/>
          <p:nvPr/>
        </p:nvSpPr>
        <p:spPr>
          <a:xfrm>
            <a:off x="228600" y="5650995"/>
            <a:ext cx="3435220" cy="1474485"/>
          </a:xfrm>
          <a:prstGeom prst="rightArrow">
            <a:avLst/>
          </a:prstGeom>
          <a:solidFill>
            <a:schemeClr val="tx1"/>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400" b="1" dirty="0">
                <a:solidFill>
                  <a:schemeClr val="bg1"/>
                </a:solidFill>
              </a:rPr>
              <a:t>we will use final trajectory “endpoint” to start a new trajectory going back the same way that it came.</a:t>
            </a:r>
            <a:endParaRPr lang="en-US" sz="1400" dirty="0">
              <a:solidFill>
                <a:schemeClr val="bg1"/>
              </a:solidFill>
            </a:endParaRPr>
          </a:p>
        </p:txBody>
      </p:sp>
    </p:spTree>
    <p:extLst>
      <p:ext uri="{BB962C8B-B14F-4D97-AF65-F5344CB8AC3E}">
        <p14:creationId xmlns:p14="http://schemas.microsoft.com/office/powerpoint/2010/main" val="326480054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4E8DBFF9-7723-4E32-B4D1-61E93AF5D5D3}" type="slidenum">
              <a:rPr lang="en-US" smtClean="0"/>
              <a:pPr/>
              <a:t>44</a:t>
            </a:fld>
            <a:endParaRPr lang="en-US"/>
          </a:p>
        </p:txBody>
      </p:sp>
      <p:pic>
        <p:nvPicPr>
          <p:cNvPr id="3" name="Picture 2"/>
          <p:cNvPicPr>
            <a:picLocks noChangeAspect="1"/>
          </p:cNvPicPr>
          <p:nvPr/>
        </p:nvPicPr>
        <p:blipFill>
          <a:blip r:embed="rId2"/>
          <a:stretch>
            <a:fillRect/>
          </a:stretch>
        </p:blipFill>
        <p:spPr>
          <a:xfrm>
            <a:off x="228600" y="2642616"/>
            <a:ext cx="3677763" cy="3383280"/>
          </a:xfrm>
          <a:prstGeom prst="rect">
            <a:avLst/>
          </a:prstGeom>
        </p:spPr>
      </p:pic>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514600" y="1981200"/>
            <a:ext cx="2149624" cy="804672"/>
          </a:xfrm>
          <a:prstGeom prst="rect">
            <a:avLst/>
          </a:prstGeom>
        </p:spPr>
      </p:pic>
      <p:pic>
        <p:nvPicPr>
          <p:cNvPr id="5" name="Picture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486400" y="2176272"/>
            <a:ext cx="3439408" cy="4197096"/>
          </a:xfrm>
          <a:prstGeom prst="rect">
            <a:avLst/>
          </a:prstGeom>
        </p:spPr>
      </p:pic>
      <p:sp>
        <p:nvSpPr>
          <p:cNvPr id="6" name="Right Arrow 5"/>
          <p:cNvSpPr/>
          <p:nvPr/>
        </p:nvSpPr>
        <p:spPr>
          <a:xfrm>
            <a:off x="4114800" y="4272039"/>
            <a:ext cx="1295400" cy="376161"/>
          </a:xfrm>
          <a:prstGeom prst="rightArrow">
            <a:avLst/>
          </a:prstGeom>
          <a:solidFill>
            <a:schemeClr val="tx1"/>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228600" y="228600"/>
            <a:ext cx="5437642" cy="1231106"/>
          </a:xfrm>
          <a:prstGeom prst="rect">
            <a:avLst/>
          </a:prstGeom>
          <a:noFill/>
        </p:spPr>
        <p:txBody>
          <a:bodyPr wrap="none" rtlCol="0">
            <a:spAutoFit/>
          </a:bodyPr>
          <a:lstStyle/>
          <a:p>
            <a:pPr marL="285750" indent="-285750">
              <a:spcAft>
                <a:spcPts val="1200"/>
              </a:spcAft>
              <a:buFont typeface="Wingdings" panose="05000000000000000000" pitchFamily="2" charset="2"/>
              <a:buChar char="Ø"/>
            </a:pPr>
            <a:r>
              <a:rPr lang="en-US" b="1" dirty="0"/>
              <a:t>Trajectory -&gt; Setup Run -&gt; Save</a:t>
            </a:r>
          </a:p>
          <a:p>
            <a:pPr marL="285750" indent="-285750">
              <a:spcAft>
                <a:spcPts val="1200"/>
              </a:spcAft>
              <a:buFont typeface="Wingdings" panose="05000000000000000000" pitchFamily="2" charset="2"/>
              <a:buChar char="Ø"/>
            </a:pPr>
            <a:r>
              <a:rPr lang="en-US" b="1" dirty="0"/>
              <a:t>Trajectory -&gt; Run Model -&gt; Exit</a:t>
            </a:r>
          </a:p>
          <a:p>
            <a:pPr marL="285750" indent="-285750">
              <a:spcAft>
                <a:spcPts val="1200"/>
              </a:spcAft>
              <a:buFont typeface="Wingdings" panose="05000000000000000000" pitchFamily="2" charset="2"/>
              <a:buChar char="Ø"/>
            </a:pPr>
            <a:r>
              <a:rPr lang="en-US" b="1" dirty="0"/>
              <a:t>Trajectory -&gt; Display -&gt; Trajectory -&gt; Execute Display</a:t>
            </a:r>
          </a:p>
        </p:txBody>
      </p:sp>
    </p:spTree>
    <p:extLst>
      <p:ext uri="{BB962C8B-B14F-4D97-AF65-F5344CB8AC3E}">
        <p14:creationId xmlns:p14="http://schemas.microsoft.com/office/powerpoint/2010/main" val="140858138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4E8DBFF9-7723-4E32-B4D1-61E93AF5D5D3}" type="slidenum">
              <a:rPr lang="en-US" smtClean="0"/>
              <a:pPr/>
              <a:t>45</a:t>
            </a:fld>
            <a:endParaRPr lang="en-US"/>
          </a:p>
        </p:txBody>
      </p:sp>
      <p:pic>
        <p:nvPicPr>
          <p:cNvPr id="3" name="Picture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486400" y="2176272"/>
            <a:ext cx="3489826" cy="4197096"/>
          </a:xfrm>
          <a:prstGeom prst="rect">
            <a:avLst/>
          </a:prstGeom>
        </p:spPr>
      </p:pic>
      <p:pic>
        <p:nvPicPr>
          <p:cNvPr id="4" name="Picture 3"/>
          <p:cNvPicPr>
            <a:picLocks noChangeAspect="1"/>
          </p:cNvPicPr>
          <p:nvPr/>
        </p:nvPicPr>
        <p:blipFill>
          <a:blip r:embed="rId3"/>
          <a:stretch>
            <a:fillRect/>
          </a:stretch>
        </p:blipFill>
        <p:spPr>
          <a:xfrm>
            <a:off x="533400" y="1143000"/>
            <a:ext cx="3352800" cy="3762355"/>
          </a:xfrm>
          <a:prstGeom prst="rect">
            <a:avLst/>
          </a:prstGeom>
        </p:spPr>
      </p:pic>
      <p:sp>
        <p:nvSpPr>
          <p:cNvPr id="5" name="TextBox 4"/>
          <p:cNvSpPr txBox="1"/>
          <p:nvPr/>
        </p:nvSpPr>
        <p:spPr>
          <a:xfrm>
            <a:off x="698088" y="609600"/>
            <a:ext cx="3167896" cy="369332"/>
          </a:xfrm>
          <a:prstGeom prst="rect">
            <a:avLst/>
          </a:prstGeom>
          <a:noFill/>
          <a:ln w="38100">
            <a:solidFill>
              <a:srgbClr val="00B0F0"/>
            </a:solidFill>
          </a:ln>
        </p:spPr>
        <p:txBody>
          <a:bodyPr wrap="square" rtlCol="0">
            <a:spAutoFit/>
          </a:bodyPr>
          <a:lstStyle/>
          <a:p>
            <a:r>
              <a:rPr lang="en-US" b="1" dirty="0" err="1">
                <a:solidFill>
                  <a:srgbClr val="FFFF00"/>
                </a:solidFill>
                <a:latin typeface="Courier New" panose="02070309020205020404" pitchFamily="49" charset="0"/>
                <a:cs typeface="Courier New" panose="02070309020205020404" pitchFamily="49" charset="0"/>
              </a:rPr>
              <a:t>tdump_back</a:t>
            </a:r>
            <a:r>
              <a:rPr lang="en-US" b="1" dirty="0" err="1">
                <a:latin typeface="Courier New" panose="02070309020205020404" pitchFamily="49" charset="0"/>
                <a:cs typeface="Courier New" panose="02070309020205020404" pitchFamily="49" charset="0"/>
              </a:rPr>
              <a:t>+</a:t>
            </a:r>
            <a:r>
              <a:rPr lang="en-US" b="1" dirty="0" err="1">
                <a:solidFill>
                  <a:srgbClr val="FFFF00"/>
                </a:solidFill>
                <a:latin typeface="Courier New" panose="02070309020205020404" pitchFamily="49" charset="0"/>
                <a:cs typeface="Courier New" panose="02070309020205020404" pitchFamily="49" charset="0"/>
              </a:rPr>
              <a:t>tdump_frwd</a:t>
            </a:r>
            <a:endParaRPr lang="en-US" b="1" dirty="0">
              <a:solidFill>
                <a:srgbClr val="FFFF00"/>
              </a:solidFill>
              <a:latin typeface="Courier New" panose="02070309020205020404" pitchFamily="49" charset="0"/>
              <a:cs typeface="Courier New" panose="02070309020205020404" pitchFamily="49" charset="0"/>
            </a:endParaRPr>
          </a:p>
        </p:txBody>
      </p:sp>
      <p:sp>
        <p:nvSpPr>
          <p:cNvPr id="7" name="Rectangle 6"/>
          <p:cNvSpPr/>
          <p:nvPr/>
        </p:nvSpPr>
        <p:spPr>
          <a:xfrm>
            <a:off x="1948540" y="1371600"/>
            <a:ext cx="990600" cy="228600"/>
          </a:xfrm>
          <a:prstGeom prst="rect">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Arrow Connector 8"/>
          <p:cNvCxnSpPr/>
          <p:nvPr/>
        </p:nvCxnSpPr>
        <p:spPr>
          <a:xfrm>
            <a:off x="2514600" y="978932"/>
            <a:ext cx="0" cy="392668"/>
          </a:xfrm>
          <a:prstGeom prst="straightConnector1">
            <a:avLst/>
          </a:prstGeom>
          <a:ln w="38100">
            <a:solidFill>
              <a:srgbClr val="00B0F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0" name="Right Arrow 9"/>
          <p:cNvSpPr/>
          <p:nvPr/>
        </p:nvSpPr>
        <p:spPr>
          <a:xfrm>
            <a:off x="4114800" y="4272039"/>
            <a:ext cx="1295400" cy="376161"/>
          </a:xfrm>
          <a:prstGeom prst="rightArrow">
            <a:avLst/>
          </a:prstGeom>
          <a:solidFill>
            <a:schemeClr val="tx1"/>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228600" y="5410200"/>
            <a:ext cx="5105400" cy="1292662"/>
          </a:xfrm>
          <a:prstGeom prst="rect">
            <a:avLst/>
          </a:prstGeom>
          <a:noFill/>
          <a:ln w="38100">
            <a:solidFill>
              <a:srgbClr val="00B0F0"/>
            </a:solidFill>
          </a:ln>
        </p:spPr>
        <p:txBody>
          <a:bodyPr wrap="square" rtlCol="0">
            <a:spAutoFit/>
          </a:bodyPr>
          <a:lstStyle/>
          <a:p>
            <a:r>
              <a:rPr lang="en-US" dirty="0">
                <a:cs typeface="Courier New" panose="02070309020205020404" pitchFamily="49" charset="0"/>
              </a:rPr>
              <a:t>can also use a text file that lists any number (&lt; 5000) of </a:t>
            </a:r>
            <a:r>
              <a:rPr lang="en-US" dirty="0" err="1">
                <a:cs typeface="Courier New" panose="02070309020205020404" pitchFamily="49" charset="0"/>
              </a:rPr>
              <a:t>tdump</a:t>
            </a:r>
            <a:r>
              <a:rPr lang="en-US" dirty="0">
                <a:cs typeface="Courier New" panose="02070309020205020404" pitchFamily="49" charset="0"/>
              </a:rPr>
              <a:t> file names, prefaced by a “+”, e.g. :</a:t>
            </a:r>
          </a:p>
          <a:p>
            <a:endParaRPr lang="en-US" dirty="0">
              <a:cs typeface="Courier New" panose="02070309020205020404" pitchFamily="49" charset="0"/>
            </a:endParaRPr>
          </a:p>
          <a:p>
            <a:r>
              <a:rPr lang="en-US" sz="2400" b="1" dirty="0">
                <a:latin typeface="Courier New" panose="02070309020205020404" pitchFamily="49" charset="0"/>
                <a:cs typeface="Courier New" panose="02070309020205020404" pitchFamily="49" charset="0"/>
              </a:rPr>
              <a:t>+</a:t>
            </a:r>
            <a:r>
              <a:rPr lang="en-US" sz="2400" b="1" dirty="0">
                <a:solidFill>
                  <a:srgbClr val="FFFF00"/>
                </a:solidFill>
                <a:latin typeface="Courier New" panose="02070309020205020404" pitchFamily="49" charset="0"/>
                <a:cs typeface="Courier New" panose="02070309020205020404" pitchFamily="49" charset="0"/>
              </a:rPr>
              <a:t>list_of_tdump_files.txt</a:t>
            </a:r>
          </a:p>
        </p:txBody>
      </p:sp>
    </p:spTree>
    <p:extLst>
      <p:ext uri="{BB962C8B-B14F-4D97-AF65-F5344CB8AC3E}">
        <p14:creationId xmlns:p14="http://schemas.microsoft.com/office/powerpoint/2010/main" val="72395275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4E8DBFF9-7723-4E32-B4D1-61E93AF5D5D3}" type="slidenum">
              <a:rPr lang="en-US" smtClean="0"/>
              <a:pPr/>
              <a:t>46</a:t>
            </a:fld>
            <a:endParaRPr lang="en-US" dirty="0"/>
          </a:p>
        </p:txBody>
      </p:sp>
      <p:sp>
        <p:nvSpPr>
          <p:cNvPr id="3" name="TextBox 2"/>
          <p:cNvSpPr txBox="1"/>
          <p:nvPr/>
        </p:nvSpPr>
        <p:spPr>
          <a:xfrm>
            <a:off x="457200" y="457200"/>
            <a:ext cx="7272247" cy="2954655"/>
          </a:xfrm>
          <a:prstGeom prst="rect">
            <a:avLst/>
          </a:prstGeom>
          <a:noFill/>
        </p:spPr>
        <p:txBody>
          <a:bodyPr wrap="none" rtlCol="0">
            <a:spAutoFit/>
          </a:bodyPr>
          <a:lstStyle/>
          <a:p>
            <a:pPr>
              <a:spcBef>
                <a:spcPts val="1200"/>
              </a:spcBef>
            </a:pPr>
            <a:r>
              <a:rPr lang="en-US" b="1" dirty="0"/>
              <a:t>We will briefly go through the following parts of Section 4 of the Tutorial:  </a:t>
            </a:r>
          </a:p>
          <a:p>
            <a:pPr>
              <a:spcBef>
                <a:spcPts val="1200"/>
              </a:spcBef>
            </a:pPr>
            <a:r>
              <a:rPr lang="en-US" dirty="0">
                <a:solidFill>
                  <a:schemeClr val="tx1">
                    <a:lumMod val="65000"/>
                  </a:schemeClr>
                </a:solidFill>
              </a:rPr>
              <a:t>4.1 The Trajectory Calculation</a:t>
            </a:r>
          </a:p>
          <a:p>
            <a:pPr>
              <a:spcBef>
                <a:spcPts val="1200"/>
              </a:spcBef>
            </a:pPr>
            <a:r>
              <a:rPr lang="en-US" dirty="0">
                <a:solidFill>
                  <a:schemeClr val="tx1">
                    <a:lumMod val="65000"/>
                  </a:schemeClr>
                </a:solidFill>
              </a:rPr>
              <a:t>4.2 The Trajectory Equation</a:t>
            </a:r>
          </a:p>
          <a:p>
            <a:pPr>
              <a:spcBef>
                <a:spcPts val="1200"/>
              </a:spcBef>
            </a:pPr>
            <a:r>
              <a:rPr lang="en-US" dirty="0">
                <a:solidFill>
                  <a:schemeClr val="tx1">
                    <a:lumMod val="65000"/>
                  </a:schemeClr>
                </a:solidFill>
              </a:rPr>
              <a:t>4.3 Estimating Mixed Layer Depths</a:t>
            </a:r>
          </a:p>
          <a:p>
            <a:pPr>
              <a:spcBef>
                <a:spcPts val="1200"/>
              </a:spcBef>
            </a:pPr>
            <a:r>
              <a:rPr lang="en-US" dirty="0">
                <a:solidFill>
                  <a:schemeClr val="tx1">
                    <a:lumMod val="65000"/>
                  </a:schemeClr>
                </a:solidFill>
              </a:rPr>
              <a:t>4.4 Mixed Layer Trajectories</a:t>
            </a:r>
          </a:p>
          <a:p>
            <a:pPr>
              <a:spcBef>
                <a:spcPts val="1200"/>
              </a:spcBef>
            </a:pPr>
            <a:r>
              <a:rPr lang="en-US" dirty="0">
                <a:solidFill>
                  <a:schemeClr val="tx1">
                    <a:lumMod val="65000"/>
                  </a:schemeClr>
                </a:solidFill>
              </a:rPr>
              <a:t>4.5 Computational Trajectory Error</a:t>
            </a:r>
          </a:p>
          <a:p>
            <a:pPr>
              <a:spcBef>
                <a:spcPts val="1200"/>
              </a:spcBef>
            </a:pPr>
            <a:r>
              <a:rPr lang="en-US" b="1" dirty="0">
                <a:solidFill>
                  <a:srgbClr val="FFFF00"/>
                </a:solidFill>
              </a:rPr>
              <a:t>4.6 Meteorology Trajectory Error</a:t>
            </a:r>
          </a:p>
        </p:txBody>
      </p:sp>
      <p:sp>
        <p:nvSpPr>
          <p:cNvPr id="4" name="TextBox 3"/>
          <p:cNvSpPr txBox="1"/>
          <p:nvPr/>
        </p:nvSpPr>
        <p:spPr>
          <a:xfrm>
            <a:off x="5480180" y="1905000"/>
            <a:ext cx="3505200" cy="2677656"/>
          </a:xfrm>
          <a:prstGeom prst="rect">
            <a:avLst/>
          </a:prstGeom>
          <a:solidFill>
            <a:srgbClr val="8FFF8F"/>
          </a:solidFill>
          <a:ln w="57150">
            <a:solidFill>
              <a:schemeClr val="tx1"/>
            </a:solidFill>
          </a:ln>
        </p:spPr>
        <p:txBody>
          <a:bodyPr wrap="square" rtlCol="0">
            <a:spAutoFit/>
          </a:bodyPr>
          <a:lstStyle/>
          <a:p>
            <a:pPr algn="ctr"/>
            <a:r>
              <a:rPr lang="en-US" sz="2400" b="1" dirty="0">
                <a:solidFill>
                  <a:schemeClr val="bg1"/>
                </a:solidFill>
              </a:rPr>
              <a:t>Key Things to Learn:</a:t>
            </a:r>
          </a:p>
          <a:p>
            <a:pPr algn="ctr"/>
            <a:endParaRPr lang="en-US" b="1" dirty="0">
              <a:solidFill>
                <a:schemeClr val="bg1"/>
              </a:solidFill>
            </a:endParaRPr>
          </a:p>
          <a:p>
            <a:pPr marL="285750" indent="-285750">
              <a:buFont typeface="Wingdings" panose="05000000000000000000" pitchFamily="2" charset="2"/>
              <a:buChar char="Ø"/>
            </a:pPr>
            <a:r>
              <a:rPr lang="en-US" b="1" i="1" dirty="0">
                <a:solidFill>
                  <a:schemeClr val="bg1"/>
                </a:solidFill>
              </a:rPr>
              <a:t>What is the impact of using different meteorological data?</a:t>
            </a:r>
          </a:p>
          <a:p>
            <a:pPr marL="285750" indent="-285750">
              <a:buFont typeface="Wingdings" panose="05000000000000000000" pitchFamily="2" charset="2"/>
              <a:buChar char="Ø"/>
            </a:pPr>
            <a:endParaRPr lang="en-US" b="1" i="1" dirty="0">
              <a:solidFill>
                <a:schemeClr val="bg1"/>
              </a:solidFill>
            </a:endParaRPr>
          </a:p>
          <a:p>
            <a:pPr marL="285750" indent="-285750">
              <a:buFont typeface="Wingdings" panose="05000000000000000000" pitchFamily="2" charset="2"/>
              <a:buChar char="Ø"/>
            </a:pPr>
            <a:r>
              <a:rPr lang="en-US" b="1" i="1" dirty="0">
                <a:solidFill>
                  <a:schemeClr val="bg1"/>
                </a:solidFill>
              </a:rPr>
              <a:t>What met are available?</a:t>
            </a:r>
          </a:p>
          <a:p>
            <a:pPr marL="285750" indent="-285750">
              <a:buFont typeface="Wingdings" panose="05000000000000000000" pitchFamily="2" charset="2"/>
              <a:buChar char="Ø"/>
            </a:pPr>
            <a:endParaRPr lang="en-US" b="1" i="1" dirty="0">
              <a:solidFill>
                <a:schemeClr val="bg1"/>
              </a:solidFill>
            </a:endParaRPr>
          </a:p>
          <a:p>
            <a:pPr marL="285750" indent="-285750">
              <a:buFont typeface="Wingdings" panose="05000000000000000000" pitchFamily="2" charset="2"/>
              <a:buChar char="Ø"/>
            </a:pPr>
            <a:r>
              <a:rPr lang="en-US" b="1" i="1" dirty="0">
                <a:solidFill>
                  <a:schemeClr val="bg1"/>
                </a:solidFill>
              </a:rPr>
              <a:t>What factors influence your choice of met data to use?</a:t>
            </a:r>
          </a:p>
        </p:txBody>
      </p:sp>
      <p:cxnSp>
        <p:nvCxnSpPr>
          <p:cNvPr id="5" name="Straight Connector 4"/>
          <p:cNvCxnSpPr>
            <a:cxnSpLocks/>
          </p:cNvCxnSpPr>
          <p:nvPr/>
        </p:nvCxnSpPr>
        <p:spPr>
          <a:xfrm>
            <a:off x="3925700" y="3200400"/>
            <a:ext cx="1554480" cy="0"/>
          </a:xfrm>
          <a:prstGeom prst="line">
            <a:avLst/>
          </a:prstGeom>
          <a:ln w="57150">
            <a:solidFill>
              <a:srgbClr val="FFFF00"/>
            </a:solidFill>
            <a:prstDash val="sysDot"/>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6" name="Rectangle 5"/>
          <p:cNvSpPr/>
          <p:nvPr/>
        </p:nvSpPr>
        <p:spPr>
          <a:xfrm>
            <a:off x="380999" y="2971800"/>
            <a:ext cx="3528423" cy="457200"/>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84141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4E8DBFF9-7723-4E32-B4D1-61E93AF5D5D3}" type="slidenum">
              <a:rPr lang="en-US" smtClean="0"/>
              <a:pPr/>
              <a:t>47</a:t>
            </a:fld>
            <a:endParaRPr lang="en-US"/>
          </a:p>
        </p:txBody>
      </p:sp>
      <p:pic>
        <p:nvPicPr>
          <p:cNvPr id="4" name="Picture 3"/>
          <p:cNvPicPr>
            <a:picLocks noChangeAspect="1"/>
          </p:cNvPicPr>
          <p:nvPr/>
        </p:nvPicPr>
        <p:blipFill>
          <a:blip r:embed="rId2"/>
          <a:stretch>
            <a:fillRect/>
          </a:stretch>
        </p:blipFill>
        <p:spPr>
          <a:xfrm>
            <a:off x="252908" y="152400"/>
            <a:ext cx="4319092" cy="3995737"/>
          </a:xfrm>
          <a:prstGeom prst="rect">
            <a:avLst/>
          </a:prstGeom>
        </p:spPr>
      </p:pic>
      <p:sp>
        <p:nvSpPr>
          <p:cNvPr id="5" name="TextBox 4"/>
          <p:cNvSpPr txBox="1"/>
          <p:nvPr/>
        </p:nvSpPr>
        <p:spPr>
          <a:xfrm>
            <a:off x="2209800" y="2407414"/>
            <a:ext cx="183705" cy="215444"/>
          </a:xfrm>
          <a:prstGeom prst="rect">
            <a:avLst/>
          </a:prstGeom>
          <a:solidFill>
            <a:schemeClr val="tx1"/>
          </a:solidFill>
          <a:ln>
            <a:solidFill>
              <a:schemeClr val="bg1"/>
            </a:solidFill>
          </a:ln>
        </p:spPr>
        <p:txBody>
          <a:bodyPr wrap="none" lIns="45720" tIns="0" rIns="45720" bIns="0" rtlCol="0">
            <a:spAutoFit/>
          </a:bodyPr>
          <a:lstStyle/>
          <a:p>
            <a:r>
              <a:rPr lang="en-US" sz="1400" dirty="0">
                <a:solidFill>
                  <a:schemeClr val="bg1"/>
                </a:solidFill>
              </a:rPr>
              <a:t>1</a:t>
            </a:r>
          </a:p>
        </p:txBody>
      </p:sp>
      <p:sp>
        <p:nvSpPr>
          <p:cNvPr id="6" name="TextBox 5"/>
          <p:cNvSpPr txBox="1"/>
          <p:nvPr/>
        </p:nvSpPr>
        <p:spPr>
          <a:xfrm>
            <a:off x="673188" y="2387424"/>
            <a:ext cx="183705" cy="215444"/>
          </a:xfrm>
          <a:prstGeom prst="rect">
            <a:avLst/>
          </a:prstGeom>
          <a:solidFill>
            <a:schemeClr val="tx1"/>
          </a:solidFill>
          <a:ln>
            <a:solidFill>
              <a:schemeClr val="bg1"/>
            </a:solidFill>
          </a:ln>
        </p:spPr>
        <p:txBody>
          <a:bodyPr wrap="none" lIns="45720" tIns="0" rIns="45720" bIns="0" rtlCol="0">
            <a:spAutoFit/>
          </a:bodyPr>
          <a:lstStyle/>
          <a:p>
            <a:r>
              <a:rPr lang="en-US" sz="1400" dirty="0">
                <a:solidFill>
                  <a:schemeClr val="bg1"/>
                </a:solidFill>
              </a:rPr>
              <a:t>2</a:t>
            </a:r>
          </a:p>
        </p:txBody>
      </p:sp>
      <p:pic>
        <p:nvPicPr>
          <p:cNvPr id="7" name="Picture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724025" y="2438400"/>
            <a:ext cx="4267973" cy="2923504"/>
          </a:xfrm>
          <a:prstGeom prst="rect">
            <a:avLst/>
          </a:prstGeom>
        </p:spPr>
      </p:pic>
      <p:sp>
        <p:nvSpPr>
          <p:cNvPr id="8" name="TextBox 7"/>
          <p:cNvSpPr txBox="1"/>
          <p:nvPr/>
        </p:nvSpPr>
        <p:spPr>
          <a:xfrm>
            <a:off x="6400800" y="3629309"/>
            <a:ext cx="183705" cy="270843"/>
          </a:xfrm>
          <a:prstGeom prst="rect">
            <a:avLst/>
          </a:prstGeom>
          <a:solidFill>
            <a:schemeClr val="tx1"/>
          </a:solidFill>
          <a:ln>
            <a:solidFill>
              <a:schemeClr val="bg1"/>
            </a:solidFill>
          </a:ln>
        </p:spPr>
        <p:txBody>
          <a:bodyPr wrap="none" lIns="45720" tIns="27432" rIns="45720" bIns="27432" rtlCol="0">
            <a:spAutoFit/>
          </a:bodyPr>
          <a:lstStyle/>
          <a:p>
            <a:r>
              <a:rPr lang="en-US" sz="1400" dirty="0">
                <a:solidFill>
                  <a:schemeClr val="bg1"/>
                </a:solidFill>
              </a:rPr>
              <a:t>3</a:t>
            </a:r>
          </a:p>
        </p:txBody>
      </p:sp>
      <p:sp>
        <p:nvSpPr>
          <p:cNvPr id="9" name="TextBox 8"/>
          <p:cNvSpPr txBox="1"/>
          <p:nvPr/>
        </p:nvSpPr>
        <p:spPr>
          <a:xfrm>
            <a:off x="8294764" y="4800600"/>
            <a:ext cx="183705" cy="270843"/>
          </a:xfrm>
          <a:prstGeom prst="rect">
            <a:avLst/>
          </a:prstGeom>
          <a:solidFill>
            <a:schemeClr val="tx1"/>
          </a:solidFill>
          <a:ln>
            <a:solidFill>
              <a:schemeClr val="bg1"/>
            </a:solidFill>
          </a:ln>
        </p:spPr>
        <p:txBody>
          <a:bodyPr wrap="none" lIns="45720" tIns="27432" rIns="45720" bIns="27432" rtlCol="0">
            <a:spAutoFit/>
          </a:bodyPr>
          <a:lstStyle/>
          <a:p>
            <a:r>
              <a:rPr lang="en-US" sz="1400" dirty="0">
                <a:solidFill>
                  <a:schemeClr val="bg1"/>
                </a:solidFill>
              </a:rPr>
              <a:t>4</a:t>
            </a:r>
          </a:p>
        </p:txBody>
      </p:sp>
      <p:sp>
        <p:nvSpPr>
          <p:cNvPr id="10" name="TextBox 9"/>
          <p:cNvSpPr txBox="1"/>
          <p:nvPr/>
        </p:nvSpPr>
        <p:spPr>
          <a:xfrm>
            <a:off x="4191000" y="3962400"/>
            <a:ext cx="183705" cy="270843"/>
          </a:xfrm>
          <a:prstGeom prst="rect">
            <a:avLst/>
          </a:prstGeom>
          <a:solidFill>
            <a:schemeClr val="tx1"/>
          </a:solidFill>
          <a:ln>
            <a:solidFill>
              <a:schemeClr val="bg1"/>
            </a:solidFill>
          </a:ln>
        </p:spPr>
        <p:txBody>
          <a:bodyPr wrap="none" lIns="45720" tIns="27432" rIns="45720" bIns="27432" rtlCol="0">
            <a:spAutoFit/>
          </a:bodyPr>
          <a:lstStyle/>
          <a:p>
            <a:r>
              <a:rPr lang="en-US" sz="1400" dirty="0">
                <a:solidFill>
                  <a:schemeClr val="bg1"/>
                </a:solidFill>
              </a:rPr>
              <a:t>5</a:t>
            </a:r>
          </a:p>
        </p:txBody>
      </p:sp>
      <p:sp>
        <p:nvSpPr>
          <p:cNvPr id="11" name="Rectangle 10"/>
          <p:cNvSpPr/>
          <p:nvPr/>
        </p:nvSpPr>
        <p:spPr>
          <a:xfrm>
            <a:off x="5536847" y="3726894"/>
            <a:ext cx="822960" cy="12147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5036936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4E8DBFF9-7723-4E32-B4D1-61E93AF5D5D3}" type="slidenum">
              <a:rPr lang="en-US" smtClean="0"/>
              <a:pPr/>
              <a:t>48</a:t>
            </a:fld>
            <a:endParaRPr lang="en-US"/>
          </a:p>
        </p:txBody>
      </p:sp>
      <p:pic>
        <p:nvPicPr>
          <p:cNvPr id="3" name="Picture 2"/>
          <p:cNvPicPr>
            <a:picLocks noChangeAspect="1"/>
          </p:cNvPicPr>
          <p:nvPr/>
        </p:nvPicPr>
        <p:blipFill>
          <a:blip r:embed="rId2"/>
          <a:stretch>
            <a:fillRect/>
          </a:stretch>
        </p:blipFill>
        <p:spPr>
          <a:xfrm>
            <a:off x="533400" y="685800"/>
            <a:ext cx="4876800" cy="5384933"/>
          </a:xfrm>
          <a:prstGeom prst="rect">
            <a:avLst/>
          </a:prstGeom>
        </p:spPr>
      </p:pic>
      <p:sp>
        <p:nvSpPr>
          <p:cNvPr id="4" name="TextBox 3"/>
          <p:cNvSpPr txBox="1"/>
          <p:nvPr/>
        </p:nvSpPr>
        <p:spPr>
          <a:xfrm>
            <a:off x="2400300" y="3124200"/>
            <a:ext cx="1143000" cy="1169551"/>
          </a:xfrm>
          <a:prstGeom prst="rect">
            <a:avLst/>
          </a:prstGeom>
          <a:solidFill>
            <a:schemeClr val="tx1"/>
          </a:solidFill>
          <a:ln w="19050">
            <a:solidFill>
              <a:srgbClr val="FF0000"/>
            </a:solidFill>
          </a:ln>
        </p:spPr>
        <p:txBody>
          <a:bodyPr wrap="square" rtlCol="0">
            <a:spAutoFit/>
          </a:bodyPr>
          <a:lstStyle/>
          <a:p>
            <a:r>
              <a:rPr lang="en-US" sz="1400" dirty="0">
                <a:solidFill>
                  <a:srgbClr val="FF0000"/>
                </a:solidFill>
              </a:rPr>
              <a:t>original trajectory we did, with 32 km NARR data</a:t>
            </a:r>
          </a:p>
        </p:txBody>
      </p:sp>
      <p:sp>
        <p:nvSpPr>
          <p:cNvPr id="5" name="TextBox 4"/>
          <p:cNvSpPr txBox="1"/>
          <p:nvPr/>
        </p:nvSpPr>
        <p:spPr>
          <a:xfrm>
            <a:off x="4876800" y="3429000"/>
            <a:ext cx="1752600" cy="1169551"/>
          </a:xfrm>
          <a:prstGeom prst="rect">
            <a:avLst/>
          </a:prstGeom>
          <a:solidFill>
            <a:schemeClr val="tx1"/>
          </a:solidFill>
          <a:ln w="19050">
            <a:solidFill>
              <a:srgbClr val="0070C0"/>
            </a:solidFill>
          </a:ln>
        </p:spPr>
        <p:txBody>
          <a:bodyPr wrap="square" rtlCol="0">
            <a:spAutoFit/>
          </a:bodyPr>
          <a:lstStyle/>
          <a:p>
            <a:r>
              <a:rPr lang="en-US" sz="1400" dirty="0">
                <a:solidFill>
                  <a:srgbClr val="0070C0"/>
                </a:solidFill>
              </a:rPr>
              <a:t>new trajectory with global reanalysis met data (2.5 degree resolution, every 6 hours)</a:t>
            </a:r>
          </a:p>
        </p:txBody>
      </p:sp>
      <p:sp>
        <p:nvSpPr>
          <p:cNvPr id="6" name="TextBox 5"/>
          <p:cNvSpPr txBox="1"/>
          <p:nvPr/>
        </p:nvSpPr>
        <p:spPr>
          <a:xfrm>
            <a:off x="6877050" y="228600"/>
            <a:ext cx="2019300" cy="1200329"/>
          </a:xfrm>
          <a:prstGeom prst="rect">
            <a:avLst/>
          </a:prstGeom>
          <a:noFill/>
        </p:spPr>
        <p:txBody>
          <a:bodyPr wrap="square" rtlCol="0">
            <a:spAutoFit/>
          </a:bodyPr>
          <a:lstStyle/>
          <a:p>
            <a:r>
              <a:rPr lang="en-US" b="1" dirty="0">
                <a:solidFill>
                  <a:srgbClr val="FFFF00"/>
                </a:solidFill>
              </a:rPr>
              <a:t>You will typically get different results with different met data</a:t>
            </a:r>
            <a:endParaRPr lang="en-US" dirty="0"/>
          </a:p>
        </p:txBody>
      </p:sp>
      <p:sp>
        <p:nvSpPr>
          <p:cNvPr id="7" name="Rectangle 6"/>
          <p:cNvSpPr/>
          <p:nvPr/>
        </p:nvSpPr>
        <p:spPr>
          <a:xfrm>
            <a:off x="5638800" y="4763647"/>
            <a:ext cx="2667000" cy="2031325"/>
          </a:xfrm>
          <a:prstGeom prst="rect">
            <a:avLst/>
          </a:prstGeom>
        </p:spPr>
        <p:txBody>
          <a:bodyPr wrap="square">
            <a:spAutoFit/>
          </a:bodyPr>
          <a:lstStyle/>
          <a:p>
            <a:r>
              <a:rPr lang="en-US" dirty="0">
                <a:solidFill>
                  <a:srgbClr val="FFFF00"/>
                </a:solidFill>
              </a:rPr>
              <a:t>And in this special case, because this was in conjunction with the CAPTEX </a:t>
            </a:r>
            <a:r>
              <a:rPr lang="en-US" u="sng" dirty="0">
                <a:solidFill>
                  <a:srgbClr val="FFFF00"/>
                </a:solidFill>
              </a:rPr>
              <a:t>tracer experiment</a:t>
            </a:r>
            <a:r>
              <a:rPr lang="en-US" dirty="0">
                <a:solidFill>
                  <a:srgbClr val="FFFF00"/>
                </a:solidFill>
              </a:rPr>
              <a:t>, we know that the NARR-based result was indeed more accurate</a:t>
            </a:r>
          </a:p>
        </p:txBody>
      </p:sp>
      <p:sp>
        <p:nvSpPr>
          <p:cNvPr id="8" name="Rectangle 7"/>
          <p:cNvSpPr/>
          <p:nvPr/>
        </p:nvSpPr>
        <p:spPr>
          <a:xfrm>
            <a:off x="6781263" y="1736229"/>
            <a:ext cx="2152650" cy="2862322"/>
          </a:xfrm>
          <a:prstGeom prst="rect">
            <a:avLst/>
          </a:prstGeom>
        </p:spPr>
        <p:txBody>
          <a:bodyPr wrap="square">
            <a:spAutoFit/>
          </a:bodyPr>
          <a:lstStyle/>
          <a:p>
            <a:r>
              <a:rPr lang="en-US" dirty="0"/>
              <a:t>In this case, we expect the earlier NARR-based result to </a:t>
            </a:r>
            <a:r>
              <a:rPr lang="en-US" i="1" dirty="0"/>
              <a:t>probably</a:t>
            </a:r>
            <a:r>
              <a:rPr lang="en-US" dirty="0"/>
              <a:t> be more accurate, as the horizontal resolution is ~8x the global reanalysis data, and the time resolution is 2x</a:t>
            </a:r>
          </a:p>
        </p:txBody>
      </p:sp>
    </p:spTree>
    <p:extLst>
      <p:ext uri="{BB962C8B-B14F-4D97-AF65-F5344CB8AC3E}">
        <p14:creationId xmlns:p14="http://schemas.microsoft.com/office/powerpoint/2010/main" val="254661400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4E8DBFF9-7723-4E32-B4D1-61E93AF5D5D3}" type="slidenum">
              <a:rPr lang="en-US" smtClean="0"/>
              <a:pPr/>
              <a:t>49</a:t>
            </a:fld>
            <a:endParaRPr lang="en-US"/>
          </a:p>
        </p:txBody>
      </p:sp>
      <p:sp>
        <p:nvSpPr>
          <p:cNvPr id="3" name="TextBox 2"/>
          <p:cNvSpPr txBox="1"/>
          <p:nvPr/>
        </p:nvSpPr>
        <p:spPr>
          <a:xfrm>
            <a:off x="457200" y="533400"/>
            <a:ext cx="7924800" cy="5447645"/>
          </a:xfrm>
          <a:prstGeom prst="rect">
            <a:avLst/>
          </a:prstGeom>
          <a:noFill/>
        </p:spPr>
        <p:txBody>
          <a:bodyPr wrap="square" rtlCol="0">
            <a:spAutoFit/>
          </a:bodyPr>
          <a:lstStyle/>
          <a:p>
            <a:pPr marL="285750" indent="-285750">
              <a:spcBef>
                <a:spcPts val="3000"/>
              </a:spcBef>
              <a:buFont typeface="Wingdings" panose="05000000000000000000" pitchFamily="2" charset="2"/>
              <a:buChar char="q"/>
            </a:pPr>
            <a:r>
              <a:rPr lang="en-US" dirty="0">
                <a:solidFill>
                  <a:srgbClr val="FFFF00"/>
                </a:solidFill>
              </a:rPr>
              <a:t>HYSPLIT requires met data to be in a special format (</a:t>
            </a:r>
            <a:r>
              <a:rPr lang="en-US" dirty="0">
                <a:solidFill>
                  <a:srgbClr val="8FFF8F"/>
                </a:solidFill>
              </a:rPr>
              <a:t>“</a:t>
            </a:r>
            <a:r>
              <a:rPr lang="en-US" b="1" dirty="0">
                <a:solidFill>
                  <a:srgbClr val="8FFF8F"/>
                </a:solidFill>
              </a:rPr>
              <a:t>HYSPLIT-format</a:t>
            </a:r>
            <a:r>
              <a:rPr lang="en-US" dirty="0">
                <a:solidFill>
                  <a:srgbClr val="8FFF8F"/>
                </a:solidFill>
              </a:rPr>
              <a:t>”</a:t>
            </a:r>
            <a:r>
              <a:rPr lang="en-US" dirty="0">
                <a:solidFill>
                  <a:srgbClr val="FFFF00"/>
                </a:solidFill>
              </a:rPr>
              <a:t>)</a:t>
            </a:r>
          </a:p>
          <a:p>
            <a:pPr marL="285750" indent="-285750">
              <a:spcBef>
                <a:spcPts val="3000"/>
              </a:spcBef>
              <a:buFont typeface="Wingdings" panose="05000000000000000000" pitchFamily="2" charset="2"/>
              <a:buChar char="q"/>
            </a:pPr>
            <a:r>
              <a:rPr lang="en-US" dirty="0"/>
              <a:t>Gridded output data from a variety of meteorological models are </a:t>
            </a:r>
            <a:r>
              <a:rPr lang="en-US" b="1" dirty="0">
                <a:solidFill>
                  <a:srgbClr val="8FFF8F"/>
                </a:solidFill>
              </a:rPr>
              <a:t>converted</a:t>
            </a:r>
            <a:r>
              <a:rPr lang="en-US" dirty="0">
                <a:solidFill>
                  <a:srgbClr val="8FFF8F"/>
                </a:solidFill>
              </a:rPr>
              <a:t> </a:t>
            </a:r>
            <a:r>
              <a:rPr lang="en-US" dirty="0"/>
              <a:t>to HYSPLIT format and are archived at NOAA Air Resources Laboratory</a:t>
            </a:r>
          </a:p>
          <a:p>
            <a:pPr marL="285750" indent="-285750">
              <a:spcBef>
                <a:spcPts val="3000"/>
              </a:spcBef>
              <a:buFont typeface="Wingdings" panose="05000000000000000000" pitchFamily="2" charset="2"/>
              <a:buChar char="q"/>
            </a:pPr>
            <a:r>
              <a:rPr lang="en-US" dirty="0">
                <a:solidFill>
                  <a:srgbClr val="FFFF00"/>
                </a:solidFill>
              </a:rPr>
              <a:t>These files are </a:t>
            </a:r>
            <a:r>
              <a:rPr lang="en-US" b="1" dirty="0">
                <a:solidFill>
                  <a:srgbClr val="8FFF8F"/>
                </a:solidFill>
              </a:rPr>
              <a:t>freely available</a:t>
            </a:r>
            <a:r>
              <a:rPr lang="en-US" dirty="0">
                <a:solidFill>
                  <a:srgbClr val="8FFF8F"/>
                </a:solidFill>
              </a:rPr>
              <a:t> </a:t>
            </a:r>
            <a:r>
              <a:rPr lang="en-US" dirty="0">
                <a:solidFill>
                  <a:srgbClr val="FFFF00"/>
                </a:solidFill>
              </a:rPr>
              <a:t>to anyone</a:t>
            </a:r>
          </a:p>
          <a:p>
            <a:pPr marL="285750" indent="-285750">
              <a:spcBef>
                <a:spcPts val="3000"/>
              </a:spcBef>
              <a:buFont typeface="Wingdings" panose="05000000000000000000" pitchFamily="2" charset="2"/>
              <a:buChar char="q"/>
            </a:pPr>
            <a:r>
              <a:rPr lang="en-US" dirty="0"/>
              <a:t>Most of the data sets are based on </a:t>
            </a:r>
            <a:r>
              <a:rPr lang="en-US" b="1" dirty="0">
                <a:solidFill>
                  <a:srgbClr val="8FFF8F"/>
                </a:solidFill>
              </a:rPr>
              <a:t>NOAA meteorological models</a:t>
            </a:r>
          </a:p>
          <a:p>
            <a:pPr marL="285750" indent="-285750">
              <a:spcBef>
                <a:spcPts val="3000"/>
              </a:spcBef>
              <a:buFont typeface="Wingdings" panose="05000000000000000000" pitchFamily="2" charset="2"/>
              <a:buChar char="q"/>
            </a:pPr>
            <a:r>
              <a:rPr lang="en-US" dirty="0">
                <a:solidFill>
                  <a:srgbClr val="FFFF00"/>
                </a:solidFill>
              </a:rPr>
              <a:t>The HYSPLIT format files are </a:t>
            </a:r>
            <a:r>
              <a:rPr lang="en-US" dirty="0">
                <a:solidFill>
                  <a:srgbClr val="8FFF8F"/>
                </a:solidFill>
              </a:rPr>
              <a:t>“</a:t>
            </a:r>
            <a:r>
              <a:rPr lang="en-US" b="1" dirty="0">
                <a:solidFill>
                  <a:srgbClr val="8FFF8F"/>
                </a:solidFill>
              </a:rPr>
              <a:t>binary</a:t>
            </a:r>
            <a:r>
              <a:rPr lang="en-US" dirty="0">
                <a:solidFill>
                  <a:srgbClr val="8FFF8F"/>
                </a:solidFill>
              </a:rPr>
              <a:t>”</a:t>
            </a:r>
            <a:r>
              <a:rPr lang="en-US" dirty="0">
                <a:solidFill>
                  <a:srgbClr val="FFFF00"/>
                </a:solidFill>
              </a:rPr>
              <a:t> and </a:t>
            </a:r>
            <a:r>
              <a:rPr lang="en-US" dirty="0">
                <a:solidFill>
                  <a:srgbClr val="8FFF8F"/>
                </a:solidFill>
              </a:rPr>
              <a:t>“</a:t>
            </a:r>
            <a:r>
              <a:rPr lang="en-US" b="1" dirty="0">
                <a:solidFill>
                  <a:srgbClr val="8FFF8F"/>
                </a:solidFill>
              </a:rPr>
              <a:t>packed</a:t>
            </a:r>
            <a:r>
              <a:rPr lang="en-US" dirty="0">
                <a:solidFill>
                  <a:srgbClr val="8FFF8F"/>
                </a:solidFill>
              </a:rPr>
              <a:t>”</a:t>
            </a:r>
            <a:r>
              <a:rPr lang="en-US" dirty="0">
                <a:solidFill>
                  <a:srgbClr val="FFFF00"/>
                </a:solidFill>
              </a:rPr>
              <a:t>, so you can’t just look at the data in a text editor or a spreadsheet.</a:t>
            </a:r>
          </a:p>
          <a:p>
            <a:pPr marL="285750" indent="-285750">
              <a:spcBef>
                <a:spcPts val="3000"/>
              </a:spcBef>
              <a:buFont typeface="Wingdings" panose="05000000000000000000" pitchFamily="2" charset="2"/>
              <a:buChar char="q"/>
            </a:pPr>
            <a:r>
              <a:rPr lang="en-US" dirty="0"/>
              <a:t>The HYSPLIT modeling suite has a number of </a:t>
            </a:r>
            <a:r>
              <a:rPr lang="en-US" b="1" dirty="0">
                <a:solidFill>
                  <a:srgbClr val="8FFF8F"/>
                </a:solidFill>
              </a:rPr>
              <a:t>met data utility programs</a:t>
            </a:r>
            <a:r>
              <a:rPr lang="en-US" dirty="0"/>
              <a:t> that let you read and analyze the met data in various ways</a:t>
            </a:r>
          </a:p>
          <a:p>
            <a:pPr marL="285750" indent="-285750">
              <a:spcBef>
                <a:spcPts val="3000"/>
              </a:spcBef>
              <a:buFont typeface="Wingdings" panose="05000000000000000000" pitchFamily="2" charset="2"/>
              <a:buChar char="q"/>
            </a:pPr>
            <a:r>
              <a:rPr lang="en-US" dirty="0">
                <a:solidFill>
                  <a:srgbClr val="FFFF00"/>
                </a:solidFill>
              </a:rPr>
              <a:t>We used one of the programs before (profile), when we created a </a:t>
            </a:r>
            <a:r>
              <a:rPr lang="en-US" b="1" dirty="0">
                <a:solidFill>
                  <a:srgbClr val="8FFF8F"/>
                </a:solidFill>
              </a:rPr>
              <a:t>text profile</a:t>
            </a:r>
            <a:r>
              <a:rPr lang="en-US" dirty="0">
                <a:solidFill>
                  <a:srgbClr val="FFFF00"/>
                </a:solidFill>
              </a:rPr>
              <a:t> of met data at a certain location and time, but there are many others</a:t>
            </a:r>
          </a:p>
        </p:txBody>
      </p:sp>
    </p:spTree>
    <p:extLst>
      <p:ext uri="{BB962C8B-B14F-4D97-AF65-F5344CB8AC3E}">
        <p14:creationId xmlns:p14="http://schemas.microsoft.com/office/powerpoint/2010/main" val="4058212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 xmlns:a16="http://schemas.microsoft.com/office/drawing/2014/main" id="{226A7D0D-96F0-41B1-99DE-C9D8E05E553A}"/>
              </a:ext>
            </a:extLst>
          </p:cNvPr>
          <p:cNvPicPr>
            <a:picLocks noGrp="1" noChangeAspect="1"/>
          </p:cNvPicPr>
          <p:nvPr>
            <p:ph sz="half" idx="1"/>
          </p:nvPr>
        </p:nvPicPr>
        <p:blipFill>
          <a:blip r:embed="rId2">
            <a:extLst>
              <a:ext uri="{28A0092B-C50C-407E-A947-70E740481C1C}">
                <a14:useLocalDpi xmlns:a14="http://schemas.microsoft.com/office/drawing/2010/main"/>
              </a:ext>
            </a:extLst>
          </a:blip>
          <a:stretch>
            <a:fillRect/>
          </a:stretch>
        </p:blipFill>
        <p:spPr>
          <a:xfrm>
            <a:off x="0" y="0"/>
            <a:ext cx="6604002" cy="6858000"/>
          </a:xfrm>
        </p:spPr>
      </p:pic>
      <p:sp>
        <p:nvSpPr>
          <p:cNvPr id="4" name="Content Placeholder 3">
            <a:extLst>
              <a:ext uri="{FF2B5EF4-FFF2-40B4-BE49-F238E27FC236}">
                <a16:creationId xmlns="" xmlns:a16="http://schemas.microsoft.com/office/drawing/2014/main" id="{F4D63726-3BC2-4D89-8912-8E726D442836}"/>
              </a:ext>
            </a:extLst>
          </p:cNvPr>
          <p:cNvSpPr>
            <a:spLocks noGrp="1"/>
          </p:cNvSpPr>
          <p:nvPr>
            <p:ph sz="half" idx="2"/>
          </p:nvPr>
        </p:nvSpPr>
        <p:spPr>
          <a:xfrm>
            <a:off x="5181600" y="1981200"/>
            <a:ext cx="3810000" cy="3646412"/>
          </a:xfrm>
          <a:solidFill>
            <a:schemeClr val="bg2">
              <a:lumMod val="60000"/>
              <a:lumOff val="40000"/>
            </a:schemeClr>
          </a:solidFill>
          <a:ln w="38100">
            <a:solidFill>
              <a:schemeClr val="tx1"/>
            </a:solidFill>
          </a:ln>
        </p:spPr>
        <p:txBody>
          <a:bodyPr>
            <a:noAutofit/>
          </a:bodyPr>
          <a:lstStyle/>
          <a:p>
            <a:pPr marL="0" indent="0">
              <a:buNone/>
            </a:pPr>
            <a:r>
              <a:rPr lang="en-US" sz="3200" dirty="0"/>
              <a:t>Trajectory shows path of air parcel following the wind field provided by a Numerical Weather Prediction (NWP) model. </a:t>
            </a:r>
          </a:p>
        </p:txBody>
      </p:sp>
      <p:sp>
        <p:nvSpPr>
          <p:cNvPr id="5" name="Slide Number Placeholder 4">
            <a:extLst>
              <a:ext uri="{FF2B5EF4-FFF2-40B4-BE49-F238E27FC236}">
                <a16:creationId xmlns="" xmlns:a16="http://schemas.microsoft.com/office/drawing/2014/main" id="{90DA87FD-263A-4F89-BFC0-50DCE69AE367}"/>
              </a:ext>
            </a:extLst>
          </p:cNvPr>
          <p:cNvSpPr>
            <a:spLocks noGrp="1"/>
          </p:cNvSpPr>
          <p:nvPr>
            <p:ph type="sldNum" sz="quarter" idx="12"/>
          </p:nvPr>
        </p:nvSpPr>
        <p:spPr/>
        <p:txBody>
          <a:bodyPr/>
          <a:lstStyle/>
          <a:p>
            <a:fld id="{4E8DBFF9-7723-4E32-B4D1-61E93AF5D5D3}" type="slidenum">
              <a:rPr lang="en-US" smtClean="0"/>
              <a:pPr/>
              <a:t>5</a:t>
            </a:fld>
            <a:endParaRPr lang="en-US"/>
          </a:p>
        </p:txBody>
      </p:sp>
    </p:spTree>
    <p:extLst>
      <p:ext uri="{BB962C8B-B14F-4D97-AF65-F5344CB8AC3E}">
        <p14:creationId xmlns:p14="http://schemas.microsoft.com/office/powerpoint/2010/main" val="275061241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4E8DBFF9-7723-4E32-B4D1-61E93AF5D5D3}" type="slidenum">
              <a:rPr lang="en-US" smtClean="0"/>
              <a:pPr/>
              <a:t>50</a:t>
            </a:fld>
            <a:endParaRPr lang="en-US"/>
          </a:p>
        </p:txBody>
      </p:sp>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499514" y="685800"/>
            <a:ext cx="6144972" cy="5486400"/>
          </a:xfrm>
          <a:prstGeom prst="rect">
            <a:avLst/>
          </a:prstGeom>
        </p:spPr>
      </p:pic>
      <p:sp>
        <p:nvSpPr>
          <p:cNvPr id="5" name="Rectangle 4"/>
          <p:cNvSpPr/>
          <p:nvPr/>
        </p:nvSpPr>
        <p:spPr>
          <a:xfrm>
            <a:off x="4572000" y="152400"/>
            <a:ext cx="4240200" cy="369332"/>
          </a:xfrm>
          <a:prstGeom prst="rect">
            <a:avLst/>
          </a:prstGeom>
        </p:spPr>
        <p:txBody>
          <a:bodyPr wrap="none">
            <a:spAutoFit/>
          </a:bodyPr>
          <a:lstStyle/>
          <a:p>
            <a:r>
              <a:rPr lang="en-US" dirty="0">
                <a:solidFill>
                  <a:srgbClr val="FFFF00"/>
                </a:solidFill>
              </a:rPr>
              <a:t>https://ready.arl.noaa.gov/READYamet.php</a:t>
            </a:r>
          </a:p>
        </p:txBody>
      </p:sp>
      <p:sp>
        <p:nvSpPr>
          <p:cNvPr id="6" name="Right Arrow 5"/>
          <p:cNvSpPr/>
          <p:nvPr/>
        </p:nvSpPr>
        <p:spPr>
          <a:xfrm>
            <a:off x="838200" y="4267200"/>
            <a:ext cx="609600" cy="301951"/>
          </a:xfrm>
          <a:prstGeom prst="rightArrow">
            <a:avLst/>
          </a:prstGeom>
          <a:solidFill>
            <a:schemeClr val="tx1"/>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5670995" y="2780766"/>
            <a:ext cx="1447800" cy="1524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ight Arrow 7"/>
          <p:cNvSpPr/>
          <p:nvPr/>
        </p:nvSpPr>
        <p:spPr>
          <a:xfrm>
            <a:off x="7156361" y="2487055"/>
            <a:ext cx="1415605" cy="701188"/>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158435" y="76200"/>
            <a:ext cx="1969129" cy="369332"/>
          </a:xfrm>
          <a:prstGeom prst="rect">
            <a:avLst/>
          </a:prstGeom>
          <a:noFill/>
        </p:spPr>
        <p:txBody>
          <a:bodyPr wrap="none" rtlCol="0">
            <a:spAutoFit/>
          </a:bodyPr>
          <a:lstStyle/>
          <a:p>
            <a:r>
              <a:rPr lang="en-US" b="1" dirty="0"/>
              <a:t>TO GET MET DATA:</a:t>
            </a:r>
          </a:p>
        </p:txBody>
      </p:sp>
    </p:spTree>
    <p:extLst>
      <p:ext uri="{BB962C8B-B14F-4D97-AF65-F5344CB8AC3E}">
        <p14:creationId xmlns:p14="http://schemas.microsoft.com/office/powerpoint/2010/main" val="54295664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4E8DBFF9-7723-4E32-B4D1-61E93AF5D5D3}" type="slidenum">
              <a:rPr lang="en-US" smtClean="0"/>
              <a:pPr/>
              <a:t>51</a:t>
            </a:fld>
            <a:endParaRPr lang="en-US"/>
          </a:p>
        </p:txBody>
      </p:sp>
      <p:pic>
        <p:nvPicPr>
          <p:cNvPr id="3" name="Picture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28600" y="685800"/>
            <a:ext cx="6191931" cy="5486400"/>
          </a:xfrm>
          <a:prstGeom prst="rect">
            <a:avLst/>
          </a:prstGeom>
        </p:spPr>
      </p:pic>
      <p:sp>
        <p:nvSpPr>
          <p:cNvPr id="4" name="Rectangle 3"/>
          <p:cNvSpPr/>
          <p:nvPr/>
        </p:nvSpPr>
        <p:spPr>
          <a:xfrm>
            <a:off x="457200" y="152400"/>
            <a:ext cx="3913828" cy="369332"/>
          </a:xfrm>
          <a:prstGeom prst="rect">
            <a:avLst/>
          </a:prstGeom>
        </p:spPr>
        <p:txBody>
          <a:bodyPr wrap="none">
            <a:spAutoFit/>
          </a:bodyPr>
          <a:lstStyle/>
          <a:p>
            <a:r>
              <a:rPr lang="en-US" dirty="0"/>
              <a:t>https://ready.arl.noaa.gov/archives.php</a:t>
            </a:r>
          </a:p>
        </p:txBody>
      </p:sp>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420531" y="497047"/>
            <a:ext cx="2539167" cy="5760720"/>
          </a:xfrm>
          <a:prstGeom prst="rect">
            <a:avLst/>
          </a:prstGeom>
          <a:ln w="57150">
            <a:solidFill>
              <a:srgbClr val="00B0F0"/>
            </a:solidFill>
          </a:ln>
        </p:spPr>
      </p:pic>
      <p:sp>
        <p:nvSpPr>
          <p:cNvPr id="6" name="Oval 5"/>
          <p:cNvSpPr/>
          <p:nvPr/>
        </p:nvSpPr>
        <p:spPr>
          <a:xfrm>
            <a:off x="3609107" y="6053447"/>
            <a:ext cx="118753" cy="118753"/>
          </a:xfrm>
          <a:prstGeom prst="ellipse">
            <a:avLst/>
          </a:prstGeom>
          <a:solidFill>
            <a:srgbClr val="FFFF00"/>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3615046" y="6205847"/>
            <a:ext cx="118753" cy="118753"/>
          </a:xfrm>
          <a:prstGeom prst="ellipse">
            <a:avLst/>
          </a:prstGeom>
          <a:solidFill>
            <a:srgbClr val="FFFF00"/>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3615047" y="6358247"/>
            <a:ext cx="118753" cy="118753"/>
          </a:xfrm>
          <a:prstGeom prst="ellipse">
            <a:avLst/>
          </a:prstGeom>
          <a:solidFill>
            <a:srgbClr val="FFFF00"/>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7647707" y="6172200"/>
            <a:ext cx="118753" cy="118753"/>
          </a:xfrm>
          <a:prstGeom prst="ellipse">
            <a:avLst/>
          </a:prstGeom>
          <a:solidFill>
            <a:srgbClr val="FFFF00"/>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7653646" y="6324600"/>
            <a:ext cx="118753" cy="118753"/>
          </a:xfrm>
          <a:prstGeom prst="ellipse">
            <a:avLst/>
          </a:prstGeom>
          <a:solidFill>
            <a:srgbClr val="FFFF00"/>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7653647" y="6477000"/>
            <a:ext cx="118753" cy="118753"/>
          </a:xfrm>
          <a:prstGeom prst="ellipse">
            <a:avLst/>
          </a:prstGeom>
          <a:solidFill>
            <a:srgbClr val="FFFF00"/>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7654013" y="76200"/>
            <a:ext cx="118753" cy="118753"/>
          </a:xfrm>
          <a:prstGeom prst="ellipse">
            <a:avLst/>
          </a:prstGeom>
          <a:solidFill>
            <a:srgbClr val="FFFF00"/>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7659952" y="228600"/>
            <a:ext cx="118753" cy="118753"/>
          </a:xfrm>
          <a:prstGeom prst="ellipse">
            <a:avLst/>
          </a:prstGeom>
          <a:solidFill>
            <a:srgbClr val="FFFF00"/>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7659953" y="381000"/>
            <a:ext cx="118753" cy="118753"/>
          </a:xfrm>
          <a:prstGeom prst="ellipse">
            <a:avLst/>
          </a:prstGeom>
          <a:solidFill>
            <a:srgbClr val="FFFF00"/>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779764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4E8DBFF9-7723-4E32-B4D1-61E93AF5D5D3}" type="slidenum">
              <a:rPr lang="en-US" smtClean="0"/>
              <a:pPr/>
              <a:t>52</a:t>
            </a:fld>
            <a:endParaRPr lang="en-US"/>
          </a:p>
        </p:txBody>
      </p:sp>
      <p:graphicFrame>
        <p:nvGraphicFramePr>
          <p:cNvPr id="3" name="Table 2"/>
          <p:cNvGraphicFramePr>
            <a:graphicFrameLocks noGrp="1"/>
          </p:cNvGraphicFramePr>
          <p:nvPr>
            <p:extLst>
              <p:ext uri="{D42A27DB-BD31-4B8C-83A1-F6EECF244321}">
                <p14:modId xmlns:p14="http://schemas.microsoft.com/office/powerpoint/2010/main" val="1481549144"/>
              </p:ext>
            </p:extLst>
          </p:nvPr>
        </p:nvGraphicFramePr>
        <p:xfrm>
          <a:off x="685800" y="326917"/>
          <a:ext cx="8153400" cy="6111699"/>
        </p:xfrm>
        <a:graphic>
          <a:graphicData uri="http://schemas.openxmlformats.org/drawingml/2006/table">
            <a:tbl>
              <a:tblPr firstRow="1" bandRow="1">
                <a:tableStyleId>{5C22544A-7EE6-4342-B048-85BDC9FD1C3A}</a:tableStyleId>
              </a:tblPr>
              <a:tblGrid>
                <a:gridCol w="1828800">
                  <a:extLst>
                    <a:ext uri="{9D8B030D-6E8A-4147-A177-3AD203B41FA5}">
                      <a16:colId xmlns="" xmlns:a16="http://schemas.microsoft.com/office/drawing/2014/main" val="20000"/>
                    </a:ext>
                  </a:extLst>
                </a:gridCol>
                <a:gridCol w="813944">
                  <a:extLst>
                    <a:ext uri="{9D8B030D-6E8A-4147-A177-3AD203B41FA5}">
                      <a16:colId xmlns="" xmlns:a16="http://schemas.microsoft.com/office/drawing/2014/main" val="2865294580"/>
                    </a:ext>
                  </a:extLst>
                </a:gridCol>
                <a:gridCol w="661279">
                  <a:extLst>
                    <a:ext uri="{9D8B030D-6E8A-4147-A177-3AD203B41FA5}">
                      <a16:colId xmlns="" xmlns:a16="http://schemas.microsoft.com/office/drawing/2014/main" val="2167594526"/>
                    </a:ext>
                  </a:extLst>
                </a:gridCol>
                <a:gridCol w="661279">
                  <a:extLst>
                    <a:ext uri="{9D8B030D-6E8A-4147-A177-3AD203B41FA5}">
                      <a16:colId xmlns="" xmlns:a16="http://schemas.microsoft.com/office/drawing/2014/main" val="246588836"/>
                    </a:ext>
                  </a:extLst>
                </a:gridCol>
                <a:gridCol w="514328">
                  <a:extLst>
                    <a:ext uri="{9D8B030D-6E8A-4147-A177-3AD203B41FA5}">
                      <a16:colId xmlns="" xmlns:a16="http://schemas.microsoft.com/office/drawing/2014/main" val="3908624942"/>
                    </a:ext>
                  </a:extLst>
                </a:gridCol>
                <a:gridCol w="701970">
                  <a:extLst>
                    <a:ext uri="{9D8B030D-6E8A-4147-A177-3AD203B41FA5}">
                      <a16:colId xmlns="" xmlns:a16="http://schemas.microsoft.com/office/drawing/2014/main" val="2437433627"/>
                    </a:ext>
                  </a:extLst>
                </a:gridCol>
                <a:gridCol w="838200">
                  <a:extLst>
                    <a:ext uri="{9D8B030D-6E8A-4147-A177-3AD203B41FA5}">
                      <a16:colId xmlns="" xmlns:a16="http://schemas.microsoft.com/office/drawing/2014/main" val="1290019975"/>
                    </a:ext>
                  </a:extLst>
                </a:gridCol>
                <a:gridCol w="838200">
                  <a:extLst>
                    <a:ext uri="{9D8B030D-6E8A-4147-A177-3AD203B41FA5}">
                      <a16:colId xmlns="" xmlns:a16="http://schemas.microsoft.com/office/drawing/2014/main" val="1053155155"/>
                    </a:ext>
                  </a:extLst>
                </a:gridCol>
                <a:gridCol w="1295400">
                  <a:extLst>
                    <a:ext uri="{9D8B030D-6E8A-4147-A177-3AD203B41FA5}">
                      <a16:colId xmlns="" xmlns:a16="http://schemas.microsoft.com/office/drawing/2014/main" val="3381410376"/>
                    </a:ext>
                  </a:extLst>
                </a:gridCol>
              </a:tblGrid>
              <a:tr h="985555">
                <a:tc>
                  <a:txBody>
                    <a:bodyPr/>
                    <a:lstStyle/>
                    <a:p>
                      <a:pPr algn="r"/>
                      <a:r>
                        <a:rPr lang="en-US" sz="1200" dirty="0">
                          <a:solidFill>
                            <a:schemeClr val="tx1"/>
                          </a:solidFill>
                          <a:latin typeface="Calibri" panose="020F0502020204030204" pitchFamily="34" charset="0"/>
                        </a:rPr>
                        <a:t>Dataset</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US" sz="1200" dirty="0">
                          <a:solidFill>
                            <a:schemeClr val="tx1"/>
                          </a:solidFill>
                          <a:latin typeface="Calibri" panose="020F0502020204030204" pitchFamily="34" charset="0"/>
                        </a:rPr>
                        <a:t>Horizontal </a:t>
                      </a:r>
                      <a:r>
                        <a:rPr lang="en-US" sz="1200" baseline="0" dirty="0">
                          <a:solidFill>
                            <a:schemeClr val="tx1"/>
                          </a:solidFill>
                          <a:latin typeface="Calibri" panose="020F0502020204030204" pitchFamily="34" charset="0"/>
                        </a:rPr>
                        <a:t>Resolution</a:t>
                      </a:r>
                    </a:p>
                    <a:p>
                      <a:pPr algn="l"/>
                      <a:r>
                        <a:rPr lang="en-US" sz="1200" baseline="0" dirty="0">
                          <a:solidFill>
                            <a:schemeClr val="tx1"/>
                          </a:solidFill>
                          <a:latin typeface="Calibri" panose="020F0502020204030204" pitchFamily="34" charset="0"/>
                        </a:rPr>
                        <a:t>(km- approx.)</a:t>
                      </a:r>
                      <a:endParaRPr lang="en-US" sz="1200" dirty="0">
                        <a:solidFill>
                          <a:schemeClr val="tx1"/>
                        </a:solidFill>
                        <a:latin typeface="Calibri" panose="020F0502020204030204" pitchFamily="34" charset="0"/>
                      </a:endParaRP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US" sz="1200" dirty="0">
                          <a:solidFill>
                            <a:schemeClr val="tx1"/>
                          </a:solidFill>
                          <a:latin typeface="Calibri" panose="020F0502020204030204" pitchFamily="34" charset="0"/>
                        </a:rPr>
                        <a:t>Full-grid dimensions</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US" sz="1200" dirty="0">
                          <a:solidFill>
                            <a:schemeClr val="tx1"/>
                          </a:solidFill>
                          <a:latin typeface="Calibri" panose="020F0502020204030204" pitchFamily="34" charset="0"/>
                        </a:rPr>
                        <a:t>Temporal resolution (</a:t>
                      </a:r>
                      <a:r>
                        <a:rPr lang="en-US" sz="1200" dirty="0" err="1">
                          <a:solidFill>
                            <a:schemeClr val="tx1"/>
                          </a:solidFill>
                          <a:latin typeface="Calibri" panose="020F0502020204030204" pitchFamily="34" charset="0"/>
                        </a:rPr>
                        <a:t>hrs</a:t>
                      </a:r>
                      <a:r>
                        <a:rPr lang="en-US" sz="1200" dirty="0">
                          <a:solidFill>
                            <a:schemeClr val="tx1"/>
                          </a:solidFill>
                          <a:latin typeface="Calibri" panose="020F0502020204030204" pitchFamily="34" charset="0"/>
                        </a:rPr>
                        <a:t>)</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US" sz="1200" dirty="0">
                          <a:solidFill>
                            <a:schemeClr val="tx1"/>
                          </a:solidFill>
                          <a:latin typeface="Calibri" panose="020F0502020204030204" pitchFamily="34" charset="0"/>
                        </a:rPr>
                        <a:t>Vertical</a:t>
                      </a:r>
                    </a:p>
                    <a:p>
                      <a:pPr algn="l"/>
                      <a:r>
                        <a:rPr lang="en-US" sz="1200" dirty="0">
                          <a:solidFill>
                            <a:schemeClr val="tx1"/>
                          </a:solidFill>
                          <a:latin typeface="Calibri" panose="020F0502020204030204" pitchFamily="34" charset="0"/>
                        </a:rPr>
                        <a:t>Levels</a:t>
                      </a:r>
                    </a:p>
                  </a:txBody>
                  <a:tcPr vert="vert27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US" sz="1200" dirty="0">
                          <a:solidFill>
                            <a:schemeClr val="tx1"/>
                          </a:solidFill>
                          <a:latin typeface="Calibri" panose="020F0502020204030204" pitchFamily="34" charset="0"/>
                        </a:rPr>
                        <a:t>Period</a:t>
                      </a:r>
                      <a:r>
                        <a:rPr lang="en-US" sz="1200" baseline="0" dirty="0">
                          <a:solidFill>
                            <a:schemeClr val="tx1"/>
                          </a:solidFill>
                          <a:latin typeface="Calibri" panose="020F0502020204030204" pitchFamily="34" charset="0"/>
                        </a:rPr>
                        <a:t> of each file</a:t>
                      </a:r>
                      <a:endParaRPr lang="en-US" sz="1200" dirty="0">
                        <a:solidFill>
                          <a:schemeClr val="tx1"/>
                        </a:solidFill>
                        <a:latin typeface="Calibri" panose="020F0502020204030204" pitchFamily="34" charset="0"/>
                      </a:endParaRP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US" sz="1200" dirty="0">
                          <a:solidFill>
                            <a:schemeClr val="tx1"/>
                          </a:solidFill>
                          <a:latin typeface="Calibri" panose="020F0502020204030204" pitchFamily="34" charset="0"/>
                        </a:rPr>
                        <a:t>Size of</a:t>
                      </a:r>
                      <a:r>
                        <a:rPr lang="en-US" sz="1200" baseline="0" dirty="0">
                          <a:solidFill>
                            <a:schemeClr val="tx1"/>
                          </a:solidFill>
                          <a:latin typeface="Calibri" panose="020F0502020204030204" pitchFamily="34" charset="0"/>
                        </a:rPr>
                        <a:t> each file (GB)</a:t>
                      </a:r>
                      <a:endParaRPr lang="en-US" sz="1200" dirty="0">
                        <a:solidFill>
                          <a:schemeClr val="tx1"/>
                        </a:solidFill>
                        <a:latin typeface="Calibri" panose="020F0502020204030204" pitchFamily="34" charset="0"/>
                      </a:endParaRP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US" sz="1200" dirty="0">
                          <a:solidFill>
                            <a:schemeClr val="tx1"/>
                          </a:solidFill>
                          <a:latin typeface="Calibri" panose="020F0502020204030204" pitchFamily="34" charset="0"/>
                        </a:rPr>
                        <a:t>Total size</a:t>
                      </a:r>
                      <a:r>
                        <a:rPr lang="en-US" sz="1200" baseline="0" dirty="0">
                          <a:solidFill>
                            <a:schemeClr val="tx1"/>
                          </a:solidFill>
                          <a:latin typeface="Calibri" panose="020F0502020204030204" pitchFamily="34" charset="0"/>
                        </a:rPr>
                        <a:t> for one month of data (GB)</a:t>
                      </a:r>
                      <a:endParaRPr lang="en-US" sz="1200" dirty="0">
                        <a:solidFill>
                          <a:schemeClr val="tx1"/>
                        </a:solidFill>
                        <a:latin typeface="Calibri" panose="020F0502020204030204" pitchFamily="34" charset="0"/>
                      </a:endParaRP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US" sz="1200" dirty="0">
                          <a:solidFill>
                            <a:schemeClr val="tx1"/>
                          </a:solidFill>
                          <a:latin typeface="Calibri" panose="020F0502020204030204" pitchFamily="34" charset="0"/>
                        </a:rPr>
                        <a:t>Availability</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10000"/>
                  </a:ext>
                </a:extLst>
              </a:tr>
              <a:tr h="591333">
                <a:tc>
                  <a:txBody>
                    <a:bodyPr/>
                    <a:lstStyle/>
                    <a:p>
                      <a:pPr algn="r"/>
                      <a:r>
                        <a:rPr lang="en-US" sz="1200" dirty="0">
                          <a:latin typeface="Calibri" panose="020F0502020204030204" pitchFamily="34" charset="0"/>
                        </a:rPr>
                        <a:t>HRRR-3km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dirty="0">
                          <a:latin typeface="Calibri" panose="020F0502020204030204" pitchFamily="34" charset="0"/>
                        </a:rPr>
                        <a:t>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dirty="0">
                          <a:latin typeface="Calibri" panose="020F0502020204030204" pitchFamily="34" charset="0"/>
                        </a:rPr>
                        <a:t>1799 x 1059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dirty="0">
                          <a:latin typeface="Calibri" panose="020F0502020204030204" pitchFamily="34" charset="0"/>
                        </a:rPr>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dirty="0">
                          <a:latin typeface="Calibri" panose="020F0502020204030204" pitchFamily="34" charset="0"/>
                        </a:rPr>
                        <a:t>37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dirty="0">
                          <a:latin typeface="Calibri" panose="020F0502020204030204" pitchFamily="34" charset="0"/>
                        </a:rPr>
                        <a:t>¼ day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en-US" sz="1200" dirty="0"/>
                        <a:t>3.2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en-US" sz="1200" dirty="0"/>
                        <a:t>390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dirty="0">
                          <a:latin typeface="Calibri" panose="020F0502020204030204" pitchFamily="34" charset="0"/>
                        </a:rPr>
                        <a:t>June 2015 -&gt;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3586623630"/>
                  </a:ext>
                </a:extLst>
              </a:tr>
              <a:tr h="591333">
                <a:tc>
                  <a:txBody>
                    <a:bodyPr/>
                    <a:lstStyle/>
                    <a:p>
                      <a:pPr algn="r"/>
                      <a:r>
                        <a:rPr lang="en-US" sz="1200" dirty="0">
                          <a:latin typeface="Calibri" panose="020F0502020204030204" pitchFamily="34" charset="0"/>
                        </a:rPr>
                        <a:t>NAM-12km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dirty="0">
                          <a:latin typeface="Calibri" panose="020F0502020204030204" pitchFamily="34" charset="0"/>
                        </a:rPr>
                        <a:t>12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a:latin typeface="Calibri" panose="020F0502020204030204" pitchFamily="34" charset="0"/>
                        </a:rPr>
                        <a:t>614</a:t>
                      </a:r>
                      <a:r>
                        <a:rPr lang="en-US" sz="1200" baseline="0">
                          <a:latin typeface="Calibri" panose="020F0502020204030204" pitchFamily="34" charset="0"/>
                        </a:rPr>
                        <a:t> x 428</a:t>
                      </a:r>
                      <a:endParaRPr lang="en-US" sz="1200">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dirty="0">
                          <a:latin typeface="Calibri" panose="020F0502020204030204" pitchFamily="34" charset="0"/>
                        </a:rPr>
                        <a:t>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a:latin typeface="Calibri" panose="020F0502020204030204" pitchFamily="34" charset="0"/>
                        </a:rPr>
                        <a:t>27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a:latin typeface="Calibri" panose="020F0502020204030204" pitchFamily="34" charset="0"/>
                        </a:rPr>
                        <a:t>1 day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en-US" sz="1200" dirty="0"/>
                        <a:t>0.395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en-US" sz="1200" dirty="0">
                          <a:latin typeface="Calibri" panose="020F0502020204030204" pitchFamily="34" charset="0"/>
                        </a:rPr>
                        <a:t>12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dirty="0">
                          <a:latin typeface="Calibri" panose="020F0502020204030204" pitchFamily="34" charset="0"/>
                        </a:rPr>
                        <a:t>May 2007</a:t>
                      </a:r>
                      <a:r>
                        <a:rPr lang="en-US" sz="1200" baseline="0" dirty="0">
                          <a:latin typeface="Calibri" panose="020F0502020204030204" pitchFamily="34" charset="0"/>
                        </a:rPr>
                        <a:t> -&gt;</a:t>
                      </a:r>
                      <a:endParaRPr lang="en-US" sz="1200" dirty="0">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878513439"/>
                  </a:ext>
                </a:extLst>
              </a:tr>
              <a:tr h="591333">
                <a:tc>
                  <a:txBody>
                    <a:bodyPr/>
                    <a:lstStyle/>
                    <a:p>
                      <a:pPr algn="r"/>
                      <a:r>
                        <a:rPr lang="en-US" sz="1200" dirty="0">
                          <a:latin typeface="Calibri" panose="020F0502020204030204" pitchFamily="34" charset="0"/>
                        </a:rPr>
                        <a:t>WRF-ARW-27km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dirty="0">
                          <a:latin typeface="Calibri" panose="020F0502020204030204" pitchFamily="34" charset="0"/>
                        </a:rPr>
                        <a:t>27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dirty="0">
                          <a:latin typeface="Calibri" panose="020F0502020204030204" pitchFamily="34" charset="0"/>
                        </a:rPr>
                        <a:t>216 x 174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dirty="0">
                          <a:latin typeface="Calibri" panose="020F0502020204030204" pitchFamily="34" charset="0"/>
                        </a:rPr>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dirty="0">
                          <a:latin typeface="Calibri" panose="020F0502020204030204" pitchFamily="34" charset="0"/>
                        </a:rPr>
                        <a:t>35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dirty="0">
                          <a:latin typeface="Calibri" panose="020F0502020204030204" pitchFamily="34" charset="0"/>
                        </a:rPr>
                        <a:t>1 day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en-US" sz="1200" dirty="0"/>
                        <a:t>0.210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en-US" sz="1200" dirty="0"/>
                        <a:t>6.4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dirty="0">
                          <a:latin typeface="Calibri" panose="020F0502020204030204" pitchFamily="34" charset="0"/>
                        </a:rPr>
                        <a:t>1980-2016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286395513"/>
                  </a:ext>
                </a:extLst>
              </a:tr>
              <a:tr h="591333">
                <a:tc>
                  <a:txBody>
                    <a:bodyPr/>
                    <a:lstStyle/>
                    <a:p>
                      <a:pPr algn="r"/>
                      <a:r>
                        <a:rPr lang="en-US" sz="1200" dirty="0">
                          <a:latin typeface="Calibri" panose="020F0502020204030204" pitchFamily="34" charset="0"/>
                        </a:rPr>
                        <a:t>NARR-32km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a:latin typeface="Calibri" panose="020F0502020204030204" pitchFamily="34" charset="0"/>
                        </a:rPr>
                        <a:t>32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a:latin typeface="Calibri" panose="020F0502020204030204" pitchFamily="34" charset="0"/>
                        </a:rPr>
                        <a:t>309 x 237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dirty="0">
                          <a:latin typeface="Calibri" panose="020F0502020204030204" pitchFamily="34" charset="0"/>
                        </a:rPr>
                        <a:t>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a:latin typeface="Calibri" panose="020F0502020204030204" pitchFamily="34" charset="0"/>
                        </a:rPr>
                        <a:t>24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a:latin typeface="Calibri" panose="020F0502020204030204" pitchFamily="34" charset="0"/>
                        </a:rPr>
                        <a:t>1 month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en-US" sz="1200" dirty="0"/>
                        <a:t>2.8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en-US" sz="1200" dirty="0">
                          <a:latin typeface="Calibri" panose="020F0502020204030204" pitchFamily="34" charset="0"/>
                        </a:rPr>
                        <a:t>2.8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dirty="0">
                          <a:latin typeface="Calibri" panose="020F0502020204030204" pitchFamily="34" charset="0"/>
                        </a:rPr>
                        <a:t>1979 -&gt;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10001"/>
                  </a:ext>
                </a:extLst>
              </a:tr>
              <a:tr h="591333">
                <a:tc>
                  <a:txBody>
                    <a:bodyPr/>
                    <a:lstStyle/>
                    <a:p>
                      <a:pPr algn="r"/>
                      <a:r>
                        <a:rPr lang="en-US" sz="1200" dirty="0">
                          <a:latin typeface="Calibri" panose="020F0502020204030204" pitchFamily="34" charset="0"/>
                        </a:rPr>
                        <a:t>EDAS-40km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a:latin typeface="Calibri" panose="020F0502020204030204" pitchFamily="34" charset="0"/>
                        </a:rPr>
                        <a:t>40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a:latin typeface="Calibri" panose="020F0502020204030204" pitchFamily="34" charset="0"/>
                        </a:rPr>
                        <a:t>185 x 129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dirty="0">
                          <a:latin typeface="Calibri" panose="020F0502020204030204" pitchFamily="34" charset="0"/>
                        </a:rPr>
                        <a:t>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a:latin typeface="Calibri" panose="020F0502020204030204" pitchFamily="34" charset="0"/>
                        </a:rPr>
                        <a:t>27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a:latin typeface="Calibri" panose="020F0502020204030204" pitchFamily="34" charset="0"/>
                        </a:rPr>
                        <a:t>½</a:t>
                      </a:r>
                      <a:r>
                        <a:rPr lang="en-US" sz="1200" baseline="0">
                          <a:latin typeface="Calibri" panose="020F0502020204030204" pitchFamily="34" charset="0"/>
                        </a:rPr>
                        <a:t> month</a:t>
                      </a:r>
                      <a:endParaRPr lang="en-US" sz="1200">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en-US" sz="1200" dirty="0"/>
                        <a:t>0.6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en-US" sz="1200" dirty="0">
                          <a:latin typeface="Calibri" panose="020F0502020204030204" pitchFamily="34" charset="0"/>
                        </a:rPr>
                        <a:t>1.2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dirty="0">
                          <a:latin typeface="Calibri" panose="020F0502020204030204" pitchFamily="34" charset="0"/>
                        </a:rPr>
                        <a:t>2004 -&gt;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10002"/>
                  </a:ext>
                </a:extLst>
              </a:tr>
              <a:tr h="193055">
                <a:tc gridSpan="9">
                  <a:txBody>
                    <a:bodyPr/>
                    <a:lstStyle/>
                    <a:p>
                      <a:pPr algn="r"/>
                      <a:endParaRPr lang="en-US" sz="1200" dirty="0">
                        <a:latin typeface="Calibri" panose="020F050202020403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 xmlns:a16="http://schemas.microsoft.com/office/drawing/2014/main" val="10004"/>
                  </a:ext>
                </a:extLst>
              </a:tr>
              <a:tr h="494106">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200" dirty="0">
                          <a:latin typeface="Calibri" panose="020F0502020204030204" pitchFamily="34" charset="0"/>
                        </a:rPr>
                        <a:t>GFS - 0.25</a:t>
                      </a:r>
                      <a:r>
                        <a:rPr lang="en-US" sz="1200" baseline="30000" dirty="0">
                          <a:latin typeface="Calibri" panose="020F0502020204030204" pitchFamily="34" charset="0"/>
                        </a:rPr>
                        <a:t>o</a:t>
                      </a:r>
                      <a:endParaRPr lang="en-US" sz="1200" dirty="0">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dirty="0"/>
                        <a:t>27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dirty="0">
                          <a:latin typeface="Calibri" panose="020F0502020204030204" pitchFamily="34" charset="0"/>
                        </a:rPr>
                        <a:t>1440 x 721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dirty="0">
                          <a:latin typeface="Calibri" panose="020F0502020204030204" pitchFamily="34" charset="0"/>
                        </a:rPr>
                        <a:t>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dirty="0">
                          <a:latin typeface="Calibri" panose="020F0502020204030204" pitchFamily="34" charset="0"/>
                        </a:rPr>
                        <a:t>56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dirty="0">
                          <a:latin typeface="Calibri" panose="020F0502020204030204" pitchFamily="34" charset="0"/>
                        </a:rPr>
                        <a:t>1 day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en-US" sz="1200" dirty="0"/>
                        <a:t>2.7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en-US" sz="1200" dirty="0"/>
                        <a:t>82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dirty="0"/>
                        <a:t>June 2016</a:t>
                      </a:r>
                      <a:r>
                        <a:rPr lang="en-US" sz="1200" baseline="0" dirty="0"/>
                        <a:t> -&gt;</a:t>
                      </a:r>
                      <a:endParaRPr lang="en-US" sz="1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3766395037"/>
                  </a:ext>
                </a:extLst>
              </a:tr>
              <a:tr h="494106">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200" dirty="0">
                          <a:latin typeface="Calibri" panose="020F0502020204030204" pitchFamily="34" charset="0"/>
                        </a:rPr>
                        <a:t>GDAS - 0.5</a:t>
                      </a:r>
                      <a:r>
                        <a:rPr lang="en-US" sz="1200" baseline="30000" dirty="0">
                          <a:latin typeface="Calibri" panose="020F0502020204030204" pitchFamily="34" charset="0"/>
                        </a:rPr>
                        <a:t>o</a:t>
                      </a:r>
                      <a:endParaRPr lang="en-US" sz="1200" dirty="0">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a:latin typeface="Calibri" panose="020F0502020204030204" pitchFamily="34" charset="0"/>
                        </a:rPr>
                        <a:t>55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a:latin typeface="Calibri" panose="020F0502020204030204" pitchFamily="34" charset="0"/>
                        </a:rPr>
                        <a:t>720 x 361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dirty="0">
                          <a:latin typeface="Calibri" panose="020F0502020204030204" pitchFamily="34" charset="0"/>
                        </a:rPr>
                        <a:t>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a:latin typeface="Calibri" panose="020F0502020204030204" pitchFamily="34" charset="0"/>
                        </a:rPr>
                        <a:t>56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a:latin typeface="Calibri" panose="020F0502020204030204" pitchFamily="34" charset="0"/>
                        </a:rPr>
                        <a:t>1 day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en-US" sz="1200" dirty="0"/>
                        <a:t>0.468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en-US" sz="1200" dirty="0">
                          <a:latin typeface="Calibri" panose="020F0502020204030204" pitchFamily="34" charset="0"/>
                        </a:rPr>
                        <a:t>14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dirty="0"/>
                        <a:t>Sept 2007</a:t>
                      </a:r>
                      <a:r>
                        <a:rPr lang="en-US" sz="1200" baseline="0" dirty="0"/>
                        <a:t> -&gt;</a:t>
                      </a:r>
                      <a:endParaRPr lang="en-US" sz="1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2504241729"/>
                  </a:ext>
                </a:extLst>
              </a:tr>
              <a:tr h="494106">
                <a:tc>
                  <a:txBody>
                    <a:bodyPr/>
                    <a:lstStyle/>
                    <a:p>
                      <a:pPr algn="r"/>
                      <a:r>
                        <a:rPr lang="en-US" sz="1200" dirty="0">
                          <a:latin typeface="Calibri" panose="020F0502020204030204" pitchFamily="34" charset="0"/>
                        </a:rPr>
                        <a:t>GDAS - 1</a:t>
                      </a:r>
                      <a:r>
                        <a:rPr lang="en-US" sz="1200" baseline="30000" dirty="0">
                          <a:latin typeface="Calibri" panose="020F0502020204030204" pitchFamily="34" charset="0"/>
                        </a:rPr>
                        <a:t>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a:latin typeface="Calibri" panose="020F0502020204030204" pitchFamily="34" charset="0"/>
                        </a:rPr>
                        <a:t>111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a:latin typeface="Calibri" panose="020F0502020204030204" pitchFamily="34" charset="0"/>
                        </a:rPr>
                        <a:t>360 x 181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dirty="0">
                          <a:latin typeface="Calibri" panose="020F0502020204030204" pitchFamily="34" charset="0"/>
                        </a:rPr>
                        <a:t>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a:latin typeface="Calibri" panose="020F0502020204030204" pitchFamily="34" charset="0"/>
                        </a:rPr>
                        <a:t>24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a:latin typeface="Calibri" panose="020F0502020204030204" pitchFamily="34" charset="0"/>
                        </a:rPr>
                        <a:t>1 week</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en-US" sz="1200" dirty="0"/>
                        <a:t>0.571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en-US" sz="1200" dirty="0">
                          <a:latin typeface="Calibri" panose="020F0502020204030204" pitchFamily="34" charset="0"/>
                        </a:rPr>
                        <a:t>2.5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dirty="0"/>
                        <a:t>Dec 2004 -&gt;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337017010"/>
                  </a:ext>
                </a:extLst>
              </a:tr>
              <a:tr h="494106">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200" dirty="0">
                          <a:latin typeface="Calibri" panose="020F0502020204030204" pitchFamily="34" charset="0"/>
                        </a:rPr>
                        <a:t>Global Reanalysis - 2.5</a:t>
                      </a:r>
                      <a:r>
                        <a:rPr lang="en-US" sz="1200" baseline="30000" dirty="0">
                          <a:latin typeface="Calibri" panose="020F0502020204030204" pitchFamily="34" charset="0"/>
                        </a:rPr>
                        <a:t>o</a:t>
                      </a:r>
                      <a:endParaRPr lang="en-US" sz="1200" dirty="0">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dirty="0">
                          <a:latin typeface="Calibri" panose="020F0502020204030204" pitchFamily="34" charset="0"/>
                        </a:rPr>
                        <a:t>278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dirty="0">
                          <a:latin typeface="Calibri" panose="020F0502020204030204" pitchFamily="34" charset="0"/>
                        </a:rPr>
                        <a:t>144 x 73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dirty="0">
                          <a:latin typeface="Calibri" panose="020F0502020204030204" pitchFamily="34" charset="0"/>
                        </a:rPr>
                        <a:t>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a:latin typeface="Calibri" panose="020F0502020204030204" pitchFamily="34" charset="0"/>
                        </a:rPr>
                        <a:t>18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a:latin typeface="Calibri" panose="020F0502020204030204" pitchFamily="34" charset="0"/>
                        </a:rPr>
                        <a:t>1 month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0.11</a:t>
                      </a:r>
                      <a:endParaRPr lang="en-US" sz="1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en-US" sz="1200" dirty="0">
                          <a:latin typeface="Calibri" panose="020F0502020204030204" pitchFamily="34" charset="0"/>
                        </a:rPr>
                        <a:t>0.11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dirty="0"/>
                        <a:t>1948 -&gt;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10005"/>
                  </a:ext>
                </a:extLst>
              </a:tr>
            </a:tbl>
          </a:graphicData>
        </a:graphic>
      </p:graphicFrame>
      <p:sp>
        <p:nvSpPr>
          <p:cNvPr id="4" name="TextBox 3"/>
          <p:cNvSpPr txBox="1"/>
          <p:nvPr/>
        </p:nvSpPr>
        <p:spPr>
          <a:xfrm rot="16200000">
            <a:off x="-740375" y="2596634"/>
            <a:ext cx="2819400" cy="369332"/>
          </a:xfrm>
          <a:prstGeom prst="rect">
            <a:avLst/>
          </a:prstGeom>
          <a:solidFill>
            <a:schemeClr val="tx1"/>
          </a:solidFill>
          <a:ln w="28575">
            <a:solidFill>
              <a:srgbClr val="00B0F0"/>
            </a:solidFill>
          </a:ln>
        </p:spPr>
        <p:txBody>
          <a:bodyPr wrap="square" rtlCol="0">
            <a:spAutoFit/>
          </a:bodyPr>
          <a:lstStyle/>
          <a:p>
            <a:pPr algn="ctr"/>
            <a:r>
              <a:rPr lang="en-US" dirty="0">
                <a:solidFill>
                  <a:schemeClr val="bg1"/>
                </a:solidFill>
              </a:rPr>
              <a:t>North American</a:t>
            </a:r>
          </a:p>
        </p:txBody>
      </p:sp>
      <p:sp>
        <p:nvSpPr>
          <p:cNvPr id="5" name="TextBox 4"/>
          <p:cNvSpPr txBox="1"/>
          <p:nvPr/>
        </p:nvSpPr>
        <p:spPr>
          <a:xfrm rot="16200000">
            <a:off x="-206976" y="5263634"/>
            <a:ext cx="1752600" cy="369332"/>
          </a:xfrm>
          <a:prstGeom prst="rect">
            <a:avLst/>
          </a:prstGeom>
          <a:solidFill>
            <a:schemeClr val="tx1"/>
          </a:solidFill>
          <a:ln w="28575">
            <a:solidFill>
              <a:srgbClr val="00B0F0"/>
            </a:solidFill>
          </a:ln>
        </p:spPr>
        <p:txBody>
          <a:bodyPr wrap="square" rtlCol="0">
            <a:spAutoFit/>
          </a:bodyPr>
          <a:lstStyle/>
          <a:p>
            <a:pPr algn="ctr"/>
            <a:r>
              <a:rPr lang="en-US" dirty="0">
                <a:solidFill>
                  <a:schemeClr val="bg1"/>
                </a:solidFill>
              </a:rPr>
              <a:t>Global</a:t>
            </a:r>
          </a:p>
        </p:txBody>
      </p:sp>
    </p:spTree>
    <p:extLst>
      <p:ext uri="{BB962C8B-B14F-4D97-AF65-F5344CB8AC3E}">
        <p14:creationId xmlns:p14="http://schemas.microsoft.com/office/powerpoint/2010/main" val="221887654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4E8DBFF9-7723-4E32-B4D1-61E93AF5D5D3}" type="slidenum">
              <a:rPr lang="en-US" smtClean="0"/>
              <a:pPr/>
              <a:t>53</a:t>
            </a:fld>
            <a:endParaRPr lang="en-US"/>
          </a:p>
        </p:txBody>
      </p:sp>
      <p:graphicFrame>
        <p:nvGraphicFramePr>
          <p:cNvPr id="3" name="Chart 2"/>
          <p:cNvGraphicFramePr>
            <a:graphicFrameLocks noGrp="1"/>
          </p:cNvGraphicFramePr>
          <p:nvPr>
            <p:extLst>
              <p:ext uri="{D42A27DB-BD31-4B8C-83A1-F6EECF244321}">
                <p14:modId xmlns:p14="http://schemas.microsoft.com/office/powerpoint/2010/main" val="942685278"/>
              </p:ext>
            </p:extLst>
          </p:nvPr>
        </p:nvGraphicFramePr>
        <p:xfrm>
          <a:off x="241397" y="287931"/>
          <a:ext cx="8661206" cy="6282137"/>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27988398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4E8DBFF9-7723-4E32-B4D1-61E93AF5D5D3}" type="slidenum">
              <a:rPr lang="en-US" smtClean="0"/>
              <a:pPr/>
              <a:t>54</a:t>
            </a:fld>
            <a:endParaRPr lang="en-US"/>
          </a:p>
        </p:txBody>
      </p:sp>
      <p:sp>
        <p:nvSpPr>
          <p:cNvPr id="3" name="TextBox 2"/>
          <p:cNvSpPr txBox="1"/>
          <p:nvPr/>
        </p:nvSpPr>
        <p:spPr>
          <a:xfrm>
            <a:off x="228600" y="152400"/>
            <a:ext cx="4732065" cy="461665"/>
          </a:xfrm>
          <a:prstGeom prst="rect">
            <a:avLst/>
          </a:prstGeom>
          <a:noFill/>
        </p:spPr>
        <p:txBody>
          <a:bodyPr wrap="none" rtlCol="0">
            <a:spAutoFit/>
          </a:bodyPr>
          <a:lstStyle/>
          <a:p>
            <a:r>
              <a:rPr lang="en-US" sz="2400" b="1" dirty="0"/>
              <a:t>What Met Data set should you use?</a:t>
            </a:r>
          </a:p>
        </p:txBody>
      </p:sp>
      <p:sp>
        <p:nvSpPr>
          <p:cNvPr id="4" name="TextBox 3"/>
          <p:cNvSpPr txBox="1"/>
          <p:nvPr/>
        </p:nvSpPr>
        <p:spPr>
          <a:xfrm>
            <a:off x="609600" y="703542"/>
            <a:ext cx="8229600" cy="5975995"/>
          </a:xfrm>
          <a:prstGeom prst="rect">
            <a:avLst/>
          </a:prstGeom>
          <a:noFill/>
        </p:spPr>
        <p:txBody>
          <a:bodyPr wrap="square" rtlCol="0">
            <a:spAutoFit/>
          </a:bodyPr>
          <a:lstStyle/>
          <a:p>
            <a:pPr marL="285750" indent="-285750">
              <a:buFont typeface="Wingdings" panose="05000000000000000000" pitchFamily="2" charset="2"/>
              <a:buChar char="Ø"/>
            </a:pPr>
            <a:r>
              <a:rPr lang="en-US" sz="1600" b="1" dirty="0">
                <a:solidFill>
                  <a:srgbClr val="FFFF00"/>
                </a:solidFill>
              </a:rPr>
              <a:t>When and where is your simulation?</a:t>
            </a:r>
          </a:p>
          <a:p>
            <a:pPr marL="742950" lvl="1" indent="-285750">
              <a:spcBef>
                <a:spcPts val="400"/>
              </a:spcBef>
              <a:buFont typeface="Courier New" panose="02070309020205020404" pitchFamily="49" charset="0"/>
              <a:buChar char="o"/>
            </a:pPr>
            <a:r>
              <a:rPr lang="en-US" sz="1400" dirty="0"/>
              <a:t>North America vs. global</a:t>
            </a:r>
          </a:p>
          <a:p>
            <a:pPr marL="742950" lvl="1" indent="-285750">
              <a:spcBef>
                <a:spcPts val="400"/>
              </a:spcBef>
              <a:buFont typeface="Courier New" panose="02070309020205020404" pitchFamily="49" charset="0"/>
              <a:buChar char="o"/>
            </a:pPr>
            <a:r>
              <a:rPr lang="en-US" sz="1400" dirty="0"/>
              <a:t>Recent years, many options</a:t>
            </a:r>
          </a:p>
          <a:p>
            <a:pPr marL="742950" lvl="1" indent="-285750">
              <a:spcBef>
                <a:spcPts val="400"/>
              </a:spcBef>
              <a:buFont typeface="Courier New" panose="02070309020205020404" pitchFamily="49" charset="0"/>
              <a:buChar char="o"/>
            </a:pPr>
            <a:r>
              <a:rPr lang="en-US" sz="1400" dirty="0"/>
              <a:t>Going further back into the past, fewer options</a:t>
            </a:r>
          </a:p>
          <a:p>
            <a:pPr marL="285750" indent="-285750">
              <a:spcBef>
                <a:spcPts val="1800"/>
              </a:spcBef>
              <a:buFont typeface="Wingdings" panose="05000000000000000000" pitchFamily="2" charset="2"/>
              <a:buChar char="Ø"/>
            </a:pPr>
            <a:r>
              <a:rPr lang="en-US" sz="1600" b="1" dirty="0">
                <a:solidFill>
                  <a:srgbClr val="FFFF00"/>
                </a:solidFill>
              </a:rPr>
              <a:t>Higher resolution generally better, but comes with a cost</a:t>
            </a:r>
          </a:p>
          <a:p>
            <a:pPr marL="742950" lvl="1" indent="-285750">
              <a:spcBef>
                <a:spcPts val="400"/>
              </a:spcBef>
              <a:buFont typeface="Courier New" panose="02070309020205020404" pitchFamily="49" charset="0"/>
              <a:buChar char="o"/>
            </a:pPr>
            <a:r>
              <a:rPr lang="en-US" sz="1400" dirty="0"/>
              <a:t>disk space</a:t>
            </a:r>
          </a:p>
          <a:p>
            <a:pPr marL="742950" lvl="1" indent="-285750">
              <a:spcBef>
                <a:spcPts val="400"/>
              </a:spcBef>
              <a:buFont typeface="Courier New" panose="02070309020205020404" pitchFamily="49" charset="0"/>
              <a:buChar char="o"/>
            </a:pPr>
            <a:r>
              <a:rPr lang="en-US" sz="1400" dirty="0"/>
              <a:t>simulations go slower</a:t>
            </a:r>
          </a:p>
          <a:p>
            <a:pPr marL="742950" lvl="1" indent="-285750">
              <a:spcBef>
                <a:spcPts val="400"/>
              </a:spcBef>
              <a:buFont typeface="Courier New" panose="02070309020205020404" pitchFamily="49" charset="0"/>
              <a:buChar char="o"/>
            </a:pPr>
            <a:r>
              <a:rPr lang="en-US" sz="1400" dirty="0"/>
              <a:t>many files necessary for a given simulation</a:t>
            </a:r>
          </a:p>
          <a:p>
            <a:pPr marL="742950" lvl="1" indent="-285750">
              <a:buFont typeface="Courier New" panose="02070309020205020404" pitchFamily="49" charset="0"/>
              <a:buChar char="o"/>
            </a:pPr>
            <a:endParaRPr lang="en-US" sz="1600" dirty="0"/>
          </a:p>
          <a:p>
            <a:pPr marL="285750" indent="-285750">
              <a:buFont typeface="Wingdings" panose="05000000000000000000" pitchFamily="2" charset="2"/>
              <a:buChar char="Ø"/>
            </a:pPr>
            <a:r>
              <a:rPr lang="en-US" sz="1600" b="1" dirty="0">
                <a:solidFill>
                  <a:srgbClr val="FFFF00"/>
                </a:solidFill>
              </a:rPr>
              <a:t>Complex terrain (mountains) and coastal areas (sea/lake breeze)</a:t>
            </a:r>
          </a:p>
          <a:p>
            <a:pPr marL="742950" lvl="1" indent="-285750">
              <a:spcBef>
                <a:spcPts val="400"/>
              </a:spcBef>
              <a:buFont typeface="Courier New" panose="02070309020205020404" pitchFamily="49" charset="0"/>
              <a:buChar char="o"/>
            </a:pPr>
            <a:r>
              <a:rPr lang="en-US" sz="1400" dirty="0"/>
              <a:t>higher resolution data may be required</a:t>
            </a:r>
          </a:p>
          <a:p>
            <a:pPr marL="742950" lvl="1" indent="-285750">
              <a:spcBef>
                <a:spcPts val="400"/>
              </a:spcBef>
              <a:buFont typeface="Courier New" panose="02070309020205020404" pitchFamily="49" charset="0"/>
              <a:buChar char="o"/>
            </a:pPr>
            <a:r>
              <a:rPr lang="en-US" sz="1400" dirty="0"/>
              <a:t>but available data may not be highly resolved enough</a:t>
            </a:r>
          </a:p>
          <a:p>
            <a:pPr lvl="1"/>
            <a:endParaRPr lang="en-US" sz="1600" dirty="0"/>
          </a:p>
          <a:p>
            <a:pPr marL="285750" indent="-285750">
              <a:buFont typeface="Wingdings" panose="05000000000000000000" pitchFamily="2" charset="2"/>
              <a:buChar char="Ø"/>
            </a:pPr>
            <a:r>
              <a:rPr lang="en-US" sz="1600" b="1" dirty="0">
                <a:solidFill>
                  <a:srgbClr val="FFFF00"/>
                </a:solidFill>
              </a:rPr>
              <a:t>Higher resolution data most important for “near-field” impacts</a:t>
            </a:r>
          </a:p>
          <a:p>
            <a:pPr marL="742950" lvl="1" indent="-285750">
              <a:spcBef>
                <a:spcPts val="400"/>
              </a:spcBef>
              <a:buFont typeface="Courier New" panose="02070309020205020404" pitchFamily="49" charset="0"/>
              <a:buChar char="o"/>
            </a:pPr>
            <a:r>
              <a:rPr lang="en-US" sz="1400" dirty="0"/>
              <a:t>further and further away from the starting location, resolution starts to matter less</a:t>
            </a:r>
          </a:p>
          <a:p>
            <a:pPr marL="742950" lvl="1" indent="-285750">
              <a:spcBef>
                <a:spcPts val="400"/>
              </a:spcBef>
              <a:buFont typeface="Courier New" panose="02070309020205020404" pitchFamily="49" charset="0"/>
              <a:buChar char="o"/>
            </a:pPr>
            <a:r>
              <a:rPr lang="en-US" sz="1400" dirty="0"/>
              <a:t>can create subgrid extracts of datasets for more practical use of high-resolution data</a:t>
            </a:r>
          </a:p>
          <a:p>
            <a:pPr marL="742950" lvl="1" indent="-285750">
              <a:spcBef>
                <a:spcPts val="400"/>
              </a:spcBef>
              <a:buFont typeface="Courier New" panose="02070309020205020404" pitchFamily="49" charset="0"/>
              <a:buChar char="o"/>
            </a:pPr>
            <a:r>
              <a:rPr lang="en-US" sz="1400" i="1" dirty="0"/>
              <a:t>can use both fine and coarse met data for a given simulation, </a:t>
            </a:r>
          </a:p>
          <a:p>
            <a:pPr marL="742950" lvl="1" indent="-285750">
              <a:spcBef>
                <a:spcPts val="400"/>
              </a:spcBef>
              <a:buFont typeface="Courier New" panose="02070309020205020404" pitchFamily="49" charset="0"/>
              <a:buChar char="o"/>
            </a:pPr>
            <a:r>
              <a:rPr lang="en-US" sz="1400" i="1" dirty="0"/>
              <a:t>the simulation continues on the coarse grid once it gets to the edge of the finer domain!</a:t>
            </a:r>
          </a:p>
          <a:p>
            <a:pPr marL="742950" lvl="1" indent="-285750">
              <a:buFont typeface="Courier New" panose="02070309020205020404" pitchFamily="49" charset="0"/>
              <a:buChar char="o"/>
            </a:pPr>
            <a:endParaRPr lang="en-US" sz="1600" dirty="0"/>
          </a:p>
          <a:p>
            <a:pPr marL="285750" indent="-285750">
              <a:buFont typeface="Wingdings" panose="05000000000000000000" pitchFamily="2" charset="2"/>
              <a:buChar char="Ø"/>
            </a:pPr>
            <a:r>
              <a:rPr lang="en-US" sz="1600" b="1" dirty="0">
                <a:solidFill>
                  <a:srgbClr val="FFFF00"/>
                </a:solidFill>
              </a:rPr>
              <a:t>Can be useful to use different data, and examine the differences in your results</a:t>
            </a:r>
          </a:p>
          <a:p>
            <a:pPr marL="742950" lvl="1" indent="-285750">
              <a:spcBef>
                <a:spcPts val="400"/>
              </a:spcBef>
              <a:buFont typeface="Courier New" panose="02070309020205020404" pitchFamily="49" charset="0"/>
              <a:buChar char="o"/>
            </a:pPr>
            <a:r>
              <a:rPr lang="en-US" sz="1400" dirty="0"/>
              <a:t>If there are dramatic differences – or not -- this is useful to know</a:t>
            </a:r>
          </a:p>
          <a:p>
            <a:pPr marL="742950" lvl="1" indent="-285750">
              <a:spcBef>
                <a:spcPts val="400"/>
              </a:spcBef>
              <a:buFont typeface="Courier New" panose="02070309020205020404" pitchFamily="49" charset="0"/>
              <a:buChar char="o"/>
            </a:pPr>
            <a:r>
              <a:rPr lang="en-US" sz="1400" dirty="0"/>
              <a:t>Compare met data with measurements at your site(s), to see how “good” it is </a:t>
            </a:r>
          </a:p>
        </p:txBody>
      </p:sp>
    </p:spTree>
    <p:extLst>
      <p:ext uri="{BB962C8B-B14F-4D97-AF65-F5344CB8AC3E}">
        <p14:creationId xmlns:p14="http://schemas.microsoft.com/office/powerpoint/2010/main" val="275830530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4E8DBFF9-7723-4E32-B4D1-61E93AF5D5D3}" type="slidenum">
              <a:rPr lang="en-US" smtClean="0"/>
              <a:pPr/>
              <a:t>55</a:t>
            </a:fld>
            <a:endParaRPr lang="en-US"/>
          </a:p>
        </p:txBody>
      </p:sp>
      <p:sp>
        <p:nvSpPr>
          <p:cNvPr id="3" name="TextBox 2"/>
          <p:cNvSpPr txBox="1"/>
          <p:nvPr/>
        </p:nvSpPr>
        <p:spPr>
          <a:xfrm>
            <a:off x="165493" y="136449"/>
            <a:ext cx="4834785" cy="584775"/>
          </a:xfrm>
          <a:prstGeom prst="rect">
            <a:avLst/>
          </a:prstGeom>
          <a:noFill/>
        </p:spPr>
        <p:txBody>
          <a:bodyPr wrap="none" rtlCol="0">
            <a:spAutoFit/>
          </a:bodyPr>
          <a:lstStyle/>
          <a:p>
            <a:r>
              <a:rPr lang="en-US" sz="3200" dirty="0"/>
              <a:t>HYSPLIT Inputs and Outputs</a:t>
            </a:r>
          </a:p>
        </p:txBody>
      </p:sp>
      <p:sp>
        <p:nvSpPr>
          <p:cNvPr id="4" name="TextBox 3">
            <a:extLst>
              <a:ext uri="{FF2B5EF4-FFF2-40B4-BE49-F238E27FC236}">
                <a16:creationId xmlns="" xmlns:a16="http://schemas.microsoft.com/office/drawing/2014/main" id="{78A3CC45-8B27-4C3D-B846-CAB969620ADA}"/>
              </a:ext>
            </a:extLst>
          </p:cNvPr>
          <p:cNvSpPr txBox="1"/>
          <p:nvPr/>
        </p:nvSpPr>
        <p:spPr>
          <a:xfrm>
            <a:off x="1080556" y="1003281"/>
            <a:ext cx="3948644" cy="3785652"/>
          </a:xfrm>
          <a:prstGeom prst="rect">
            <a:avLst/>
          </a:prstGeom>
          <a:noFill/>
          <a:ln>
            <a:noFill/>
          </a:ln>
        </p:spPr>
        <p:txBody>
          <a:bodyPr wrap="square" lIns="182880" tIns="91440" rIns="182880" bIns="91440" rtlCol="0" anchor="ctr" anchorCtr="0">
            <a:spAutoFit/>
          </a:bodyPr>
          <a:lstStyle/>
          <a:p>
            <a:r>
              <a:rPr lang="en-US" dirty="0">
                <a:solidFill>
                  <a:srgbClr val="FFFF00"/>
                </a:solidFill>
              </a:rPr>
              <a:t>GUI creates:</a:t>
            </a:r>
          </a:p>
          <a:p>
            <a:endParaRPr lang="en-US" dirty="0">
              <a:solidFill>
                <a:srgbClr val="FFFF00"/>
              </a:solidFill>
            </a:endParaRPr>
          </a:p>
          <a:p>
            <a:r>
              <a:rPr lang="en-US" dirty="0">
                <a:solidFill>
                  <a:srgbClr val="FFFF00"/>
                </a:solidFill>
              </a:rPr>
              <a:t>CONTROL file:</a:t>
            </a:r>
          </a:p>
          <a:p>
            <a:pPr marL="342900" indent="-342900">
              <a:buFont typeface="Courier New" panose="02070309020205020404" pitchFamily="49" charset="0"/>
              <a:buChar char="o"/>
            </a:pPr>
            <a:r>
              <a:rPr lang="en-US" sz="1600" dirty="0">
                <a:solidFill>
                  <a:srgbClr val="FFFF00"/>
                </a:solidFill>
              </a:rPr>
              <a:t>Required to run HYSPLIT</a:t>
            </a:r>
          </a:p>
          <a:p>
            <a:pPr marL="342900" indent="-342900">
              <a:buFont typeface="Courier New" panose="02070309020205020404" pitchFamily="49" charset="0"/>
              <a:buChar char="o"/>
            </a:pPr>
            <a:r>
              <a:rPr lang="en-US" sz="1600" dirty="0">
                <a:solidFill>
                  <a:srgbClr val="FFFF00"/>
                </a:solidFill>
              </a:rPr>
              <a:t>Initial position(s)</a:t>
            </a:r>
          </a:p>
          <a:p>
            <a:pPr marL="342900" indent="-342900">
              <a:buFont typeface="Courier New" panose="02070309020205020404" pitchFamily="49" charset="0"/>
              <a:buChar char="o"/>
            </a:pPr>
            <a:r>
              <a:rPr lang="en-US" sz="1600" dirty="0">
                <a:solidFill>
                  <a:srgbClr val="FFFF00"/>
                </a:solidFill>
              </a:rPr>
              <a:t>Start time, duration</a:t>
            </a:r>
          </a:p>
          <a:p>
            <a:pPr marL="342900" indent="-342900">
              <a:buFont typeface="Courier New" panose="02070309020205020404" pitchFamily="49" charset="0"/>
              <a:buChar char="o"/>
            </a:pPr>
            <a:r>
              <a:rPr lang="en-US" sz="1600" dirty="0">
                <a:solidFill>
                  <a:srgbClr val="FFFF00"/>
                </a:solidFill>
              </a:rPr>
              <a:t>What met data to use</a:t>
            </a:r>
          </a:p>
          <a:p>
            <a:endParaRPr lang="en-US" dirty="0">
              <a:solidFill>
                <a:srgbClr val="FFFF00"/>
              </a:solidFill>
            </a:endParaRPr>
          </a:p>
          <a:p>
            <a:r>
              <a:rPr lang="en-US" dirty="0">
                <a:solidFill>
                  <a:srgbClr val="FFFF00"/>
                </a:solidFill>
              </a:rPr>
              <a:t>SETUP.CFG file:</a:t>
            </a:r>
          </a:p>
          <a:p>
            <a:pPr marL="285750" indent="-285750">
              <a:buFont typeface="Courier New" panose="02070309020205020404" pitchFamily="49" charset="0"/>
              <a:buChar char="o"/>
            </a:pPr>
            <a:r>
              <a:rPr lang="en-US" sz="1600" dirty="0">
                <a:solidFill>
                  <a:srgbClr val="FFFF00"/>
                </a:solidFill>
              </a:rPr>
              <a:t>optional – if not present, the defaults will be used</a:t>
            </a:r>
          </a:p>
          <a:p>
            <a:pPr marL="285750" indent="-285750">
              <a:buFont typeface="Courier New" panose="02070309020205020404" pitchFamily="49" charset="0"/>
              <a:buChar char="o"/>
            </a:pPr>
            <a:r>
              <a:rPr lang="en-US" sz="1600" dirty="0">
                <a:solidFill>
                  <a:srgbClr val="FFFF00"/>
                </a:solidFill>
              </a:rPr>
              <a:t>created through the Advanced Menu</a:t>
            </a:r>
          </a:p>
          <a:p>
            <a:pPr marL="285750" indent="-285750">
              <a:buFont typeface="Courier New" panose="02070309020205020404" pitchFamily="49" charset="0"/>
              <a:buChar char="o"/>
            </a:pPr>
            <a:r>
              <a:rPr lang="en-US" sz="1600" dirty="0">
                <a:solidFill>
                  <a:srgbClr val="FFFF00"/>
                </a:solidFill>
              </a:rPr>
              <a:t>allows the user to specify a number of different “non-default” choices</a:t>
            </a:r>
          </a:p>
        </p:txBody>
      </p:sp>
      <p:grpSp>
        <p:nvGrpSpPr>
          <p:cNvPr id="5" name="Group 4"/>
          <p:cNvGrpSpPr/>
          <p:nvPr/>
        </p:nvGrpSpPr>
        <p:grpSpPr>
          <a:xfrm>
            <a:off x="3595781" y="1319585"/>
            <a:ext cx="5062641" cy="4896247"/>
            <a:chOff x="179874" y="1107269"/>
            <a:chExt cx="5062641" cy="4896247"/>
          </a:xfrm>
        </p:grpSpPr>
        <p:sp>
          <p:nvSpPr>
            <p:cNvPr id="6" name="Down Arrow 5"/>
            <p:cNvSpPr/>
            <p:nvPr/>
          </p:nvSpPr>
          <p:spPr>
            <a:xfrm rot="776448">
              <a:off x="3536948" y="2060771"/>
              <a:ext cx="484632" cy="1603949"/>
            </a:xfrm>
            <a:prstGeom prst="downArrow">
              <a:avLst/>
            </a:prstGeom>
            <a:ln/>
          </p:spPr>
          <p:style>
            <a:lnRef idx="1">
              <a:schemeClr val="dk1"/>
            </a:lnRef>
            <a:fillRef idx="2">
              <a:schemeClr val="dk1"/>
            </a:fillRef>
            <a:effectRef idx="1">
              <a:schemeClr val="dk1"/>
            </a:effectRef>
            <a:fontRef idx="minor">
              <a:schemeClr val="dk1"/>
            </a:fontRef>
          </p:style>
          <p:txBody>
            <a:bodyPr rtlCol="0" anchor="ctr"/>
            <a:lstStyle/>
            <a:p>
              <a:pPr algn="ctr"/>
              <a:endParaRPr lang="en-US" dirty="0">
                <a:solidFill>
                  <a:schemeClr val="bg1">
                    <a:lumMod val="65000"/>
                  </a:schemeClr>
                </a:solidFill>
              </a:endParaRPr>
            </a:p>
          </p:txBody>
        </p:sp>
        <p:grpSp>
          <p:nvGrpSpPr>
            <p:cNvPr id="7" name="Group 6"/>
            <p:cNvGrpSpPr/>
            <p:nvPr/>
          </p:nvGrpSpPr>
          <p:grpSpPr>
            <a:xfrm>
              <a:off x="179874" y="1786372"/>
              <a:ext cx="4259132" cy="4217144"/>
              <a:chOff x="1663073" y="1994656"/>
              <a:chExt cx="4259132" cy="4217144"/>
            </a:xfrm>
          </p:grpSpPr>
          <p:sp>
            <p:nvSpPr>
              <p:cNvPr id="10" name="Right Arrow 9"/>
              <p:cNvSpPr/>
              <p:nvPr/>
            </p:nvSpPr>
            <p:spPr>
              <a:xfrm rot="3588446">
                <a:off x="3033881" y="3152108"/>
                <a:ext cx="1033903" cy="484632"/>
              </a:xfrm>
              <a:prstGeom prst="rightArrow">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11" name="Cloud 10"/>
              <p:cNvSpPr/>
              <p:nvPr/>
            </p:nvSpPr>
            <p:spPr>
              <a:xfrm>
                <a:off x="3204659" y="4835310"/>
                <a:ext cx="2717546" cy="1376490"/>
              </a:xfrm>
              <a:prstGeom prst="cloud">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800" dirty="0"/>
                  <a:t>Output</a:t>
                </a:r>
              </a:p>
            </p:txBody>
          </p:sp>
          <p:sp>
            <p:nvSpPr>
              <p:cNvPr id="12" name="Right Arrow 11"/>
              <p:cNvSpPr/>
              <p:nvPr/>
            </p:nvSpPr>
            <p:spPr>
              <a:xfrm rot="5400000">
                <a:off x="4336798" y="4476077"/>
                <a:ext cx="453269" cy="484632"/>
              </a:xfrm>
              <a:prstGeom prst="rightArrow">
                <a:avLst/>
              </a:prstGeom>
              <a:solidFill>
                <a:schemeClr val="tx1">
                  <a:lumMod val="75000"/>
                </a:schemeClr>
              </a:solidFill>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13" name="Rounded Rectangle 12"/>
              <p:cNvSpPr/>
              <p:nvPr/>
            </p:nvSpPr>
            <p:spPr>
              <a:xfrm>
                <a:off x="3788728" y="3854094"/>
                <a:ext cx="1549409" cy="696310"/>
              </a:xfrm>
              <a:prstGeom prst="roundRect">
                <a:avLst/>
              </a:prstGeom>
              <a:solidFill>
                <a:schemeClr val="tx1">
                  <a:lumMod val="85000"/>
                </a:schemeClr>
              </a:solidFill>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2800" b="1" dirty="0">
                    <a:solidFill>
                      <a:srgbClr val="FFFF00"/>
                    </a:solidFill>
                  </a:rPr>
                  <a:t>HYSPLIT</a:t>
                </a:r>
              </a:p>
            </p:txBody>
          </p:sp>
          <p:sp>
            <p:nvSpPr>
              <p:cNvPr id="15" name="Cloud 14"/>
              <p:cNvSpPr/>
              <p:nvPr/>
            </p:nvSpPr>
            <p:spPr>
              <a:xfrm>
                <a:off x="1663073" y="1994656"/>
                <a:ext cx="2289898" cy="1060416"/>
              </a:xfrm>
              <a:prstGeom prst="cloud">
                <a:avLst/>
              </a:prstGeom>
              <a:solidFill>
                <a:srgbClr val="FFFF00"/>
              </a:solidFill>
            </p:spPr>
            <p:style>
              <a:lnRef idx="1">
                <a:schemeClr val="dk1"/>
              </a:lnRef>
              <a:fillRef idx="2">
                <a:schemeClr val="dk1"/>
              </a:fillRef>
              <a:effectRef idx="1">
                <a:schemeClr val="dk1"/>
              </a:effectRef>
              <a:fontRef idx="minor">
                <a:schemeClr val="dk1"/>
              </a:fontRef>
            </p:style>
            <p:txBody>
              <a:bodyPr rtlCol="0" anchor="ctr"/>
              <a:lstStyle/>
              <a:p>
                <a:pPr algn="ctr"/>
                <a:r>
                  <a:rPr lang="en-US" sz="2000" dirty="0"/>
                  <a:t>Initialization</a:t>
                </a:r>
              </a:p>
            </p:txBody>
          </p:sp>
        </p:grpSp>
        <p:sp>
          <p:nvSpPr>
            <p:cNvPr id="8" name="Rounded Rectangle 6">
              <a:extLst>
                <a:ext uri="{FF2B5EF4-FFF2-40B4-BE49-F238E27FC236}">
                  <a16:creationId xmlns="" xmlns:a16="http://schemas.microsoft.com/office/drawing/2014/main" id="{66431356-6F98-4E83-A5BE-376500F6AB36}"/>
                </a:ext>
              </a:extLst>
            </p:cNvPr>
            <p:cNvSpPr/>
            <p:nvPr/>
          </p:nvSpPr>
          <p:spPr>
            <a:xfrm>
              <a:off x="2704147" y="1107269"/>
              <a:ext cx="2538368" cy="1070626"/>
            </a:xfrm>
            <a:prstGeom prst="roundRect">
              <a:avLst/>
            </a:prstGeom>
            <a:solidFill>
              <a:schemeClr val="tx1">
                <a:lumMod val="85000"/>
              </a:schemeClr>
            </a:solidFill>
          </p:spPr>
          <p:style>
            <a:lnRef idx="1">
              <a:schemeClr val="dk1"/>
            </a:lnRef>
            <a:fillRef idx="2">
              <a:schemeClr val="dk1"/>
            </a:fillRef>
            <a:effectRef idx="1">
              <a:schemeClr val="dk1"/>
            </a:effectRef>
            <a:fontRef idx="minor">
              <a:schemeClr val="dk1"/>
            </a:fontRef>
          </p:style>
          <p:txBody>
            <a:bodyPr rtlCol="0" anchor="ctr"/>
            <a:lstStyle/>
            <a:p>
              <a:pPr algn="ctr"/>
              <a:r>
                <a:rPr lang="en-US" sz="2000" dirty="0"/>
                <a:t>HYSPLIT-format</a:t>
              </a:r>
            </a:p>
            <a:p>
              <a:pPr algn="ctr"/>
              <a:r>
                <a:rPr lang="en-US" sz="2000" dirty="0"/>
                <a:t>Meteorological </a:t>
              </a:r>
            </a:p>
            <a:p>
              <a:pPr algn="ctr"/>
              <a:r>
                <a:rPr lang="en-US" sz="2000" dirty="0"/>
                <a:t>data files</a:t>
              </a:r>
            </a:p>
          </p:txBody>
        </p:sp>
        <p:pic>
          <p:nvPicPr>
            <p:cNvPr id="9"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356392" y="3700880"/>
              <a:ext cx="1447682" cy="5170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7" name="TextBox 16"/>
          <p:cNvSpPr txBox="1"/>
          <p:nvPr/>
        </p:nvSpPr>
        <p:spPr>
          <a:xfrm>
            <a:off x="3645491" y="5942486"/>
            <a:ext cx="4209422" cy="646331"/>
          </a:xfrm>
          <a:prstGeom prst="rect">
            <a:avLst/>
          </a:prstGeom>
          <a:noFill/>
        </p:spPr>
        <p:txBody>
          <a:bodyPr wrap="none" rtlCol="0">
            <a:spAutoFit/>
          </a:bodyPr>
          <a:lstStyle/>
          <a:p>
            <a:r>
              <a:rPr lang="en-US" dirty="0"/>
              <a:t>For Trajectories, </a:t>
            </a:r>
          </a:p>
          <a:p>
            <a:r>
              <a:rPr lang="en-US" dirty="0"/>
              <a:t>primary outputs are </a:t>
            </a:r>
            <a:r>
              <a:rPr lang="en-US" b="1" dirty="0" err="1"/>
              <a:t>tdump</a:t>
            </a:r>
            <a:r>
              <a:rPr lang="en-US" dirty="0"/>
              <a:t> and </a:t>
            </a:r>
            <a:r>
              <a:rPr lang="en-US" b="1" dirty="0"/>
              <a:t>MESSAGE</a:t>
            </a:r>
            <a:r>
              <a:rPr lang="en-US" dirty="0"/>
              <a:t>  </a:t>
            </a:r>
          </a:p>
        </p:txBody>
      </p:sp>
    </p:spTree>
    <p:extLst>
      <p:ext uri="{BB962C8B-B14F-4D97-AF65-F5344CB8AC3E}">
        <p14:creationId xmlns:p14="http://schemas.microsoft.com/office/powerpoint/2010/main" val="207862768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963941" y="1066800"/>
            <a:ext cx="2743200" cy="4986986"/>
          </a:xfrm>
          <a:prstGeom prst="rect">
            <a:avLst/>
          </a:prstGeom>
        </p:spPr>
      </p:pic>
      <p:pic>
        <p:nvPicPr>
          <p:cNvPr id="5" name="Picture 4"/>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316741" y="76200"/>
            <a:ext cx="2693659" cy="6688428"/>
          </a:xfrm>
          <a:prstGeom prst="rect">
            <a:avLst/>
          </a:prstGeom>
        </p:spPr>
      </p:pic>
      <p:cxnSp>
        <p:nvCxnSpPr>
          <p:cNvPr id="7" name="Straight Arrow Connector 6"/>
          <p:cNvCxnSpPr/>
          <p:nvPr/>
        </p:nvCxnSpPr>
        <p:spPr>
          <a:xfrm flipH="1">
            <a:off x="6019800" y="5943600"/>
            <a:ext cx="1905000" cy="0"/>
          </a:xfrm>
          <a:prstGeom prst="straightConnector1">
            <a:avLst/>
          </a:prstGeom>
          <a:ln>
            <a:solidFill>
              <a:srgbClr val="FF0000"/>
            </a:solidFill>
            <a:tailEnd type="triangle"/>
          </a:ln>
        </p:spPr>
        <p:style>
          <a:lnRef idx="3">
            <a:schemeClr val="dk1"/>
          </a:lnRef>
          <a:fillRef idx="0">
            <a:schemeClr val="dk1"/>
          </a:fillRef>
          <a:effectRef idx="2">
            <a:schemeClr val="dk1"/>
          </a:effectRef>
          <a:fontRef idx="minor">
            <a:schemeClr val="tx1"/>
          </a:fontRef>
        </p:style>
      </p:cxnSp>
      <p:sp>
        <p:nvSpPr>
          <p:cNvPr id="10" name="TextBox 9"/>
          <p:cNvSpPr txBox="1"/>
          <p:nvPr/>
        </p:nvSpPr>
        <p:spPr>
          <a:xfrm>
            <a:off x="6400800" y="3060680"/>
            <a:ext cx="2312659" cy="3416320"/>
          </a:xfrm>
          <a:prstGeom prst="rect">
            <a:avLst/>
          </a:prstGeom>
          <a:solidFill>
            <a:schemeClr val="bg2">
              <a:lumMod val="75000"/>
            </a:schemeClr>
          </a:solidFill>
          <a:ln w="57150">
            <a:solidFill>
              <a:srgbClr val="FF0000"/>
            </a:solidFill>
          </a:ln>
        </p:spPr>
        <p:txBody>
          <a:bodyPr wrap="square" rtlCol="0">
            <a:spAutoFit/>
          </a:bodyPr>
          <a:lstStyle/>
          <a:p>
            <a:r>
              <a:rPr lang="en-US" dirty="0"/>
              <a:t>Files are read from and written to the working directory.</a:t>
            </a:r>
          </a:p>
          <a:p>
            <a:endParaRPr lang="en-US" dirty="0"/>
          </a:p>
          <a:p>
            <a:r>
              <a:rPr lang="en-US" dirty="0">
                <a:solidFill>
                  <a:srgbClr val="FFFF00"/>
                </a:solidFill>
              </a:rPr>
              <a:t>Input files</a:t>
            </a:r>
          </a:p>
          <a:p>
            <a:pPr marL="285750" indent="-285750">
              <a:buFont typeface="Arial" panose="020B0604020202020204" pitchFamily="34" charset="0"/>
              <a:buChar char="•"/>
            </a:pPr>
            <a:r>
              <a:rPr lang="en-US" dirty="0"/>
              <a:t>CONTROL</a:t>
            </a:r>
          </a:p>
          <a:p>
            <a:pPr marL="285750" indent="-285750">
              <a:buFont typeface="Arial" panose="020B0604020202020204" pitchFamily="34" charset="0"/>
              <a:buChar char="•"/>
            </a:pPr>
            <a:r>
              <a:rPr lang="en-US" dirty="0"/>
              <a:t>SETUP.CFG</a:t>
            </a:r>
          </a:p>
          <a:p>
            <a:endParaRPr lang="en-US" dirty="0"/>
          </a:p>
          <a:p>
            <a:r>
              <a:rPr lang="en-US" dirty="0">
                <a:solidFill>
                  <a:srgbClr val="FFFF00"/>
                </a:solidFill>
              </a:rPr>
              <a:t>Output files</a:t>
            </a:r>
          </a:p>
          <a:p>
            <a:pPr marL="285750" indent="-285750">
              <a:buFont typeface="Arial" panose="020B0604020202020204" pitchFamily="34" charset="0"/>
              <a:buChar char="•"/>
            </a:pPr>
            <a:r>
              <a:rPr lang="en-US" dirty="0" err="1"/>
              <a:t>tdump</a:t>
            </a:r>
            <a:endParaRPr lang="en-US" dirty="0"/>
          </a:p>
          <a:p>
            <a:pPr marL="285750" indent="-285750">
              <a:buFont typeface="Arial" panose="020B0604020202020204" pitchFamily="34" charset="0"/>
              <a:buChar char="•"/>
            </a:pPr>
            <a:r>
              <a:rPr lang="en-US" dirty="0"/>
              <a:t>MESSAGE</a:t>
            </a:r>
          </a:p>
          <a:p>
            <a:pPr marL="285750" indent="-285750">
              <a:buFont typeface="Arial" panose="020B0604020202020204" pitchFamily="34" charset="0"/>
              <a:buChar char="•"/>
            </a:pPr>
            <a:r>
              <a:rPr lang="en-US" dirty="0"/>
              <a:t>WARNING</a:t>
            </a:r>
          </a:p>
        </p:txBody>
      </p:sp>
      <p:sp>
        <p:nvSpPr>
          <p:cNvPr id="6" name="TextBox 5"/>
          <p:cNvSpPr txBox="1"/>
          <p:nvPr/>
        </p:nvSpPr>
        <p:spPr>
          <a:xfrm>
            <a:off x="228600" y="228600"/>
            <a:ext cx="2646622" cy="572464"/>
          </a:xfrm>
          <a:prstGeom prst="rect">
            <a:avLst/>
          </a:prstGeom>
          <a:noFill/>
        </p:spPr>
        <p:txBody>
          <a:bodyPr wrap="none" lIns="18288" tIns="9144" rIns="18288" bIns="9144" rtlCol="0">
            <a:spAutoFit/>
          </a:bodyPr>
          <a:lstStyle/>
          <a:p>
            <a:r>
              <a:rPr lang="en-US" sz="3600" b="1" dirty="0"/>
              <a:t>HYSPLIT FILES</a:t>
            </a:r>
          </a:p>
        </p:txBody>
      </p:sp>
      <p:cxnSp>
        <p:nvCxnSpPr>
          <p:cNvPr id="8" name="Straight Arrow Connector 7"/>
          <p:cNvCxnSpPr/>
          <p:nvPr/>
        </p:nvCxnSpPr>
        <p:spPr>
          <a:xfrm>
            <a:off x="2590800" y="2971800"/>
            <a:ext cx="1905000" cy="0"/>
          </a:xfrm>
          <a:prstGeom prst="straightConnector1">
            <a:avLst/>
          </a:prstGeom>
          <a:ln>
            <a:solidFill>
              <a:srgbClr val="FF0000"/>
            </a:solidFill>
            <a:tailEnd type="triangle"/>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39134622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4E8DBFF9-7723-4E32-B4D1-61E93AF5D5D3}" type="slidenum">
              <a:rPr lang="en-US" smtClean="0"/>
              <a:pPr/>
              <a:t>57</a:t>
            </a:fld>
            <a:endParaRPr lang="en-US"/>
          </a:p>
        </p:txBody>
      </p:sp>
      <p:sp>
        <p:nvSpPr>
          <p:cNvPr id="3" name="TextBox 2"/>
          <p:cNvSpPr txBox="1"/>
          <p:nvPr/>
        </p:nvSpPr>
        <p:spPr>
          <a:xfrm>
            <a:off x="381000" y="304800"/>
            <a:ext cx="7971028" cy="2077492"/>
          </a:xfrm>
          <a:prstGeom prst="rect">
            <a:avLst/>
          </a:prstGeom>
          <a:noFill/>
        </p:spPr>
        <p:txBody>
          <a:bodyPr wrap="none" rtlCol="0">
            <a:spAutoFit/>
          </a:bodyPr>
          <a:lstStyle/>
          <a:p>
            <a:pPr>
              <a:spcBef>
                <a:spcPts val="1800"/>
              </a:spcBef>
            </a:pPr>
            <a:r>
              <a:rPr lang="en-US" sz="2400" b="1" dirty="0"/>
              <a:t>Using the GUI to Run and Summarize “a lot” of Trajectories</a:t>
            </a:r>
          </a:p>
          <a:p>
            <a:pPr marL="800100" lvl="1" indent="-342900">
              <a:spcBef>
                <a:spcPts val="1800"/>
              </a:spcBef>
              <a:buFont typeface="Courier New" panose="02070309020205020404" pitchFamily="49" charset="0"/>
              <a:buChar char="o"/>
            </a:pPr>
            <a:r>
              <a:rPr lang="en-US" sz="2000" b="1" dirty="0">
                <a:solidFill>
                  <a:srgbClr val="FFFF00"/>
                </a:solidFill>
              </a:rPr>
              <a:t>Run Daily menu  (Tutorial 6.1)</a:t>
            </a:r>
          </a:p>
          <a:p>
            <a:pPr marL="800100" lvl="1" indent="-342900">
              <a:spcBef>
                <a:spcPts val="1800"/>
              </a:spcBef>
              <a:buFont typeface="Courier New" panose="02070309020205020404" pitchFamily="49" charset="0"/>
              <a:buChar char="o"/>
            </a:pPr>
            <a:r>
              <a:rPr lang="en-US" sz="2000" b="1" dirty="0">
                <a:solidFill>
                  <a:srgbClr val="FFFF00"/>
                </a:solidFill>
              </a:rPr>
              <a:t>Frequency Analysis (Tutorial 6.1)</a:t>
            </a:r>
          </a:p>
          <a:p>
            <a:pPr marL="800100" lvl="1" indent="-342900">
              <a:spcBef>
                <a:spcPts val="1800"/>
              </a:spcBef>
              <a:buFont typeface="Courier New" panose="02070309020205020404" pitchFamily="49" charset="0"/>
              <a:buChar char="o"/>
            </a:pPr>
            <a:r>
              <a:rPr lang="en-US" sz="2000" b="1" dirty="0">
                <a:solidFill>
                  <a:srgbClr val="FFFF00"/>
                </a:solidFill>
              </a:rPr>
              <a:t>Clustering Analysis (Tutorial 6.2)</a:t>
            </a:r>
          </a:p>
        </p:txBody>
      </p:sp>
    </p:spTree>
    <p:extLst>
      <p:ext uri="{BB962C8B-B14F-4D97-AF65-F5344CB8AC3E}">
        <p14:creationId xmlns:p14="http://schemas.microsoft.com/office/powerpoint/2010/main" val="219273043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4E8DBFF9-7723-4E32-B4D1-61E93AF5D5D3}" type="slidenum">
              <a:rPr lang="en-US" smtClean="0"/>
              <a:pPr/>
              <a:t>58</a:t>
            </a:fld>
            <a:endParaRPr lang="en-US"/>
          </a:p>
        </p:txBody>
      </p:sp>
      <p:sp>
        <p:nvSpPr>
          <p:cNvPr id="3" name="TextBox 2"/>
          <p:cNvSpPr txBox="1"/>
          <p:nvPr/>
        </p:nvSpPr>
        <p:spPr>
          <a:xfrm>
            <a:off x="381000" y="304800"/>
            <a:ext cx="7971028" cy="2077492"/>
          </a:xfrm>
          <a:prstGeom prst="rect">
            <a:avLst/>
          </a:prstGeom>
          <a:noFill/>
        </p:spPr>
        <p:txBody>
          <a:bodyPr wrap="none" rtlCol="0">
            <a:spAutoFit/>
          </a:bodyPr>
          <a:lstStyle/>
          <a:p>
            <a:pPr>
              <a:spcBef>
                <a:spcPts val="1800"/>
              </a:spcBef>
            </a:pPr>
            <a:r>
              <a:rPr lang="en-US" sz="2400" b="1" dirty="0"/>
              <a:t>Using the GUI to Run and Summarize “a lot” of Trajectories</a:t>
            </a:r>
          </a:p>
          <a:p>
            <a:pPr marL="800100" lvl="1" indent="-342900">
              <a:spcBef>
                <a:spcPts val="1800"/>
              </a:spcBef>
              <a:buFont typeface="Courier New" panose="02070309020205020404" pitchFamily="49" charset="0"/>
              <a:buChar char="o"/>
            </a:pPr>
            <a:r>
              <a:rPr lang="en-US" sz="2000" b="1" dirty="0">
                <a:solidFill>
                  <a:srgbClr val="FFFF00"/>
                </a:solidFill>
              </a:rPr>
              <a:t>Run Daily menu  (Tutorial 6.1)</a:t>
            </a:r>
          </a:p>
          <a:p>
            <a:pPr marL="800100" lvl="1" indent="-342900">
              <a:spcBef>
                <a:spcPts val="1800"/>
              </a:spcBef>
              <a:buFont typeface="Courier New" panose="02070309020205020404" pitchFamily="49" charset="0"/>
              <a:buChar char="o"/>
            </a:pPr>
            <a:r>
              <a:rPr lang="en-US" sz="2000" b="1" dirty="0">
                <a:solidFill>
                  <a:schemeClr val="tx1">
                    <a:lumMod val="50000"/>
                  </a:schemeClr>
                </a:solidFill>
              </a:rPr>
              <a:t>Frequency Analysis (Tutorial 6.1)</a:t>
            </a:r>
          </a:p>
          <a:p>
            <a:pPr marL="800100" lvl="1" indent="-342900">
              <a:spcBef>
                <a:spcPts val="1800"/>
              </a:spcBef>
              <a:buFont typeface="Courier New" panose="02070309020205020404" pitchFamily="49" charset="0"/>
              <a:buChar char="o"/>
            </a:pPr>
            <a:r>
              <a:rPr lang="en-US" sz="2000" b="1" dirty="0">
                <a:solidFill>
                  <a:schemeClr val="tx1">
                    <a:lumMod val="50000"/>
                  </a:schemeClr>
                </a:solidFill>
              </a:rPr>
              <a:t>Clustering Analysis (Tutorial 6.2)</a:t>
            </a:r>
          </a:p>
        </p:txBody>
      </p:sp>
      <p:pic>
        <p:nvPicPr>
          <p:cNvPr id="4" name="Picture 3">
            <a:extLst>
              <a:ext uri="{FF2B5EF4-FFF2-40B4-BE49-F238E27FC236}">
                <a16:creationId xmlns="" xmlns:a16="http://schemas.microsoft.com/office/drawing/2014/main" id="{06AA77D3-C9FC-4E09-BAEF-E87588BECE2E}"/>
              </a:ext>
            </a:extLst>
          </p:cNvPr>
          <p:cNvPicPr>
            <a:picLocks noChangeAspect="1"/>
          </p:cNvPicPr>
          <p:nvPr/>
        </p:nvPicPr>
        <p:blipFill rotWithShape="1">
          <a:blip r:embed="rId2"/>
          <a:srcRect b="12104"/>
          <a:stretch/>
        </p:blipFill>
        <p:spPr>
          <a:xfrm>
            <a:off x="4876800" y="1335633"/>
            <a:ext cx="3989958" cy="4150767"/>
          </a:xfrm>
          <a:prstGeom prst="rect">
            <a:avLst/>
          </a:prstGeom>
          <a:ln w="38100">
            <a:solidFill>
              <a:srgbClr val="25FF25"/>
            </a:solidFill>
          </a:ln>
        </p:spPr>
      </p:pic>
      <p:sp>
        <p:nvSpPr>
          <p:cNvPr id="5" name="Oval 4">
            <a:extLst>
              <a:ext uri="{FF2B5EF4-FFF2-40B4-BE49-F238E27FC236}">
                <a16:creationId xmlns="" xmlns:a16="http://schemas.microsoft.com/office/drawing/2014/main" id="{DC9FE30B-1F1E-400A-879C-861C1FEE5FC3}"/>
              </a:ext>
            </a:extLst>
          </p:cNvPr>
          <p:cNvSpPr/>
          <p:nvPr/>
        </p:nvSpPr>
        <p:spPr>
          <a:xfrm>
            <a:off x="6865749" y="4739898"/>
            <a:ext cx="838200" cy="228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2537128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4E8DBFF9-7723-4E32-B4D1-61E93AF5D5D3}" type="slidenum">
              <a:rPr lang="en-US" smtClean="0"/>
              <a:pPr/>
              <a:t>59</a:t>
            </a:fld>
            <a:endParaRPr lang="en-US"/>
          </a:p>
        </p:txBody>
      </p:sp>
      <p:pic>
        <p:nvPicPr>
          <p:cNvPr id="3" name="Picture 2"/>
          <p:cNvPicPr>
            <a:picLocks noChangeAspect="1"/>
          </p:cNvPicPr>
          <p:nvPr/>
        </p:nvPicPr>
        <p:blipFill>
          <a:blip r:embed="rId2"/>
          <a:stretch>
            <a:fillRect/>
          </a:stretch>
        </p:blipFill>
        <p:spPr>
          <a:xfrm>
            <a:off x="2582907" y="1578114"/>
            <a:ext cx="3843005" cy="3529012"/>
          </a:xfrm>
          <a:prstGeom prst="rect">
            <a:avLst/>
          </a:prstGeom>
        </p:spPr>
      </p:pic>
      <p:sp>
        <p:nvSpPr>
          <p:cNvPr id="4" name="TextBox 3"/>
          <p:cNvSpPr txBox="1"/>
          <p:nvPr/>
        </p:nvSpPr>
        <p:spPr>
          <a:xfrm>
            <a:off x="4648200" y="838200"/>
            <a:ext cx="2590800" cy="646331"/>
          </a:xfrm>
          <a:prstGeom prst="rect">
            <a:avLst/>
          </a:prstGeom>
          <a:noFill/>
        </p:spPr>
        <p:txBody>
          <a:bodyPr wrap="square" rtlCol="0">
            <a:spAutoFit/>
          </a:bodyPr>
          <a:lstStyle/>
          <a:p>
            <a:r>
              <a:rPr lang="en-US" dirty="0"/>
              <a:t>change starting time to beginning of month</a:t>
            </a:r>
          </a:p>
        </p:txBody>
      </p:sp>
      <p:sp>
        <p:nvSpPr>
          <p:cNvPr id="5" name="TextBox 4"/>
          <p:cNvSpPr txBox="1"/>
          <p:nvPr/>
        </p:nvSpPr>
        <p:spPr>
          <a:xfrm>
            <a:off x="1363707" y="2286000"/>
            <a:ext cx="1219200" cy="923330"/>
          </a:xfrm>
          <a:prstGeom prst="rect">
            <a:avLst/>
          </a:prstGeom>
          <a:noFill/>
        </p:spPr>
        <p:txBody>
          <a:bodyPr wrap="square" rtlCol="0">
            <a:spAutoFit/>
          </a:bodyPr>
          <a:lstStyle/>
          <a:p>
            <a:r>
              <a:rPr lang="en-US" dirty="0"/>
              <a:t>change run time to 48 </a:t>
            </a:r>
            <a:r>
              <a:rPr lang="en-US" dirty="0" err="1"/>
              <a:t>hrs</a:t>
            </a:r>
            <a:endParaRPr lang="en-US" dirty="0"/>
          </a:p>
        </p:txBody>
      </p:sp>
      <p:sp>
        <p:nvSpPr>
          <p:cNvPr id="6" name="TextBox 5"/>
          <p:cNvSpPr txBox="1"/>
          <p:nvPr/>
        </p:nvSpPr>
        <p:spPr>
          <a:xfrm>
            <a:off x="228600" y="228600"/>
            <a:ext cx="3174780" cy="369332"/>
          </a:xfrm>
          <a:prstGeom prst="rect">
            <a:avLst/>
          </a:prstGeom>
          <a:noFill/>
        </p:spPr>
        <p:txBody>
          <a:bodyPr wrap="none" rtlCol="0">
            <a:spAutoFit/>
          </a:bodyPr>
          <a:lstStyle/>
          <a:p>
            <a:r>
              <a:rPr lang="en-US" b="1" dirty="0"/>
              <a:t>start with traj_frwd_control.txt</a:t>
            </a:r>
          </a:p>
        </p:txBody>
      </p:sp>
      <p:sp>
        <p:nvSpPr>
          <p:cNvPr id="7" name="TextBox 6"/>
          <p:cNvSpPr txBox="1"/>
          <p:nvPr/>
        </p:nvSpPr>
        <p:spPr>
          <a:xfrm>
            <a:off x="6524223" y="3031500"/>
            <a:ext cx="2133600" cy="2308324"/>
          </a:xfrm>
          <a:prstGeom prst="rect">
            <a:avLst/>
          </a:prstGeom>
          <a:noFill/>
        </p:spPr>
        <p:txBody>
          <a:bodyPr wrap="square" rtlCol="0">
            <a:spAutoFit/>
          </a:bodyPr>
          <a:lstStyle/>
          <a:p>
            <a:r>
              <a:rPr lang="en-US" dirty="0"/>
              <a:t>change met data to RP198309.gbl</a:t>
            </a:r>
          </a:p>
          <a:p>
            <a:r>
              <a:rPr lang="en-US" dirty="0"/>
              <a:t>this file is an extract of the 2.5 degree global reanalysis, covering the entire region, for Sept 1983</a:t>
            </a:r>
          </a:p>
        </p:txBody>
      </p:sp>
      <p:sp>
        <p:nvSpPr>
          <p:cNvPr id="8" name="TextBox 7"/>
          <p:cNvSpPr txBox="1"/>
          <p:nvPr/>
        </p:nvSpPr>
        <p:spPr>
          <a:xfrm>
            <a:off x="1447800" y="3581400"/>
            <a:ext cx="1219200" cy="923330"/>
          </a:xfrm>
          <a:prstGeom prst="rect">
            <a:avLst/>
          </a:prstGeom>
          <a:noFill/>
        </p:spPr>
        <p:txBody>
          <a:bodyPr wrap="square" rtlCol="0">
            <a:spAutoFit/>
          </a:bodyPr>
          <a:lstStyle/>
          <a:p>
            <a:r>
              <a:rPr lang="en-US" dirty="0"/>
              <a:t>change output to “</a:t>
            </a:r>
            <a:r>
              <a:rPr lang="en-US" dirty="0" err="1"/>
              <a:t>fdump</a:t>
            </a:r>
            <a:r>
              <a:rPr lang="en-US" dirty="0"/>
              <a:t>”</a:t>
            </a:r>
          </a:p>
        </p:txBody>
      </p:sp>
      <p:sp>
        <p:nvSpPr>
          <p:cNvPr id="9" name="TextBox 8"/>
          <p:cNvSpPr txBox="1"/>
          <p:nvPr/>
        </p:nvSpPr>
        <p:spPr>
          <a:xfrm>
            <a:off x="1752600" y="5698858"/>
            <a:ext cx="5919441" cy="369332"/>
          </a:xfrm>
          <a:prstGeom prst="rect">
            <a:avLst/>
          </a:prstGeom>
          <a:noFill/>
        </p:spPr>
        <p:txBody>
          <a:bodyPr wrap="none" rtlCol="0">
            <a:spAutoFit/>
          </a:bodyPr>
          <a:lstStyle/>
          <a:p>
            <a:r>
              <a:rPr lang="en-US" b="1" dirty="0">
                <a:solidFill>
                  <a:srgbClr val="FFFF00"/>
                </a:solidFill>
              </a:rPr>
              <a:t>If we ran the model “now”, we would just get one trajectory</a:t>
            </a:r>
          </a:p>
        </p:txBody>
      </p:sp>
    </p:spTree>
    <p:extLst>
      <p:ext uri="{BB962C8B-B14F-4D97-AF65-F5344CB8AC3E}">
        <p14:creationId xmlns:p14="http://schemas.microsoft.com/office/powerpoint/2010/main" val="5809091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 xmlns:a16="http://schemas.microsoft.com/office/drawing/2014/main" id="{F4D63726-3BC2-4D89-8912-8E726D442836}"/>
              </a:ext>
            </a:extLst>
          </p:cNvPr>
          <p:cNvSpPr>
            <a:spLocks noGrp="1"/>
          </p:cNvSpPr>
          <p:nvPr>
            <p:ph sz="half" idx="2"/>
          </p:nvPr>
        </p:nvSpPr>
        <p:spPr>
          <a:xfrm>
            <a:off x="228600" y="1145726"/>
            <a:ext cx="7924800" cy="1719741"/>
          </a:xfrm>
          <a:noFill/>
        </p:spPr>
        <p:txBody>
          <a:bodyPr>
            <a:normAutofit/>
          </a:bodyPr>
          <a:lstStyle/>
          <a:p>
            <a:pPr marL="0" indent="0">
              <a:buNone/>
            </a:pPr>
            <a:r>
              <a:rPr lang="en-US" sz="2800" dirty="0"/>
              <a:t>Dispersion calculation provides air concentrations. </a:t>
            </a:r>
          </a:p>
        </p:txBody>
      </p:sp>
      <p:sp>
        <p:nvSpPr>
          <p:cNvPr id="5" name="Slide Number Placeholder 4">
            <a:extLst>
              <a:ext uri="{FF2B5EF4-FFF2-40B4-BE49-F238E27FC236}">
                <a16:creationId xmlns="" xmlns:a16="http://schemas.microsoft.com/office/drawing/2014/main" id="{90DA87FD-263A-4F89-BFC0-50DCE69AE367}"/>
              </a:ext>
            </a:extLst>
          </p:cNvPr>
          <p:cNvSpPr>
            <a:spLocks noGrp="1"/>
          </p:cNvSpPr>
          <p:nvPr>
            <p:ph type="sldNum" sz="quarter" idx="12"/>
          </p:nvPr>
        </p:nvSpPr>
        <p:spPr/>
        <p:txBody>
          <a:bodyPr/>
          <a:lstStyle/>
          <a:p>
            <a:fld id="{4E8DBFF9-7723-4E32-B4D1-61E93AF5D5D3}" type="slidenum">
              <a:rPr lang="en-US" smtClean="0"/>
              <a:pPr/>
              <a:t>6</a:t>
            </a:fld>
            <a:endParaRPr lang="en-US"/>
          </a:p>
        </p:txBody>
      </p:sp>
      <p:grpSp>
        <p:nvGrpSpPr>
          <p:cNvPr id="8" name="Group 7"/>
          <p:cNvGrpSpPr/>
          <p:nvPr/>
        </p:nvGrpSpPr>
        <p:grpSpPr>
          <a:xfrm>
            <a:off x="0" y="2209800"/>
            <a:ext cx="9144000" cy="3558540"/>
            <a:chOff x="0" y="3169622"/>
            <a:chExt cx="9144000" cy="3558540"/>
          </a:xfrm>
        </p:grpSpPr>
        <p:grpSp>
          <p:nvGrpSpPr>
            <p:cNvPr id="9" name="Group 8"/>
            <p:cNvGrpSpPr/>
            <p:nvPr/>
          </p:nvGrpSpPr>
          <p:grpSpPr>
            <a:xfrm>
              <a:off x="0" y="3169622"/>
              <a:ext cx="9144000" cy="3558540"/>
              <a:chOff x="0" y="990600"/>
              <a:chExt cx="9144000" cy="3558540"/>
            </a:xfrm>
          </p:grpSpPr>
          <p:pic>
            <p:nvPicPr>
              <p:cNvPr id="11" name="Picture 10"/>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066800"/>
                <a:ext cx="9144000" cy="3429000"/>
              </a:xfrm>
              <a:prstGeom prst="rect">
                <a:avLst/>
              </a:prstGeom>
            </p:spPr>
          </p:pic>
          <p:sp>
            <p:nvSpPr>
              <p:cNvPr id="12" name="TextBox 11"/>
              <p:cNvSpPr txBox="1"/>
              <p:nvPr/>
            </p:nvSpPr>
            <p:spPr>
              <a:xfrm>
                <a:off x="76200" y="990600"/>
                <a:ext cx="6455678" cy="461665"/>
              </a:xfrm>
              <a:prstGeom prst="rect">
                <a:avLst/>
              </a:prstGeom>
              <a:noFill/>
            </p:spPr>
            <p:txBody>
              <a:bodyPr wrap="none" rtlCol="0">
                <a:spAutoFit/>
              </a:bodyPr>
              <a:lstStyle/>
              <a:p>
                <a:r>
                  <a:rPr lang="en-US" sz="2400" dirty="0">
                    <a:solidFill>
                      <a:schemeClr val="tx2">
                        <a:lumMod val="10000"/>
                      </a:schemeClr>
                    </a:solidFill>
                  </a:rPr>
                  <a:t>Eruption of </a:t>
                </a:r>
                <a:r>
                  <a:rPr lang="en-US" sz="2400" dirty="0" err="1">
                    <a:solidFill>
                      <a:schemeClr val="tx2">
                        <a:lumMod val="10000"/>
                      </a:schemeClr>
                    </a:solidFill>
                  </a:rPr>
                  <a:t>Agung</a:t>
                </a:r>
                <a:r>
                  <a:rPr lang="en-US" sz="2400" dirty="0">
                    <a:solidFill>
                      <a:schemeClr val="tx2">
                        <a:lumMod val="10000"/>
                      </a:schemeClr>
                    </a:solidFill>
                  </a:rPr>
                  <a:t> volcano in Bali  November 2017</a:t>
                </a:r>
              </a:p>
            </p:txBody>
          </p:sp>
          <p:sp>
            <p:nvSpPr>
              <p:cNvPr id="13" name="TextBox 12"/>
              <p:cNvSpPr txBox="1"/>
              <p:nvPr/>
            </p:nvSpPr>
            <p:spPr>
              <a:xfrm>
                <a:off x="533400" y="4025920"/>
                <a:ext cx="2971967" cy="523220"/>
              </a:xfrm>
              <a:prstGeom prst="rect">
                <a:avLst/>
              </a:prstGeom>
              <a:noFill/>
            </p:spPr>
            <p:txBody>
              <a:bodyPr wrap="none" rtlCol="0">
                <a:spAutoFit/>
              </a:bodyPr>
              <a:lstStyle/>
              <a:p>
                <a:r>
                  <a:rPr lang="en-US" sz="2800" dirty="0">
                    <a:solidFill>
                      <a:schemeClr val="bg2">
                        <a:lumMod val="50000"/>
                      </a:schemeClr>
                    </a:solidFill>
                  </a:rPr>
                  <a:t>20,000 to 35,000 </a:t>
                </a:r>
                <a:r>
                  <a:rPr lang="en-US" sz="2800" dirty="0" err="1">
                    <a:solidFill>
                      <a:schemeClr val="bg2">
                        <a:lumMod val="50000"/>
                      </a:schemeClr>
                    </a:solidFill>
                  </a:rPr>
                  <a:t>ft</a:t>
                </a:r>
                <a:endParaRPr lang="en-US" sz="2800" dirty="0">
                  <a:solidFill>
                    <a:schemeClr val="bg2">
                      <a:lumMod val="50000"/>
                    </a:schemeClr>
                  </a:solidFill>
                </a:endParaRPr>
              </a:p>
            </p:txBody>
          </p:sp>
          <p:sp>
            <p:nvSpPr>
              <p:cNvPr id="14" name="TextBox 13"/>
              <p:cNvSpPr txBox="1"/>
              <p:nvPr/>
            </p:nvSpPr>
            <p:spPr>
              <a:xfrm>
                <a:off x="5257800" y="4025920"/>
                <a:ext cx="2486322" cy="523220"/>
              </a:xfrm>
              <a:prstGeom prst="rect">
                <a:avLst/>
              </a:prstGeom>
              <a:noFill/>
            </p:spPr>
            <p:txBody>
              <a:bodyPr wrap="none" rtlCol="0">
                <a:spAutoFit/>
              </a:bodyPr>
              <a:lstStyle/>
              <a:p>
                <a:r>
                  <a:rPr lang="en-US" sz="2800" dirty="0">
                    <a:solidFill>
                      <a:schemeClr val="bg2">
                        <a:lumMod val="50000"/>
                      </a:schemeClr>
                    </a:solidFill>
                  </a:rPr>
                  <a:t>SFC to 20,000 </a:t>
                </a:r>
                <a:r>
                  <a:rPr lang="en-US" sz="2800" dirty="0" err="1">
                    <a:solidFill>
                      <a:schemeClr val="bg2">
                        <a:lumMod val="50000"/>
                      </a:schemeClr>
                    </a:solidFill>
                  </a:rPr>
                  <a:t>ft</a:t>
                </a:r>
                <a:endParaRPr lang="en-US" sz="2800" dirty="0">
                  <a:solidFill>
                    <a:schemeClr val="bg2">
                      <a:lumMod val="50000"/>
                    </a:schemeClr>
                  </a:solidFill>
                </a:endParaRPr>
              </a:p>
            </p:txBody>
          </p:sp>
        </p:grpSp>
        <p:sp>
          <p:nvSpPr>
            <p:cNvPr id="10" name="TextBox 9"/>
            <p:cNvSpPr txBox="1"/>
            <p:nvPr/>
          </p:nvSpPr>
          <p:spPr>
            <a:xfrm>
              <a:off x="3124200" y="4179450"/>
              <a:ext cx="990601" cy="1477328"/>
            </a:xfrm>
            <a:prstGeom prst="rect">
              <a:avLst/>
            </a:prstGeom>
            <a:solidFill>
              <a:schemeClr val="tx1">
                <a:alpha val="27843"/>
              </a:schemeClr>
            </a:solidFill>
          </p:spPr>
          <p:txBody>
            <a:bodyPr wrap="square" rtlCol="0">
              <a:spAutoFit/>
            </a:bodyPr>
            <a:lstStyle/>
            <a:p>
              <a:pPr algn="r"/>
              <a:r>
                <a:rPr lang="en-US" dirty="0">
                  <a:solidFill>
                    <a:schemeClr val="bg1"/>
                  </a:solidFill>
                </a:rPr>
                <a:t>High</a:t>
              </a:r>
            </a:p>
            <a:p>
              <a:pPr algn="r"/>
              <a:endParaRPr lang="en-US" dirty="0">
                <a:solidFill>
                  <a:schemeClr val="bg1"/>
                </a:solidFill>
              </a:endParaRPr>
            </a:p>
            <a:p>
              <a:pPr algn="r"/>
              <a:r>
                <a:rPr lang="en-US" dirty="0">
                  <a:solidFill>
                    <a:schemeClr val="bg1"/>
                  </a:solidFill>
                </a:rPr>
                <a:t>Medium</a:t>
              </a:r>
            </a:p>
            <a:p>
              <a:pPr algn="r"/>
              <a:endParaRPr lang="en-US" dirty="0">
                <a:solidFill>
                  <a:schemeClr val="bg1"/>
                </a:solidFill>
              </a:endParaRPr>
            </a:p>
            <a:p>
              <a:pPr algn="r"/>
              <a:r>
                <a:rPr lang="en-US" dirty="0">
                  <a:solidFill>
                    <a:schemeClr val="bg1"/>
                  </a:solidFill>
                </a:rPr>
                <a:t>Low</a:t>
              </a:r>
            </a:p>
          </p:txBody>
        </p:sp>
      </p:grpSp>
      <p:sp>
        <p:nvSpPr>
          <p:cNvPr id="15" name="TextBox 14"/>
          <p:cNvSpPr txBox="1"/>
          <p:nvPr/>
        </p:nvSpPr>
        <p:spPr>
          <a:xfrm>
            <a:off x="76200" y="5886470"/>
            <a:ext cx="8868838" cy="523220"/>
          </a:xfrm>
          <a:prstGeom prst="rect">
            <a:avLst/>
          </a:prstGeom>
          <a:noFill/>
        </p:spPr>
        <p:txBody>
          <a:bodyPr wrap="none" rtlCol="0">
            <a:spAutoFit/>
          </a:bodyPr>
          <a:lstStyle/>
          <a:p>
            <a:r>
              <a:rPr lang="en-US" sz="2800" dirty="0"/>
              <a:t>HYSPLIT  forecasts to support Volcanic Ash Advisory Centers</a:t>
            </a:r>
          </a:p>
        </p:txBody>
      </p:sp>
    </p:spTree>
    <p:extLst>
      <p:ext uri="{BB962C8B-B14F-4D97-AF65-F5344CB8AC3E}">
        <p14:creationId xmlns:p14="http://schemas.microsoft.com/office/powerpoint/2010/main" val="48996209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4E8DBFF9-7723-4E32-B4D1-61E93AF5D5D3}" type="slidenum">
              <a:rPr lang="en-US" smtClean="0"/>
              <a:pPr/>
              <a:t>60</a:t>
            </a:fld>
            <a:endParaRPr lang="en-US"/>
          </a:p>
        </p:txBody>
      </p:sp>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990600" y="1676400"/>
            <a:ext cx="2362200" cy="2971800"/>
          </a:xfrm>
          <a:prstGeom prst="rect">
            <a:avLst/>
          </a:prstGeom>
        </p:spPr>
      </p:pic>
      <p:pic>
        <p:nvPicPr>
          <p:cNvPr id="4" name="Picture 3"/>
          <p:cNvPicPr>
            <a:picLocks noChangeAspect="1"/>
          </p:cNvPicPr>
          <p:nvPr/>
        </p:nvPicPr>
        <p:blipFill>
          <a:blip r:embed="rId4"/>
          <a:stretch>
            <a:fillRect/>
          </a:stretch>
        </p:blipFill>
        <p:spPr>
          <a:xfrm>
            <a:off x="304800" y="228600"/>
            <a:ext cx="5201992" cy="1190625"/>
          </a:xfrm>
          <a:prstGeom prst="rect">
            <a:avLst/>
          </a:prstGeom>
        </p:spPr>
      </p:pic>
      <p:sp>
        <p:nvSpPr>
          <p:cNvPr id="7" name="TextBox 6"/>
          <p:cNvSpPr txBox="1"/>
          <p:nvPr/>
        </p:nvSpPr>
        <p:spPr>
          <a:xfrm>
            <a:off x="2635695" y="425670"/>
            <a:ext cx="183705" cy="215444"/>
          </a:xfrm>
          <a:prstGeom prst="rect">
            <a:avLst/>
          </a:prstGeom>
          <a:solidFill>
            <a:schemeClr val="tx1"/>
          </a:solidFill>
          <a:ln>
            <a:solidFill>
              <a:schemeClr val="bg1"/>
            </a:solidFill>
          </a:ln>
        </p:spPr>
        <p:txBody>
          <a:bodyPr wrap="none" lIns="45720" tIns="0" rIns="45720" bIns="0" rtlCol="0">
            <a:spAutoFit/>
          </a:bodyPr>
          <a:lstStyle/>
          <a:p>
            <a:r>
              <a:rPr lang="en-US" sz="1400" dirty="0">
                <a:solidFill>
                  <a:schemeClr val="bg1"/>
                </a:solidFill>
              </a:rPr>
              <a:t>1</a:t>
            </a:r>
          </a:p>
        </p:txBody>
      </p:sp>
      <p:sp>
        <p:nvSpPr>
          <p:cNvPr id="8" name="TextBox 7"/>
          <p:cNvSpPr txBox="1"/>
          <p:nvPr/>
        </p:nvSpPr>
        <p:spPr>
          <a:xfrm>
            <a:off x="1029189" y="3003874"/>
            <a:ext cx="183705" cy="215444"/>
          </a:xfrm>
          <a:prstGeom prst="rect">
            <a:avLst/>
          </a:prstGeom>
          <a:solidFill>
            <a:schemeClr val="tx1"/>
          </a:solidFill>
          <a:ln>
            <a:solidFill>
              <a:schemeClr val="bg1"/>
            </a:solidFill>
          </a:ln>
        </p:spPr>
        <p:txBody>
          <a:bodyPr wrap="none" lIns="45720" tIns="0" rIns="45720" bIns="0" rtlCol="0">
            <a:spAutoFit/>
          </a:bodyPr>
          <a:lstStyle/>
          <a:p>
            <a:r>
              <a:rPr lang="en-US" sz="1400" dirty="0">
                <a:solidFill>
                  <a:schemeClr val="bg1"/>
                </a:solidFill>
              </a:rPr>
              <a:t>2</a:t>
            </a:r>
          </a:p>
        </p:txBody>
      </p:sp>
      <p:sp>
        <p:nvSpPr>
          <p:cNvPr id="9" name="TextBox 8"/>
          <p:cNvSpPr txBox="1"/>
          <p:nvPr/>
        </p:nvSpPr>
        <p:spPr>
          <a:xfrm>
            <a:off x="2133600" y="3709120"/>
            <a:ext cx="183705" cy="215444"/>
          </a:xfrm>
          <a:prstGeom prst="rect">
            <a:avLst/>
          </a:prstGeom>
          <a:solidFill>
            <a:schemeClr val="tx1"/>
          </a:solidFill>
          <a:ln>
            <a:solidFill>
              <a:schemeClr val="bg1"/>
            </a:solidFill>
          </a:ln>
        </p:spPr>
        <p:txBody>
          <a:bodyPr wrap="none" lIns="45720" tIns="0" rIns="45720" bIns="0" rtlCol="0">
            <a:spAutoFit/>
          </a:bodyPr>
          <a:lstStyle/>
          <a:p>
            <a:r>
              <a:rPr lang="en-US" sz="1400" dirty="0">
                <a:solidFill>
                  <a:schemeClr val="bg1"/>
                </a:solidFill>
              </a:rPr>
              <a:t>3</a:t>
            </a:r>
          </a:p>
        </p:txBody>
      </p:sp>
      <p:pic>
        <p:nvPicPr>
          <p:cNvPr id="6" name="Picture 5"/>
          <p:cNvPicPr>
            <a:picLocks noChangeAspect="1"/>
          </p:cNvPicPr>
          <p:nvPr/>
        </p:nvPicPr>
        <p:blipFill>
          <a:blip r:embed="rId5"/>
          <a:stretch>
            <a:fillRect/>
          </a:stretch>
        </p:blipFill>
        <p:spPr>
          <a:xfrm>
            <a:off x="2317305" y="4928890"/>
            <a:ext cx="6094658" cy="1424832"/>
          </a:xfrm>
          <a:prstGeom prst="rect">
            <a:avLst/>
          </a:prstGeom>
        </p:spPr>
      </p:pic>
      <p:sp>
        <p:nvSpPr>
          <p:cNvPr id="11" name="TextBox 10"/>
          <p:cNvSpPr txBox="1"/>
          <p:nvPr/>
        </p:nvSpPr>
        <p:spPr>
          <a:xfrm>
            <a:off x="6477000" y="5641306"/>
            <a:ext cx="183705" cy="215444"/>
          </a:xfrm>
          <a:prstGeom prst="rect">
            <a:avLst/>
          </a:prstGeom>
          <a:solidFill>
            <a:schemeClr val="tx1"/>
          </a:solidFill>
          <a:ln>
            <a:solidFill>
              <a:schemeClr val="bg1"/>
            </a:solidFill>
          </a:ln>
        </p:spPr>
        <p:txBody>
          <a:bodyPr wrap="none" lIns="45720" tIns="0" rIns="45720" bIns="0" rtlCol="0">
            <a:spAutoFit/>
          </a:bodyPr>
          <a:lstStyle/>
          <a:p>
            <a:r>
              <a:rPr lang="en-US" sz="1400" dirty="0">
                <a:solidFill>
                  <a:schemeClr val="bg1"/>
                </a:solidFill>
              </a:rPr>
              <a:t>4</a:t>
            </a:r>
          </a:p>
        </p:txBody>
      </p:sp>
      <p:sp>
        <p:nvSpPr>
          <p:cNvPr id="12" name="TextBox 11"/>
          <p:cNvSpPr txBox="1"/>
          <p:nvPr/>
        </p:nvSpPr>
        <p:spPr>
          <a:xfrm>
            <a:off x="6631947" y="6137440"/>
            <a:ext cx="183705" cy="215444"/>
          </a:xfrm>
          <a:prstGeom prst="rect">
            <a:avLst/>
          </a:prstGeom>
          <a:solidFill>
            <a:schemeClr val="tx1"/>
          </a:solidFill>
          <a:ln>
            <a:solidFill>
              <a:schemeClr val="bg1"/>
            </a:solidFill>
          </a:ln>
        </p:spPr>
        <p:txBody>
          <a:bodyPr wrap="none" lIns="45720" tIns="0" rIns="45720" bIns="0" rtlCol="0">
            <a:spAutoFit/>
          </a:bodyPr>
          <a:lstStyle/>
          <a:p>
            <a:r>
              <a:rPr lang="en-US" sz="1400" dirty="0">
                <a:solidFill>
                  <a:schemeClr val="bg1"/>
                </a:solidFill>
              </a:rPr>
              <a:t>5</a:t>
            </a:r>
          </a:p>
        </p:txBody>
      </p:sp>
    </p:spTree>
    <p:extLst>
      <p:ext uri="{BB962C8B-B14F-4D97-AF65-F5344CB8AC3E}">
        <p14:creationId xmlns:p14="http://schemas.microsoft.com/office/powerpoint/2010/main" val="114225364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4E8DBFF9-7723-4E32-B4D1-61E93AF5D5D3}" type="slidenum">
              <a:rPr lang="en-US" smtClean="0"/>
              <a:pPr/>
              <a:t>61</a:t>
            </a:fld>
            <a:endParaRPr lang="en-US"/>
          </a:p>
        </p:txBody>
      </p:sp>
      <p:pic>
        <p:nvPicPr>
          <p:cNvPr id="3" name="Picture 2"/>
          <p:cNvPicPr>
            <a:picLocks noChangeAspect="1"/>
          </p:cNvPicPr>
          <p:nvPr/>
        </p:nvPicPr>
        <p:blipFill>
          <a:blip r:embed="rId2"/>
          <a:stretch>
            <a:fillRect/>
          </a:stretch>
        </p:blipFill>
        <p:spPr>
          <a:xfrm>
            <a:off x="533400" y="609600"/>
            <a:ext cx="4886325" cy="2171700"/>
          </a:xfrm>
          <a:prstGeom prst="rect">
            <a:avLst/>
          </a:prstGeom>
        </p:spPr>
      </p:pic>
      <p:pic>
        <p:nvPicPr>
          <p:cNvPr id="4" name="Picture 3"/>
          <p:cNvPicPr>
            <a:picLocks noChangeAspect="1"/>
          </p:cNvPicPr>
          <p:nvPr/>
        </p:nvPicPr>
        <p:blipFill>
          <a:blip r:embed="rId3"/>
          <a:stretch>
            <a:fillRect/>
          </a:stretch>
        </p:blipFill>
        <p:spPr>
          <a:xfrm>
            <a:off x="519112" y="3657600"/>
            <a:ext cx="4914900" cy="2105025"/>
          </a:xfrm>
          <a:prstGeom prst="rect">
            <a:avLst/>
          </a:prstGeom>
        </p:spPr>
      </p:pic>
      <p:sp>
        <p:nvSpPr>
          <p:cNvPr id="5" name="Oval 4"/>
          <p:cNvSpPr/>
          <p:nvPr/>
        </p:nvSpPr>
        <p:spPr>
          <a:xfrm>
            <a:off x="2590800" y="3005447"/>
            <a:ext cx="118753" cy="118753"/>
          </a:xfrm>
          <a:prstGeom prst="ellipse">
            <a:avLst/>
          </a:prstGeom>
          <a:solidFill>
            <a:srgbClr val="FFFF00"/>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2596739" y="3157847"/>
            <a:ext cx="118753" cy="118753"/>
          </a:xfrm>
          <a:prstGeom prst="ellipse">
            <a:avLst/>
          </a:prstGeom>
          <a:solidFill>
            <a:srgbClr val="FFFF00"/>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2596740" y="3310247"/>
            <a:ext cx="118753" cy="118753"/>
          </a:xfrm>
          <a:prstGeom prst="ellipse">
            <a:avLst/>
          </a:prstGeom>
          <a:solidFill>
            <a:srgbClr val="FFFF00"/>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5850464" y="914400"/>
            <a:ext cx="2836336" cy="4524315"/>
          </a:xfrm>
          <a:prstGeom prst="rect">
            <a:avLst/>
          </a:prstGeom>
          <a:noFill/>
        </p:spPr>
        <p:txBody>
          <a:bodyPr wrap="square" rtlCol="0">
            <a:spAutoFit/>
          </a:bodyPr>
          <a:lstStyle/>
          <a:p>
            <a:r>
              <a:rPr lang="en-US" dirty="0"/>
              <a:t>112 runs have been done!</a:t>
            </a:r>
          </a:p>
          <a:p>
            <a:endParaRPr lang="en-US" dirty="0"/>
          </a:p>
          <a:p>
            <a:r>
              <a:rPr lang="en-US" dirty="0"/>
              <a:t>28 days * 4 runs per day (every 6 hours) = 112 trajectory simulations</a:t>
            </a:r>
          </a:p>
          <a:p>
            <a:endParaRPr lang="en-US" dirty="0"/>
          </a:p>
          <a:p>
            <a:r>
              <a:rPr lang="en-US" dirty="0"/>
              <a:t>We have 112 new output </a:t>
            </a:r>
            <a:r>
              <a:rPr lang="en-US" i="1" dirty="0" err="1"/>
              <a:t>tdump</a:t>
            </a:r>
            <a:r>
              <a:rPr lang="en-US" i="1" dirty="0"/>
              <a:t>-type</a:t>
            </a:r>
            <a:r>
              <a:rPr lang="en-US" dirty="0"/>
              <a:t> files in our working directory:</a:t>
            </a:r>
          </a:p>
          <a:p>
            <a:endParaRPr lang="en-US" dirty="0"/>
          </a:p>
          <a:p>
            <a:pPr lvl="1"/>
            <a:r>
              <a:rPr lang="en-US" dirty="0"/>
              <a:t>fdump</a:t>
            </a:r>
            <a:r>
              <a:rPr lang="en-US" dirty="0">
                <a:solidFill>
                  <a:srgbClr val="FFFF00"/>
                </a:solidFill>
              </a:rPr>
              <a:t>83</a:t>
            </a:r>
            <a:r>
              <a:rPr lang="en-US" dirty="0"/>
              <a:t>09</a:t>
            </a:r>
            <a:r>
              <a:rPr lang="en-US" dirty="0">
                <a:solidFill>
                  <a:srgbClr val="FFFF00"/>
                </a:solidFill>
              </a:rPr>
              <a:t>01</a:t>
            </a:r>
            <a:r>
              <a:rPr lang="en-US" dirty="0"/>
              <a:t>00</a:t>
            </a:r>
          </a:p>
          <a:p>
            <a:pPr lvl="1"/>
            <a:r>
              <a:rPr lang="en-US" dirty="0"/>
              <a:t>fdump</a:t>
            </a:r>
            <a:r>
              <a:rPr lang="en-US" dirty="0">
                <a:solidFill>
                  <a:srgbClr val="FFFF00"/>
                </a:solidFill>
              </a:rPr>
              <a:t>83</a:t>
            </a:r>
            <a:r>
              <a:rPr lang="en-US" dirty="0"/>
              <a:t>09</a:t>
            </a:r>
            <a:r>
              <a:rPr lang="en-US" dirty="0">
                <a:solidFill>
                  <a:srgbClr val="FFFF00"/>
                </a:solidFill>
              </a:rPr>
              <a:t>01</a:t>
            </a:r>
            <a:r>
              <a:rPr lang="en-US" dirty="0"/>
              <a:t>06</a:t>
            </a:r>
          </a:p>
          <a:p>
            <a:pPr lvl="1"/>
            <a:r>
              <a:rPr lang="en-US" dirty="0"/>
              <a:t>fdump</a:t>
            </a:r>
            <a:r>
              <a:rPr lang="en-US" dirty="0">
                <a:solidFill>
                  <a:srgbClr val="FFFF00"/>
                </a:solidFill>
              </a:rPr>
              <a:t>83</a:t>
            </a:r>
            <a:r>
              <a:rPr lang="en-US" dirty="0"/>
              <a:t>09</a:t>
            </a:r>
            <a:r>
              <a:rPr lang="en-US" dirty="0">
                <a:solidFill>
                  <a:srgbClr val="FFFF00"/>
                </a:solidFill>
              </a:rPr>
              <a:t>01</a:t>
            </a:r>
            <a:r>
              <a:rPr lang="en-US" dirty="0"/>
              <a:t>12</a:t>
            </a:r>
          </a:p>
          <a:p>
            <a:pPr lvl="1"/>
            <a:endParaRPr lang="en-US" dirty="0"/>
          </a:p>
          <a:p>
            <a:pPr lvl="1"/>
            <a:endParaRPr lang="en-US" dirty="0"/>
          </a:p>
          <a:p>
            <a:pPr lvl="1"/>
            <a:r>
              <a:rPr lang="en-US" dirty="0"/>
              <a:t>fdump</a:t>
            </a:r>
            <a:r>
              <a:rPr lang="en-US" dirty="0">
                <a:solidFill>
                  <a:srgbClr val="FFFF00"/>
                </a:solidFill>
              </a:rPr>
              <a:t>83</a:t>
            </a:r>
            <a:r>
              <a:rPr lang="en-US" dirty="0"/>
              <a:t>09</a:t>
            </a:r>
            <a:r>
              <a:rPr lang="en-US" dirty="0">
                <a:solidFill>
                  <a:srgbClr val="FFFF00"/>
                </a:solidFill>
              </a:rPr>
              <a:t>28</a:t>
            </a:r>
            <a:r>
              <a:rPr lang="en-US" dirty="0"/>
              <a:t>18</a:t>
            </a:r>
          </a:p>
        </p:txBody>
      </p:sp>
      <p:sp>
        <p:nvSpPr>
          <p:cNvPr id="9" name="Oval 8"/>
          <p:cNvSpPr/>
          <p:nvPr/>
        </p:nvSpPr>
        <p:spPr>
          <a:xfrm>
            <a:off x="6504707" y="4572000"/>
            <a:ext cx="118753" cy="118753"/>
          </a:xfrm>
          <a:prstGeom prst="ellipse">
            <a:avLst/>
          </a:prstGeom>
          <a:solidFill>
            <a:srgbClr val="FFFF00"/>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6510646" y="4724400"/>
            <a:ext cx="118753" cy="118753"/>
          </a:xfrm>
          <a:prstGeom prst="ellipse">
            <a:avLst/>
          </a:prstGeom>
          <a:solidFill>
            <a:srgbClr val="FFFF00"/>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6510647" y="4876800"/>
            <a:ext cx="118753" cy="118753"/>
          </a:xfrm>
          <a:prstGeom prst="ellipse">
            <a:avLst/>
          </a:prstGeom>
          <a:solidFill>
            <a:srgbClr val="FFFF00"/>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9698856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4E8DBFF9-7723-4E32-B4D1-61E93AF5D5D3}" type="slidenum">
              <a:rPr lang="en-US" smtClean="0"/>
              <a:pPr/>
              <a:t>62</a:t>
            </a:fld>
            <a:endParaRPr lang="en-US"/>
          </a:p>
        </p:txBody>
      </p:sp>
      <p:sp>
        <p:nvSpPr>
          <p:cNvPr id="3" name="TextBox 2"/>
          <p:cNvSpPr txBox="1"/>
          <p:nvPr/>
        </p:nvSpPr>
        <p:spPr>
          <a:xfrm>
            <a:off x="381000" y="304800"/>
            <a:ext cx="7971028" cy="2077492"/>
          </a:xfrm>
          <a:prstGeom prst="rect">
            <a:avLst/>
          </a:prstGeom>
          <a:noFill/>
        </p:spPr>
        <p:txBody>
          <a:bodyPr wrap="none" rtlCol="0">
            <a:spAutoFit/>
          </a:bodyPr>
          <a:lstStyle/>
          <a:p>
            <a:pPr>
              <a:spcBef>
                <a:spcPts val="1800"/>
              </a:spcBef>
            </a:pPr>
            <a:r>
              <a:rPr lang="en-US" sz="2400" b="1" dirty="0"/>
              <a:t>Using the GUI to Run and Summarize “a lot” of Trajectories</a:t>
            </a:r>
          </a:p>
          <a:p>
            <a:pPr marL="800100" lvl="1" indent="-342900">
              <a:spcBef>
                <a:spcPts val="1800"/>
              </a:spcBef>
              <a:buFont typeface="Courier New" panose="02070309020205020404" pitchFamily="49" charset="0"/>
              <a:buChar char="o"/>
            </a:pPr>
            <a:r>
              <a:rPr lang="en-US" sz="2000" b="1" dirty="0">
                <a:solidFill>
                  <a:schemeClr val="tx1">
                    <a:lumMod val="50000"/>
                  </a:schemeClr>
                </a:solidFill>
              </a:rPr>
              <a:t>Run Daily menu  (Tutorial 6.1)</a:t>
            </a:r>
          </a:p>
          <a:p>
            <a:pPr marL="800100" lvl="1" indent="-342900">
              <a:spcBef>
                <a:spcPts val="1800"/>
              </a:spcBef>
              <a:buFont typeface="Courier New" panose="02070309020205020404" pitchFamily="49" charset="0"/>
              <a:buChar char="o"/>
            </a:pPr>
            <a:r>
              <a:rPr lang="en-US" sz="2000" b="1" dirty="0">
                <a:solidFill>
                  <a:srgbClr val="FFFF00"/>
                </a:solidFill>
              </a:rPr>
              <a:t>Frequency Analysis (Tutorial 6.1)</a:t>
            </a:r>
          </a:p>
          <a:p>
            <a:pPr marL="800100" lvl="1" indent="-342900">
              <a:spcBef>
                <a:spcPts val="1800"/>
              </a:spcBef>
              <a:buFont typeface="Courier New" panose="02070309020205020404" pitchFamily="49" charset="0"/>
              <a:buChar char="o"/>
            </a:pPr>
            <a:r>
              <a:rPr lang="en-US" sz="2000" b="1" dirty="0">
                <a:solidFill>
                  <a:schemeClr val="tx1">
                    <a:lumMod val="50000"/>
                  </a:schemeClr>
                </a:solidFill>
              </a:rPr>
              <a:t>Clustering Analysis (Tutorial 6.2)</a:t>
            </a:r>
          </a:p>
        </p:txBody>
      </p:sp>
      <p:pic>
        <p:nvPicPr>
          <p:cNvPr id="5" name="Picture 4">
            <a:extLst>
              <a:ext uri="{FF2B5EF4-FFF2-40B4-BE49-F238E27FC236}">
                <a16:creationId xmlns="" xmlns:a16="http://schemas.microsoft.com/office/drawing/2014/main" id="{7435CEA9-3284-4441-8E19-B241B20C010E}"/>
              </a:ext>
            </a:extLst>
          </p:cNvPr>
          <p:cNvPicPr>
            <a:picLocks noChangeAspect="1"/>
          </p:cNvPicPr>
          <p:nvPr/>
        </p:nvPicPr>
        <p:blipFill>
          <a:blip r:embed="rId2"/>
          <a:stretch>
            <a:fillRect/>
          </a:stretch>
        </p:blipFill>
        <p:spPr>
          <a:xfrm>
            <a:off x="4876800" y="1343546"/>
            <a:ext cx="3999285" cy="4724400"/>
          </a:xfrm>
          <a:prstGeom prst="rect">
            <a:avLst/>
          </a:prstGeom>
          <a:ln w="38100">
            <a:solidFill>
              <a:srgbClr val="25FF25"/>
            </a:solidFill>
          </a:ln>
        </p:spPr>
      </p:pic>
    </p:spTree>
    <p:extLst>
      <p:ext uri="{BB962C8B-B14F-4D97-AF65-F5344CB8AC3E}">
        <p14:creationId xmlns:p14="http://schemas.microsoft.com/office/powerpoint/2010/main" val="277786587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4E8DBFF9-7723-4E32-B4D1-61E93AF5D5D3}" type="slidenum">
              <a:rPr lang="en-US" smtClean="0"/>
              <a:pPr/>
              <a:t>63</a:t>
            </a:fld>
            <a:endParaRPr lang="en-US"/>
          </a:p>
        </p:txBody>
      </p:sp>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81000" y="301625"/>
            <a:ext cx="4114801" cy="1828800"/>
          </a:xfrm>
          <a:prstGeom prst="rect">
            <a:avLst/>
          </a:prstGeom>
        </p:spPr>
      </p:pic>
      <p:pic>
        <p:nvPicPr>
          <p:cNvPr id="4" name="Picture 3"/>
          <p:cNvPicPr>
            <a:picLocks noChangeAspect="1"/>
          </p:cNvPicPr>
          <p:nvPr/>
        </p:nvPicPr>
        <p:blipFill>
          <a:blip r:embed="rId4"/>
          <a:stretch>
            <a:fillRect/>
          </a:stretch>
        </p:blipFill>
        <p:spPr>
          <a:xfrm>
            <a:off x="4038600" y="1600200"/>
            <a:ext cx="4690723" cy="3838575"/>
          </a:xfrm>
          <a:prstGeom prst="rect">
            <a:avLst/>
          </a:prstGeom>
        </p:spPr>
      </p:pic>
      <p:sp>
        <p:nvSpPr>
          <p:cNvPr id="5" name="TextBox 4"/>
          <p:cNvSpPr txBox="1"/>
          <p:nvPr/>
        </p:nvSpPr>
        <p:spPr>
          <a:xfrm>
            <a:off x="2235024" y="482968"/>
            <a:ext cx="183705" cy="215444"/>
          </a:xfrm>
          <a:prstGeom prst="rect">
            <a:avLst/>
          </a:prstGeom>
          <a:solidFill>
            <a:schemeClr val="tx1"/>
          </a:solidFill>
          <a:ln>
            <a:solidFill>
              <a:schemeClr val="bg1"/>
            </a:solidFill>
          </a:ln>
        </p:spPr>
        <p:txBody>
          <a:bodyPr wrap="none" lIns="45720" tIns="0" rIns="45720" bIns="0" rtlCol="0">
            <a:spAutoFit/>
          </a:bodyPr>
          <a:lstStyle/>
          <a:p>
            <a:r>
              <a:rPr lang="en-US" sz="1400" dirty="0">
                <a:solidFill>
                  <a:schemeClr val="bg1"/>
                </a:solidFill>
              </a:rPr>
              <a:t>1</a:t>
            </a:r>
          </a:p>
        </p:txBody>
      </p:sp>
      <p:sp>
        <p:nvSpPr>
          <p:cNvPr id="6" name="TextBox 5"/>
          <p:cNvSpPr txBox="1"/>
          <p:nvPr/>
        </p:nvSpPr>
        <p:spPr>
          <a:xfrm>
            <a:off x="1371600" y="1346376"/>
            <a:ext cx="183705" cy="215444"/>
          </a:xfrm>
          <a:prstGeom prst="rect">
            <a:avLst/>
          </a:prstGeom>
          <a:solidFill>
            <a:schemeClr val="tx1"/>
          </a:solidFill>
          <a:ln>
            <a:solidFill>
              <a:schemeClr val="bg1"/>
            </a:solidFill>
          </a:ln>
        </p:spPr>
        <p:txBody>
          <a:bodyPr wrap="none" lIns="45720" tIns="0" rIns="45720" bIns="0" rtlCol="0">
            <a:spAutoFit/>
          </a:bodyPr>
          <a:lstStyle/>
          <a:p>
            <a:r>
              <a:rPr lang="en-US" sz="1400" dirty="0">
                <a:solidFill>
                  <a:schemeClr val="bg1"/>
                </a:solidFill>
              </a:rPr>
              <a:t>2</a:t>
            </a:r>
          </a:p>
        </p:txBody>
      </p:sp>
      <p:sp>
        <p:nvSpPr>
          <p:cNvPr id="7" name="TextBox 6"/>
          <p:cNvSpPr txBox="1"/>
          <p:nvPr/>
        </p:nvSpPr>
        <p:spPr>
          <a:xfrm>
            <a:off x="3060612" y="1594438"/>
            <a:ext cx="183705" cy="215444"/>
          </a:xfrm>
          <a:prstGeom prst="rect">
            <a:avLst/>
          </a:prstGeom>
          <a:solidFill>
            <a:schemeClr val="tx1"/>
          </a:solidFill>
          <a:ln>
            <a:solidFill>
              <a:schemeClr val="bg1"/>
            </a:solidFill>
          </a:ln>
        </p:spPr>
        <p:txBody>
          <a:bodyPr wrap="none" lIns="45720" tIns="0" rIns="45720" bIns="0" rtlCol="0">
            <a:spAutoFit/>
          </a:bodyPr>
          <a:lstStyle/>
          <a:p>
            <a:r>
              <a:rPr lang="en-US" sz="1400" dirty="0">
                <a:solidFill>
                  <a:schemeClr val="bg1"/>
                </a:solidFill>
              </a:rPr>
              <a:t>3</a:t>
            </a:r>
          </a:p>
        </p:txBody>
      </p:sp>
      <p:sp>
        <p:nvSpPr>
          <p:cNvPr id="8" name="TextBox 7"/>
          <p:cNvSpPr txBox="1"/>
          <p:nvPr/>
        </p:nvSpPr>
        <p:spPr>
          <a:xfrm>
            <a:off x="7900626" y="2286000"/>
            <a:ext cx="183705" cy="215444"/>
          </a:xfrm>
          <a:prstGeom prst="rect">
            <a:avLst/>
          </a:prstGeom>
          <a:solidFill>
            <a:schemeClr val="tx1"/>
          </a:solidFill>
          <a:ln>
            <a:solidFill>
              <a:schemeClr val="bg1"/>
            </a:solidFill>
          </a:ln>
        </p:spPr>
        <p:txBody>
          <a:bodyPr wrap="none" lIns="45720" tIns="0" rIns="45720" bIns="0" rtlCol="0">
            <a:spAutoFit/>
          </a:bodyPr>
          <a:lstStyle/>
          <a:p>
            <a:r>
              <a:rPr lang="en-US" sz="1400" dirty="0">
                <a:solidFill>
                  <a:schemeClr val="bg1"/>
                </a:solidFill>
              </a:rPr>
              <a:t>4</a:t>
            </a:r>
          </a:p>
        </p:txBody>
      </p:sp>
      <p:sp>
        <p:nvSpPr>
          <p:cNvPr id="9" name="TextBox 8"/>
          <p:cNvSpPr txBox="1"/>
          <p:nvPr/>
        </p:nvSpPr>
        <p:spPr>
          <a:xfrm>
            <a:off x="4191000" y="2429983"/>
            <a:ext cx="183705" cy="215444"/>
          </a:xfrm>
          <a:prstGeom prst="rect">
            <a:avLst/>
          </a:prstGeom>
          <a:solidFill>
            <a:schemeClr val="tx1"/>
          </a:solidFill>
          <a:ln>
            <a:solidFill>
              <a:schemeClr val="bg1"/>
            </a:solidFill>
          </a:ln>
        </p:spPr>
        <p:txBody>
          <a:bodyPr wrap="none" lIns="45720" tIns="0" rIns="45720" bIns="0" rtlCol="0">
            <a:spAutoFit/>
          </a:bodyPr>
          <a:lstStyle/>
          <a:p>
            <a:r>
              <a:rPr lang="en-US" sz="1400" dirty="0">
                <a:solidFill>
                  <a:schemeClr val="bg1"/>
                </a:solidFill>
              </a:rPr>
              <a:t>5</a:t>
            </a:r>
          </a:p>
        </p:txBody>
      </p:sp>
      <p:pic>
        <p:nvPicPr>
          <p:cNvPr id="11" name="Picture 10"/>
          <p:cNvPicPr>
            <a:picLocks noChangeAspect="1"/>
          </p:cNvPicPr>
          <p:nvPr/>
        </p:nvPicPr>
        <p:blipFill>
          <a:blip r:embed="rId5"/>
          <a:stretch>
            <a:fillRect/>
          </a:stretch>
        </p:blipFill>
        <p:spPr>
          <a:xfrm>
            <a:off x="685800" y="2403855"/>
            <a:ext cx="2895600" cy="1038225"/>
          </a:xfrm>
          <a:prstGeom prst="rect">
            <a:avLst/>
          </a:prstGeom>
        </p:spPr>
      </p:pic>
      <p:sp>
        <p:nvSpPr>
          <p:cNvPr id="12" name="TextBox 11"/>
          <p:cNvSpPr txBox="1"/>
          <p:nvPr/>
        </p:nvSpPr>
        <p:spPr>
          <a:xfrm>
            <a:off x="3060612" y="3200400"/>
            <a:ext cx="183705" cy="215444"/>
          </a:xfrm>
          <a:prstGeom prst="rect">
            <a:avLst/>
          </a:prstGeom>
          <a:solidFill>
            <a:schemeClr val="tx1"/>
          </a:solidFill>
          <a:ln>
            <a:solidFill>
              <a:schemeClr val="bg1"/>
            </a:solidFill>
          </a:ln>
        </p:spPr>
        <p:txBody>
          <a:bodyPr wrap="none" lIns="45720" tIns="0" rIns="45720" bIns="0" rtlCol="0">
            <a:spAutoFit/>
          </a:bodyPr>
          <a:lstStyle/>
          <a:p>
            <a:r>
              <a:rPr lang="en-US" sz="1400" dirty="0">
                <a:solidFill>
                  <a:schemeClr val="bg1"/>
                </a:solidFill>
              </a:rPr>
              <a:t>6</a:t>
            </a:r>
          </a:p>
        </p:txBody>
      </p:sp>
      <p:pic>
        <p:nvPicPr>
          <p:cNvPr id="13" name="Picture 12"/>
          <p:cNvPicPr>
            <a:picLocks noChangeAspect="1"/>
          </p:cNvPicPr>
          <p:nvPr/>
        </p:nvPicPr>
        <p:blipFill>
          <a:blip r:embed="rId6"/>
          <a:stretch>
            <a:fillRect/>
          </a:stretch>
        </p:blipFill>
        <p:spPr>
          <a:xfrm>
            <a:off x="304800" y="3679825"/>
            <a:ext cx="1904194" cy="2676525"/>
          </a:xfrm>
          <a:prstGeom prst="rect">
            <a:avLst/>
          </a:prstGeom>
        </p:spPr>
      </p:pic>
      <p:sp>
        <p:nvSpPr>
          <p:cNvPr id="14" name="Oval 13"/>
          <p:cNvSpPr/>
          <p:nvPr/>
        </p:nvSpPr>
        <p:spPr>
          <a:xfrm>
            <a:off x="1295400" y="6248400"/>
            <a:ext cx="118753" cy="118753"/>
          </a:xfrm>
          <a:prstGeom prst="ellipse">
            <a:avLst/>
          </a:prstGeom>
          <a:solidFill>
            <a:srgbClr val="FFFF00"/>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1301339" y="6400800"/>
            <a:ext cx="118753" cy="118753"/>
          </a:xfrm>
          <a:prstGeom prst="ellipse">
            <a:avLst/>
          </a:prstGeom>
          <a:solidFill>
            <a:srgbClr val="FFFF00"/>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1301340" y="6553200"/>
            <a:ext cx="118753" cy="118753"/>
          </a:xfrm>
          <a:prstGeom prst="ellipse">
            <a:avLst/>
          </a:prstGeom>
          <a:solidFill>
            <a:srgbClr val="FFFF00"/>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1752600" y="5638683"/>
            <a:ext cx="6487885" cy="1077218"/>
          </a:xfrm>
          <a:prstGeom prst="rect">
            <a:avLst/>
          </a:prstGeom>
          <a:solidFill>
            <a:schemeClr val="tx1"/>
          </a:solidFill>
          <a:ln w="28575">
            <a:solidFill>
              <a:srgbClr val="00B0F0"/>
            </a:solidFill>
          </a:ln>
        </p:spPr>
        <p:txBody>
          <a:bodyPr wrap="square" rtlCol="0">
            <a:spAutoFit/>
          </a:bodyPr>
          <a:lstStyle/>
          <a:p>
            <a:pPr marL="285750" indent="-285750">
              <a:spcBef>
                <a:spcPts val="1200"/>
              </a:spcBef>
              <a:buFont typeface="Wingdings" panose="05000000000000000000" pitchFamily="2" charset="2"/>
              <a:buChar char="ü"/>
            </a:pPr>
            <a:r>
              <a:rPr lang="en-US" dirty="0">
                <a:solidFill>
                  <a:schemeClr val="bg1"/>
                </a:solidFill>
              </a:rPr>
              <a:t>make sure there are no “extraneous” </a:t>
            </a:r>
            <a:r>
              <a:rPr lang="en-US" dirty="0" err="1">
                <a:solidFill>
                  <a:schemeClr val="bg1"/>
                </a:solidFill>
              </a:rPr>
              <a:t>fdump</a:t>
            </a:r>
            <a:r>
              <a:rPr lang="en-US" dirty="0">
                <a:solidFill>
                  <a:schemeClr val="bg1"/>
                </a:solidFill>
              </a:rPr>
              <a:t> files in the INFILE</a:t>
            </a:r>
          </a:p>
          <a:p>
            <a:pPr marL="285750" indent="-285750">
              <a:spcBef>
                <a:spcPts val="1200"/>
              </a:spcBef>
              <a:buFont typeface="Wingdings" panose="05000000000000000000" pitchFamily="2" charset="2"/>
              <a:buChar char="ü"/>
            </a:pPr>
            <a:r>
              <a:rPr lang="en-US" dirty="0">
                <a:solidFill>
                  <a:schemeClr val="bg1"/>
                </a:solidFill>
              </a:rPr>
              <a:t>the GUI script just takes all files that begin with the Base Name specified and creates a list of the files </a:t>
            </a:r>
          </a:p>
        </p:txBody>
      </p:sp>
      <p:sp>
        <p:nvSpPr>
          <p:cNvPr id="18" name="TextBox 17"/>
          <p:cNvSpPr txBox="1"/>
          <p:nvPr/>
        </p:nvSpPr>
        <p:spPr>
          <a:xfrm>
            <a:off x="1660747" y="5562600"/>
            <a:ext cx="183705" cy="215444"/>
          </a:xfrm>
          <a:prstGeom prst="rect">
            <a:avLst/>
          </a:prstGeom>
          <a:solidFill>
            <a:schemeClr val="tx1"/>
          </a:solidFill>
          <a:ln>
            <a:solidFill>
              <a:schemeClr val="bg1"/>
            </a:solidFill>
          </a:ln>
        </p:spPr>
        <p:txBody>
          <a:bodyPr wrap="none" lIns="45720" tIns="0" rIns="45720" bIns="0" rtlCol="0">
            <a:spAutoFit/>
          </a:bodyPr>
          <a:lstStyle/>
          <a:p>
            <a:r>
              <a:rPr lang="en-US" sz="1400" dirty="0">
                <a:solidFill>
                  <a:schemeClr val="bg1"/>
                </a:solidFill>
              </a:rPr>
              <a:t>7</a:t>
            </a:r>
          </a:p>
        </p:txBody>
      </p:sp>
      <p:sp>
        <p:nvSpPr>
          <p:cNvPr id="19" name="TextBox 18"/>
          <p:cNvSpPr txBox="1"/>
          <p:nvPr/>
        </p:nvSpPr>
        <p:spPr>
          <a:xfrm>
            <a:off x="7924800" y="5153080"/>
            <a:ext cx="183705" cy="215444"/>
          </a:xfrm>
          <a:prstGeom prst="rect">
            <a:avLst/>
          </a:prstGeom>
          <a:solidFill>
            <a:schemeClr val="tx1"/>
          </a:solidFill>
          <a:ln>
            <a:solidFill>
              <a:schemeClr val="bg1"/>
            </a:solidFill>
          </a:ln>
        </p:spPr>
        <p:txBody>
          <a:bodyPr wrap="none" lIns="45720" tIns="0" rIns="45720" bIns="0" rtlCol="0">
            <a:spAutoFit/>
          </a:bodyPr>
          <a:lstStyle/>
          <a:p>
            <a:r>
              <a:rPr lang="en-US" sz="1400" dirty="0">
                <a:solidFill>
                  <a:schemeClr val="bg1"/>
                </a:solidFill>
              </a:rPr>
              <a:t>8</a:t>
            </a:r>
          </a:p>
        </p:txBody>
      </p:sp>
    </p:spTree>
    <p:extLst>
      <p:ext uri="{BB962C8B-B14F-4D97-AF65-F5344CB8AC3E}">
        <p14:creationId xmlns:p14="http://schemas.microsoft.com/office/powerpoint/2010/main" val="262156148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4E8DBFF9-7723-4E32-B4D1-61E93AF5D5D3}" type="slidenum">
              <a:rPr lang="en-US" smtClean="0"/>
              <a:pPr/>
              <a:t>64</a:t>
            </a:fld>
            <a:endParaRPr lang="en-US"/>
          </a:p>
        </p:txBody>
      </p:sp>
      <p:pic>
        <p:nvPicPr>
          <p:cNvPr id="3" name="Picture 2"/>
          <p:cNvPicPr>
            <a:picLocks noChangeAspect="1"/>
          </p:cNvPicPr>
          <p:nvPr/>
        </p:nvPicPr>
        <p:blipFill rotWithShape="1">
          <a:blip r:embed="rId2" cstate="screen">
            <a:extLst>
              <a:ext uri="{28A0092B-C50C-407E-A947-70E740481C1C}">
                <a14:useLocalDpi xmlns:a14="http://schemas.microsoft.com/office/drawing/2010/main"/>
              </a:ext>
            </a:extLst>
          </a:blip>
          <a:srcRect b="44936"/>
          <a:stretch/>
        </p:blipFill>
        <p:spPr>
          <a:xfrm>
            <a:off x="228600" y="239899"/>
            <a:ext cx="4905375" cy="1741301"/>
          </a:xfrm>
          <a:prstGeom prst="rect">
            <a:avLst/>
          </a:prstGeom>
        </p:spPr>
      </p:pic>
      <p:pic>
        <p:nvPicPr>
          <p:cNvPr id="4" name="Picture 3"/>
          <p:cNvPicPr>
            <a:picLocks noChangeAspect="1"/>
          </p:cNvPicPr>
          <p:nvPr/>
        </p:nvPicPr>
        <p:blipFill>
          <a:blip r:embed="rId3"/>
          <a:stretch>
            <a:fillRect/>
          </a:stretch>
        </p:blipFill>
        <p:spPr>
          <a:xfrm>
            <a:off x="3505200" y="1143000"/>
            <a:ext cx="5334000" cy="4152993"/>
          </a:xfrm>
          <a:prstGeom prst="rect">
            <a:avLst/>
          </a:prstGeom>
          <a:ln w="38100">
            <a:solidFill>
              <a:srgbClr val="00B0F0"/>
            </a:solidFill>
          </a:ln>
        </p:spPr>
      </p:pic>
      <p:sp>
        <p:nvSpPr>
          <p:cNvPr id="5" name="TextBox 4"/>
          <p:cNvSpPr txBox="1"/>
          <p:nvPr/>
        </p:nvSpPr>
        <p:spPr>
          <a:xfrm>
            <a:off x="152400" y="2438400"/>
            <a:ext cx="3276600" cy="4031873"/>
          </a:xfrm>
          <a:prstGeom prst="rect">
            <a:avLst/>
          </a:prstGeom>
          <a:noFill/>
        </p:spPr>
        <p:txBody>
          <a:bodyPr wrap="square" rtlCol="0">
            <a:spAutoFit/>
          </a:bodyPr>
          <a:lstStyle/>
          <a:p>
            <a:pPr marL="285750" indent="-285750">
              <a:buFont typeface="Wingdings" panose="05000000000000000000" pitchFamily="2" charset="2"/>
              <a:buChar char="v"/>
            </a:pPr>
            <a:r>
              <a:rPr lang="en-US" sz="1600" dirty="0"/>
              <a:t>Creates a grid, default is 1</a:t>
            </a:r>
            <a:r>
              <a:rPr lang="en-US" sz="1600" baseline="30000" dirty="0"/>
              <a:t>o</a:t>
            </a:r>
            <a:r>
              <a:rPr lang="en-US" sz="1600" dirty="0"/>
              <a:t> x 1</a:t>
            </a:r>
            <a:r>
              <a:rPr lang="en-US" sz="1600" baseline="30000" dirty="0"/>
              <a:t>o</a:t>
            </a:r>
            <a:endParaRPr lang="en-US" sz="1600" dirty="0"/>
          </a:p>
          <a:p>
            <a:pPr marL="285750" indent="-285750">
              <a:buFont typeface="Wingdings" panose="05000000000000000000" pitchFamily="2" charset="2"/>
              <a:buChar char="v"/>
            </a:pPr>
            <a:endParaRPr lang="en-US" sz="1600" dirty="0"/>
          </a:p>
          <a:p>
            <a:pPr marL="285750" indent="-285750">
              <a:buFont typeface="Wingdings" panose="05000000000000000000" pitchFamily="2" charset="2"/>
              <a:buChar char="v"/>
            </a:pPr>
            <a:r>
              <a:rPr lang="en-US" sz="1600" dirty="0"/>
              <a:t>For each grid square, counts the number of the 112 trajectories that passes through it</a:t>
            </a:r>
          </a:p>
          <a:p>
            <a:pPr marL="285750" indent="-285750">
              <a:buFont typeface="Wingdings" panose="05000000000000000000" pitchFamily="2" charset="2"/>
              <a:buChar char="v"/>
            </a:pPr>
            <a:endParaRPr lang="en-US" sz="1600" dirty="0"/>
          </a:p>
          <a:p>
            <a:pPr marL="285750" indent="-285750">
              <a:buFont typeface="Wingdings" panose="05000000000000000000" pitchFamily="2" charset="2"/>
              <a:buChar char="v"/>
            </a:pPr>
            <a:r>
              <a:rPr lang="en-US" sz="1600" dirty="0"/>
              <a:t>A trajectory is deemed to pass through a grid square if there is at least one endpoint that falls within the grid square</a:t>
            </a:r>
          </a:p>
          <a:p>
            <a:endParaRPr lang="en-US" sz="1600" dirty="0"/>
          </a:p>
          <a:p>
            <a:pPr marL="285750" indent="-285750">
              <a:buFont typeface="Wingdings" panose="05000000000000000000" pitchFamily="2" charset="2"/>
              <a:buChar char="v"/>
            </a:pPr>
            <a:endParaRPr lang="en-US" sz="1600" dirty="0"/>
          </a:p>
          <a:p>
            <a:pPr marL="396875" algn="ctr"/>
            <a:r>
              <a:rPr lang="en-US" sz="1600" dirty="0">
                <a:solidFill>
                  <a:srgbClr val="25FF25"/>
                </a:solidFill>
              </a:rPr>
              <a:t># of trajectories passing</a:t>
            </a:r>
          </a:p>
          <a:p>
            <a:pPr marL="396875" algn="ctr"/>
            <a:r>
              <a:rPr lang="en-US" sz="1600" dirty="0">
                <a:solidFill>
                  <a:srgbClr val="25FF25"/>
                </a:solidFill>
              </a:rPr>
              <a:t>through a given grid square</a:t>
            </a:r>
            <a:r>
              <a:rPr lang="en-US" sz="1600" dirty="0"/>
              <a:t> </a:t>
            </a:r>
          </a:p>
          <a:p>
            <a:pPr algn="ctr"/>
            <a:r>
              <a:rPr lang="en-US" sz="1600" dirty="0" err="1">
                <a:solidFill>
                  <a:srgbClr val="25FF25"/>
                </a:solidFill>
              </a:rPr>
              <a:t>Freq</a:t>
            </a:r>
            <a:r>
              <a:rPr lang="en-US" sz="1600" dirty="0">
                <a:solidFill>
                  <a:srgbClr val="25FF25"/>
                </a:solidFill>
              </a:rPr>
              <a:t> =  ----------------------------------------</a:t>
            </a:r>
          </a:p>
          <a:p>
            <a:pPr marL="396875" algn="ctr"/>
            <a:r>
              <a:rPr lang="en-US" sz="1600" dirty="0"/>
              <a:t> </a:t>
            </a:r>
            <a:r>
              <a:rPr lang="en-US" sz="1600" dirty="0">
                <a:solidFill>
                  <a:srgbClr val="25FF25"/>
                </a:solidFill>
              </a:rPr>
              <a:t>total # of trajectories</a:t>
            </a:r>
          </a:p>
        </p:txBody>
      </p:sp>
      <p:sp>
        <p:nvSpPr>
          <p:cNvPr id="6" name="TextBox 5"/>
          <p:cNvSpPr txBox="1"/>
          <p:nvPr/>
        </p:nvSpPr>
        <p:spPr>
          <a:xfrm>
            <a:off x="3886200" y="5410673"/>
            <a:ext cx="4800600" cy="830997"/>
          </a:xfrm>
          <a:prstGeom prst="rect">
            <a:avLst/>
          </a:prstGeom>
          <a:noFill/>
        </p:spPr>
        <p:txBody>
          <a:bodyPr wrap="square" rtlCol="0">
            <a:spAutoFit/>
          </a:bodyPr>
          <a:lstStyle/>
          <a:p>
            <a:pPr algn="ctr"/>
            <a:r>
              <a:rPr lang="en-US" sz="2400" b="1" dirty="0">
                <a:solidFill>
                  <a:srgbClr val="FFFF00"/>
                </a:solidFill>
              </a:rPr>
              <a:t>What percent of the trajectories pass through any given grid square?</a:t>
            </a:r>
          </a:p>
        </p:txBody>
      </p:sp>
    </p:spTree>
    <p:extLst>
      <p:ext uri="{BB962C8B-B14F-4D97-AF65-F5344CB8AC3E}">
        <p14:creationId xmlns:p14="http://schemas.microsoft.com/office/powerpoint/2010/main" val="423890893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4E8DBFF9-7723-4E32-B4D1-61E93AF5D5D3}" type="slidenum">
              <a:rPr lang="en-US" smtClean="0"/>
              <a:pPr/>
              <a:t>65</a:t>
            </a:fld>
            <a:endParaRPr lang="en-US"/>
          </a:p>
        </p:txBody>
      </p:sp>
      <p:grpSp>
        <p:nvGrpSpPr>
          <p:cNvPr id="6" name="Group 5"/>
          <p:cNvGrpSpPr/>
          <p:nvPr/>
        </p:nvGrpSpPr>
        <p:grpSpPr>
          <a:xfrm>
            <a:off x="134470" y="0"/>
            <a:ext cx="8875059" cy="6858000"/>
            <a:chOff x="134470" y="0"/>
            <a:chExt cx="8875059" cy="6858000"/>
          </a:xfrm>
        </p:grpSpPr>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34470" y="0"/>
              <a:ext cx="8875059" cy="6858000"/>
            </a:xfrm>
            <a:prstGeom prst="rect">
              <a:avLst/>
            </a:prstGeom>
          </p:spPr>
        </p:pic>
        <p:sp>
          <p:nvSpPr>
            <p:cNvPr id="5" name="Rectangle 4"/>
            <p:cNvSpPr/>
            <p:nvPr/>
          </p:nvSpPr>
          <p:spPr>
            <a:xfrm>
              <a:off x="685800" y="6172200"/>
              <a:ext cx="2438400" cy="457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66762895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4E8DBFF9-7723-4E32-B4D1-61E93AF5D5D3}" type="slidenum">
              <a:rPr lang="en-US" smtClean="0"/>
              <a:pPr/>
              <a:t>66</a:t>
            </a:fld>
            <a:endParaRPr lang="en-US"/>
          </a:p>
        </p:txBody>
      </p:sp>
      <p:grpSp>
        <p:nvGrpSpPr>
          <p:cNvPr id="5" name="Group 4"/>
          <p:cNvGrpSpPr/>
          <p:nvPr/>
        </p:nvGrpSpPr>
        <p:grpSpPr>
          <a:xfrm>
            <a:off x="134470" y="0"/>
            <a:ext cx="8875059" cy="6858000"/>
            <a:chOff x="134470" y="0"/>
            <a:chExt cx="8875059" cy="6858000"/>
          </a:xfrm>
        </p:grpSpPr>
        <p:pic>
          <p:nvPicPr>
            <p:cNvPr id="3" name="Picture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34470" y="0"/>
              <a:ext cx="8875059" cy="6858000"/>
            </a:xfrm>
            <a:prstGeom prst="rect">
              <a:avLst/>
            </a:prstGeom>
          </p:spPr>
        </p:pic>
        <p:sp>
          <p:nvSpPr>
            <p:cNvPr id="4" name="Rectangle 3"/>
            <p:cNvSpPr/>
            <p:nvPr/>
          </p:nvSpPr>
          <p:spPr>
            <a:xfrm>
              <a:off x="685800" y="6172200"/>
              <a:ext cx="2438400" cy="457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37503965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4E8DBFF9-7723-4E32-B4D1-61E93AF5D5D3}" type="slidenum">
              <a:rPr lang="en-US" smtClean="0"/>
              <a:pPr/>
              <a:t>67</a:t>
            </a:fld>
            <a:endParaRPr lang="en-US"/>
          </a:p>
        </p:txBody>
      </p:sp>
      <p:pic>
        <p:nvPicPr>
          <p:cNvPr id="3" name="Picture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34470" y="0"/>
            <a:ext cx="8875059" cy="6858000"/>
          </a:xfrm>
          <a:prstGeom prst="rect">
            <a:avLst/>
          </a:prstGeom>
        </p:spPr>
      </p:pic>
      <p:sp>
        <p:nvSpPr>
          <p:cNvPr id="4" name="TextBox 3"/>
          <p:cNvSpPr txBox="1"/>
          <p:nvPr/>
        </p:nvSpPr>
        <p:spPr>
          <a:xfrm>
            <a:off x="6172200" y="1752600"/>
            <a:ext cx="2667000" cy="1815882"/>
          </a:xfrm>
          <a:prstGeom prst="rect">
            <a:avLst/>
          </a:prstGeom>
          <a:solidFill>
            <a:schemeClr val="tx1"/>
          </a:solidFill>
          <a:ln w="28575">
            <a:solidFill>
              <a:srgbClr val="00B0F0"/>
            </a:solidFill>
          </a:ln>
        </p:spPr>
        <p:txBody>
          <a:bodyPr wrap="square" rtlCol="0">
            <a:spAutoFit/>
          </a:bodyPr>
          <a:lstStyle/>
          <a:p>
            <a:r>
              <a:rPr lang="en-US" sz="1400" b="1" dirty="0">
                <a:solidFill>
                  <a:schemeClr val="bg1"/>
                </a:solidFill>
              </a:rPr>
              <a:t>DEFAULT:</a:t>
            </a:r>
          </a:p>
          <a:p>
            <a:r>
              <a:rPr lang="en-US" sz="1400" b="1" dirty="0">
                <a:solidFill>
                  <a:schemeClr val="bg1"/>
                </a:solidFill>
              </a:rPr>
              <a:t>Residence Time option = 0</a:t>
            </a:r>
          </a:p>
          <a:p>
            <a:endParaRPr lang="en-US" sz="1400" b="1" dirty="0">
              <a:solidFill>
                <a:schemeClr val="bg1"/>
              </a:solidFill>
            </a:endParaRPr>
          </a:p>
          <a:p>
            <a:r>
              <a:rPr lang="en-US" sz="1400" b="1" dirty="0">
                <a:solidFill>
                  <a:schemeClr val="bg1"/>
                </a:solidFill>
              </a:rPr>
              <a:t># of trajectories passing through a grid square divided by the total  number of trajectories</a:t>
            </a:r>
          </a:p>
          <a:p>
            <a:endParaRPr lang="en-US" sz="1400" b="1" dirty="0">
              <a:solidFill>
                <a:schemeClr val="bg1"/>
              </a:solidFill>
            </a:endParaRPr>
          </a:p>
          <a:p>
            <a:r>
              <a:rPr lang="en-US" sz="1400" b="1" dirty="0">
                <a:solidFill>
                  <a:schemeClr val="bg1"/>
                </a:solidFill>
              </a:rPr>
              <a:t>Max value = 100 </a:t>
            </a:r>
          </a:p>
        </p:txBody>
      </p:sp>
    </p:spTree>
    <p:extLst>
      <p:ext uri="{BB962C8B-B14F-4D97-AF65-F5344CB8AC3E}">
        <p14:creationId xmlns:p14="http://schemas.microsoft.com/office/powerpoint/2010/main" val="8190718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4E8DBFF9-7723-4E32-B4D1-61E93AF5D5D3}" type="slidenum">
              <a:rPr lang="en-US" smtClean="0"/>
              <a:pPr/>
              <a:t>68</a:t>
            </a:fld>
            <a:endParaRPr lang="en-US"/>
          </a:p>
        </p:txBody>
      </p:sp>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34470" y="0"/>
            <a:ext cx="8875059" cy="6858000"/>
          </a:xfrm>
          <a:prstGeom prst="rect">
            <a:avLst/>
          </a:prstGeom>
        </p:spPr>
      </p:pic>
      <p:sp>
        <p:nvSpPr>
          <p:cNvPr id="3" name="TextBox 2"/>
          <p:cNvSpPr txBox="1"/>
          <p:nvPr/>
        </p:nvSpPr>
        <p:spPr>
          <a:xfrm>
            <a:off x="6172200" y="1752600"/>
            <a:ext cx="2667000" cy="1815882"/>
          </a:xfrm>
          <a:prstGeom prst="rect">
            <a:avLst/>
          </a:prstGeom>
          <a:solidFill>
            <a:schemeClr val="tx1"/>
          </a:solidFill>
          <a:ln w="28575">
            <a:solidFill>
              <a:srgbClr val="00B0F0"/>
            </a:solidFill>
          </a:ln>
        </p:spPr>
        <p:txBody>
          <a:bodyPr wrap="square" rtlCol="0">
            <a:spAutoFit/>
          </a:bodyPr>
          <a:lstStyle/>
          <a:p>
            <a:r>
              <a:rPr lang="en-US" sz="1400" b="1" dirty="0">
                <a:solidFill>
                  <a:schemeClr val="bg1"/>
                </a:solidFill>
              </a:rPr>
              <a:t>ALTERNATIVE:</a:t>
            </a:r>
          </a:p>
          <a:p>
            <a:r>
              <a:rPr lang="en-US" sz="1400" b="1" dirty="0">
                <a:solidFill>
                  <a:schemeClr val="bg1"/>
                </a:solidFill>
              </a:rPr>
              <a:t>Residence Time option 1:</a:t>
            </a:r>
          </a:p>
          <a:p>
            <a:endParaRPr lang="en-US" sz="1400" b="1" dirty="0">
              <a:solidFill>
                <a:schemeClr val="bg1"/>
              </a:solidFill>
            </a:endParaRPr>
          </a:p>
          <a:p>
            <a:r>
              <a:rPr lang="en-US" sz="1400" b="1" dirty="0">
                <a:solidFill>
                  <a:schemeClr val="bg1"/>
                </a:solidFill>
              </a:rPr>
              <a:t># of endpoints per grid square divided by total number of trajectories</a:t>
            </a:r>
          </a:p>
          <a:p>
            <a:endParaRPr lang="en-US" sz="1400" b="1" dirty="0">
              <a:solidFill>
                <a:schemeClr val="bg1"/>
              </a:solidFill>
            </a:endParaRPr>
          </a:p>
          <a:p>
            <a:r>
              <a:rPr lang="en-US" sz="1400" b="1" dirty="0">
                <a:solidFill>
                  <a:schemeClr val="bg1"/>
                </a:solidFill>
              </a:rPr>
              <a:t>Values can be greater than 100 </a:t>
            </a:r>
          </a:p>
        </p:txBody>
      </p:sp>
    </p:spTree>
    <p:extLst>
      <p:ext uri="{BB962C8B-B14F-4D97-AF65-F5344CB8AC3E}">
        <p14:creationId xmlns:p14="http://schemas.microsoft.com/office/powerpoint/2010/main" val="253162152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4E8DBFF9-7723-4E32-B4D1-61E93AF5D5D3}" type="slidenum">
              <a:rPr lang="en-US" smtClean="0"/>
              <a:pPr/>
              <a:t>69</a:t>
            </a:fld>
            <a:endParaRPr lang="en-US"/>
          </a:p>
        </p:txBody>
      </p:sp>
      <p:pic>
        <p:nvPicPr>
          <p:cNvPr id="3" name="Picture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34470" y="0"/>
            <a:ext cx="8875059" cy="6858000"/>
          </a:xfrm>
          <a:prstGeom prst="rect">
            <a:avLst/>
          </a:prstGeom>
        </p:spPr>
      </p:pic>
      <p:sp>
        <p:nvSpPr>
          <p:cNvPr id="4" name="TextBox 3"/>
          <p:cNvSpPr txBox="1"/>
          <p:nvPr/>
        </p:nvSpPr>
        <p:spPr>
          <a:xfrm>
            <a:off x="6172200" y="1752600"/>
            <a:ext cx="2667000" cy="1815882"/>
          </a:xfrm>
          <a:prstGeom prst="rect">
            <a:avLst/>
          </a:prstGeom>
          <a:solidFill>
            <a:schemeClr val="tx1"/>
          </a:solidFill>
          <a:ln w="28575">
            <a:solidFill>
              <a:srgbClr val="00B0F0"/>
            </a:solidFill>
          </a:ln>
        </p:spPr>
        <p:txBody>
          <a:bodyPr wrap="square" rtlCol="0">
            <a:spAutoFit/>
          </a:bodyPr>
          <a:lstStyle/>
          <a:p>
            <a:r>
              <a:rPr lang="en-US" sz="1400" b="1" dirty="0">
                <a:solidFill>
                  <a:schemeClr val="bg1"/>
                </a:solidFill>
              </a:rPr>
              <a:t>ALTERNATIVE:</a:t>
            </a:r>
          </a:p>
          <a:p>
            <a:r>
              <a:rPr lang="en-US" sz="1400" b="1" dirty="0">
                <a:solidFill>
                  <a:schemeClr val="bg1"/>
                </a:solidFill>
              </a:rPr>
              <a:t>Residence Time option 2:</a:t>
            </a:r>
          </a:p>
          <a:p>
            <a:endParaRPr lang="en-US" sz="1400" b="1" dirty="0">
              <a:solidFill>
                <a:schemeClr val="bg1"/>
              </a:solidFill>
            </a:endParaRPr>
          </a:p>
          <a:p>
            <a:r>
              <a:rPr lang="en-US" sz="1400" b="1" dirty="0">
                <a:solidFill>
                  <a:schemeClr val="bg1"/>
                </a:solidFill>
              </a:rPr>
              <a:t># of endpoints per grid square divided by total number of endpoints</a:t>
            </a:r>
          </a:p>
          <a:p>
            <a:endParaRPr lang="en-US" sz="1400" b="1" dirty="0">
              <a:solidFill>
                <a:schemeClr val="bg1"/>
              </a:solidFill>
            </a:endParaRPr>
          </a:p>
          <a:p>
            <a:r>
              <a:rPr lang="en-US" sz="1400" b="1" dirty="0">
                <a:solidFill>
                  <a:schemeClr val="bg1"/>
                </a:solidFill>
              </a:rPr>
              <a:t>Values are relatively small</a:t>
            </a:r>
          </a:p>
        </p:txBody>
      </p:sp>
    </p:spTree>
    <p:extLst>
      <p:ext uri="{BB962C8B-B14F-4D97-AF65-F5344CB8AC3E}">
        <p14:creationId xmlns:p14="http://schemas.microsoft.com/office/powerpoint/2010/main" val="28970275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 y="195618"/>
            <a:ext cx="9067799" cy="62630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Date Placeholder 24"/>
          <p:cNvSpPr txBox="1">
            <a:spLocks/>
          </p:cNvSpPr>
          <p:nvPr/>
        </p:nvSpPr>
        <p:spPr bwMode="auto">
          <a:xfrm>
            <a:off x="457257" y="6511774"/>
            <a:ext cx="8229487" cy="365125"/>
          </a:xfrm>
          <a:prstGeom prst="rect">
            <a:avLst/>
          </a:prstGeom>
          <a:noFill/>
          <a:ln>
            <a:miter lim="800000"/>
            <a:headEnd/>
            <a:tailEnd/>
          </a:ln>
        </p:spPr>
        <p:txBody>
          <a:bodyPr lIns="91440" tIns="45720" rIns="91440" bIns="45720" anchor="ctr"/>
          <a:lstStyle>
            <a:defPPr>
              <a:defRPr lang="en-US"/>
            </a:defPPr>
            <a:lvl1pPr algn="l" defTabSz="2286000" rtl="0" fontAlgn="base">
              <a:spcBef>
                <a:spcPct val="0"/>
              </a:spcBef>
              <a:spcAft>
                <a:spcPct val="0"/>
              </a:spcAft>
              <a:defRPr sz="9000" kern="1200">
                <a:solidFill>
                  <a:schemeClr val="tx1"/>
                </a:solidFill>
                <a:latin typeface="Arial" charset="0"/>
                <a:ea typeface="+mn-ea"/>
                <a:cs typeface="Arial" charset="0"/>
              </a:defRPr>
            </a:lvl1pPr>
            <a:lvl2pPr marL="2286000" indent="-1828800" algn="l" defTabSz="2286000" rtl="0" fontAlgn="base">
              <a:spcBef>
                <a:spcPct val="0"/>
              </a:spcBef>
              <a:spcAft>
                <a:spcPct val="0"/>
              </a:spcAft>
              <a:defRPr sz="9000" kern="1200">
                <a:solidFill>
                  <a:schemeClr val="tx1"/>
                </a:solidFill>
                <a:latin typeface="Arial" charset="0"/>
                <a:ea typeface="+mn-ea"/>
                <a:cs typeface="Arial" charset="0"/>
              </a:defRPr>
            </a:lvl2pPr>
            <a:lvl3pPr marL="4572000" indent="-3657600" algn="l" defTabSz="2286000" rtl="0" fontAlgn="base">
              <a:spcBef>
                <a:spcPct val="0"/>
              </a:spcBef>
              <a:spcAft>
                <a:spcPct val="0"/>
              </a:spcAft>
              <a:defRPr sz="9000" kern="1200">
                <a:solidFill>
                  <a:schemeClr val="tx1"/>
                </a:solidFill>
                <a:latin typeface="Arial" charset="0"/>
                <a:ea typeface="+mn-ea"/>
                <a:cs typeface="Arial" charset="0"/>
              </a:defRPr>
            </a:lvl3pPr>
            <a:lvl4pPr marL="6858000" indent="-5486400" algn="l" defTabSz="2286000" rtl="0" fontAlgn="base">
              <a:spcBef>
                <a:spcPct val="0"/>
              </a:spcBef>
              <a:spcAft>
                <a:spcPct val="0"/>
              </a:spcAft>
              <a:defRPr sz="9000" kern="1200">
                <a:solidFill>
                  <a:schemeClr val="tx1"/>
                </a:solidFill>
                <a:latin typeface="Arial" charset="0"/>
                <a:ea typeface="+mn-ea"/>
                <a:cs typeface="Arial" charset="0"/>
              </a:defRPr>
            </a:lvl4pPr>
            <a:lvl5pPr marL="9144000" indent="-7315200" algn="l" defTabSz="2286000" rtl="0" fontAlgn="base">
              <a:spcBef>
                <a:spcPct val="0"/>
              </a:spcBef>
              <a:spcAft>
                <a:spcPct val="0"/>
              </a:spcAft>
              <a:defRPr sz="9000" kern="1200">
                <a:solidFill>
                  <a:schemeClr val="tx1"/>
                </a:solidFill>
                <a:latin typeface="Arial" charset="0"/>
                <a:ea typeface="+mn-ea"/>
                <a:cs typeface="Arial" charset="0"/>
              </a:defRPr>
            </a:lvl5pPr>
            <a:lvl6pPr marL="2286000" algn="l" defTabSz="914400" rtl="0" eaLnBrk="1" latinLnBrk="0" hangingPunct="1">
              <a:defRPr sz="9000" kern="1200">
                <a:solidFill>
                  <a:schemeClr val="tx1"/>
                </a:solidFill>
                <a:latin typeface="Arial" charset="0"/>
                <a:ea typeface="+mn-ea"/>
                <a:cs typeface="Arial" charset="0"/>
              </a:defRPr>
            </a:lvl6pPr>
            <a:lvl7pPr marL="2743200" algn="l" defTabSz="914400" rtl="0" eaLnBrk="1" latinLnBrk="0" hangingPunct="1">
              <a:defRPr sz="9000" kern="1200">
                <a:solidFill>
                  <a:schemeClr val="tx1"/>
                </a:solidFill>
                <a:latin typeface="Arial" charset="0"/>
                <a:ea typeface="+mn-ea"/>
                <a:cs typeface="Arial" charset="0"/>
              </a:defRPr>
            </a:lvl7pPr>
            <a:lvl8pPr marL="3200400" algn="l" defTabSz="914400" rtl="0" eaLnBrk="1" latinLnBrk="0" hangingPunct="1">
              <a:defRPr sz="9000" kern="1200">
                <a:solidFill>
                  <a:schemeClr val="tx1"/>
                </a:solidFill>
                <a:latin typeface="Arial" charset="0"/>
                <a:ea typeface="+mn-ea"/>
                <a:cs typeface="Arial" charset="0"/>
              </a:defRPr>
            </a:lvl8pPr>
            <a:lvl9pPr marL="3657600" algn="l" defTabSz="914400" rtl="0" eaLnBrk="1" latinLnBrk="0" hangingPunct="1">
              <a:defRPr sz="9000" kern="1200">
                <a:solidFill>
                  <a:schemeClr val="tx1"/>
                </a:solidFill>
                <a:latin typeface="Arial" charset="0"/>
                <a:ea typeface="+mn-ea"/>
                <a:cs typeface="Arial" charset="0"/>
              </a:defRPr>
            </a:lvl9pPr>
          </a:lstStyle>
          <a:p>
            <a:pPr algn="ctr"/>
            <a:r>
              <a:rPr lang="en-US" sz="1000" dirty="0">
                <a:solidFill>
                  <a:srgbClr val="FFFFFF"/>
                </a:solidFill>
                <a:latin typeface="Myriad Pro" pitchFamily="34" charset="0"/>
              </a:rPr>
              <a:t>NOAA RESEARCH  •  AIR RESOURCES LABORATORY  </a:t>
            </a:r>
          </a:p>
        </p:txBody>
      </p:sp>
      <p:sp>
        <p:nvSpPr>
          <p:cNvPr id="2" name="Oval 1">
            <a:extLst>
              <a:ext uri="{FF2B5EF4-FFF2-40B4-BE49-F238E27FC236}">
                <a16:creationId xmlns="" xmlns:a16="http://schemas.microsoft.com/office/drawing/2014/main" id="{5CC8FBCC-2F77-4454-BDFC-596A39363152}"/>
              </a:ext>
            </a:extLst>
          </p:cNvPr>
          <p:cNvSpPr/>
          <p:nvPr/>
        </p:nvSpPr>
        <p:spPr>
          <a:xfrm>
            <a:off x="5638800" y="1143000"/>
            <a:ext cx="1676400" cy="1447800"/>
          </a:xfrm>
          <a:prstGeom prst="ellipse">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 xmlns:a16="http://schemas.microsoft.com/office/drawing/2014/main" id="{DEE77547-B282-48F9-809A-16D2B8991328}"/>
              </a:ext>
            </a:extLst>
          </p:cNvPr>
          <p:cNvGrpSpPr/>
          <p:nvPr/>
        </p:nvGrpSpPr>
        <p:grpSpPr>
          <a:xfrm>
            <a:off x="6821905" y="3048000"/>
            <a:ext cx="2273379" cy="2185696"/>
            <a:chOff x="6794419" y="2984236"/>
            <a:chExt cx="2273379" cy="2185696"/>
          </a:xfrm>
        </p:grpSpPr>
        <p:sp>
          <p:nvSpPr>
            <p:cNvPr id="8" name="Oval 7">
              <a:extLst>
                <a:ext uri="{FF2B5EF4-FFF2-40B4-BE49-F238E27FC236}">
                  <a16:creationId xmlns="" xmlns:a16="http://schemas.microsoft.com/office/drawing/2014/main" id="{A9BA77AD-52F5-4DEC-A1AE-38D86385CFE8}"/>
                </a:ext>
              </a:extLst>
            </p:cNvPr>
            <p:cNvSpPr/>
            <p:nvPr/>
          </p:nvSpPr>
          <p:spPr>
            <a:xfrm>
              <a:off x="7391398" y="2984236"/>
              <a:ext cx="1676400" cy="6858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 xmlns:a16="http://schemas.microsoft.com/office/drawing/2014/main" id="{962AAB2F-3A6A-48DB-A6C6-357721D31831}"/>
                </a:ext>
              </a:extLst>
            </p:cNvPr>
            <p:cNvSpPr txBox="1"/>
            <p:nvPr/>
          </p:nvSpPr>
          <p:spPr>
            <a:xfrm>
              <a:off x="6794419" y="4800600"/>
              <a:ext cx="2114361" cy="369332"/>
            </a:xfrm>
            <a:prstGeom prst="rect">
              <a:avLst/>
            </a:prstGeom>
            <a:noFill/>
            <a:ln>
              <a:solidFill>
                <a:srgbClr val="FF0000"/>
              </a:solidFill>
            </a:ln>
          </p:spPr>
          <p:txBody>
            <a:bodyPr wrap="none" rtlCol="0">
              <a:spAutoFit/>
            </a:bodyPr>
            <a:lstStyle/>
            <a:p>
              <a:r>
                <a:rPr lang="en-US" dirty="0">
                  <a:solidFill>
                    <a:srgbClr val="C00000"/>
                  </a:solidFill>
                </a:rPr>
                <a:t>HYSPLIT-WRF INLINE</a:t>
              </a:r>
            </a:p>
          </p:txBody>
        </p:sp>
        <p:cxnSp>
          <p:nvCxnSpPr>
            <p:cNvPr id="11" name="Straight Connector 10">
              <a:extLst>
                <a:ext uri="{FF2B5EF4-FFF2-40B4-BE49-F238E27FC236}">
                  <a16:creationId xmlns="" xmlns:a16="http://schemas.microsoft.com/office/drawing/2014/main" id="{C1D9658F-A8A3-4723-8F16-2939F5CE475A}"/>
                </a:ext>
              </a:extLst>
            </p:cNvPr>
            <p:cNvCxnSpPr>
              <a:cxnSpLocks/>
            </p:cNvCxnSpPr>
            <p:nvPr/>
          </p:nvCxnSpPr>
          <p:spPr>
            <a:xfrm flipV="1">
              <a:off x="8686744" y="3670036"/>
              <a:ext cx="0" cy="1130564"/>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18" name="Group 17">
            <a:extLst>
              <a:ext uri="{FF2B5EF4-FFF2-40B4-BE49-F238E27FC236}">
                <a16:creationId xmlns="" xmlns:a16="http://schemas.microsoft.com/office/drawing/2014/main" id="{DD6037DB-9A74-443A-A5E6-4570477873D1}"/>
              </a:ext>
            </a:extLst>
          </p:cNvPr>
          <p:cNvGrpSpPr/>
          <p:nvPr/>
        </p:nvGrpSpPr>
        <p:grpSpPr>
          <a:xfrm>
            <a:off x="6742395" y="405104"/>
            <a:ext cx="2325403" cy="2185696"/>
            <a:chOff x="6742395" y="405104"/>
            <a:chExt cx="2325403" cy="2185696"/>
          </a:xfrm>
        </p:grpSpPr>
        <p:sp>
          <p:nvSpPr>
            <p:cNvPr id="6" name="Oval 5">
              <a:extLst>
                <a:ext uri="{FF2B5EF4-FFF2-40B4-BE49-F238E27FC236}">
                  <a16:creationId xmlns="" xmlns:a16="http://schemas.microsoft.com/office/drawing/2014/main" id="{1DBDC85E-C6C9-4A08-A2AD-77A83F9366FB}"/>
                </a:ext>
              </a:extLst>
            </p:cNvPr>
            <p:cNvSpPr/>
            <p:nvPr/>
          </p:nvSpPr>
          <p:spPr>
            <a:xfrm>
              <a:off x="7391398" y="1173296"/>
              <a:ext cx="1676400" cy="1417504"/>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 xmlns:a16="http://schemas.microsoft.com/office/drawing/2014/main" id="{F94F7634-0F23-41D4-8187-CC67F1BC4CFD}"/>
                </a:ext>
              </a:extLst>
            </p:cNvPr>
            <p:cNvSpPr txBox="1"/>
            <p:nvPr/>
          </p:nvSpPr>
          <p:spPr>
            <a:xfrm>
              <a:off x="6742395" y="405104"/>
              <a:ext cx="2273379" cy="369332"/>
            </a:xfrm>
            <a:prstGeom prst="rect">
              <a:avLst/>
            </a:prstGeom>
            <a:noFill/>
            <a:ln>
              <a:solidFill>
                <a:srgbClr val="FF0000"/>
              </a:solidFill>
            </a:ln>
          </p:spPr>
          <p:txBody>
            <a:bodyPr wrap="none" rtlCol="0">
              <a:spAutoFit/>
            </a:bodyPr>
            <a:lstStyle/>
            <a:p>
              <a:r>
                <a:rPr lang="en-US" dirty="0">
                  <a:solidFill>
                    <a:srgbClr val="C00000"/>
                  </a:solidFill>
                </a:rPr>
                <a:t>Global Eulerian Model</a:t>
              </a:r>
            </a:p>
          </p:txBody>
        </p:sp>
        <p:cxnSp>
          <p:nvCxnSpPr>
            <p:cNvPr id="16" name="Straight Connector 15">
              <a:extLst>
                <a:ext uri="{FF2B5EF4-FFF2-40B4-BE49-F238E27FC236}">
                  <a16:creationId xmlns="" xmlns:a16="http://schemas.microsoft.com/office/drawing/2014/main" id="{A432650A-5C44-4173-97DE-79F9FD23772D}"/>
                </a:ext>
              </a:extLst>
            </p:cNvPr>
            <p:cNvCxnSpPr>
              <a:cxnSpLocks/>
            </p:cNvCxnSpPr>
            <p:nvPr/>
          </p:nvCxnSpPr>
          <p:spPr>
            <a:xfrm flipV="1">
              <a:off x="8229600" y="774436"/>
              <a:ext cx="0" cy="39886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947135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4E8DBFF9-7723-4E32-B4D1-61E93AF5D5D3}" type="slidenum">
              <a:rPr lang="en-US" smtClean="0"/>
              <a:pPr/>
              <a:t>70</a:t>
            </a:fld>
            <a:endParaRPr lang="en-US"/>
          </a:p>
        </p:txBody>
      </p:sp>
      <p:pic>
        <p:nvPicPr>
          <p:cNvPr id="3" name="Picture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34470" y="0"/>
            <a:ext cx="8875059" cy="6858000"/>
          </a:xfrm>
          <a:prstGeom prst="rect">
            <a:avLst/>
          </a:prstGeom>
        </p:spPr>
      </p:pic>
      <p:sp>
        <p:nvSpPr>
          <p:cNvPr id="4" name="TextBox 3"/>
          <p:cNvSpPr txBox="1"/>
          <p:nvPr/>
        </p:nvSpPr>
        <p:spPr>
          <a:xfrm>
            <a:off x="6172200" y="1752600"/>
            <a:ext cx="2667000" cy="1384995"/>
          </a:xfrm>
          <a:prstGeom prst="rect">
            <a:avLst/>
          </a:prstGeom>
          <a:solidFill>
            <a:schemeClr val="tx1"/>
          </a:solidFill>
          <a:ln w="28575">
            <a:solidFill>
              <a:srgbClr val="00B0F0"/>
            </a:solidFill>
          </a:ln>
        </p:spPr>
        <p:txBody>
          <a:bodyPr wrap="square" rtlCol="0">
            <a:spAutoFit/>
          </a:bodyPr>
          <a:lstStyle/>
          <a:p>
            <a:r>
              <a:rPr lang="en-US" sz="1400" b="1" dirty="0">
                <a:solidFill>
                  <a:schemeClr val="bg1"/>
                </a:solidFill>
              </a:rPr>
              <a:t>ALTERNATIVE:</a:t>
            </a:r>
          </a:p>
          <a:p>
            <a:r>
              <a:rPr lang="en-US" sz="1400" b="1" dirty="0">
                <a:solidFill>
                  <a:schemeClr val="bg1"/>
                </a:solidFill>
              </a:rPr>
              <a:t>Residence Time option 3:</a:t>
            </a:r>
          </a:p>
          <a:p>
            <a:endParaRPr lang="en-US" sz="1400" b="1" dirty="0">
              <a:solidFill>
                <a:schemeClr val="bg1"/>
              </a:solidFill>
            </a:endParaRPr>
          </a:p>
          <a:p>
            <a:r>
              <a:rPr lang="en-US" sz="1400" b="1" dirty="0">
                <a:solidFill>
                  <a:schemeClr val="bg1"/>
                </a:solidFill>
              </a:rPr>
              <a:t># of endpoints per grid square divided by number of endpoints in the most “popular” grid square</a:t>
            </a:r>
          </a:p>
        </p:txBody>
      </p:sp>
    </p:spTree>
    <p:extLst>
      <p:ext uri="{BB962C8B-B14F-4D97-AF65-F5344CB8AC3E}">
        <p14:creationId xmlns:p14="http://schemas.microsoft.com/office/powerpoint/2010/main" val="3778341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4E8DBFF9-7723-4E32-B4D1-61E93AF5D5D3}" type="slidenum">
              <a:rPr lang="en-US" smtClean="0"/>
              <a:pPr/>
              <a:t>71</a:t>
            </a:fld>
            <a:endParaRPr lang="en-US"/>
          </a:p>
        </p:txBody>
      </p:sp>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57153" y="152400"/>
            <a:ext cx="4114800" cy="3179628"/>
          </a:xfrm>
          <a:prstGeom prst="rect">
            <a:avLst/>
          </a:prstGeom>
        </p:spPr>
      </p:pic>
      <p:pic>
        <p:nvPicPr>
          <p:cNvPr id="4" name="Picture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710545" y="152400"/>
            <a:ext cx="4114800" cy="3179628"/>
          </a:xfrm>
          <a:prstGeom prst="rect">
            <a:avLst/>
          </a:prstGeom>
        </p:spPr>
      </p:pic>
      <p:pic>
        <p:nvPicPr>
          <p:cNvPr id="5" name="Picture 4"/>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57153" y="3541847"/>
            <a:ext cx="4114800" cy="3179628"/>
          </a:xfrm>
          <a:prstGeom prst="rect">
            <a:avLst/>
          </a:prstGeom>
        </p:spPr>
      </p:pic>
      <p:pic>
        <p:nvPicPr>
          <p:cNvPr id="6" name="Picture 5"/>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710545" y="3541847"/>
            <a:ext cx="4114800" cy="3179628"/>
          </a:xfrm>
          <a:prstGeom prst="rect">
            <a:avLst/>
          </a:prstGeom>
        </p:spPr>
      </p:pic>
      <p:sp>
        <p:nvSpPr>
          <p:cNvPr id="7" name="TextBox 6"/>
          <p:cNvSpPr txBox="1"/>
          <p:nvPr/>
        </p:nvSpPr>
        <p:spPr>
          <a:xfrm>
            <a:off x="3048000" y="838199"/>
            <a:ext cx="1188720" cy="1188720"/>
          </a:xfrm>
          <a:prstGeom prst="rect">
            <a:avLst/>
          </a:prstGeom>
          <a:solidFill>
            <a:schemeClr val="tx1"/>
          </a:solidFill>
          <a:ln w="28575">
            <a:solidFill>
              <a:srgbClr val="00B0F0"/>
            </a:solidFill>
          </a:ln>
        </p:spPr>
        <p:txBody>
          <a:bodyPr wrap="square" rtlCol="0" anchor="ctr" anchorCtr="0">
            <a:spAutoFit/>
          </a:bodyPr>
          <a:lstStyle/>
          <a:p>
            <a:r>
              <a:rPr lang="en-US" sz="1000" b="1" dirty="0">
                <a:solidFill>
                  <a:schemeClr val="bg1"/>
                </a:solidFill>
              </a:rPr>
              <a:t>Res Time = 0: </a:t>
            </a:r>
          </a:p>
          <a:p>
            <a:r>
              <a:rPr lang="en-US" sz="1000" b="1" dirty="0">
                <a:solidFill>
                  <a:schemeClr val="bg1"/>
                </a:solidFill>
              </a:rPr>
              <a:t># of trajectories passing through a grid square divided by the total  number of trajectories</a:t>
            </a:r>
          </a:p>
        </p:txBody>
      </p:sp>
      <p:sp>
        <p:nvSpPr>
          <p:cNvPr id="8" name="TextBox 7"/>
          <p:cNvSpPr txBox="1"/>
          <p:nvPr/>
        </p:nvSpPr>
        <p:spPr>
          <a:xfrm>
            <a:off x="7498080" y="838199"/>
            <a:ext cx="1188720" cy="1015663"/>
          </a:xfrm>
          <a:prstGeom prst="rect">
            <a:avLst/>
          </a:prstGeom>
          <a:solidFill>
            <a:schemeClr val="tx1"/>
          </a:solidFill>
          <a:ln w="28575">
            <a:solidFill>
              <a:srgbClr val="00B0F0"/>
            </a:solidFill>
          </a:ln>
        </p:spPr>
        <p:txBody>
          <a:bodyPr wrap="square" rtlCol="0" anchor="ctr" anchorCtr="0">
            <a:spAutoFit/>
          </a:bodyPr>
          <a:lstStyle/>
          <a:p>
            <a:r>
              <a:rPr lang="en-US" sz="1000" b="1" dirty="0">
                <a:solidFill>
                  <a:schemeClr val="bg1"/>
                </a:solidFill>
              </a:rPr>
              <a:t>Res Time = 1: </a:t>
            </a:r>
          </a:p>
          <a:p>
            <a:r>
              <a:rPr lang="en-US" sz="1000" b="1" dirty="0">
                <a:solidFill>
                  <a:schemeClr val="bg1"/>
                </a:solidFill>
              </a:rPr>
              <a:t># of endpoints in a grid square divided by the total  number of trajectories</a:t>
            </a:r>
          </a:p>
        </p:txBody>
      </p:sp>
      <p:sp>
        <p:nvSpPr>
          <p:cNvPr id="9" name="TextBox 8"/>
          <p:cNvSpPr txBox="1"/>
          <p:nvPr/>
        </p:nvSpPr>
        <p:spPr>
          <a:xfrm>
            <a:off x="3048000" y="4242137"/>
            <a:ext cx="1188720" cy="1015663"/>
          </a:xfrm>
          <a:prstGeom prst="rect">
            <a:avLst/>
          </a:prstGeom>
          <a:solidFill>
            <a:schemeClr val="tx1"/>
          </a:solidFill>
          <a:ln w="28575">
            <a:solidFill>
              <a:srgbClr val="00B0F0"/>
            </a:solidFill>
          </a:ln>
        </p:spPr>
        <p:txBody>
          <a:bodyPr wrap="square" rtlCol="0" anchor="ctr" anchorCtr="0">
            <a:spAutoFit/>
          </a:bodyPr>
          <a:lstStyle/>
          <a:p>
            <a:r>
              <a:rPr lang="en-US" sz="1000" b="1" dirty="0">
                <a:solidFill>
                  <a:schemeClr val="bg1"/>
                </a:solidFill>
              </a:rPr>
              <a:t>Res Time = 2: </a:t>
            </a:r>
          </a:p>
          <a:p>
            <a:r>
              <a:rPr lang="en-US" sz="1000" b="1" dirty="0">
                <a:solidFill>
                  <a:schemeClr val="bg1"/>
                </a:solidFill>
              </a:rPr>
              <a:t># of endpoints in a grid square divided by the total  number of endpoints</a:t>
            </a:r>
          </a:p>
        </p:txBody>
      </p:sp>
      <p:sp>
        <p:nvSpPr>
          <p:cNvPr id="10" name="TextBox 9"/>
          <p:cNvSpPr txBox="1"/>
          <p:nvPr/>
        </p:nvSpPr>
        <p:spPr>
          <a:xfrm>
            <a:off x="7498080" y="4242137"/>
            <a:ext cx="1216152" cy="1015663"/>
          </a:xfrm>
          <a:prstGeom prst="rect">
            <a:avLst/>
          </a:prstGeom>
          <a:solidFill>
            <a:schemeClr val="tx1"/>
          </a:solidFill>
          <a:ln w="28575">
            <a:solidFill>
              <a:srgbClr val="00B0F0"/>
            </a:solidFill>
          </a:ln>
        </p:spPr>
        <p:txBody>
          <a:bodyPr wrap="square" rtlCol="0" anchor="ctr" anchorCtr="0">
            <a:spAutoFit/>
          </a:bodyPr>
          <a:lstStyle/>
          <a:p>
            <a:r>
              <a:rPr lang="en-US" sz="1000" b="1" dirty="0">
                <a:solidFill>
                  <a:schemeClr val="bg1"/>
                </a:solidFill>
              </a:rPr>
              <a:t>Res Time = 3: </a:t>
            </a:r>
          </a:p>
          <a:p>
            <a:r>
              <a:rPr lang="en-US" sz="1000" b="1" dirty="0">
                <a:solidFill>
                  <a:schemeClr val="bg1"/>
                </a:solidFill>
              </a:rPr>
              <a:t># of endpoints in a grid square divided by   number of endpoints in most popular grid square</a:t>
            </a:r>
          </a:p>
        </p:txBody>
      </p:sp>
    </p:spTree>
    <p:extLst>
      <p:ext uri="{BB962C8B-B14F-4D97-AF65-F5344CB8AC3E}">
        <p14:creationId xmlns:p14="http://schemas.microsoft.com/office/powerpoint/2010/main" val="237761989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4E8DBFF9-7723-4E32-B4D1-61E93AF5D5D3}" type="slidenum">
              <a:rPr lang="en-US" smtClean="0"/>
              <a:pPr/>
              <a:t>72</a:t>
            </a:fld>
            <a:endParaRPr lang="en-US"/>
          </a:p>
        </p:txBody>
      </p:sp>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82880" y="182874"/>
            <a:ext cx="5303520" cy="3103537"/>
          </a:xfrm>
          <a:prstGeom prst="rect">
            <a:avLst/>
          </a:prstGeom>
        </p:spPr>
      </p:pic>
      <p:pic>
        <p:nvPicPr>
          <p:cNvPr id="4" name="Picture 3"/>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82880" y="3566154"/>
            <a:ext cx="5303520" cy="3162465"/>
          </a:xfrm>
          <a:prstGeom prst="rect">
            <a:avLst/>
          </a:prstGeom>
        </p:spPr>
      </p:pic>
      <p:sp>
        <p:nvSpPr>
          <p:cNvPr id="5" name="TextBox 4"/>
          <p:cNvSpPr txBox="1"/>
          <p:nvPr/>
        </p:nvSpPr>
        <p:spPr>
          <a:xfrm>
            <a:off x="5791200" y="182880"/>
            <a:ext cx="3124200" cy="1200329"/>
          </a:xfrm>
          <a:prstGeom prst="rect">
            <a:avLst/>
          </a:prstGeom>
          <a:solidFill>
            <a:schemeClr val="tx1"/>
          </a:solidFill>
        </p:spPr>
        <p:txBody>
          <a:bodyPr wrap="square" rtlCol="0">
            <a:spAutoFit/>
          </a:bodyPr>
          <a:lstStyle/>
          <a:p>
            <a:pPr algn="r"/>
            <a:r>
              <a:rPr lang="en-US" dirty="0">
                <a:solidFill>
                  <a:schemeClr val="bg1"/>
                </a:solidFill>
              </a:rPr>
              <a:t>Res Time Option #3:</a:t>
            </a:r>
          </a:p>
          <a:p>
            <a:pPr algn="r"/>
            <a:r>
              <a:rPr lang="en-US" dirty="0">
                <a:solidFill>
                  <a:schemeClr val="bg1"/>
                </a:solidFill>
              </a:rPr>
              <a:t># of endpoints per grid square divided by # of endpoints in most popular grid square</a:t>
            </a:r>
          </a:p>
        </p:txBody>
      </p:sp>
      <p:sp>
        <p:nvSpPr>
          <p:cNvPr id="6" name="TextBox 5"/>
          <p:cNvSpPr txBox="1"/>
          <p:nvPr/>
        </p:nvSpPr>
        <p:spPr>
          <a:xfrm>
            <a:off x="3899719" y="1591270"/>
            <a:ext cx="3429000" cy="923330"/>
          </a:xfrm>
          <a:prstGeom prst="rect">
            <a:avLst/>
          </a:prstGeom>
          <a:solidFill>
            <a:schemeClr val="bg1"/>
          </a:solidFill>
          <a:ln w="38100">
            <a:solidFill>
              <a:schemeClr val="tx1"/>
            </a:solidFill>
          </a:ln>
        </p:spPr>
        <p:txBody>
          <a:bodyPr wrap="square" rtlCol="0">
            <a:spAutoFit/>
          </a:bodyPr>
          <a:lstStyle/>
          <a:p>
            <a:r>
              <a:rPr lang="en-US" b="1" dirty="0">
                <a:solidFill>
                  <a:srgbClr val="FFFF00"/>
                </a:solidFill>
              </a:rPr>
              <a:t>global reanalysis met data</a:t>
            </a:r>
          </a:p>
          <a:p>
            <a:pPr marL="285750" indent="-285750">
              <a:buFont typeface="Courier New" panose="02070309020205020404" pitchFamily="49" charset="0"/>
              <a:buChar char="o"/>
            </a:pPr>
            <a:r>
              <a:rPr lang="en-US" dirty="0"/>
              <a:t>2.5 </a:t>
            </a:r>
            <a:r>
              <a:rPr lang="en-US" dirty="0" err="1"/>
              <a:t>deg</a:t>
            </a:r>
            <a:r>
              <a:rPr lang="en-US" dirty="0"/>
              <a:t> (~250 km)</a:t>
            </a:r>
          </a:p>
          <a:p>
            <a:pPr marL="285750" indent="-285750">
              <a:buFont typeface="Courier New" panose="02070309020205020404" pitchFamily="49" charset="0"/>
              <a:buChar char="o"/>
            </a:pPr>
            <a:r>
              <a:rPr lang="en-US" dirty="0"/>
              <a:t>6 </a:t>
            </a:r>
            <a:r>
              <a:rPr lang="en-US" dirty="0" err="1"/>
              <a:t>hr</a:t>
            </a:r>
            <a:r>
              <a:rPr lang="en-US" dirty="0"/>
              <a:t> time resolution</a:t>
            </a:r>
          </a:p>
        </p:txBody>
      </p:sp>
      <p:sp>
        <p:nvSpPr>
          <p:cNvPr id="7" name="TextBox 6"/>
          <p:cNvSpPr txBox="1"/>
          <p:nvPr/>
        </p:nvSpPr>
        <p:spPr>
          <a:xfrm>
            <a:off x="3899719" y="5020270"/>
            <a:ext cx="3429000" cy="923330"/>
          </a:xfrm>
          <a:prstGeom prst="rect">
            <a:avLst/>
          </a:prstGeom>
          <a:solidFill>
            <a:schemeClr val="bg1"/>
          </a:solidFill>
          <a:ln w="38100">
            <a:solidFill>
              <a:schemeClr val="tx1"/>
            </a:solidFill>
          </a:ln>
        </p:spPr>
        <p:txBody>
          <a:bodyPr wrap="square" rtlCol="0">
            <a:spAutoFit/>
          </a:bodyPr>
          <a:lstStyle/>
          <a:p>
            <a:r>
              <a:rPr lang="en-US" b="1" dirty="0">
                <a:solidFill>
                  <a:srgbClr val="FFFF00"/>
                </a:solidFill>
              </a:rPr>
              <a:t>NARR met data</a:t>
            </a:r>
          </a:p>
          <a:p>
            <a:pPr marL="285750" indent="-285750">
              <a:buFont typeface="Courier New" panose="02070309020205020404" pitchFamily="49" charset="0"/>
              <a:buChar char="o"/>
            </a:pPr>
            <a:r>
              <a:rPr lang="en-US" dirty="0"/>
              <a:t>32 km</a:t>
            </a:r>
          </a:p>
          <a:p>
            <a:pPr marL="285750" indent="-285750">
              <a:buFont typeface="Courier New" panose="02070309020205020404" pitchFamily="49" charset="0"/>
              <a:buChar char="o"/>
            </a:pPr>
            <a:r>
              <a:rPr lang="en-US" dirty="0"/>
              <a:t>3 </a:t>
            </a:r>
            <a:r>
              <a:rPr lang="en-US" dirty="0" err="1"/>
              <a:t>hr</a:t>
            </a:r>
            <a:r>
              <a:rPr lang="en-US" dirty="0"/>
              <a:t> time resolution</a:t>
            </a:r>
          </a:p>
        </p:txBody>
      </p:sp>
      <p:grpSp>
        <p:nvGrpSpPr>
          <p:cNvPr id="11" name="Group 10"/>
          <p:cNvGrpSpPr/>
          <p:nvPr/>
        </p:nvGrpSpPr>
        <p:grpSpPr>
          <a:xfrm>
            <a:off x="5257800" y="2895600"/>
            <a:ext cx="3733800" cy="1600200"/>
            <a:chOff x="5029200" y="2895066"/>
            <a:chExt cx="3733800" cy="1600200"/>
          </a:xfrm>
        </p:grpSpPr>
        <p:pic>
          <p:nvPicPr>
            <p:cNvPr id="8" name="Picture 7"/>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029200" y="2895066"/>
              <a:ext cx="3733800" cy="1600200"/>
            </a:xfrm>
            <a:prstGeom prst="rect">
              <a:avLst/>
            </a:prstGeom>
            <a:ln w="38100">
              <a:solidFill>
                <a:srgbClr val="FF0000"/>
              </a:solidFill>
            </a:ln>
          </p:spPr>
        </p:pic>
        <p:sp>
          <p:nvSpPr>
            <p:cNvPr id="9" name="Rectangle 8"/>
            <p:cNvSpPr/>
            <p:nvPr/>
          </p:nvSpPr>
          <p:spPr>
            <a:xfrm>
              <a:off x="5039032" y="3190568"/>
              <a:ext cx="3124200" cy="228600"/>
            </a:xfrm>
            <a:prstGeom prst="rect">
              <a:avLst/>
            </a:prstGeom>
            <a:solidFill>
              <a:schemeClr val="tx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23367230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4E8DBFF9-7723-4E32-B4D1-61E93AF5D5D3}" type="slidenum">
              <a:rPr lang="en-US" smtClean="0"/>
              <a:pPr/>
              <a:t>73</a:t>
            </a:fld>
            <a:endParaRPr lang="en-US"/>
          </a:p>
        </p:txBody>
      </p:sp>
      <p:sp>
        <p:nvSpPr>
          <p:cNvPr id="3" name="TextBox 2"/>
          <p:cNvSpPr txBox="1"/>
          <p:nvPr/>
        </p:nvSpPr>
        <p:spPr>
          <a:xfrm>
            <a:off x="304800" y="152400"/>
            <a:ext cx="6412461" cy="461665"/>
          </a:xfrm>
          <a:prstGeom prst="rect">
            <a:avLst/>
          </a:prstGeom>
          <a:noFill/>
        </p:spPr>
        <p:txBody>
          <a:bodyPr wrap="none" rtlCol="0">
            <a:spAutoFit/>
          </a:bodyPr>
          <a:lstStyle/>
          <a:p>
            <a:r>
              <a:rPr lang="en-US" sz="2400" b="1" dirty="0"/>
              <a:t>Trajectory frequency analysis can be very useful</a:t>
            </a:r>
          </a:p>
        </p:txBody>
      </p:sp>
      <p:sp>
        <p:nvSpPr>
          <p:cNvPr id="5" name="TextBox 4"/>
          <p:cNvSpPr txBox="1"/>
          <p:nvPr/>
        </p:nvSpPr>
        <p:spPr>
          <a:xfrm>
            <a:off x="457200" y="772163"/>
            <a:ext cx="8115300" cy="2000548"/>
          </a:xfrm>
          <a:prstGeom prst="rect">
            <a:avLst/>
          </a:prstGeom>
          <a:noFill/>
        </p:spPr>
        <p:txBody>
          <a:bodyPr wrap="square" rtlCol="0">
            <a:spAutoFit/>
          </a:bodyPr>
          <a:lstStyle/>
          <a:p>
            <a:pPr marL="285750" indent="-285750">
              <a:spcAft>
                <a:spcPts val="1200"/>
              </a:spcAft>
              <a:buFont typeface="Courier New" panose="02070309020205020404" pitchFamily="49" charset="0"/>
              <a:buChar char="o"/>
            </a:pPr>
            <a:r>
              <a:rPr lang="en-US" sz="1400" dirty="0"/>
              <a:t>Example, hourly air pollutant measurements at a given site</a:t>
            </a:r>
          </a:p>
          <a:p>
            <a:pPr marL="285750" indent="-285750">
              <a:spcAft>
                <a:spcPts val="1200"/>
              </a:spcAft>
              <a:buFont typeface="Courier New" panose="02070309020205020404" pitchFamily="49" charset="0"/>
              <a:buChar char="o"/>
            </a:pPr>
            <a:r>
              <a:rPr lang="en-US" sz="1400" dirty="0"/>
              <a:t>Where did the air come from when the concentrations were relatively high? when low?</a:t>
            </a:r>
          </a:p>
          <a:p>
            <a:pPr marL="285750" indent="-285750">
              <a:spcAft>
                <a:spcPts val="1200"/>
              </a:spcAft>
              <a:buFont typeface="Courier New" panose="02070309020205020404" pitchFamily="49" charset="0"/>
              <a:buChar char="o"/>
            </a:pPr>
            <a:r>
              <a:rPr lang="en-US" sz="1400" dirty="0"/>
              <a:t>You can run back-trajectories for every hour – very easy with a script!</a:t>
            </a:r>
          </a:p>
          <a:p>
            <a:pPr marL="285750" indent="-285750">
              <a:spcAft>
                <a:spcPts val="1200"/>
              </a:spcAft>
              <a:buFont typeface="Courier New" panose="02070309020205020404" pitchFamily="49" charset="0"/>
              <a:buChar char="o"/>
            </a:pPr>
            <a:r>
              <a:rPr lang="en-US" sz="1400" dirty="0"/>
              <a:t>Put the TDUMP filenames for all trajectories corresponding to high concentrations in one INFILE, and those for the low concentrations in a separate INFILE</a:t>
            </a:r>
          </a:p>
          <a:p>
            <a:pPr marL="285750" indent="-285750">
              <a:spcAft>
                <a:spcPts val="1200"/>
              </a:spcAft>
              <a:buFont typeface="Courier New" panose="02070309020205020404" pitchFamily="49" charset="0"/>
              <a:buChar char="o"/>
            </a:pPr>
            <a:r>
              <a:rPr lang="en-US" sz="1400" dirty="0"/>
              <a:t>Run frequency analysis on both sets of trajectories – are the regions where the air came from different?</a:t>
            </a:r>
          </a:p>
        </p:txBody>
      </p:sp>
      <p:graphicFrame>
        <p:nvGraphicFramePr>
          <p:cNvPr id="6" name="Chart 5"/>
          <p:cNvGraphicFramePr>
            <a:graphicFrameLocks noGrp="1"/>
          </p:cNvGraphicFramePr>
          <p:nvPr>
            <p:extLst>
              <p:ext uri="{D42A27DB-BD31-4B8C-83A1-F6EECF244321}">
                <p14:modId xmlns:p14="http://schemas.microsoft.com/office/powerpoint/2010/main" val="104829553"/>
              </p:ext>
            </p:extLst>
          </p:nvPr>
        </p:nvGraphicFramePr>
        <p:xfrm>
          <a:off x="961172" y="2971800"/>
          <a:ext cx="7315199" cy="34290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64033994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57200" y="381000"/>
            <a:ext cx="8176920" cy="6248400"/>
          </a:xfrm>
          <a:prstGeom prst="rect">
            <a:avLst/>
          </a:prstGeom>
          <a:ln w="38100">
            <a:solidFill>
              <a:srgbClr val="00B0F0"/>
            </a:solidFill>
          </a:ln>
        </p:spPr>
      </p:pic>
      <p:sp>
        <p:nvSpPr>
          <p:cNvPr id="2" name="Rectangle 1"/>
          <p:cNvSpPr/>
          <p:nvPr/>
        </p:nvSpPr>
        <p:spPr>
          <a:xfrm>
            <a:off x="76200" y="76200"/>
            <a:ext cx="7239000" cy="1600438"/>
          </a:xfrm>
          <a:prstGeom prst="rect">
            <a:avLst/>
          </a:prstGeom>
          <a:solidFill>
            <a:schemeClr val="tx1"/>
          </a:solidFill>
          <a:ln w="28575">
            <a:solidFill>
              <a:srgbClr val="00B0F0"/>
            </a:solidFill>
          </a:ln>
        </p:spPr>
        <p:txBody>
          <a:bodyPr wrap="square">
            <a:spAutoFit/>
          </a:bodyPr>
          <a:lstStyle/>
          <a:p>
            <a:r>
              <a:rPr lang="en-US" sz="1400" dirty="0">
                <a:solidFill>
                  <a:schemeClr val="bg1"/>
                </a:solidFill>
              </a:rPr>
              <a:t>Difference between the normalized percent of trajectory endpoints between the top 10% and bottom 10% of Gaseous Elemental Mercury (GEM) concentrations measurements at Beltsville MD during 2007-2015, along with USEPA TRI and Environment Canada NPRI point-source total-mercury emissions data for 2011.  </a:t>
            </a:r>
          </a:p>
          <a:p>
            <a:endParaRPr lang="en-US" sz="1400" dirty="0">
              <a:solidFill>
                <a:schemeClr val="bg1"/>
              </a:solidFill>
            </a:endParaRPr>
          </a:p>
          <a:p>
            <a:r>
              <a:rPr lang="en-US" sz="1400" dirty="0">
                <a:solidFill>
                  <a:schemeClr val="bg1"/>
                </a:solidFill>
              </a:rPr>
              <a:t>Positive numbers (yellow-red-brown) indicate that 1</a:t>
            </a:r>
            <a:r>
              <a:rPr lang="en-US" sz="1400" baseline="30000" dirty="0">
                <a:solidFill>
                  <a:schemeClr val="bg1"/>
                </a:solidFill>
              </a:rPr>
              <a:t>o</a:t>
            </a:r>
            <a:r>
              <a:rPr lang="en-US" sz="1400" dirty="0">
                <a:solidFill>
                  <a:schemeClr val="bg1"/>
                </a:solidFill>
              </a:rPr>
              <a:t>x1</a:t>
            </a:r>
            <a:r>
              <a:rPr lang="en-US" sz="1400" baseline="30000" dirty="0">
                <a:solidFill>
                  <a:schemeClr val="bg1"/>
                </a:solidFill>
              </a:rPr>
              <a:t>o</a:t>
            </a:r>
            <a:r>
              <a:rPr lang="en-US" sz="1400" dirty="0">
                <a:solidFill>
                  <a:schemeClr val="bg1"/>
                </a:solidFill>
              </a:rPr>
              <a:t> grid squares were more likely to be encountered during high GEM concentration events.  (</a:t>
            </a:r>
            <a:r>
              <a:rPr lang="en-US" sz="1400" i="1" dirty="0">
                <a:solidFill>
                  <a:schemeClr val="bg1"/>
                </a:solidFill>
              </a:rPr>
              <a:t>Equivalent to Figure 10a in </a:t>
            </a:r>
            <a:r>
              <a:rPr lang="en-US" sz="1400" i="1" dirty="0">
                <a:solidFill>
                  <a:schemeClr val="bg1"/>
                </a:solidFill>
                <a:hlinkClick r:id="rId4"/>
              </a:rPr>
              <a:t>Ren et al., 2016</a:t>
            </a:r>
            <a:r>
              <a:rPr lang="en-US" sz="1400" dirty="0">
                <a:solidFill>
                  <a:schemeClr val="bg1"/>
                </a:solidFill>
              </a:rPr>
              <a:t>)</a:t>
            </a:r>
          </a:p>
        </p:txBody>
      </p:sp>
      <p:sp>
        <p:nvSpPr>
          <p:cNvPr id="6" name="Rectangle 5"/>
          <p:cNvSpPr/>
          <p:nvPr/>
        </p:nvSpPr>
        <p:spPr>
          <a:xfrm>
            <a:off x="4648200" y="4062792"/>
            <a:ext cx="76200" cy="76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0001372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4E8DBFF9-7723-4E32-B4D1-61E93AF5D5D3}" type="slidenum">
              <a:rPr lang="en-US" smtClean="0"/>
              <a:pPr/>
              <a:t>75</a:t>
            </a:fld>
            <a:endParaRPr lang="en-US"/>
          </a:p>
        </p:txBody>
      </p:sp>
      <p:sp>
        <p:nvSpPr>
          <p:cNvPr id="3" name="TextBox 2"/>
          <p:cNvSpPr txBox="1"/>
          <p:nvPr/>
        </p:nvSpPr>
        <p:spPr>
          <a:xfrm>
            <a:off x="381000" y="304800"/>
            <a:ext cx="7971028" cy="2077492"/>
          </a:xfrm>
          <a:prstGeom prst="rect">
            <a:avLst/>
          </a:prstGeom>
          <a:noFill/>
        </p:spPr>
        <p:txBody>
          <a:bodyPr wrap="none" rtlCol="0">
            <a:spAutoFit/>
          </a:bodyPr>
          <a:lstStyle/>
          <a:p>
            <a:pPr>
              <a:spcBef>
                <a:spcPts val="1800"/>
              </a:spcBef>
            </a:pPr>
            <a:r>
              <a:rPr lang="en-US" sz="2400" b="1" dirty="0"/>
              <a:t>Using the GUI to Run and Summarize “a lot” of Trajectories</a:t>
            </a:r>
          </a:p>
          <a:p>
            <a:pPr marL="800100" lvl="1" indent="-342900">
              <a:spcBef>
                <a:spcPts val="1800"/>
              </a:spcBef>
              <a:buFont typeface="Courier New" panose="02070309020205020404" pitchFamily="49" charset="0"/>
              <a:buChar char="o"/>
            </a:pPr>
            <a:r>
              <a:rPr lang="en-US" sz="2000" b="1" dirty="0">
                <a:solidFill>
                  <a:schemeClr val="tx1">
                    <a:lumMod val="50000"/>
                  </a:schemeClr>
                </a:solidFill>
              </a:rPr>
              <a:t>Run Daily menu  (Tutorial 6.1)</a:t>
            </a:r>
          </a:p>
          <a:p>
            <a:pPr marL="800100" lvl="1" indent="-342900">
              <a:spcBef>
                <a:spcPts val="1800"/>
              </a:spcBef>
              <a:buFont typeface="Courier New" panose="02070309020205020404" pitchFamily="49" charset="0"/>
              <a:buChar char="o"/>
            </a:pPr>
            <a:r>
              <a:rPr lang="en-US" sz="2000" b="1" dirty="0">
                <a:solidFill>
                  <a:schemeClr val="tx1">
                    <a:lumMod val="50000"/>
                  </a:schemeClr>
                </a:solidFill>
              </a:rPr>
              <a:t>Frequency Analysis (Tutorial 6.1)</a:t>
            </a:r>
          </a:p>
          <a:p>
            <a:pPr marL="800100" lvl="1" indent="-342900">
              <a:spcBef>
                <a:spcPts val="1800"/>
              </a:spcBef>
              <a:buFont typeface="Courier New" panose="02070309020205020404" pitchFamily="49" charset="0"/>
              <a:buChar char="o"/>
            </a:pPr>
            <a:r>
              <a:rPr lang="en-US" sz="2000" b="1" dirty="0">
                <a:solidFill>
                  <a:srgbClr val="FFFF00"/>
                </a:solidFill>
              </a:rPr>
              <a:t>Clustering Analysis (Tutorial 6.2)</a:t>
            </a:r>
          </a:p>
        </p:txBody>
      </p:sp>
      <p:pic>
        <p:nvPicPr>
          <p:cNvPr id="4" name="Picture 3">
            <a:extLst>
              <a:ext uri="{FF2B5EF4-FFF2-40B4-BE49-F238E27FC236}">
                <a16:creationId xmlns="" xmlns:a16="http://schemas.microsoft.com/office/drawing/2014/main" id="{A31CDD9F-AE52-49A1-9E42-D4B1F6DA14C5}"/>
              </a:ext>
            </a:extLst>
          </p:cNvPr>
          <p:cNvPicPr>
            <a:picLocks noChangeAspect="1"/>
          </p:cNvPicPr>
          <p:nvPr/>
        </p:nvPicPr>
        <p:blipFill>
          <a:blip r:embed="rId2"/>
          <a:stretch>
            <a:fillRect/>
          </a:stretch>
        </p:blipFill>
        <p:spPr>
          <a:xfrm>
            <a:off x="5040824" y="923656"/>
            <a:ext cx="3657600" cy="5432694"/>
          </a:xfrm>
          <a:prstGeom prst="rect">
            <a:avLst/>
          </a:prstGeom>
        </p:spPr>
      </p:pic>
    </p:spTree>
    <p:extLst>
      <p:ext uri="{BB962C8B-B14F-4D97-AF65-F5344CB8AC3E}">
        <p14:creationId xmlns:p14="http://schemas.microsoft.com/office/powerpoint/2010/main" val="73616408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4E8DBFF9-7723-4E32-B4D1-61E93AF5D5D3}" type="slidenum">
              <a:rPr lang="en-US" smtClean="0"/>
              <a:pPr/>
              <a:t>76</a:t>
            </a:fld>
            <a:endParaRPr lang="en-US"/>
          </a:p>
        </p:txBody>
      </p:sp>
      <p:pic>
        <p:nvPicPr>
          <p:cNvPr id="3" name="Picture 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46185" y="228600"/>
            <a:ext cx="4325815" cy="3124200"/>
          </a:xfrm>
          <a:prstGeom prst="rect">
            <a:avLst/>
          </a:prstGeom>
        </p:spPr>
      </p:pic>
      <p:pic>
        <p:nvPicPr>
          <p:cNvPr id="4" name="Picture 3"/>
          <p:cNvPicPr>
            <a:picLocks noChangeAspect="1"/>
          </p:cNvPicPr>
          <p:nvPr/>
        </p:nvPicPr>
        <p:blipFill>
          <a:blip r:embed="rId3"/>
          <a:stretch>
            <a:fillRect/>
          </a:stretch>
        </p:blipFill>
        <p:spPr>
          <a:xfrm>
            <a:off x="4085353" y="1828800"/>
            <a:ext cx="4191544" cy="4371975"/>
          </a:xfrm>
          <a:prstGeom prst="rect">
            <a:avLst/>
          </a:prstGeom>
        </p:spPr>
      </p:pic>
      <p:pic>
        <p:nvPicPr>
          <p:cNvPr id="5" name="Picture 4"/>
          <p:cNvPicPr>
            <a:picLocks noChangeAspect="1"/>
          </p:cNvPicPr>
          <p:nvPr/>
        </p:nvPicPr>
        <p:blipFill>
          <a:blip r:embed="rId4"/>
          <a:stretch>
            <a:fillRect/>
          </a:stretch>
        </p:blipFill>
        <p:spPr>
          <a:xfrm>
            <a:off x="1524000" y="3581400"/>
            <a:ext cx="2071688" cy="679873"/>
          </a:xfrm>
          <a:prstGeom prst="rect">
            <a:avLst/>
          </a:prstGeom>
        </p:spPr>
      </p:pic>
      <p:pic>
        <p:nvPicPr>
          <p:cNvPr id="6" name="Picture 5"/>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52400" y="4473582"/>
            <a:ext cx="3013062" cy="2281237"/>
          </a:xfrm>
          <a:prstGeom prst="rect">
            <a:avLst/>
          </a:prstGeom>
        </p:spPr>
      </p:pic>
      <p:sp>
        <p:nvSpPr>
          <p:cNvPr id="7" name="TextBox 6"/>
          <p:cNvSpPr txBox="1"/>
          <p:nvPr/>
        </p:nvSpPr>
        <p:spPr>
          <a:xfrm>
            <a:off x="3276600" y="6372250"/>
            <a:ext cx="3682290" cy="369332"/>
          </a:xfrm>
          <a:prstGeom prst="rect">
            <a:avLst/>
          </a:prstGeom>
          <a:noFill/>
        </p:spPr>
        <p:txBody>
          <a:bodyPr wrap="none" rtlCol="0">
            <a:spAutoFit/>
          </a:bodyPr>
          <a:lstStyle/>
          <a:p>
            <a:r>
              <a:rPr lang="en-US" b="1" dirty="0"/>
              <a:t>INFILE in c:\hysplit4\cluster\working</a:t>
            </a:r>
          </a:p>
        </p:txBody>
      </p:sp>
    </p:spTree>
    <p:extLst>
      <p:ext uri="{BB962C8B-B14F-4D97-AF65-F5344CB8AC3E}">
        <p14:creationId xmlns:p14="http://schemas.microsoft.com/office/powerpoint/2010/main" val="241492731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4E8DBFF9-7723-4E32-B4D1-61E93AF5D5D3}" type="slidenum">
              <a:rPr lang="en-US" smtClean="0"/>
              <a:pPr/>
              <a:t>77</a:t>
            </a:fld>
            <a:endParaRPr lang="en-US"/>
          </a:p>
        </p:txBody>
      </p:sp>
      <p:pic>
        <p:nvPicPr>
          <p:cNvPr id="3" name="Picture 2"/>
          <p:cNvPicPr>
            <a:picLocks noChangeAspect="1"/>
          </p:cNvPicPr>
          <p:nvPr/>
        </p:nvPicPr>
        <p:blipFill>
          <a:blip r:embed="rId2"/>
          <a:stretch>
            <a:fillRect/>
          </a:stretch>
        </p:blipFill>
        <p:spPr>
          <a:xfrm>
            <a:off x="457200" y="457200"/>
            <a:ext cx="4895850" cy="2324100"/>
          </a:xfrm>
          <a:prstGeom prst="rect">
            <a:avLst/>
          </a:prstGeom>
        </p:spPr>
      </p:pic>
      <p:pic>
        <p:nvPicPr>
          <p:cNvPr id="4" name="Picture 3"/>
          <p:cNvPicPr>
            <a:picLocks noChangeAspect="1"/>
          </p:cNvPicPr>
          <p:nvPr/>
        </p:nvPicPr>
        <p:blipFill>
          <a:blip r:embed="rId3"/>
          <a:stretch>
            <a:fillRect/>
          </a:stretch>
        </p:blipFill>
        <p:spPr>
          <a:xfrm>
            <a:off x="458579" y="3352800"/>
            <a:ext cx="4924425" cy="2486025"/>
          </a:xfrm>
          <a:prstGeom prst="rect">
            <a:avLst/>
          </a:prstGeom>
        </p:spPr>
      </p:pic>
      <p:sp>
        <p:nvSpPr>
          <p:cNvPr id="5" name="Oval 4"/>
          <p:cNvSpPr/>
          <p:nvPr/>
        </p:nvSpPr>
        <p:spPr>
          <a:xfrm>
            <a:off x="1447800" y="2853047"/>
            <a:ext cx="118753" cy="118753"/>
          </a:xfrm>
          <a:prstGeom prst="ellipse">
            <a:avLst/>
          </a:prstGeom>
          <a:solidFill>
            <a:srgbClr val="FFFF00"/>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1453739" y="3005447"/>
            <a:ext cx="118753" cy="118753"/>
          </a:xfrm>
          <a:prstGeom prst="ellipse">
            <a:avLst/>
          </a:prstGeom>
          <a:solidFill>
            <a:srgbClr val="FFFF00"/>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1453740" y="3157847"/>
            <a:ext cx="118753" cy="118753"/>
          </a:xfrm>
          <a:prstGeom prst="ellipse">
            <a:avLst/>
          </a:prstGeom>
          <a:solidFill>
            <a:srgbClr val="FFFF00"/>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0889899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4E8DBFF9-7723-4E32-B4D1-61E93AF5D5D3}" type="slidenum">
              <a:rPr lang="en-US" smtClean="0"/>
              <a:pPr/>
              <a:t>78</a:t>
            </a:fld>
            <a:endParaRPr lang="en-US"/>
          </a:p>
        </p:txBody>
      </p:sp>
      <p:pic>
        <p:nvPicPr>
          <p:cNvPr id="3" name="Picture 2"/>
          <p:cNvPicPr>
            <a:picLocks noChangeAspect="1"/>
          </p:cNvPicPr>
          <p:nvPr/>
        </p:nvPicPr>
        <p:blipFill>
          <a:blip r:embed="rId2"/>
          <a:stretch>
            <a:fillRect/>
          </a:stretch>
        </p:blipFill>
        <p:spPr>
          <a:xfrm>
            <a:off x="966787" y="342900"/>
            <a:ext cx="7210425" cy="6172200"/>
          </a:xfrm>
          <a:prstGeom prst="rect">
            <a:avLst/>
          </a:prstGeom>
        </p:spPr>
      </p:pic>
      <p:sp>
        <p:nvSpPr>
          <p:cNvPr id="4" name="TextBox 3"/>
          <p:cNvSpPr txBox="1"/>
          <p:nvPr/>
        </p:nvSpPr>
        <p:spPr>
          <a:xfrm>
            <a:off x="6553200" y="1828800"/>
            <a:ext cx="1752600" cy="830997"/>
          </a:xfrm>
          <a:prstGeom prst="rect">
            <a:avLst/>
          </a:prstGeom>
          <a:solidFill>
            <a:schemeClr val="tx1"/>
          </a:solidFill>
          <a:ln w="28575">
            <a:solidFill>
              <a:srgbClr val="FF0000"/>
            </a:solidFill>
          </a:ln>
        </p:spPr>
        <p:txBody>
          <a:bodyPr wrap="square" rtlCol="0">
            <a:spAutoFit/>
          </a:bodyPr>
          <a:lstStyle/>
          <a:p>
            <a:r>
              <a:rPr lang="en-US" sz="1200" dirty="0">
                <a:solidFill>
                  <a:schemeClr val="bg1"/>
                </a:solidFill>
              </a:rPr>
              <a:t>if try to group all 112 trajectories in 1 or 2 clusters, a very large TSV = “total spatial variance”</a:t>
            </a:r>
          </a:p>
        </p:txBody>
      </p:sp>
      <p:sp>
        <p:nvSpPr>
          <p:cNvPr id="5" name="TextBox 4"/>
          <p:cNvSpPr txBox="1"/>
          <p:nvPr/>
        </p:nvSpPr>
        <p:spPr>
          <a:xfrm>
            <a:off x="5067300" y="3831675"/>
            <a:ext cx="2362200" cy="461665"/>
          </a:xfrm>
          <a:prstGeom prst="rect">
            <a:avLst/>
          </a:prstGeom>
          <a:solidFill>
            <a:schemeClr val="tx1"/>
          </a:solidFill>
          <a:ln w="28575">
            <a:solidFill>
              <a:srgbClr val="00B0F0"/>
            </a:solidFill>
          </a:ln>
        </p:spPr>
        <p:txBody>
          <a:bodyPr wrap="square" rtlCol="0">
            <a:spAutoFit/>
          </a:bodyPr>
          <a:lstStyle/>
          <a:p>
            <a:r>
              <a:rPr lang="en-US" sz="1200" dirty="0">
                <a:solidFill>
                  <a:schemeClr val="bg1"/>
                </a:solidFill>
              </a:rPr>
              <a:t>if group into 3 different clusters, get a big decrease in TSV</a:t>
            </a:r>
          </a:p>
        </p:txBody>
      </p:sp>
      <p:sp>
        <p:nvSpPr>
          <p:cNvPr id="6" name="TextBox 5"/>
          <p:cNvSpPr txBox="1"/>
          <p:nvPr/>
        </p:nvSpPr>
        <p:spPr>
          <a:xfrm>
            <a:off x="2927430" y="4434723"/>
            <a:ext cx="3009900" cy="646331"/>
          </a:xfrm>
          <a:prstGeom prst="rect">
            <a:avLst/>
          </a:prstGeom>
          <a:solidFill>
            <a:schemeClr val="tx1"/>
          </a:solidFill>
          <a:ln w="28575">
            <a:solidFill>
              <a:srgbClr val="00B050"/>
            </a:solidFill>
          </a:ln>
        </p:spPr>
        <p:txBody>
          <a:bodyPr wrap="square" rtlCol="0">
            <a:spAutoFit/>
          </a:bodyPr>
          <a:lstStyle/>
          <a:p>
            <a:r>
              <a:rPr lang="en-US" sz="1200" dirty="0">
                <a:solidFill>
                  <a:schemeClr val="bg1"/>
                </a:solidFill>
              </a:rPr>
              <a:t>the “sweet spot” may be 5 clusters, as have relatively low TSV, and doesn’t get much lower if you keep adding more clusters…</a:t>
            </a:r>
          </a:p>
        </p:txBody>
      </p:sp>
      <p:sp>
        <p:nvSpPr>
          <p:cNvPr id="7" name="Oval 6"/>
          <p:cNvSpPr/>
          <p:nvPr/>
        </p:nvSpPr>
        <p:spPr>
          <a:xfrm>
            <a:off x="7219683" y="2784843"/>
            <a:ext cx="182880" cy="18288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7397839" y="3067964"/>
            <a:ext cx="182880" cy="18288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7030364" y="4395559"/>
            <a:ext cx="182880" cy="182880"/>
          </a:xfrm>
          <a:prstGeom prst="ellipse">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6662242" y="4922520"/>
            <a:ext cx="182881" cy="182880"/>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p:nvPicPr>
        <p:blipFill>
          <a:blip r:embed="rId3"/>
          <a:stretch>
            <a:fillRect/>
          </a:stretch>
        </p:blipFill>
        <p:spPr>
          <a:xfrm>
            <a:off x="2514600" y="1418499"/>
            <a:ext cx="3133129" cy="1337577"/>
          </a:xfrm>
          <a:prstGeom prst="rect">
            <a:avLst/>
          </a:prstGeom>
        </p:spPr>
      </p:pic>
    </p:spTree>
    <p:extLst>
      <p:ext uri="{BB962C8B-B14F-4D97-AF65-F5344CB8AC3E}">
        <p14:creationId xmlns:p14="http://schemas.microsoft.com/office/powerpoint/2010/main" val="276835004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4E8DBFF9-7723-4E32-B4D1-61E93AF5D5D3}" type="slidenum">
              <a:rPr lang="en-US" smtClean="0"/>
              <a:pPr/>
              <a:t>79</a:t>
            </a:fld>
            <a:endParaRPr lang="en-US"/>
          </a:p>
        </p:txBody>
      </p:sp>
      <p:pic>
        <p:nvPicPr>
          <p:cNvPr id="3" name="Picture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81000" y="381000"/>
            <a:ext cx="3524432" cy="3676650"/>
          </a:xfrm>
          <a:prstGeom prst="rect">
            <a:avLst/>
          </a:prstGeom>
        </p:spPr>
      </p:pic>
      <p:pic>
        <p:nvPicPr>
          <p:cNvPr id="4" name="Picture 3"/>
          <p:cNvPicPr>
            <a:picLocks noChangeAspect="1"/>
          </p:cNvPicPr>
          <p:nvPr/>
        </p:nvPicPr>
        <p:blipFill>
          <a:blip r:embed="rId3"/>
          <a:stretch>
            <a:fillRect/>
          </a:stretch>
        </p:blipFill>
        <p:spPr>
          <a:xfrm>
            <a:off x="4191000" y="381000"/>
            <a:ext cx="3362325" cy="2139067"/>
          </a:xfrm>
          <a:prstGeom prst="rect">
            <a:avLst/>
          </a:prstGeom>
        </p:spPr>
      </p:pic>
      <p:pic>
        <p:nvPicPr>
          <p:cNvPr id="5" name="Picture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343400" y="2805112"/>
            <a:ext cx="4362084" cy="3733800"/>
          </a:xfrm>
          <a:prstGeom prst="rect">
            <a:avLst/>
          </a:prstGeom>
        </p:spPr>
      </p:pic>
    </p:spTree>
    <p:extLst>
      <p:ext uri="{BB962C8B-B14F-4D97-AF65-F5344CB8AC3E}">
        <p14:creationId xmlns:p14="http://schemas.microsoft.com/office/powerpoint/2010/main" val="31499785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p:cNvSpPr>
            <a:spLocks noGrp="1" noChangeArrowheads="1"/>
          </p:cNvSpPr>
          <p:nvPr>
            <p:ph type="sldNum" sz="quarter" idx="4294967295"/>
          </p:nvPr>
        </p:nvSpPr>
        <p:spPr>
          <a:xfrm>
            <a:off x="7010400" y="6553200"/>
            <a:ext cx="2133600" cy="304800"/>
          </a:xfrm>
          <a:prstGeom prst="rect">
            <a:avLst/>
          </a:prstGeom>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EED32BB-F7DC-4FC4-817E-ACE63CC7664F}" type="slidenum">
              <a:rPr kumimoji="0" lang="en-US" altLang="en-US" sz="1400" b="0" i="0" u="none" strike="noStrike" kern="1200" cap="none" spc="0" normalizeH="0" baseline="0" noProof="0" smtClean="0">
                <a:ln>
                  <a:noFill/>
                </a:ln>
                <a:solidFill>
                  <a:srgbClr val="000000"/>
                </a:solidFill>
                <a:effectLst/>
                <a:uLnTx/>
                <a:uFillTx/>
                <a:latin typeface="TradeGothic"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8</a:t>
            </a:fld>
            <a:endParaRPr kumimoji="0" lang="en-US" altLang="en-US" sz="1400" b="0" i="0" u="none" strike="noStrike" kern="1200" cap="none" spc="0" normalizeH="0" baseline="0" noProof="0">
              <a:ln>
                <a:noFill/>
              </a:ln>
              <a:solidFill>
                <a:srgbClr val="000000"/>
              </a:solidFill>
              <a:effectLst/>
              <a:uLnTx/>
              <a:uFillTx/>
              <a:latin typeface="TradeGothic" pitchFamily="2" charset="0"/>
              <a:ea typeface="+mn-ea"/>
              <a:cs typeface="+mn-cs"/>
            </a:endParaRPr>
          </a:p>
        </p:txBody>
      </p:sp>
      <p:sp>
        <p:nvSpPr>
          <p:cNvPr id="6" name="Slide Number Placeholder 3"/>
          <p:cNvSpPr txBox="1">
            <a:spLocks noGrp="1"/>
          </p:cNvSpPr>
          <p:nvPr/>
        </p:nvSpPr>
        <p:spPr bwMode="auto">
          <a:xfrm>
            <a:off x="7010400" y="6553200"/>
            <a:ext cx="2133600" cy="304800"/>
          </a:xfrm>
          <a:prstGeom prst="rect">
            <a:avLst/>
          </a:prstGeom>
          <a:noFill/>
          <a:ln>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05E453B-8676-42D9-AF8A-77D167E720B1}" type="slidenum">
              <a:rPr kumimoji="0" lang="en-US" altLang="en-US" sz="1400" b="0" i="0" u="none" strike="noStrike" kern="1200" cap="none" spc="0" normalizeH="0" baseline="0" noProof="0" smtClean="0">
                <a:ln>
                  <a:noFill/>
                </a:ln>
                <a:solidFill>
                  <a:srgbClr val="000000"/>
                </a:solidFill>
                <a:effectLst/>
                <a:uLnTx/>
                <a:uFillTx/>
                <a:latin typeface="TradeGothic"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8</a:t>
            </a:fld>
            <a:endParaRPr kumimoji="0" lang="en-US" altLang="en-US" sz="1400" b="0" i="0" u="none" strike="noStrike" kern="1200" cap="none" spc="0" normalizeH="0" baseline="0" noProof="0">
              <a:ln>
                <a:noFill/>
              </a:ln>
              <a:solidFill>
                <a:srgbClr val="000000"/>
              </a:solidFill>
              <a:effectLst/>
              <a:uLnTx/>
              <a:uFillTx/>
              <a:latin typeface="TradeGothic" pitchFamily="2" charset="0"/>
              <a:ea typeface="+mn-ea"/>
              <a:cs typeface="+mn-cs"/>
            </a:endParaRPr>
          </a:p>
        </p:txBody>
      </p:sp>
      <p:sp>
        <p:nvSpPr>
          <p:cNvPr id="7174" name="Rectangle 3"/>
          <p:cNvSpPr>
            <a:spLocks noGrp="1" noChangeArrowheads="1"/>
          </p:cNvSpPr>
          <p:nvPr>
            <p:ph type="body" idx="1"/>
          </p:nvPr>
        </p:nvSpPr>
        <p:spPr>
          <a:xfrm>
            <a:off x="118177" y="3730782"/>
            <a:ext cx="5410200" cy="2971800"/>
          </a:xfrm>
        </p:spPr>
        <p:txBody>
          <a:bodyPr/>
          <a:lstStyle/>
          <a:p>
            <a:pPr marL="0" indent="0" eaLnBrk="1" hangingPunct="1">
              <a:buFontTx/>
              <a:buNone/>
            </a:pPr>
            <a:r>
              <a:rPr lang="en-US" altLang="en-US" sz="2400" dirty="0">
                <a:latin typeface="Arial" panose="020B0604020202020204" pitchFamily="34" charset="0"/>
              </a:rPr>
              <a:t>Eulerian Modeling Approach</a:t>
            </a:r>
          </a:p>
          <a:p>
            <a:pPr lvl="1" eaLnBrk="1" hangingPunct="1"/>
            <a:r>
              <a:rPr lang="en-US" altLang="en-US" sz="2000" dirty="0">
                <a:latin typeface="Arial" panose="020B0604020202020204" pitchFamily="34" charset="0"/>
              </a:rPr>
              <a:t>Concentrations are computed at every grid cell interface due to diffusion and advection.</a:t>
            </a:r>
          </a:p>
          <a:p>
            <a:pPr lvl="1" eaLnBrk="1" hangingPunct="1"/>
            <a:r>
              <a:rPr lang="en-US" altLang="en-US" sz="2000" dirty="0">
                <a:latin typeface="Arial" panose="020B0604020202020204" pitchFamily="34" charset="0"/>
              </a:rPr>
              <a:t>Each grid cell must be calculated even if pollutants are not </a:t>
            </a:r>
            <a:r>
              <a:rPr lang="en-US" altLang="en-US" sz="2000" dirty="0" err="1">
                <a:latin typeface="Arial" panose="020B0604020202020204" pitchFamily="34" charset="0"/>
              </a:rPr>
              <a:t>advected</a:t>
            </a:r>
            <a:r>
              <a:rPr lang="en-US" altLang="en-US" sz="2000" dirty="0">
                <a:latin typeface="Arial" panose="020B0604020202020204" pitchFamily="34" charset="0"/>
              </a:rPr>
              <a:t> into the cell.</a:t>
            </a:r>
          </a:p>
        </p:txBody>
      </p:sp>
      <p:sp>
        <p:nvSpPr>
          <p:cNvPr id="7175" name="Text Box 4"/>
          <p:cNvSpPr txBox="1">
            <a:spLocks noChangeArrowheads="1"/>
          </p:cNvSpPr>
          <p:nvPr/>
        </p:nvSpPr>
        <p:spPr bwMode="auto">
          <a:xfrm>
            <a:off x="990600" y="204742"/>
            <a:ext cx="555793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3200" b="1" i="0" u="none" strike="noStrike" kern="1200" cap="none" spc="0" normalizeH="0" baseline="0" noProof="0" dirty="0">
                <a:ln>
                  <a:noFill/>
                </a:ln>
                <a:solidFill>
                  <a:schemeClr val="tx1">
                    <a:lumMod val="95000"/>
                  </a:schemeClr>
                </a:solidFill>
                <a:effectLst/>
                <a:uLnTx/>
                <a:uFillTx/>
                <a:latin typeface="Arial" panose="020B0604020202020204" pitchFamily="34" charset="0"/>
                <a:ea typeface="+mn-ea"/>
                <a:cs typeface="+mn-cs"/>
              </a:rPr>
              <a:t>Eulerian versus </a:t>
            </a:r>
            <a:r>
              <a:rPr kumimoji="0" lang="en-US" altLang="en-US" sz="3200" b="1" i="0" u="none" strike="noStrike" kern="1200" cap="none" spc="0" normalizeH="0" baseline="0" noProof="0" dirty="0" err="1">
                <a:ln>
                  <a:noFill/>
                </a:ln>
                <a:solidFill>
                  <a:schemeClr val="tx1">
                    <a:lumMod val="95000"/>
                  </a:schemeClr>
                </a:solidFill>
                <a:effectLst/>
                <a:uLnTx/>
                <a:uFillTx/>
                <a:latin typeface="Arial" panose="020B0604020202020204" pitchFamily="34" charset="0"/>
                <a:ea typeface="+mn-ea"/>
                <a:cs typeface="+mn-cs"/>
              </a:rPr>
              <a:t>Lagrangian</a:t>
            </a:r>
            <a:endParaRPr kumimoji="0" lang="en-US" altLang="en-US" sz="3200" b="1" i="0" u="none" strike="noStrike" kern="1200" cap="none" spc="0" normalizeH="0" baseline="0" noProof="0" dirty="0">
              <a:ln>
                <a:noFill/>
              </a:ln>
              <a:solidFill>
                <a:schemeClr val="tx1">
                  <a:lumMod val="95000"/>
                </a:schemeClr>
              </a:solidFill>
              <a:effectLst/>
              <a:uLnTx/>
              <a:uFillTx/>
              <a:latin typeface="Arial" panose="020B0604020202020204" pitchFamily="34" charset="0"/>
              <a:ea typeface="+mn-ea"/>
              <a:cs typeface="+mn-cs"/>
            </a:endParaRPr>
          </a:p>
        </p:txBody>
      </p:sp>
      <p:pic>
        <p:nvPicPr>
          <p:cNvPr id="7176" name="Picture 5" descr="compmeth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770916" y="3578382"/>
            <a:ext cx="2667000" cy="2373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a:extLst>
              <a:ext uri="{FF2B5EF4-FFF2-40B4-BE49-F238E27FC236}">
                <a16:creationId xmlns="" xmlns:a16="http://schemas.microsoft.com/office/drawing/2014/main" id="{D19A205A-F549-426E-A669-4109EE1CE172}"/>
              </a:ext>
            </a:extLst>
          </p:cNvPr>
          <p:cNvSpPr>
            <a:spLocks noChangeArrowheads="1"/>
          </p:cNvSpPr>
          <p:nvPr/>
        </p:nvSpPr>
        <p:spPr bwMode="auto">
          <a:xfrm>
            <a:off x="175225" y="1295400"/>
            <a:ext cx="5353152"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800100" indent="-34290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err="1">
                <a:ln>
                  <a:noFill/>
                </a:ln>
                <a:solidFill>
                  <a:schemeClr val="tx1">
                    <a:lumMod val="95000"/>
                  </a:schemeClr>
                </a:solidFill>
                <a:effectLst/>
                <a:uLnTx/>
                <a:uFillTx/>
                <a:latin typeface="Arial" panose="020B0604020202020204" pitchFamily="34" charset="0"/>
                <a:ea typeface="+mn-ea"/>
                <a:cs typeface="+mn-cs"/>
              </a:rPr>
              <a:t>Lagrangian</a:t>
            </a:r>
            <a:r>
              <a:rPr kumimoji="0" lang="en-US" altLang="en-US" sz="2400" b="0" i="0" u="none" strike="noStrike" kern="1200" cap="none" spc="0" normalizeH="0" baseline="0" noProof="0" dirty="0">
                <a:ln>
                  <a:noFill/>
                </a:ln>
                <a:solidFill>
                  <a:schemeClr val="tx1">
                    <a:lumMod val="95000"/>
                  </a:schemeClr>
                </a:solidFill>
                <a:effectLst/>
                <a:uLnTx/>
                <a:uFillTx/>
                <a:latin typeface="Arial" panose="020B0604020202020204" pitchFamily="34" charset="0"/>
                <a:ea typeface="+mn-ea"/>
                <a:cs typeface="+mn-cs"/>
              </a:rPr>
              <a:t> Modeling Approach</a:t>
            </a:r>
          </a:p>
          <a:p>
            <a:pPr marL="800100" marR="0" lvl="1" indent="-342900" algn="l" defTabSz="914400" rtl="0" eaLnBrk="1" fontAlgn="base" latinLnBrk="0" hangingPunct="1">
              <a:lnSpc>
                <a:spcPct val="100000"/>
              </a:lnSpc>
              <a:spcBef>
                <a:spcPct val="20000"/>
              </a:spcBef>
              <a:spcAft>
                <a:spcPct val="0"/>
              </a:spcAft>
              <a:buClr>
                <a:srgbClr val="333399"/>
              </a:buClr>
              <a:buSzTx/>
              <a:buFont typeface="TradeGothic" pitchFamily="2" charset="0"/>
              <a:buBlip>
                <a:blip r:embed="rId4"/>
              </a:buBlip>
              <a:tabLst/>
              <a:defRPr/>
            </a:pPr>
            <a:r>
              <a:rPr kumimoji="0" lang="en-US" altLang="en-US" sz="2000" b="0" i="0" u="none" strike="noStrike" kern="1200" cap="none" spc="0" normalizeH="0" baseline="0" noProof="0" dirty="0">
                <a:ln>
                  <a:noFill/>
                </a:ln>
                <a:solidFill>
                  <a:schemeClr val="tx1">
                    <a:lumMod val="95000"/>
                  </a:schemeClr>
                </a:solidFill>
                <a:effectLst/>
                <a:uLnTx/>
                <a:uFillTx/>
                <a:latin typeface="Arial" panose="020B0604020202020204" pitchFamily="34" charset="0"/>
                <a:ea typeface="+mn-ea"/>
                <a:cs typeface="+mn-cs"/>
              </a:rPr>
              <a:t>Concentrations computed by summing the mass of  each particle that is </a:t>
            </a:r>
            <a:r>
              <a:rPr kumimoji="0" lang="en-US" altLang="en-US" sz="2000" b="0" i="0" u="none" strike="noStrike" kern="1200" cap="none" spc="0" normalizeH="0" baseline="0" noProof="0" dirty="0" err="1">
                <a:ln>
                  <a:noFill/>
                </a:ln>
                <a:solidFill>
                  <a:schemeClr val="tx1">
                    <a:lumMod val="95000"/>
                  </a:schemeClr>
                </a:solidFill>
                <a:effectLst/>
                <a:uLnTx/>
                <a:uFillTx/>
                <a:latin typeface="Arial" panose="020B0604020202020204" pitchFamily="34" charset="0"/>
                <a:ea typeface="+mn-ea"/>
                <a:cs typeface="+mn-cs"/>
              </a:rPr>
              <a:t>advected</a:t>
            </a:r>
            <a:r>
              <a:rPr kumimoji="0" lang="en-US" altLang="en-US" sz="2000" b="0" i="0" u="none" strike="noStrike" kern="1200" cap="none" spc="0" normalizeH="0" baseline="0" noProof="0" dirty="0">
                <a:ln>
                  <a:noFill/>
                </a:ln>
                <a:solidFill>
                  <a:schemeClr val="tx1">
                    <a:lumMod val="95000"/>
                  </a:schemeClr>
                </a:solidFill>
                <a:effectLst/>
                <a:uLnTx/>
                <a:uFillTx/>
                <a:latin typeface="Arial" panose="020B0604020202020204" pitchFamily="34" charset="0"/>
                <a:ea typeface="+mn-ea"/>
                <a:cs typeface="+mn-cs"/>
              </a:rPr>
              <a:t> through the grid cell</a:t>
            </a:r>
          </a:p>
          <a:p>
            <a:pPr marL="800100" marR="0" lvl="1" indent="-342900" algn="l" defTabSz="914400" rtl="0" eaLnBrk="1" fontAlgn="base" latinLnBrk="0" hangingPunct="1">
              <a:lnSpc>
                <a:spcPct val="100000"/>
              </a:lnSpc>
              <a:spcBef>
                <a:spcPct val="20000"/>
              </a:spcBef>
              <a:spcAft>
                <a:spcPct val="0"/>
              </a:spcAft>
              <a:buClr>
                <a:srgbClr val="333399"/>
              </a:buClr>
              <a:buSzTx/>
              <a:buFont typeface="TradeGothic" pitchFamily="2" charset="0"/>
              <a:buBlip>
                <a:blip r:embed="rId4"/>
              </a:buBlip>
              <a:tabLst/>
              <a:defRPr/>
            </a:pPr>
            <a:r>
              <a:rPr kumimoji="0" lang="en-US" altLang="en-US" sz="2000" b="0" i="0" u="none" strike="noStrike" kern="1200" cap="none" spc="0" normalizeH="0" baseline="0" noProof="0" dirty="0">
                <a:ln>
                  <a:noFill/>
                </a:ln>
                <a:solidFill>
                  <a:schemeClr val="tx1">
                    <a:lumMod val="95000"/>
                  </a:schemeClr>
                </a:solidFill>
                <a:effectLst/>
                <a:uLnTx/>
                <a:uFillTx/>
                <a:latin typeface="Arial" panose="020B0604020202020204" pitchFamily="34" charset="0"/>
                <a:ea typeface="+mn-ea"/>
                <a:cs typeface="+mn-cs"/>
              </a:rPr>
              <a:t>May require thousands of particles to adequately model pollutant dispersion</a:t>
            </a:r>
          </a:p>
        </p:txBody>
      </p:sp>
      <p:pic>
        <p:nvPicPr>
          <p:cNvPr id="12" name="Picture 6" descr="compmeth2">
            <a:extLst>
              <a:ext uri="{FF2B5EF4-FFF2-40B4-BE49-F238E27FC236}">
                <a16:creationId xmlns="" xmlns:a16="http://schemas.microsoft.com/office/drawing/2014/main" id="{D10146D7-2B14-4CEE-9AFC-15EAD0662230}"/>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770916" y="1143000"/>
            <a:ext cx="2667000" cy="2227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81209" y="6127023"/>
            <a:ext cx="8128764" cy="707886"/>
          </a:xfrm>
          <a:prstGeom prst="rect">
            <a:avLst/>
          </a:prstGeom>
          <a:noFill/>
        </p:spPr>
        <p:txBody>
          <a:bodyPr wrap="none" rtlCol="0">
            <a:spAutoFit/>
          </a:bodyPr>
          <a:lstStyle/>
          <a:p>
            <a:r>
              <a:rPr lang="en-US" sz="4000" dirty="0"/>
              <a:t>Different Approaches -  Same Answers</a:t>
            </a:r>
          </a:p>
        </p:txBody>
      </p:sp>
    </p:spTree>
    <p:extLst>
      <p:ext uri="{BB962C8B-B14F-4D97-AF65-F5344CB8AC3E}">
        <p14:creationId xmlns:p14="http://schemas.microsoft.com/office/powerpoint/2010/main" val="204555296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4E8DBFF9-7723-4E32-B4D1-61E93AF5D5D3}" type="slidenum">
              <a:rPr lang="en-US" smtClean="0"/>
              <a:pPr/>
              <a:t>80</a:t>
            </a:fld>
            <a:endParaRPr lang="en-US"/>
          </a:p>
        </p:txBody>
      </p:sp>
      <p:pic>
        <p:nvPicPr>
          <p:cNvPr id="3" name="Picture 2"/>
          <p:cNvPicPr>
            <a:picLocks noChangeAspect="1"/>
          </p:cNvPicPr>
          <p:nvPr/>
        </p:nvPicPr>
        <p:blipFill>
          <a:blip r:embed="rId2"/>
          <a:stretch>
            <a:fillRect/>
          </a:stretch>
        </p:blipFill>
        <p:spPr>
          <a:xfrm>
            <a:off x="2184340" y="762000"/>
            <a:ext cx="4673660" cy="4000500"/>
          </a:xfrm>
          <a:prstGeom prst="rect">
            <a:avLst/>
          </a:prstGeom>
        </p:spPr>
      </p:pic>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85161" y="4419600"/>
            <a:ext cx="2710439" cy="2286000"/>
          </a:xfrm>
          <a:prstGeom prst="rect">
            <a:avLst/>
          </a:prstGeom>
          <a:ln w="76200">
            <a:solidFill>
              <a:srgbClr val="FF0000"/>
            </a:solidFill>
          </a:ln>
        </p:spPr>
      </p:pic>
      <p:pic>
        <p:nvPicPr>
          <p:cNvPr id="5" name="Picture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09600" y="457200"/>
            <a:ext cx="2724462" cy="2286000"/>
          </a:xfrm>
          <a:prstGeom prst="rect">
            <a:avLst/>
          </a:prstGeom>
          <a:ln w="76200">
            <a:solidFill>
              <a:srgbClr val="0070C0"/>
            </a:solidFill>
          </a:ln>
        </p:spPr>
      </p:pic>
      <p:pic>
        <p:nvPicPr>
          <p:cNvPr id="6" name="Picture 5"/>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337613" y="2819400"/>
            <a:ext cx="2682437" cy="2286000"/>
          </a:xfrm>
          <a:prstGeom prst="rect">
            <a:avLst/>
          </a:prstGeom>
          <a:ln w="76200">
            <a:solidFill>
              <a:srgbClr val="25FF25"/>
            </a:solidFill>
          </a:ln>
        </p:spPr>
      </p:pic>
      <p:pic>
        <p:nvPicPr>
          <p:cNvPr id="7" name="Picture 6"/>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248400" y="147015"/>
            <a:ext cx="2709058" cy="2286000"/>
          </a:xfrm>
          <a:prstGeom prst="rect">
            <a:avLst/>
          </a:prstGeom>
          <a:ln w="76200">
            <a:solidFill>
              <a:srgbClr val="61D6FF"/>
            </a:solidFill>
          </a:ln>
        </p:spPr>
      </p:pic>
      <p:pic>
        <p:nvPicPr>
          <p:cNvPr id="8" name="Picture 7"/>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587585" y="4472261"/>
            <a:ext cx="2660815" cy="2286000"/>
          </a:xfrm>
          <a:prstGeom prst="rect">
            <a:avLst/>
          </a:prstGeom>
          <a:ln w="76200">
            <a:solidFill>
              <a:srgbClr val="F141CB"/>
            </a:solidFill>
          </a:ln>
        </p:spPr>
      </p:pic>
    </p:spTree>
    <p:extLst>
      <p:ext uri="{BB962C8B-B14F-4D97-AF65-F5344CB8AC3E}">
        <p14:creationId xmlns:p14="http://schemas.microsoft.com/office/powerpoint/2010/main" val="264623479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4E8DBFF9-7723-4E32-B4D1-61E93AF5D5D3}" type="slidenum">
              <a:rPr lang="en-US" smtClean="0"/>
              <a:pPr/>
              <a:t>81</a:t>
            </a:fld>
            <a:endParaRPr lang="en-US"/>
          </a:p>
        </p:txBody>
      </p:sp>
      <p:sp>
        <p:nvSpPr>
          <p:cNvPr id="3" name="TextBox 2"/>
          <p:cNvSpPr txBox="1"/>
          <p:nvPr/>
        </p:nvSpPr>
        <p:spPr>
          <a:xfrm>
            <a:off x="152400" y="27524"/>
            <a:ext cx="3891706" cy="1107996"/>
          </a:xfrm>
          <a:prstGeom prst="rect">
            <a:avLst/>
          </a:prstGeom>
          <a:noFill/>
        </p:spPr>
        <p:txBody>
          <a:bodyPr wrap="none" rtlCol="0">
            <a:spAutoFit/>
          </a:bodyPr>
          <a:lstStyle/>
          <a:p>
            <a:r>
              <a:rPr lang="en-US" sz="6600" b="1" dirty="0"/>
              <a:t>Dispersion</a:t>
            </a:r>
          </a:p>
        </p:txBody>
      </p:sp>
      <p:pic>
        <p:nvPicPr>
          <p:cNvPr id="1026" name="Picture 2" descr="https://www.ready.noaa.gov/documents/Tutorial/images/cbase003.png">
            <a:extLst>
              <a:ext uri="{FF2B5EF4-FFF2-40B4-BE49-F238E27FC236}">
                <a16:creationId xmlns="" xmlns:a16="http://schemas.microsoft.com/office/drawing/2014/main" id="{A3EB9546-4153-4D1A-BE45-9E0E32118642}"/>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638720" y="1107996"/>
            <a:ext cx="6477000" cy="57224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388072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4E8DBFF9-7723-4E32-B4D1-61E93AF5D5D3}" type="slidenum">
              <a:rPr lang="en-US" smtClean="0"/>
              <a:pPr/>
              <a:t>82</a:t>
            </a:fld>
            <a:endParaRPr lang="en-US"/>
          </a:p>
        </p:txBody>
      </p:sp>
      <p:sp>
        <p:nvSpPr>
          <p:cNvPr id="3" name="TextBox 2"/>
          <p:cNvSpPr txBox="1"/>
          <p:nvPr/>
        </p:nvSpPr>
        <p:spPr>
          <a:xfrm>
            <a:off x="457200" y="457200"/>
            <a:ext cx="6102953" cy="2954655"/>
          </a:xfrm>
          <a:prstGeom prst="rect">
            <a:avLst/>
          </a:prstGeom>
          <a:noFill/>
        </p:spPr>
        <p:txBody>
          <a:bodyPr wrap="none" rtlCol="0">
            <a:spAutoFit/>
          </a:bodyPr>
          <a:lstStyle/>
          <a:p>
            <a:pPr>
              <a:spcBef>
                <a:spcPts val="1200"/>
              </a:spcBef>
            </a:pPr>
            <a:r>
              <a:rPr lang="en-US" b="1" dirty="0"/>
              <a:t>We will briefly go through the following sections: </a:t>
            </a:r>
          </a:p>
          <a:p>
            <a:pPr>
              <a:spcBef>
                <a:spcPts val="1200"/>
              </a:spcBef>
            </a:pPr>
            <a:r>
              <a:rPr lang="en-US" b="1" dirty="0">
                <a:solidFill>
                  <a:srgbClr val="FFFF00"/>
                </a:solidFill>
              </a:rPr>
              <a:t>Dispersion / Air concentration equations  (tutorial section 7.2)</a:t>
            </a:r>
          </a:p>
          <a:p>
            <a:pPr>
              <a:spcBef>
                <a:spcPts val="1200"/>
              </a:spcBef>
            </a:pPr>
            <a:r>
              <a:rPr lang="en-US" b="1" dirty="0">
                <a:solidFill>
                  <a:schemeClr val="tx1">
                    <a:lumMod val="65000"/>
                  </a:schemeClr>
                </a:solidFill>
              </a:rPr>
              <a:t>CONTROL file</a:t>
            </a:r>
          </a:p>
          <a:p>
            <a:pPr>
              <a:spcBef>
                <a:spcPts val="1200"/>
              </a:spcBef>
            </a:pPr>
            <a:r>
              <a:rPr lang="en-US" b="1" dirty="0">
                <a:solidFill>
                  <a:schemeClr val="tx1">
                    <a:lumMod val="65000"/>
                  </a:schemeClr>
                </a:solidFill>
              </a:rPr>
              <a:t>SETUP.CFG file</a:t>
            </a:r>
          </a:p>
          <a:p>
            <a:pPr>
              <a:spcBef>
                <a:spcPts val="1200"/>
              </a:spcBef>
            </a:pPr>
            <a:r>
              <a:rPr lang="en-US" b="1" dirty="0">
                <a:solidFill>
                  <a:schemeClr val="tx1">
                    <a:lumMod val="75000"/>
                  </a:schemeClr>
                </a:solidFill>
              </a:rPr>
              <a:t>Outputs</a:t>
            </a:r>
          </a:p>
          <a:p>
            <a:pPr>
              <a:spcBef>
                <a:spcPts val="1200"/>
              </a:spcBef>
            </a:pPr>
            <a:r>
              <a:rPr lang="en-US" dirty="0">
                <a:solidFill>
                  <a:schemeClr val="tx1">
                    <a:lumMod val="75000"/>
                  </a:schemeClr>
                </a:solidFill>
              </a:rPr>
              <a:t>Additional input files</a:t>
            </a:r>
          </a:p>
          <a:p>
            <a:pPr>
              <a:spcBef>
                <a:spcPts val="1200"/>
              </a:spcBef>
            </a:pPr>
            <a:r>
              <a:rPr lang="en-US" dirty="0">
                <a:solidFill>
                  <a:schemeClr val="tx1">
                    <a:lumMod val="65000"/>
                  </a:schemeClr>
                </a:solidFill>
              </a:rPr>
              <a:t>Interpreting results</a:t>
            </a:r>
          </a:p>
        </p:txBody>
      </p:sp>
      <p:sp>
        <p:nvSpPr>
          <p:cNvPr id="4" name="TextBox 3"/>
          <p:cNvSpPr txBox="1"/>
          <p:nvPr/>
        </p:nvSpPr>
        <p:spPr>
          <a:xfrm>
            <a:off x="4502753" y="1599487"/>
            <a:ext cx="4114800" cy="1569660"/>
          </a:xfrm>
          <a:prstGeom prst="rect">
            <a:avLst/>
          </a:prstGeom>
          <a:solidFill>
            <a:srgbClr val="8FFF8F"/>
          </a:solidFill>
          <a:ln w="57150">
            <a:solidFill>
              <a:schemeClr val="tx1"/>
            </a:solidFill>
          </a:ln>
        </p:spPr>
        <p:txBody>
          <a:bodyPr wrap="square" rtlCol="0">
            <a:spAutoFit/>
          </a:bodyPr>
          <a:lstStyle/>
          <a:p>
            <a:r>
              <a:rPr lang="en-US" sz="2400" b="1" dirty="0">
                <a:solidFill>
                  <a:schemeClr val="bg1"/>
                </a:solidFill>
              </a:rPr>
              <a:t>Key Thing to Learn:</a:t>
            </a:r>
          </a:p>
          <a:p>
            <a:endParaRPr lang="en-US" b="1" dirty="0">
              <a:solidFill>
                <a:schemeClr val="bg1"/>
              </a:solidFill>
            </a:endParaRPr>
          </a:p>
          <a:p>
            <a:pPr marL="285750" indent="-285750">
              <a:buFont typeface="Wingdings" panose="05000000000000000000" pitchFamily="2" charset="2"/>
              <a:buChar char="Ø"/>
            </a:pPr>
            <a:r>
              <a:rPr lang="en-US" b="1" dirty="0">
                <a:solidFill>
                  <a:schemeClr val="bg1"/>
                </a:solidFill>
              </a:rPr>
              <a:t>How does HYSPLIT model the dispersion of passive tracers and air concentrations?</a:t>
            </a:r>
          </a:p>
        </p:txBody>
      </p:sp>
      <p:sp>
        <p:nvSpPr>
          <p:cNvPr id="7" name="Rectangle 6">
            <a:extLst>
              <a:ext uri="{FF2B5EF4-FFF2-40B4-BE49-F238E27FC236}">
                <a16:creationId xmlns="" xmlns:a16="http://schemas.microsoft.com/office/drawing/2014/main" id="{654BFBBF-E87F-4CED-825E-F2DE3C78855D}"/>
              </a:ext>
            </a:extLst>
          </p:cNvPr>
          <p:cNvSpPr/>
          <p:nvPr/>
        </p:nvSpPr>
        <p:spPr>
          <a:xfrm>
            <a:off x="1447800" y="5410200"/>
            <a:ext cx="5943600" cy="1200329"/>
          </a:xfrm>
          <a:prstGeom prst="rect">
            <a:avLst/>
          </a:prstGeom>
          <a:ln>
            <a:solidFill>
              <a:srgbClr val="CCFF99"/>
            </a:solidFill>
          </a:ln>
        </p:spPr>
        <p:txBody>
          <a:bodyPr wrap="square">
            <a:spAutoFit/>
          </a:bodyPr>
          <a:lstStyle/>
          <a:p>
            <a:pPr algn="ctr"/>
            <a:r>
              <a:rPr lang="en-US" b="1" dirty="0">
                <a:solidFill>
                  <a:srgbClr val="CCFF99"/>
                </a:solidFill>
              </a:rPr>
              <a:t>Passive tracer- material which is transported in the atmosphere without affecting the flow.</a:t>
            </a:r>
          </a:p>
          <a:p>
            <a:pPr algn="ctr"/>
            <a:endParaRPr lang="en-US" b="1" dirty="0">
              <a:solidFill>
                <a:srgbClr val="CCFF99"/>
              </a:solidFill>
            </a:endParaRPr>
          </a:p>
          <a:p>
            <a:pPr algn="ctr"/>
            <a:r>
              <a:rPr lang="en-US" b="1" dirty="0">
                <a:solidFill>
                  <a:srgbClr val="CCFF99"/>
                </a:solidFill>
              </a:rPr>
              <a:t>smoke, dust, volcanic ash, gasses, chemicals……..</a:t>
            </a:r>
          </a:p>
        </p:txBody>
      </p:sp>
    </p:spTree>
    <p:extLst>
      <p:ext uri="{BB962C8B-B14F-4D97-AF65-F5344CB8AC3E}">
        <p14:creationId xmlns:p14="http://schemas.microsoft.com/office/powerpoint/2010/main" val="133439964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4E8DBFF9-7723-4E32-B4D1-61E93AF5D5D3}" type="slidenum">
              <a:rPr lang="en-US" smtClean="0"/>
              <a:pPr/>
              <a:t>83</a:t>
            </a:fld>
            <a:endParaRPr lang="en-US"/>
          </a:p>
        </p:txBody>
      </p:sp>
      <p:grpSp>
        <p:nvGrpSpPr>
          <p:cNvPr id="33" name="Group 32">
            <a:extLst>
              <a:ext uri="{FF2B5EF4-FFF2-40B4-BE49-F238E27FC236}">
                <a16:creationId xmlns="" xmlns:a16="http://schemas.microsoft.com/office/drawing/2014/main" id="{4DCDC37A-07DB-4BDA-ACCE-3AE229954641}"/>
              </a:ext>
            </a:extLst>
          </p:cNvPr>
          <p:cNvGrpSpPr/>
          <p:nvPr/>
        </p:nvGrpSpPr>
        <p:grpSpPr>
          <a:xfrm>
            <a:off x="176752" y="1495912"/>
            <a:ext cx="8534400" cy="3046988"/>
            <a:chOff x="152400" y="44827"/>
            <a:chExt cx="8534400" cy="3046988"/>
          </a:xfrm>
        </p:grpSpPr>
        <mc:AlternateContent xmlns:mc="http://schemas.openxmlformats.org/markup-compatibility/2006" xmlns:a14="http://schemas.microsoft.com/office/drawing/2010/main">
          <mc:Choice Requires="a14">
            <p:sp>
              <p:nvSpPr>
                <p:cNvPr id="3" name="TextBox 2"/>
                <p:cNvSpPr txBox="1"/>
                <p:nvPr/>
              </p:nvSpPr>
              <p:spPr>
                <a:xfrm>
                  <a:off x="152400" y="44827"/>
                  <a:ext cx="8534400" cy="3046988"/>
                </a:xfrm>
                <a:prstGeom prst="rect">
                  <a:avLst/>
                </a:prstGeom>
                <a:noFill/>
              </p:spPr>
              <p:txBody>
                <a:bodyPr wrap="square" rtlCol="0">
                  <a:spAutoFit/>
                </a:bodyPr>
                <a:lstStyle/>
                <a:p>
                  <a:r>
                    <a:rPr lang="en-US" sz="3200" dirty="0"/>
                    <a:t>Velocity of fluid particles</a:t>
                  </a:r>
                  <a:endParaRPr lang="en-US" sz="3200" b="1" i="1" dirty="0">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a:rPr lang="en-US" sz="3200" b="1" i="1" smtClean="0">
                            <a:latin typeface="Cambria Math" panose="02040503050406030204" pitchFamily="18" charset="0"/>
                          </a:rPr>
                          <m:t>𝑼</m:t>
                        </m:r>
                        <m:r>
                          <a:rPr lang="en-US" sz="3200" b="1" i="1" smtClean="0">
                            <a:latin typeface="Cambria Math" panose="02040503050406030204" pitchFamily="18" charset="0"/>
                          </a:rPr>
                          <m:t>=</m:t>
                        </m:r>
                        <m:d>
                          <m:dPr>
                            <m:begChr m:val="⟨"/>
                            <m:endChr m:val="⟩"/>
                            <m:ctrlPr>
                              <a:rPr lang="en-US" sz="3200" b="1" i="1" smtClean="0">
                                <a:latin typeface="Cambria Math"/>
                              </a:rPr>
                            </m:ctrlPr>
                          </m:dPr>
                          <m:e>
                            <m:r>
                              <a:rPr lang="en-US" sz="3200" b="1" i="1" smtClean="0">
                                <a:latin typeface="Cambria Math" panose="02040503050406030204" pitchFamily="18" charset="0"/>
                              </a:rPr>
                              <m:t>𝑼</m:t>
                            </m:r>
                          </m:e>
                        </m:d>
                        <m:r>
                          <a:rPr lang="en-US" sz="3200" b="1" i="1" smtClean="0">
                            <a:latin typeface="Cambria Math" panose="02040503050406030204" pitchFamily="18" charset="0"/>
                          </a:rPr>
                          <m:t>+</m:t>
                        </m:r>
                        <m:r>
                          <a:rPr lang="en-US" sz="3200" b="1" i="1" smtClean="0">
                            <a:latin typeface="Cambria Math" panose="02040503050406030204" pitchFamily="18" charset="0"/>
                          </a:rPr>
                          <m:t>𝒖</m:t>
                        </m:r>
                      </m:oMath>
                    </m:oMathPara>
                  </a14:m>
                  <a:endParaRPr lang="en-US" sz="3200" b="1" dirty="0"/>
                </a:p>
                <a:p>
                  <a:endParaRPr lang="en-US" sz="3200" b="1" dirty="0"/>
                </a:p>
                <a:p>
                  <a:r>
                    <a:rPr lang="en-US" sz="3200" b="1" dirty="0"/>
                    <a:t>Langevin equation </a:t>
                  </a:r>
                  <a:r>
                    <a:rPr lang="en-US" sz="3200" dirty="0"/>
                    <a:t>– originally used as stochastic model for molecules undergoing Brownian motion.</a:t>
                  </a:r>
                </a:p>
              </p:txBody>
            </p:sp>
          </mc:Choice>
          <mc:Fallback xmlns="">
            <p:sp>
              <p:nvSpPr>
                <p:cNvPr id="3" name="TextBox 2"/>
                <p:cNvSpPr txBox="1">
                  <a:spLocks noRot="1" noChangeAspect="1" noMove="1" noResize="1" noEditPoints="1" noAdjustHandles="1" noChangeArrowheads="1" noChangeShapeType="1" noTextEdit="1"/>
                </p:cNvSpPr>
                <p:nvPr/>
              </p:nvSpPr>
              <p:spPr>
                <a:xfrm>
                  <a:off x="152400" y="44827"/>
                  <a:ext cx="8534400" cy="3046988"/>
                </a:xfrm>
                <a:prstGeom prst="rect">
                  <a:avLst/>
                </a:prstGeom>
                <a:blipFill>
                  <a:blip r:embed="rId2"/>
                  <a:stretch>
                    <a:fillRect l="-1857" t="-2400" b="-5600"/>
                  </a:stretch>
                </a:blipFill>
              </p:spPr>
              <p:txBody>
                <a:bodyPr/>
                <a:lstStyle/>
                <a:p>
                  <a:r>
                    <a:rPr lang="en-US">
                      <a:noFill/>
                    </a:rPr>
                    <a:t> </a:t>
                  </a:r>
                </a:p>
              </p:txBody>
            </p:sp>
          </mc:Fallback>
        </mc:AlternateContent>
        <p:grpSp>
          <p:nvGrpSpPr>
            <p:cNvPr id="9" name="Group 8">
              <a:extLst>
                <a:ext uri="{FF2B5EF4-FFF2-40B4-BE49-F238E27FC236}">
                  <a16:creationId xmlns="" xmlns:a16="http://schemas.microsoft.com/office/drawing/2014/main" id="{1931323D-9AA6-4AB1-A348-545EFFC32374}"/>
                </a:ext>
              </a:extLst>
            </p:cNvPr>
            <p:cNvGrpSpPr/>
            <p:nvPr/>
          </p:nvGrpSpPr>
          <p:grpSpPr>
            <a:xfrm>
              <a:off x="5586166" y="447606"/>
              <a:ext cx="2701566" cy="923330"/>
              <a:chOff x="5448777" y="2153096"/>
              <a:chExt cx="2701566" cy="923330"/>
            </a:xfrm>
          </p:grpSpPr>
          <p:sp>
            <p:nvSpPr>
              <p:cNvPr id="4" name="TextBox 3">
                <a:extLst>
                  <a:ext uri="{FF2B5EF4-FFF2-40B4-BE49-F238E27FC236}">
                    <a16:creationId xmlns="" xmlns:a16="http://schemas.microsoft.com/office/drawing/2014/main" id="{843C8462-61FE-4650-A2A5-0354E1BD33B7}"/>
                  </a:ext>
                </a:extLst>
              </p:cNvPr>
              <p:cNvSpPr txBox="1"/>
              <p:nvPr/>
            </p:nvSpPr>
            <p:spPr>
              <a:xfrm>
                <a:off x="6248400" y="2153096"/>
                <a:ext cx="1901943" cy="923330"/>
              </a:xfrm>
              <a:prstGeom prst="rect">
                <a:avLst/>
              </a:prstGeom>
              <a:solidFill>
                <a:srgbClr val="C5FFC5"/>
              </a:solidFill>
              <a:ln>
                <a:solidFill>
                  <a:srgbClr val="FF0000"/>
                </a:solidFill>
              </a:ln>
            </p:spPr>
            <p:txBody>
              <a:bodyPr wrap="square" rtlCol="0">
                <a:spAutoFit/>
              </a:bodyPr>
              <a:lstStyle/>
              <a:p>
                <a:pPr algn="ctr"/>
                <a:r>
                  <a:rPr lang="en-US" dirty="0">
                    <a:solidFill>
                      <a:schemeClr val="bg1"/>
                    </a:solidFill>
                  </a:rPr>
                  <a:t>Fluctuating velocity is modeled</a:t>
                </a:r>
                <a:endParaRPr lang="en-US" b="1" dirty="0">
                  <a:solidFill>
                    <a:schemeClr val="bg1"/>
                  </a:solidFill>
                </a:endParaRPr>
              </a:p>
            </p:txBody>
          </p:sp>
          <p:cxnSp>
            <p:nvCxnSpPr>
              <p:cNvPr id="5" name="Straight Connector 4">
                <a:extLst>
                  <a:ext uri="{FF2B5EF4-FFF2-40B4-BE49-F238E27FC236}">
                    <a16:creationId xmlns="" xmlns:a16="http://schemas.microsoft.com/office/drawing/2014/main" id="{F94098CE-9A07-4DB2-A850-02C91EB854BF}"/>
                  </a:ext>
                </a:extLst>
              </p:cNvPr>
              <p:cNvCxnSpPr>
                <a:cxnSpLocks/>
                <a:stCxn id="4" idx="1"/>
              </p:cNvCxnSpPr>
              <p:nvPr/>
            </p:nvCxnSpPr>
            <p:spPr>
              <a:xfrm flipH="1" flipV="1">
                <a:off x="5448777" y="2555905"/>
                <a:ext cx="799623" cy="58856"/>
              </a:xfrm>
              <a:prstGeom prst="line">
                <a:avLst/>
              </a:prstGeom>
              <a:solidFill>
                <a:srgbClr val="C5FFC5"/>
              </a:solidFill>
              <a:ln w="28575">
                <a:solidFill>
                  <a:srgbClr val="FF0000"/>
                </a:solidFill>
                <a:prstDash val="solid"/>
                <a:headEnd type="none" w="med" len="med"/>
                <a:tailEnd type="triangle" w="lg" len="lg"/>
              </a:ln>
            </p:spPr>
            <p:style>
              <a:lnRef idx="1">
                <a:schemeClr val="accent1"/>
              </a:lnRef>
              <a:fillRef idx="0">
                <a:schemeClr val="accent1"/>
              </a:fillRef>
              <a:effectRef idx="0">
                <a:schemeClr val="accent1"/>
              </a:effectRef>
              <a:fontRef idx="minor">
                <a:schemeClr val="tx1"/>
              </a:fontRef>
            </p:style>
          </p:cxnSp>
        </p:grpSp>
        <p:grpSp>
          <p:nvGrpSpPr>
            <p:cNvPr id="10" name="Group 9">
              <a:extLst>
                <a:ext uri="{FF2B5EF4-FFF2-40B4-BE49-F238E27FC236}">
                  <a16:creationId xmlns="" xmlns:a16="http://schemas.microsoft.com/office/drawing/2014/main" id="{A86B5207-1390-42E6-94EA-604431A978E3}"/>
                </a:ext>
              </a:extLst>
            </p:cNvPr>
            <p:cNvGrpSpPr/>
            <p:nvPr/>
          </p:nvGrpSpPr>
          <p:grpSpPr>
            <a:xfrm>
              <a:off x="504992" y="909271"/>
              <a:ext cx="3609807" cy="646331"/>
              <a:chOff x="6301261" y="2214409"/>
              <a:chExt cx="2903878" cy="646331"/>
            </a:xfrm>
          </p:grpSpPr>
          <p:sp>
            <p:nvSpPr>
              <p:cNvPr id="11" name="TextBox 10">
                <a:extLst>
                  <a:ext uri="{FF2B5EF4-FFF2-40B4-BE49-F238E27FC236}">
                    <a16:creationId xmlns="" xmlns:a16="http://schemas.microsoft.com/office/drawing/2014/main" id="{62245404-66D5-447B-A0E5-9D8143A114AB}"/>
                  </a:ext>
                </a:extLst>
              </p:cNvPr>
              <p:cNvSpPr txBox="1"/>
              <p:nvPr/>
            </p:nvSpPr>
            <p:spPr>
              <a:xfrm>
                <a:off x="6301261" y="2214409"/>
                <a:ext cx="1901943" cy="646331"/>
              </a:xfrm>
              <a:prstGeom prst="rect">
                <a:avLst/>
              </a:prstGeom>
              <a:solidFill>
                <a:srgbClr val="C5FFC5"/>
              </a:solidFill>
              <a:ln>
                <a:solidFill>
                  <a:srgbClr val="FF0000"/>
                </a:solidFill>
              </a:ln>
            </p:spPr>
            <p:txBody>
              <a:bodyPr wrap="square" rtlCol="0">
                <a:spAutoFit/>
              </a:bodyPr>
              <a:lstStyle/>
              <a:p>
                <a:pPr algn="ctr"/>
                <a:r>
                  <a:rPr lang="en-US" dirty="0">
                    <a:solidFill>
                      <a:schemeClr val="bg1"/>
                    </a:solidFill>
                  </a:rPr>
                  <a:t>Mean velocity from NWP model</a:t>
                </a:r>
                <a:endParaRPr lang="en-US" b="1" dirty="0">
                  <a:solidFill>
                    <a:schemeClr val="bg1"/>
                  </a:solidFill>
                </a:endParaRPr>
              </a:p>
            </p:txBody>
          </p:sp>
          <p:cxnSp>
            <p:nvCxnSpPr>
              <p:cNvPr id="12" name="Straight Connector 11">
                <a:extLst>
                  <a:ext uri="{FF2B5EF4-FFF2-40B4-BE49-F238E27FC236}">
                    <a16:creationId xmlns="" xmlns:a16="http://schemas.microsoft.com/office/drawing/2014/main" id="{D882A137-F1D2-4330-B839-EB0F5584BDB4}"/>
                  </a:ext>
                </a:extLst>
              </p:cNvPr>
              <p:cNvCxnSpPr>
                <a:cxnSpLocks/>
              </p:cNvCxnSpPr>
              <p:nvPr/>
            </p:nvCxnSpPr>
            <p:spPr>
              <a:xfrm flipV="1">
                <a:off x="8203204" y="2319583"/>
                <a:ext cx="1001935" cy="343706"/>
              </a:xfrm>
              <a:prstGeom prst="line">
                <a:avLst/>
              </a:prstGeom>
              <a:solidFill>
                <a:srgbClr val="C5FFC5"/>
              </a:solidFill>
              <a:ln w="28575">
                <a:solidFill>
                  <a:srgbClr val="FF0000"/>
                </a:solidFill>
                <a:prstDash val="solid"/>
                <a:headEnd type="none" w="med" len="med"/>
                <a:tailEnd type="triangle" w="lg" len="lg"/>
              </a:ln>
            </p:spPr>
            <p:style>
              <a:lnRef idx="1">
                <a:schemeClr val="accent1"/>
              </a:lnRef>
              <a:fillRef idx="0">
                <a:schemeClr val="accent1"/>
              </a:fillRef>
              <a:effectRef idx="0">
                <a:schemeClr val="accent1"/>
              </a:effectRef>
              <a:fontRef idx="minor">
                <a:schemeClr val="tx1"/>
              </a:fontRef>
            </p:style>
          </p:cxnSp>
        </p:grpSp>
      </p:grpSp>
      <p:sp>
        <p:nvSpPr>
          <p:cNvPr id="20" name="Rectangle 19">
            <a:extLst>
              <a:ext uri="{FF2B5EF4-FFF2-40B4-BE49-F238E27FC236}">
                <a16:creationId xmlns="" xmlns:a16="http://schemas.microsoft.com/office/drawing/2014/main" id="{ADC374B3-8337-45FF-9090-E134F73650F3}"/>
              </a:ext>
            </a:extLst>
          </p:cNvPr>
          <p:cNvSpPr/>
          <p:nvPr/>
        </p:nvSpPr>
        <p:spPr>
          <a:xfrm>
            <a:off x="504992" y="4799679"/>
            <a:ext cx="7467600" cy="584775"/>
          </a:xfrm>
          <a:prstGeom prst="rect">
            <a:avLst/>
          </a:prstGeom>
          <a:ln w="57150">
            <a:solidFill>
              <a:srgbClr val="CCFF99"/>
            </a:solidFill>
          </a:ln>
        </p:spPr>
        <p:txBody>
          <a:bodyPr wrap="square">
            <a:spAutoFit/>
          </a:bodyPr>
          <a:lstStyle/>
          <a:p>
            <a:pPr algn="ctr"/>
            <a:r>
              <a:rPr lang="en-US" sz="3200" kern="50" dirty="0">
                <a:latin typeface="Times New Roman" panose="02020603050405020304" pitchFamily="18" charset="0"/>
                <a:ea typeface="Times New Roman" panose="02020603050405020304" pitchFamily="18" charset="0"/>
              </a:rPr>
              <a:t>u(</a:t>
            </a:r>
            <a:r>
              <a:rPr lang="en-US" sz="3200" kern="50" dirty="0" err="1">
                <a:latin typeface="Times New Roman" panose="02020603050405020304" pitchFamily="18" charset="0"/>
                <a:ea typeface="Times New Roman" panose="02020603050405020304" pitchFamily="18" charset="0"/>
              </a:rPr>
              <a:t>t+Δt</a:t>
            </a:r>
            <a:r>
              <a:rPr lang="en-US" sz="3200" kern="50" dirty="0">
                <a:latin typeface="Times New Roman" panose="02020603050405020304" pitchFamily="18" charset="0"/>
                <a:ea typeface="Times New Roman" panose="02020603050405020304" pitchFamily="18" charset="0"/>
              </a:rPr>
              <a:t>) = R(</a:t>
            </a:r>
            <a:r>
              <a:rPr lang="en-US" sz="3200" kern="50" dirty="0" err="1">
                <a:latin typeface="Times New Roman" panose="02020603050405020304" pitchFamily="18" charset="0"/>
                <a:ea typeface="Times New Roman" panose="02020603050405020304" pitchFamily="18" charset="0"/>
              </a:rPr>
              <a:t>Δt</a:t>
            </a:r>
            <a:r>
              <a:rPr lang="en-US" sz="3200" kern="50" dirty="0">
                <a:latin typeface="Times New Roman" panose="02020603050405020304" pitchFamily="18" charset="0"/>
                <a:ea typeface="Times New Roman" panose="02020603050405020304" pitchFamily="18" charset="0"/>
              </a:rPr>
              <a:t>) u(t) +</a:t>
            </a:r>
            <a:r>
              <a:rPr lang="el-GR" sz="3200" kern="50" dirty="0">
                <a:latin typeface="Times New Roman" panose="02020603050405020304" pitchFamily="18" charset="0"/>
                <a:ea typeface="Times New Roman" panose="02020603050405020304" pitchFamily="18" charset="0"/>
              </a:rPr>
              <a:t>σ</a:t>
            </a:r>
            <a:r>
              <a:rPr lang="en-US" sz="3200" kern="50" dirty="0">
                <a:latin typeface="Times New Roman" panose="02020603050405020304" pitchFamily="18" charset="0"/>
                <a:ea typeface="Times New Roman" panose="02020603050405020304" pitchFamily="18" charset="0"/>
              </a:rPr>
              <a:t> </a:t>
            </a:r>
            <a:r>
              <a:rPr lang="el-GR" sz="3200" kern="50" dirty="0">
                <a:latin typeface="Times New Roman" panose="02020603050405020304" pitchFamily="18" charset="0"/>
                <a:ea typeface="Times New Roman" panose="02020603050405020304" pitchFamily="18" charset="0"/>
              </a:rPr>
              <a:t>λ</a:t>
            </a:r>
            <a:r>
              <a:rPr lang="en-US" sz="3200" kern="50" dirty="0">
                <a:latin typeface="Times New Roman" panose="02020603050405020304" pitchFamily="18" charset="0"/>
                <a:ea typeface="Times New Roman" panose="02020603050405020304" pitchFamily="18" charset="0"/>
              </a:rPr>
              <a:t>( 1-R(</a:t>
            </a:r>
            <a:r>
              <a:rPr lang="en-US" sz="3200" kern="50" dirty="0" err="1">
                <a:latin typeface="Times New Roman" panose="02020603050405020304" pitchFamily="18" charset="0"/>
                <a:ea typeface="Times New Roman" panose="02020603050405020304" pitchFamily="18" charset="0"/>
              </a:rPr>
              <a:t>Δt</a:t>
            </a:r>
            <a:r>
              <a:rPr lang="en-US" sz="3200" kern="50" dirty="0">
                <a:latin typeface="Times New Roman" panose="02020603050405020304" pitchFamily="18" charset="0"/>
                <a:ea typeface="Times New Roman" panose="02020603050405020304" pitchFamily="18" charset="0"/>
              </a:rPr>
              <a:t>)</a:t>
            </a:r>
            <a:r>
              <a:rPr lang="en-US" sz="3200" kern="50" baseline="30000" dirty="0">
                <a:latin typeface="Times New Roman" panose="02020603050405020304" pitchFamily="18" charset="0"/>
                <a:ea typeface="Times New Roman" panose="02020603050405020304" pitchFamily="18" charset="0"/>
              </a:rPr>
              <a:t>2</a:t>
            </a:r>
            <a:r>
              <a:rPr lang="en-US" sz="3200" kern="50" dirty="0">
                <a:latin typeface="Times New Roman" panose="02020603050405020304" pitchFamily="18" charset="0"/>
                <a:ea typeface="Times New Roman" panose="02020603050405020304" pitchFamily="18" charset="0"/>
              </a:rPr>
              <a:t> )</a:t>
            </a:r>
            <a:r>
              <a:rPr lang="en-US" sz="3200" kern="50" baseline="30000" dirty="0">
                <a:latin typeface="Times New Roman" panose="02020603050405020304" pitchFamily="18" charset="0"/>
                <a:ea typeface="Times New Roman" panose="02020603050405020304" pitchFamily="18" charset="0"/>
              </a:rPr>
              <a:t>0.5</a:t>
            </a:r>
            <a:r>
              <a:rPr lang="en-US" sz="3200" kern="50" dirty="0">
                <a:latin typeface="Times New Roman" panose="02020603050405020304" pitchFamily="18" charset="0"/>
                <a:ea typeface="Times New Roman" panose="02020603050405020304" pitchFamily="18" charset="0"/>
              </a:rPr>
              <a:t> </a:t>
            </a:r>
            <a:r>
              <a:rPr lang="en-US" kern="50" dirty="0">
                <a:solidFill>
                  <a:srgbClr val="000000"/>
                </a:solidFill>
                <a:latin typeface="Times New Roman" panose="02020603050405020304" pitchFamily="18" charset="0"/>
                <a:ea typeface="Times New Roman" panose="02020603050405020304" pitchFamily="18" charset="0"/>
              </a:rPr>
              <a:t>	</a:t>
            </a:r>
            <a:endParaRPr lang="en-US" dirty="0"/>
          </a:p>
        </p:txBody>
      </p:sp>
      <p:sp>
        <p:nvSpPr>
          <p:cNvPr id="21" name="TextBox 20">
            <a:extLst>
              <a:ext uri="{FF2B5EF4-FFF2-40B4-BE49-F238E27FC236}">
                <a16:creationId xmlns="" xmlns:a16="http://schemas.microsoft.com/office/drawing/2014/main" id="{BDC3C2DD-68F7-4DED-8CE7-FB0ABEAABBC5}"/>
              </a:ext>
            </a:extLst>
          </p:cNvPr>
          <p:cNvSpPr txBox="1"/>
          <p:nvPr/>
        </p:nvSpPr>
        <p:spPr>
          <a:xfrm>
            <a:off x="378237" y="5835057"/>
            <a:ext cx="2364303" cy="646331"/>
          </a:xfrm>
          <a:prstGeom prst="rect">
            <a:avLst/>
          </a:prstGeom>
          <a:solidFill>
            <a:srgbClr val="C5FFC5"/>
          </a:solidFill>
          <a:ln>
            <a:solidFill>
              <a:srgbClr val="FF0000"/>
            </a:solidFill>
          </a:ln>
        </p:spPr>
        <p:txBody>
          <a:bodyPr wrap="square" rtlCol="0">
            <a:spAutoFit/>
          </a:bodyPr>
          <a:lstStyle/>
          <a:p>
            <a:pPr algn="ctr"/>
            <a:r>
              <a:rPr lang="en-US" dirty="0">
                <a:solidFill>
                  <a:schemeClr val="bg1"/>
                </a:solidFill>
              </a:rPr>
              <a:t>Correlation</a:t>
            </a:r>
          </a:p>
          <a:p>
            <a:pPr algn="ctr"/>
            <a:r>
              <a:rPr lang="en-US" kern="50" dirty="0">
                <a:solidFill>
                  <a:schemeClr val="bg1"/>
                </a:solidFill>
                <a:latin typeface="Times New Roman" panose="02020603050405020304" pitchFamily="18" charset="0"/>
                <a:ea typeface="Times New Roman" panose="02020603050405020304" pitchFamily="18" charset="0"/>
              </a:rPr>
              <a:t>R(</a:t>
            </a:r>
            <a:r>
              <a:rPr lang="en-US" kern="50" dirty="0" err="1">
                <a:solidFill>
                  <a:schemeClr val="bg1"/>
                </a:solidFill>
                <a:latin typeface="Times New Roman" panose="02020603050405020304" pitchFamily="18" charset="0"/>
                <a:ea typeface="Times New Roman" panose="02020603050405020304" pitchFamily="18" charset="0"/>
              </a:rPr>
              <a:t>Δt</a:t>
            </a:r>
            <a:r>
              <a:rPr lang="en-US" kern="50" dirty="0">
                <a:solidFill>
                  <a:schemeClr val="bg1"/>
                </a:solidFill>
                <a:latin typeface="Times New Roman" panose="02020603050405020304" pitchFamily="18" charset="0"/>
                <a:ea typeface="Times New Roman" panose="02020603050405020304" pitchFamily="18" charset="0"/>
              </a:rPr>
              <a:t>) = </a:t>
            </a:r>
            <a:r>
              <a:rPr lang="en-US" kern="50" dirty="0" err="1">
                <a:solidFill>
                  <a:schemeClr val="bg1"/>
                </a:solidFill>
                <a:latin typeface="Times New Roman" panose="02020603050405020304" pitchFamily="18" charset="0"/>
                <a:ea typeface="Times New Roman" panose="02020603050405020304" pitchFamily="18" charset="0"/>
              </a:rPr>
              <a:t>exp</a:t>
            </a:r>
            <a:r>
              <a:rPr lang="en-US" kern="50" dirty="0">
                <a:solidFill>
                  <a:schemeClr val="bg1"/>
                </a:solidFill>
                <a:latin typeface="Times New Roman" panose="02020603050405020304" pitchFamily="18" charset="0"/>
                <a:ea typeface="Times New Roman" panose="02020603050405020304" pitchFamily="18" charset="0"/>
              </a:rPr>
              <a:t>(-</a:t>
            </a:r>
            <a:r>
              <a:rPr lang="en-US" kern="50" dirty="0" err="1">
                <a:solidFill>
                  <a:schemeClr val="bg1"/>
                </a:solidFill>
                <a:latin typeface="Times New Roman" panose="02020603050405020304" pitchFamily="18" charset="0"/>
                <a:ea typeface="Times New Roman" panose="02020603050405020304" pitchFamily="18" charset="0"/>
              </a:rPr>
              <a:t>Δt</a:t>
            </a:r>
            <a:r>
              <a:rPr lang="en-US" kern="50" dirty="0">
                <a:solidFill>
                  <a:schemeClr val="bg1"/>
                </a:solidFill>
                <a:latin typeface="Times New Roman" panose="02020603050405020304" pitchFamily="18" charset="0"/>
                <a:ea typeface="Times New Roman" panose="02020603050405020304" pitchFamily="18" charset="0"/>
              </a:rPr>
              <a:t>/T</a:t>
            </a:r>
            <a:r>
              <a:rPr lang="en-US" kern="50" baseline="-25000" dirty="0">
                <a:solidFill>
                  <a:schemeClr val="bg1"/>
                </a:solidFill>
                <a:latin typeface="Times New Roman" panose="02020603050405020304" pitchFamily="18" charset="0"/>
                <a:ea typeface="Times New Roman" panose="02020603050405020304" pitchFamily="18" charset="0"/>
              </a:rPr>
              <a:t>L</a:t>
            </a:r>
            <a:r>
              <a:rPr lang="en-US" kern="50" dirty="0">
                <a:solidFill>
                  <a:schemeClr val="bg1"/>
                </a:solidFill>
                <a:latin typeface="Times New Roman" panose="02020603050405020304" pitchFamily="18" charset="0"/>
                <a:ea typeface="Times New Roman" panose="02020603050405020304" pitchFamily="18" charset="0"/>
              </a:rPr>
              <a:t>)</a:t>
            </a:r>
            <a:endParaRPr lang="en-US" dirty="0">
              <a:solidFill>
                <a:schemeClr val="bg1"/>
              </a:solidFill>
            </a:endParaRPr>
          </a:p>
        </p:txBody>
      </p:sp>
      <p:cxnSp>
        <p:nvCxnSpPr>
          <p:cNvPr id="22" name="Straight Connector 21">
            <a:extLst>
              <a:ext uri="{FF2B5EF4-FFF2-40B4-BE49-F238E27FC236}">
                <a16:creationId xmlns="" xmlns:a16="http://schemas.microsoft.com/office/drawing/2014/main" id="{E4975A90-7C7A-4FFC-B558-6304887EF509}"/>
              </a:ext>
            </a:extLst>
          </p:cNvPr>
          <p:cNvCxnSpPr>
            <a:cxnSpLocks/>
          </p:cNvCxnSpPr>
          <p:nvPr/>
        </p:nvCxnSpPr>
        <p:spPr>
          <a:xfrm flipV="1">
            <a:off x="2309896" y="5290893"/>
            <a:ext cx="357104" cy="544164"/>
          </a:xfrm>
          <a:prstGeom prst="line">
            <a:avLst/>
          </a:prstGeom>
          <a:solidFill>
            <a:srgbClr val="C5FFC5"/>
          </a:solidFill>
          <a:ln w="28575">
            <a:solidFill>
              <a:srgbClr val="FF0000"/>
            </a:solidFill>
            <a:prstDash val="solid"/>
            <a:headEnd type="none" w="med" len="med"/>
            <a:tailEnd type="triangle" w="lg" len="lg"/>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 xmlns:a16="http://schemas.microsoft.com/office/drawing/2014/main" id="{3738D1BB-1B2C-4BF7-9FA7-C8E50FB42262}"/>
              </a:ext>
            </a:extLst>
          </p:cNvPr>
          <p:cNvSpPr txBox="1"/>
          <p:nvPr/>
        </p:nvSpPr>
        <p:spPr>
          <a:xfrm>
            <a:off x="6143133" y="5755871"/>
            <a:ext cx="2364303" cy="369332"/>
          </a:xfrm>
          <a:prstGeom prst="rect">
            <a:avLst/>
          </a:prstGeom>
          <a:solidFill>
            <a:srgbClr val="C5FFC5"/>
          </a:solidFill>
          <a:ln>
            <a:solidFill>
              <a:srgbClr val="FF0000"/>
            </a:solidFill>
          </a:ln>
        </p:spPr>
        <p:txBody>
          <a:bodyPr wrap="square" rtlCol="0">
            <a:spAutoFit/>
          </a:bodyPr>
          <a:lstStyle/>
          <a:p>
            <a:pPr algn="ctr"/>
            <a:r>
              <a:rPr lang="en-US" dirty="0">
                <a:solidFill>
                  <a:schemeClr val="bg1"/>
                </a:solidFill>
              </a:rPr>
              <a:t>Random number. </a:t>
            </a:r>
          </a:p>
        </p:txBody>
      </p:sp>
      <p:sp>
        <p:nvSpPr>
          <p:cNvPr id="25" name="TextBox 24">
            <a:extLst>
              <a:ext uri="{FF2B5EF4-FFF2-40B4-BE49-F238E27FC236}">
                <a16:creationId xmlns="" xmlns:a16="http://schemas.microsoft.com/office/drawing/2014/main" id="{D110205A-BAFE-4A02-968A-DADD89C22887}"/>
              </a:ext>
            </a:extLst>
          </p:cNvPr>
          <p:cNvSpPr txBox="1"/>
          <p:nvPr/>
        </p:nvSpPr>
        <p:spPr>
          <a:xfrm>
            <a:off x="3389848" y="6007585"/>
            <a:ext cx="2364303" cy="646331"/>
          </a:xfrm>
          <a:prstGeom prst="rect">
            <a:avLst/>
          </a:prstGeom>
          <a:solidFill>
            <a:srgbClr val="C5FFC5"/>
          </a:solidFill>
          <a:ln>
            <a:solidFill>
              <a:srgbClr val="FF0000"/>
            </a:solidFill>
          </a:ln>
        </p:spPr>
        <p:txBody>
          <a:bodyPr wrap="square" rtlCol="0">
            <a:spAutoFit/>
          </a:bodyPr>
          <a:lstStyle/>
          <a:p>
            <a:pPr algn="ctr"/>
            <a:r>
              <a:rPr lang="en-US" dirty="0">
                <a:solidFill>
                  <a:schemeClr val="bg1"/>
                </a:solidFill>
              </a:rPr>
              <a:t>Velocity standard </a:t>
            </a:r>
          </a:p>
          <a:p>
            <a:pPr algn="ctr"/>
            <a:r>
              <a:rPr lang="en-US" dirty="0">
                <a:solidFill>
                  <a:schemeClr val="bg1"/>
                </a:solidFill>
              </a:rPr>
              <a:t>deviation</a:t>
            </a:r>
          </a:p>
        </p:txBody>
      </p:sp>
      <p:cxnSp>
        <p:nvCxnSpPr>
          <p:cNvPr id="26" name="Straight Connector 25">
            <a:extLst>
              <a:ext uri="{FF2B5EF4-FFF2-40B4-BE49-F238E27FC236}">
                <a16:creationId xmlns="" xmlns:a16="http://schemas.microsoft.com/office/drawing/2014/main" id="{C1E8D7C2-4298-49F7-95AC-487B252554C9}"/>
              </a:ext>
            </a:extLst>
          </p:cNvPr>
          <p:cNvCxnSpPr>
            <a:cxnSpLocks/>
          </p:cNvCxnSpPr>
          <p:nvPr/>
        </p:nvCxnSpPr>
        <p:spPr>
          <a:xfrm flipH="1" flipV="1">
            <a:off x="5029200" y="5355762"/>
            <a:ext cx="1113933" cy="651823"/>
          </a:xfrm>
          <a:prstGeom prst="line">
            <a:avLst/>
          </a:prstGeom>
          <a:solidFill>
            <a:srgbClr val="C5FFC5"/>
          </a:solidFill>
          <a:ln w="28575">
            <a:solidFill>
              <a:srgbClr val="FF0000"/>
            </a:solidFill>
            <a:prstDash val="solid"/>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 xmlns:a16="http://schemas.microsoft.com/office/drawing/2014/main" id="{BE87E4A3-BE79-499E-8B2C-D1A95F259C28}"/>
              </a:ext>
            </a:extLst>
          </p:cNvPr>
          <p:cNvCxnSpPr>
            <a:cxnSpLocks/>
          </p:cNvCxnSpPr>
          <p:nvPr/>
        </p:nvCxnSpPr>
        <p:spPr>
          <a:xfrm flipV="1">
            <a:off x="4419600" y="5281089"/>
            <a:ext cx="257008" cy="700430"/>
          </a:xfrm>
          <a:prstGeom prst="line">
            <a:avLst/>
          </a:prstGeom>
          <a:solidFill>
            <a:srgbClr val="C5FFC5"/>
          </a:solidFill>
          <a:ln w="28575">
            <a:solidFill>
              <a:srgbClr val="FF0000"/>
            </a:solidFill>
            <a:prstDash val="solid"/>
            <a:headEnd type="none" w="med" len="med"/>
            <a:tailEnd type="triangle" w="lg" len="lg"/>
          </a:ln>
        </p:spPr>
        <p:style>
          <a:lnRef idx="1">
            <a:schemeClr val="accent1"/>
          </a:lnRef>
          <a:fillRef idx="0">
            <a:schemeClr val="accent1"/>
          </a:fillRef>
          <a:effectRef idx="0">
            <a:schemeClr val="accent1"/>
          </a:effectRef>
          <a:fontRef idx="minor">
            <a:schemeClr val="tx1"/>
          </a:fontRef>
        </p:style>
      </p:cxnSp>
      <p:sp>
        <p:nvSpPr>
          <p:cNvPr id="31" name="Rectangle 30">
            <a:extLst>
              <a:ext uri="{FF2B5EF4-FFF2-40B4-BE49-F238E27FC236}">
                <a16:creationId xmlns="" xmlns:a16="http://schemas.microsoft.com/office/drawing/2014/main" id="{1A62EE67-FA6F-49C2-A97D-BA14722E27D0}"/>
              </a:ext>
            </a:extLst>
          </p:cNvPr>
          <p:cNvSpPr/>
          <p:nvPr/>
        </p:nvSpPr>
        <p:spPr>
          <a:xfrm>
            <a:off x="204200" y="275868"/>
            <a:ext cx="6242863" cy="769441"/>
          </a:xfrm>
          <a:prstGeom prst="rect">
            <a:avLst/>
          </a:prstGeom>
        </p:spPr>
        <p:txBody>
          <a:bodyPr wrap="none">
            <a:spAutoFit/>
          </a:bodyPr>
          <a:lstStyle/>
          <a:p>
            <a:r>
              <a:rPr lang="en-US" sz="4400" b="1" dirty="0" err="1">
                <a:solidFill>
                  <a:srgbClr val="92D050"/>
                </a:solidFill>
              </a:rPr>
              <a:t>Lagrangian</a:t>
            </a:r>
            <a:r>
              <a:rPr lang="en-US" sz="4400" b="1" dirty="0">
                <a:solidFill>
                  <a:srgbClr val="92D050"/>
                </a:solidFill>
              </a:rPr>
              <a:t> particle model</a:t>
            </a:r>
          </a:p>
        </p:txBody>
      </p:sp>
    </p:spTree>
    <p:extLst>
      <p:ext uri="{BB962C8B-B14F-4D97-AF65-F5344CB8AC3E}">
        <p14:creationId xmlns:p14="http://schemas.microsoft.com/office/powerpoint/2010/main" val="3251956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4E8DBFF9-7723-4E32-B4D1-61E93AF5D5D3}" type="slidenum">
              <a:rPr lang="en-US" smtClean="0"/>
              <a:pPr/>
              <a:t>84</a:t>
            </a:fld>
            <a:endParaRPr lang="en-US"/>
          </a:p>
        </p:txBody>
      </p:sp>
      <p:sp>
        <p:nvSpPr>
          <p:cNvPr id="4" name="Rectangle 3"/>
          <p:cNvSpPr/>
          <p:nvPr/>
        </p:nvSpPr>
        <p:spPr>
          <a:xfrm>
            <a:off x="944615" y="865343"/>
            <a:ext cx="7467600" cy="861774"/>
          </a:xfrm>
          <a:prstGeom prst="rect">
            <a:avLst/>
          </a:prstGeom>
        </p:spPr>
        <p:txBody>
          <a:bodyPr wrap="square">
            <a:spAutoFit/>
          </a:bodyPr>
          <a:lstStyle/>
          <a:p>
            <a:r>
              <a:rPr lang="en-US" sz="3200" kern="50" dirty="0">
                <a:latin typeface="Times New Roman" panose="02020603050405020304" pitchFamily="18" charset="0"/>
                <a:ea typeface="Times New Roman" panose="02020603050405020304" pitchFamily="18" charset="0"/>
              </a:rPr>
              <a:t>u(</a:t>
            </a:r>
            <a:r>
              <a:rPr lang="en-US" sz="3200" kern="50" dirty="0" err="1">
                <a:latin typeface="Times New Roman" panose="02020603050405020304" pitchFamily="18" charset="0"/>
                <a:ea typeface="Times New Roman" panose="02020603050405020304" pitchFamily="18" charset="0"/>
              </a:rPr>
              <a:t>t+Δt</a:t>
            </a:r>
            <a:r>
              <a:rPr lang="en-US" sz="3200" kern="50" dirty="0">
                <a:latin typeface="Times New Roman" panose="02020603050405020304" pitchFamily="18" charset="0"/>
                <a:ea typeface="Times New Roman" panose="02020603050405020304" pitchFamily="18" charset="0"/>
              </a:rPr>
              <a:t>) = R(</a:t>
            </a:r>
            <a:r>
              <a:rPr lang="en-US" sz="3200" kern="50" dirty="0" err="1">
                <a:latin typeface="Times New Roman" panose="02020603050405020304" pitchFamily="18" charset="0"/>
                <a:ea typeface="Times New Roman" panose="02020603050405020304" pitchFamily="18" charset="0"/>
              </a:rPr>
              <a:t>Δt</a:t>
            </a:r>
            <a:r>
              <a:rPr lang="en-US" sz="3200" kern="50" dirty="0">
                <a:latin typeface="Times New Roman" panose="02020603050405020304" pitchFamily="18" charset="0"/>
                <a:ea typeface="Times New Roman" panose="02020603050405020304" pitchFamily="18" charset="0"/>
              </a:rPr>
              <a:t>) u(t) +</a:t>
            </a:r>
            <a:r>
              <a:rPr lang="el-GR" sz="3200" kern="50" dirty="0">
                <a:latin typeface="Times New Roman" panose="02020603050405020304" pitchFamily="18" charset="0"/>
                <a:ea typeface="Times New Roman" panose="02020603050405020304" pitchFamily="18" charset="0"/>
              </a:rPr>
              <a:t>σ</a:t>
            </a:r>
            <a:r>
              <a:rPr lang="en-US" sz="3200" kern="50" dirty="0">
                <a:latin typeface="Times New Roman" panose="02020603050405020304" pitchFamily="18" charset="0"/>
                <a:ea typeface="Times New Roman" panose="02020603050405020304" pitchFamily="18" charset="0"/>
              </a:rPr>
              <a:t> </a:t>
            </a:r>
            <a:r>
              <a:rPr lang="el-GR" sz="3200" kern="50" dirty="0">
                <a:latin typeface="Times New Roman" panose="02020603050405020304" pitchFamily="18" charset="0"/>
                <a:ea typeface="Times New Roman" panose="02020603050405020304" pitchFamily="18" charset="0"/>
              </a:rPr>
              <a:t>λ</a:t>
            </a:r>
            <a:r>
              <a:rPr lang="en-US" sz="3200" kern="50" dirty="0">
                <a:latin typeface="Times New Roman" panose="02020603050405020304" pitchFamily="18" charset="0"/>
                <a:ea typeface="Times New Roman" panose="02020603050405020304" pitchFamily="18" charset="0"/>
              </a:rPr>
              <a:t>( 1-R(</a:t>
            </a:r>
            <a:r>
              <a:rPr lang="en-US" sz="3200" kern="50" dirty="0" err="1">
                <a:latin typeface="Times New Roman" panose="02020603050405020304" pitchFamily="18" charset="0"/>
                <a:ea typeface="Times New Roman" panose="02020603050405020304" pitchFamily="18" charset="0"/>
              </a:rPr>
              <a:t>Δt</a:t>
            </a:r>
            <a:r>
              <a:rPr lang="en-US" sz="3200" kern="50" dirty="0">
                <a:latin typeface="Times New Roman" panose="02020603050405020304" pitchFamily="18" charset="0"/>
                <a:ea typeface="Times New Roman" panose="02020603050405020304" pitchFamily="18" charset="0"/>
              </a:rPr>
              <a:t>)</a:t>
            </a:r>
            <a:r>
              <a:rPr lang="en-US" sz="3200" kern="50" baseline="30000" dirty="0">
                <a:latin typeface="Times New Roman" panose="02020603050405020304" pitchFamily="18" charset="0"/>
                <a:ea typeface="Times New Roman" panose="02020603050405020304" pitchFamily="18" charset="0"/>
              </a:rPr>
              <a:t>2</a:t>
            </a:r>
            <a:r>
              <a:rPr lang="en-US" sz="3200" kern="50" dirty="0">
                <a:latin typeface="Times New Roman" panose="02020603050405020304" pitchFamily="18" charset="0"/>
                <a:ea typeface="Times New Roman" panose="02020603050405020304" pitchFamily="18" charset="0"/>
              </a:rPr>
              <a:t> )</a:t>
            </a:r>
            <a:r>
              <a:rPr lang="en-US" sz="3200" kern="50" baseline="30000" dirty="0">
                <a:latin typeface="Times New Roman" panose="02020603050405020304" pitchFamily="18" charset="0"/>
                <a:ea typeface="Times New Roman" panose="02020603050405020304" pitchFamily="18" charset="0"/>
              </a:rPr>
              <a:t>0.5</a:t>
            </a:r>
            <a:r>
              <a:rPr lang="en-US" sz="3200" kern="50" dirty="0">
                <a:latin typeface="Times New Roman" panose="02020603050405020304" pitchFamily="18" charset="0"/>
                <a:ea typeface="Times New Roman" panose="02020603050405020304" pitchFamily="18" charset="0"/>
              </a:rPr>
              <a:t> </a:t>
            </a:r>
            <a:r>
              <a:rPr lang="en-US" kern="50" dirty="0">
                <a:solidFill>
                  <a:srgbClr val="000000"/>
                </a:solidFill>
                <a:latin typeface="Times New Roman" panose="02020603050405020304" pitchFamily="18" charset="0"/>
                <a:ea typeface="Times New Roman" panose="02020603050405020304" pitchFamily="18" charset="0"/>
              </a:rPr>
              <a:t>		</a:t>
            </a:r>
            <a:endParaRPr lang="en-US" dirty="0"/>
          </a:p>
        </p:txBody>
      </p:sp>
      <p:grpSp>
        <p:nvGrpSpPr>
          <p:cNvPr id="7" name="Group 6"/>
          <p:cNvGrpSpPr/>
          <p:nvPr/>
        </p:nvGrpSpPr>
        <p:grpSpPr>
          <a:xfrm>
            <a:off x="327454" y="1516525"/>
            <a:ext cx="8503232" cy="3457919"/>
            <a:chOff x="877304" y="826370"/>
            <a:chExt cx="8006928" cy="4588885"/>
          </a:xfrm>
        </p:grpSpPr>
        <p:sp>
          <p:nvSpPr>
            <p:cNvPr id="8" name="TextBox 7"/>
            <p:cNvSpPr txBox="1"/>
            <p:nvPr/>
          </p:nvSpPr>
          <p:spPr>
            <a:xfrm>
              <a:off x="3810000" y="4953590"/>
              <a:ext cx="2072875" cy="461665"/>
            </a:xfrm>
            <a:prstGeom prst="rect">
              <a:avLst/>
            </a:prstGeom>
            <a:noFill/>
          </p:spPr>
          <p:txBody>
            <a:bodyPr wrap="none" rtlCol="0">
              <a:spAutoFit/>
            </a:bodyPr>
            <a:lstStyle/>
            <a:p>
              <a:r>
                <a:rPr lang="en-US" sz="2400" dirty="0"/>
                <a:t>Time (minutes)</a:t>
              </a:r>
            </a:p>
          </p:txBody>
        </p:sp>
        <p:sp>
          <p:nvSpPr>
            <p:cNvPr id="9" name="TextBox 8"/>
            <p:cNvSpPr txBox="1"/>
            <p:nvPr/>
          </p:nvSpPr>
          <p:spPr>
            <a:xfrm rot="16200000">
              <a:off x="-575177" y="3263536"/>
              <a:ext cx="3366627" cy="461665"/>
            </a:xfrm>
            <a:prstGeom prst="rect">
              <a:avLst/>
            </a:prstGeom>
            <a:noFill/>
          </p:spPr>
          <p:txBody>
            <a:bodyPr wrap="none" rtlCol="0">
              <a:spAutoFit/>
            </a:bodyPr>
            <a:lstStyle/>
            <a:p>
              <a:r>
                <a:rPr lang="en-US" sz="2400" dirty="0"/>
                <a:t>Fluctuating Velocity (m/s)</a:t>
              </a:r>
            </a:p>
          </p:txBody>
        </p:sp>
        <p:pic>
          <p:nvPicPr>
            <p:cNvPr id="10" name="Picture 9"/>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458443" y="826370"/>
              <a:ext cx="7425789" cy="4050430"/>
            </a:xfrm>
            <a:prstGeom prst="rect">
              <a:avLst/>
            </a:prstGeom>
          </p:spPr>
        </p:pic>
      </p:grpSp>
      <p:sp>
        <p:nvSpPr>
          <p:cNvPr id="13" name="TextBox 12"/>
          <p:cNvSpPr txBox="1"/>
          <p:nvPr/>
        </p:nvSpPr>
        <p:spPr>
          <a:xfrm>
            <a:off x="327454" y="5130883"/>
            <a:ext cx="7848600" cy="1631216"/>
          </a:xfrm>
          <a:prstGeom prst="rect">
            <a:avLst/>
          </a:prstGeom>
          <a:noFill/>
        </p:spPr>
        <p:txBody>
          <a:bodyPr wrap="square" rtlCol="0">
            <a:spAutoFit/>
          </a:bodyPr>
          <a:lstStyle/>
          <a:p>
            <a:r>
              <a:rPr lang="en-US" sz="2000" dirty="0"/>
              <a:t>DNS and experiments show  velocity PDF of  </a:t>
            </a:r>
          </a:p>
          <a:p>
            <a:r>
              <a:rPr lang="en-US" sz="2000" dirty="0"/>
              <a:t>fluid particles in a turbulent flow is very close to Gaussian </a:t>
            </a:r>
          </a:p>
          <a:p>
            <a:endParaRPr lang="en-US" sz="2000" dirty="0"/>
          </a:p>
          <a:p>
            <a:r>
              <a:rPr lang="en-US" sz="2000" dirty="0"/>
              <a:t>Velocity autocorrelation is represented well. Velocity is correlated over the </a:t>
            </a:r>
            <a:r>
              <a:rPr lang="en-US" sz="2000" dirty="0" err="1"/>
              <a:t>Lagrangian</a:t>
            </a:r>
            <a:r>
              <a:rPr lang="en-US" sz="2000" dirty="0"/>
              <a:t> time scale. (Time scale of largest scales).</a:t>
            </a:r>
          </a:p>
        </p:txBody>
      </p:sp>
      <p:sp>
        <p:nvSpPr>
          <p:cNvPr id="11" name="Rectangle 10">
            <a:extLst>
              <a:ext uri="{FF2B5EF4-FFF2-40B4-BE49-F238E27FC236}">
                <a16:creationId xmlns="" xmlns:a16="http://schemas.microsoft.com/office/drawing/2014/main" id="{41AFEB28-28D4-4199-8AB9-BA1342C7731A}"/>
              </a:ext>
            </a:extLst>
          </p:cNvPr>
          <p:cNvSpPr/>
          <p:nvPr/>
        </p:nvSpPr>
        <p:spPr>
          <a:xfrm>
            <a:off x="9525" y="0"/>
            <a:ext cx="7948651" cy="769441"/>
          </a:xfrm>
          <a:prstGeom prst="rect">
            <a:avLst/>
          </a:prstGeom>
        </p:spPr>
        <p:txBody>
          <a:bodyPr wrap="none">
            <a:spAutoFit/>
          </a:bodyPr>
          <a:lstStyle/>
          <a:p>
            <a:r>
              <a:rPr lang="en-US" sz="3200" b="1" dirty="0">
                <a:solidFill>
                  <a:srgbClr val="92D050"/>
                </a:solidFill>
              </a:rPr>
              <a:t>Example: Fluctuating velocity for 10 particles</a:t>
            </a:r>
            <a:r>
              <a:rPr lang="en-US" sz="4400" b="1" dirty="0">
                <a:solidFill>
                  <a:srgbClr val="92D050"/>
                </a:solidFill>
              </a:rPr>
              <a:t>.</a:t>
            </a:r>
          </a:p>
        </p:txBody>
      </p:sp>
    </p:spTree>
    <p:extLst>
      <p:ext uri="{BB962C8B-B14F-4D97-AF65-F5344CB8AC3E}">
        <p14:creationId xmlns:p14="http://schemas.microsoft.com/office/powerpoint/2010/main" val="306657436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4E8DBFF9-7723-4E32-B4D1-61E93AF5D5D3}" type="slidenum">
              <a:rPr lang="en-US" smtClean="0"/>
              <a:pPr/>
              <a:t>85</a:t>
            </a:fld>
            <a:endParaRPr lang="en-US"/>
          </a:p>
        </p:txBody>
      </p:sp>
      <p:pic>
        <p:nvPicPr>
          <p:cNvPr id="3" name="Picture 2"/>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648200" y="0"/>
            <a:ext cx="4531360" cy="3398520"/>
          </a:xfrm>
          <a:prstGeom prst="rect">
            <a:avLst/>
          </a:prstGeom>
        </p:spPr>
      </p:pic>
      <p:sp>
        <p:nvSpPr>
          <p:cNvPr id="5" name="TextBox 4"/>
          <p:cNvSpPr txBox="1"/>
          <p:nvPr/>
        </p:nvSpPr>
        <p:spPr>
          <a:xfrm>
            <a:off x="0" y="83284"/>
            <a:ext cx="4482124" cy="1631216"/>
          </a:xfrm>
          <a:prstGeom prst="rect">
            <a:avLst/>
          </a:prstGeom>
          <a:noFill/>
        </p:spPr>
        <p:txBody>
          <a:bodyPr wrap="none" rtlCol="0">
            <a:spAutoFit/>
          </a:bodyPr>
          <a:lstStyle/>
          <a:p>
            <a:r>
              <a:rPr lang="en-US" sz="3200" b="1" dirty="0">
                <a:solidFill>
                  <a:srgbClr val="92D050"/>
                </a:solidFill>
              </a:rPr>
              <a:t>2-D   Dispersion example </a:t>
            </a:r>
          </a:p>
          <a:p>
            <a:endParaRPr lang="en-US" sz="3200" dirty="0"/>
          </a:p>
          <a:p>
            <a:endParaRPr lang="en-US" dirty="0"/>
          </a:p>
          <a:p>
            <a:endParaRPr lang="en-US" dirty="0"/>
          </a:p>
        </p:txBody>
      </p:sp>
      <p:sp>
        <p:nvSpPr>
          <p:cNvPr id="6" name="TextBox 5"/>
          <p:cNvSpPr txBox="1"/>
          <p:nvPr/>
        </p:nvSpPr>
        <p:spPr>
          <a:xfrm>
            <a:off x="82433" y="855137"/>
            <a:ext cx="4151842" cy="1569660"/>
          </a:xfrm>
          <a:prstGeom prst="rect">
            <a:avLst/>
          </a:prstGeom>
          <a:noFill/>
        </p:spPr>
        <p:txBody>
          <a:bodyPr wrap="none" rtlCol="0">
            <a:spAutoFit/>
          </a:bodyPr>
          <a:lstStyle/>
          <a:p>
            <a:r>
              <a:rPr lang="en-US" sz="2400" dirty="0"/>
              <a:t>Mean wind  2 m/s in u direction</a:t>
            </a:r>
          </a:p>
          <a:p>
            <a:r>
              <a:rPr lang="en-US" sz="2400" dirty="0"/>
              <a:t>Instantaneous release of 100 </a:t>
            </a:r>
          </a:p>
          <a:p>
            <a:r>
              <a:rPr lang="en-US" sz="2400" dirty="0"/>
              <a:t>particles  from (0,0)</a:t>
            </a:r>
          </a:p>
          <a:p>
            <a:endParaRPr lang="en-US" sz="2400" dirty="0"/>
          </a:p>
        </p:txBody>
      </p:sp>
      <p:sp>
        <p:nvSpPr>
          <p:cNvPr id="7" name="TextBox 6"/>
          <p:cNvSpPr txBox="1"/>
          <p:nvPr/>
        </p:nvSpPr>
        <p:spPr>
          <a:xfrm>
            <a:off x="5365071" y="-6866"/>
            <a:ext cx="3400033" cy="461665"/>
          </a:xfrm>
          <a:prstGeom prst="rect">
            <a:avLst/>
          </a:prstGeom>
          <a:noFill/>
        </p:spPr>
        <p:txBody>
          <a:bodyPr wrap="none" rtlCol="0">
            <a:spAutoFit/>
          </a:bodyPr>
          <a:lstStyle/>
          <a:p>
            <a:r>
              <a:rPr lang="en-US" sz="2400" dirty="0">
                <a:solidFill>
                  <a:schemeClr val="accent2">
                    <a:lumMod val="75000"/>
                  </a:schemeClr>
                </a:solidFill>
              </a:rPr>
              <a:t>No Dispersion (trajectory)</a:t>
            </a:r>
          </a:p>
        </p:txBody>
      </p:sp>
      <p:sp>
        <p:nvSpPr>
          <p:cNvPr id="17" name="TextBox 16"/>
          <p:cNvSpPr txBox="1"/>
          <p:nvPr/>
        </p:nvSpPr>
        <p:spPr>
          <a:xfrm>
            <a:off x="5189125" y="3240383"/>
            <a:ext cx="2979470" cy="461665"/>
          </a:xfrm>
          <a:prstGeom prst="rect">
            <a:avLst/>
          </a:prstGeom>
          <a:noFill/>
        </p:spPr>
        <p:txBody>
          <a:bodyPr wrap="none" rtlCol="0">
            <a:spAutoFit/>
          </a:bodyPr>
          <a:lstStyle/>
          <a:p>
            <a:r>
              <a:rPr lang="en-US" sz="2400" dirty="0">
                <a:solidFill>
                  <a:schemeClr val="accent2">
                    <a:lumMod val="75000"/>
                  </a:schemeClr>
                </a:solidFill>
              </a:rPr>
              <a:t>Dispersion large sigma</a:t>
            </a:r>
          </a:p>
        </p:txBody>
      </p:sp>
      <p:grpSp>
        <p:nvGrpSpPr>
          <p:cNvPr id="20" name="Group 19"/>
          <p:cNvGrpSpPr/>
          <p:nvPr/>
        </p:nvGrpSpPr>
        <p:grpSpPr>
          <a:xfrm>
            <a:off x="2819400" y="1785401"/>
            <a:ext cx="1707829" cy="1411249"/>
            <a:chOff x="2693042" y="1990040"/>
            <a:chExt cx="1707829" cy="1411249"/>
          </a:xfrm>
        </p:grpSpPr>
        <p:cxnSp>
          <p:nvCxnSpPr>
            <p:cNvPr id="11" name="Straight Arrow Connector 10"/>
            <p:cNvCxnSpPr/>
            <p:nvPr/>
          </p:nvCxnSpPr>
          <p:spPr>
            <a:xfrm>
              <a:off x="3200400" y="3048000"/>
              <a:ext cx="838200"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V="1">
              <a:off x="3200400" y="2209800"/>
              <a:ext cx="0" cy="83820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3999799" y="2816514"/>
              <a:ext cx="401072" cy="584775"/>
            </a:xfrm>
            <a:prstGeom prst="rect">
              <a:avLst/>
            </a:prstGeom>
            <a:noFill/>
          </p:spPr>
          <p:txBody>
            <a:bodyPr wrap="none" rtlCol="0">
              <a:spAutoFit/>
            </a:bodyPr>
            <a:lstStyle/>
            <a:p>
              <a:r>
                <a:rPr lang="en-US" sz="3200" dirty="0"/>
                <a:t>u</a:t>
              </a:r>
            </a:p>
          </p:txBody>
        </p:sp>
        <p:sp>
          <p:nvSpPr>
            <p:cNvPr id="19" name="TextBox 18"/>
            <p:cNvSpPr txBox="1"/>
            <p:nvPr/>
          </p:nvSpPr>
          <p:spPr>
            <a:xfrm>
              <a:off x="2693042" y="1990040"/>
              <a:ext cx="370614" cy="584775"/>
            </a:xfrm>
            <a:prstGeom prst="rect">
              <a:avLst/>
            </a:prstGeom>
            <a:noFill/>
          </p:spPr>
          <p:txBody>
            <a:bodyPr wrap="none" rtlCol="0">
              <a:spAutoFit/>
            </a:bodyPr>
            <a:lstStyle/>
            <a:p>
              <a:r>
                <a:rPr lang="en-US" sz="3200" dirty="0"/>
                <a:t>v</a:t>
              </a:r>
            </a:p>
          </p:txBody>
        </p:sp>
      </p:grpSp>
      <p:pic>
        <p:nvPicPr>
          <p:cNvPr id="9" name="Picture 8"/>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3261925"/>
            <a:ext cx="4775200" cy="3581400"/>
          </a:xfrm>
          <a:prstGeom prst="rect">
            <a:avLst/>
          </a:prstGeom>
        </p:spPr>
      </p:pic>
      <p:sp>
        <p:nvSpPr>
          <p:cNvPr id="21" name="TextBox 20"/>
          <p:cNvSpPr txBox="1"/>
          <p:nvPr/>
        </p:nvSpPr>
        <p:spPr>
          <a:xfrm>
            <a:off x="649992" y="3240384"/>
            <a:ext cx="3016723" cy="461665"/>
          </a:xfrm>
          <a:prstGeom prst="rect">
            <a:avLst/>
          </a:prstGeom>
          <a:noFill/>
        </p:spPr>
        <p:txBody>
          <a:bodyPr wrap="none" rtlCol="0">
            <a:spAutoFit/>
          </a:bodyPr>
          <a:lstStyle/>
          <a:p>
            <a:r>
              <a:rPr lang="en-US" sz="2400" dirty="0">
                <a:solidFill>
                  <a:schemeClr val="accent2">
                    <a:lumMod val="75000"/>
                  </a:schemeClr>
                </a:solidFill>
              </a:rPr>
              <a:t>Dispersion small sigma</a:t>
            </a:r>
          </a:p>
        </p:txBody>
      </p:sp>
      <p:pic>
        <p:nvPicPr>
          <p:cNvPr id="16" name="Picture 15"/>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375639" y="3261925"/>
            <a:ext cx="4803921" cy="3602941"/>
          </a:xfrm>
          <a:prstGeom prst="rect">
            <a:avLst/>
          </a:prstGeom>
        </p:spPr>
      </p:pic>
      <p:sp>
        <p:nvSpPr>
          <p:cNvPr id="22" name="TextBox 21">
            <a:extLst>
              <a:ext uri="{FF2B5EF4-FFF2-40B4-BE49-F238E27FC236}">
                <a16:creationId xmlns="" xmlns:a16="http://schemas.microsoft.com/office/drawing/2014/main" id="{67111E2C-5473-4406-857B-C365EDC5E507}"/>
              </a:ext>
            </a:extLst>
          </p:cNvPr>
          <p:cNvSpPr txBox="1"/>
          <p:nvPr/>
        </p:nvSpPr>
        <p:spPr>
          <a:xfrm>
            <a:off x="5317652" y="3181796"/>
            <a:ext cx="2979470" cy="461665"/>
          </a:xfrm>
          <a:prstGeom prst="rect">
            <a:avLst/>
          </a:prstGeom>
          <a:noFill/>
        </p:spPr>
        <p:txBody>
          <a:bodyPr wrap="none" rtlCol="0">
            <a:spAutoFit/>
          </a:bodyPr>
          <a:lstStyle/>
          <a:p>
            <a:r>
              <a:rPr lang="en-US" sz="2400" dirty="0">
                <a:solidFill>
                  <a:schemeClr val="accent2">
                    <a:lumMod val="75000"/>
                  </a:schemeClr>
                </a:solidFill>
              </a:rPr>
              <a:t>Dispersion large sigma</a:t>
            </a:r>
          </a:p>
        </p:txBody>
      </p:sp>
    </p:spTree>
    <p:extLst>
      <p:ext uri="{BB962C8B-B14F-4D97-AF65-F5344CB8AC3E}">
        <p14:creationId xmlns:p14="http://schemas.microsoft.com/office/powerpoint/2010/main" val="278245508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4E8DBFF9-7723-4E32-B4D1-61E93AF5D5D3}" type="slidenum">
              <a:rPr lang="en-US" smtClean="0"/>
              <a:pPr/>
              <a:t>86</a:t>
            </a:fld>
            <a:endParaRPr lang="en-US"/>
          </a:p>
        </p:txBody>
      </p:sp>
      <p:sp>
        <p:nvSpPr>
          <p:cNvPr id="10" name="TextBox 9"/>
          <p:cNvSpPr txBox="1"/>
          <p:nvPr/>
        </p:nvSpPr>
        <p:spPr>
          <a:xfrm>
            <a:off x="150350" y="164805"/>
            <a:ext cx="8602355" cy="1077218"/>
          </a:xfrm>
          <a:prstGeom prst="rect">
            <a:avLst/>
          </a:prstGeom>
          <a:noFill/>
        </p:spPr>
        <p:txBody>
          <a:bodyPr wrap="none" rtlCol="0">
            <a:spAutoFit/>
          </a:bodyPr>
          <a:lstStyle/>
          <a:p>
            <a:r>
              <a:rPr lang="en-US" sz="3200" dirty="0">
                <a:solidFill>
                  <a:srgbClr val="FFC000"/>
                </a:solidFill>
              </a:rPr>
              <a:t>To accurately represent the dispersion of the fluid</a:t>
            </a:r>
          </a:p>
          <a:p>
            <a:r>
              <a:rPr lang="en-US" sz="3200" dirty="0">
                <a:solidFill>
                  <a:srgbClr val="FFC000"/>
                </a:solidFill>
              </a:rPr>
              <a:t>particles, velocity variance needs to be estimated.</a:t>
            </a:r>
          </a:p>
        </p:txBody>
      </p:sp>
      <p:sp>
        <p:nvSpPr>
          <p:cNvPr id="11" name="TextBox 10"/>
          <p:cNvSpPr txBox="1"/>
          <p:nvPr/>
        </p:nvSpPr>
        <p:spPr>
          <a:xfrm>
            <a:off x="150350" y="1242023"/>
            <a:ext cx="8828718" cy="3416320"/>
          </a:xfrm>
          <a:prstGeom prst="rect">
            <a:avLst/>
          </a:prstGeom>
          <a:noFill/>
        </p:spPr>
        <p:txBody>
          <a:bodyPr wrap="square" rtlCol="0">
            <a:spAutoFit/>
          </a:bodyPr>
          <a:lstStyle/>
          <a:p>
            <a:r>
              <a:rPr lang="en-US" sz="2400" dirty="0"/>
              <a:t>Velocity variance is estimated using information from the NWP model</a:t>
            </a:r>
          </a:p>
          <a:p>
            <a:endParaRPr lang="en-US" sz="2400" dirty="0"/>
          </a:p>
          <a:p>
            <a:r>
              <a:rPr lang="en-US" sz="2400" dirty="0"/>
              <a:t>HYSPLIT has different methods to compute </a:t>
            </a:r>
            <a:r>
              <a:rPr lang="el-GR" sz="2400" dirty="0"/>
              <a:t>σ</a:t>
            </a:r>
            <a:r>
              <a:rPr lang="en-US" sz="2400" dirty="0"/>
              <a:t>.</a:t>
            </a:r>
          </a:p>
          <a:p>
            <a:r>
              <a:rPr lang="en-US" sz="2400" dirty="0">
                <a:solidFill>
                  <a:srgbClr val="FFFF00"/>
                </a:solidFill>
              </a:rPr>
              <a:t>The default is a good place to start.</a:t>
            </a:r>
          </a:p>
          <a:p>
            <a:r>
              <a:rPr lang="en-US" sz="2400" dirty="0"/>
              <a:t>Which method you use depends in part on what data is available from the NWP model you are using.</a:t>
            </a:r>
          </a:p>
          <a:p>
            <a:endParaRPr lang="en-US" sz="2400" dirty="0"/>
          </a:p>
          <a:p>
            <a:endParaRPr lang="en-US" sz="2400" dirty="0"/>
          </a:p>
          <a:p>
            <a:endParaRPr lang="en-US" sz="2400" dirty="0"/>
          </a:p>
        </p:txBody>
      </p:sp>
      <p:sp>
        <p:nvSpPr>
          <p:cNvPr id="5" name="TextBox 4"/>
          <p:cNvSpPr txBox="1"/>
          <p:nvPr/>
        </p:nvSpPr>
        <p:spPr>
          <a:xfrm>
            <a:off x="4189881" y="4267200"/>
            <a:ext cx="4510466" cy="1569660"/>
          </a:xfrm>
          <a:prstGeom prst="rect">
            <a:avLst/>
          </a:prstGeom>
          <a:solidFill>
            <a:srgbClr val="8FFF8F"/>
          </a:solidFill>
          <a:ln w="57150">
            <a:solidFill>
              <a:schemeClr val="tx1"/>
            </a:solidFill>
          </a:ln>
        </p:spPr>
        <p:txBody>
          <a:bodyPr wrap="square" rtlCol="0">
            <a:spAutoFit/>
          </a:bodyPr>
          <a:lstStyle/>
          <a:p>
            <a:r>
              <a:rPr lang="en-US" sz="2400" dirty="0">
                <a:solidFill>
                  <a:schemeClr val="tx2">
                    <a:lumMod val="25000"/>
                  </a:schemeClr>
                </a:solidFill>
              </a:rPr>
              <a:t>More information:</a:t>
            </a:r>
          </a:p>
          <a:p>
            <a:pPr marL="342900" indent="-342900">
              <a:buFont typeface="Arial" panose="020B0604020202020204" pitchFamily="34" charset="0"/>
              <a:buChar char="•"/>
            </a:pPr>
            <a:r>
              <a:rPr lang="en-US" sz="2400" dirty="0">
                <a:solidFill>
                  <a:schemeClr val="tx2">
                    <a:lumMod val="25000"/>
                  </a:schemeClr>
                </a:solidFill>
              </a:rPr>
              <a:t>Tutorial section 9.3</a:t>
            </a:r>
          </a:p>
          <a:p>
            <a:pPr marL="342900" indent="-342900">
              <a:buFont typeface="Arial" panose="020B0604020202020204" pitchFamily="34" charset="0"/>
              <a:buChar char="•"/>
            </a:pPr>
            <a:r>
              <a:rPr lang="en-US" sz="2400" dirty="0">
                <a:solidFill>
                  <a:schemeClr val="tx2">
                    <a:lumMod val="25000"/>
                  </a:schemeClr>
                </a:solidFill>
              </a:rPr>
              <a:t>Supplemental information in the BAMS article.</a:t>
            </a:r>
          </a:p>
        </p:txBody>
      </p:sp>
      <p:sp>
        <p:nvSpPr>
          <p:cNvPr id="6" name="TextBox 5"/>
          <p:cNvSpPr txBox="1"/>
          <p:nvPr/>
        </p:nvSpPr>
        <p:spPr>
          <a:xfrm>
            <a:off x="228600" y="3653294"/>
            <a:ext cx="3682561" cy="3046988"/>
          </a:xfrm>
          <a:prstGeom prst="rect">
            <a:avLst/>
          </a:prstGeom>
          <a:solidFill>
            <a:schemeClr val="bg2"/>
          </a:solidFill>
          <a:ln w="57150">
            <a:solidFill>
              <a:schemeClr val="tx1"/>
            </a:solidFill>
          </a:ln>
        </p:spPr>
        <p:txBody>
          <a:bodyPr wrap="square" rtlCol="0">
            <a:spAutoFit/>
          </a:bodyPr>
          <a:lstStyle/>
          <a:p>
            <a:r>
              <a:rPr lang="en-US" sz="2400" dirty="0"/>
              <a:t>Temperature and wind profiles available from all data sets.</a:t>
            </a:r>
          </a:p>
          <a:p>
            <a:r>
              <a:rPr lang="en-US" sz="2400" dirty="0">
                <a:solidFill>
                  <a:srgbClr val="FFFF00"/>
                </a:solidFill>
              </a:rPr>
              <a:t>Some datasets have friction velocity, momentum fluxes, heat fluxes, PBL height.</a:t>
            </a:r>
          </a:p>
          <a:p>
            <a:r>
              <a:rPr lang="en-US" sz="2400" dirty="0">
                <a:solidFill>
                  <a:srgbClr val="CCFF99"/>
                </a:solidFill>
              </a:rPr>
              <a:t>A few have TKE (turbulent kinetic energy).</a:t>
            </a:r>
          </a:p>
        </p:txBody>
      </p:sp>
    </p:spTree>
    <p:extLst>
      <p:ext uri="{BB962C8B-B14F-4D97-AF65-F5344CB8AC3E}">
        <p14:creationId xmlns:p14="http://schemas.microsoft.com/office/powerpoint/2010/main" val="344704050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4E8DBFF9-7723-4E32-B4D1-61E93AF5D5D3}" type="slidenum">
              <a:rPr lang="en-US" smtClean="0"/>
              <a:pPr/>
              <a:t>87</a:t>
            </a:fld>
            <a:endParaRPr lang="en-US"/>
          </a:p>
        </p:txBody>
      </p:sp>
      <p:sp>
        <p:nvSpPr>
          <p:cNvPr id="3" name="TextBox 2"/>
          <p:cNvSpPr txBox="1"/>
          <p:nvPr/>
        </p:nvSpPr>
        <p:spPr>
          <a:xfrm>
            <a:off x="457200" y="457200"/>
            <a:ext cx="6102953" cy="2954655"/>
          </a:xfrm>
          <a:prstGeom prst="rect">
            <a:avLst/>
          </a:prstGeom>
          <a:noFill/>
        </p:spPr>
        <p:txBody>
          <a:bodyPr wrap="none" rtlCol="0">
            <a:spAutoFit/>
          </a:bodyPr>
          <a:lstStyle/>
          <a:p>
            <a:pPr>
              <a:spcBef>
                <a:spcPts val="1200"/>
              </a:spcBef>
            </a:pPr>
            <a:r>
              <a:rPr lang="en-US" b="1" dirty="0"/>
              <a:t>We will briefly go through the following sections: </a:t>
            </a:r>
          </a:p>
          <a:p>
            <a:pPr>
              <a:spcBef>
                <a:spcPts val="1200"/>
              </a:spcBef>
            </a:pPr>
            <a:r>
              <a:rPr lang="en-US" b="1" dirty="0">
                <a:solidFill>
                  <a:schemeClr val="tx1">
                    <a:lumMod val="65000"/>
                  </a:schemeClr>
                </a:solidFill>
              </a:rPr>
              <a:t>Dispersion / Air concentration equations  (tutorial section 7.2)</a:t>
            </a:r>
          </a:p>
          <a:p>
            <a:pPr>
              <a:spcBef>
                <a:spcPts val="1200"/>
              </a:spcBef>
            </a:pPr>
            <a:r>
              <a:rPr lang="en-US" b="1" dirty="0">
                <a:solidFill>
                  <a:srgbClr val="FFFF00"/>
                </a:solidFill>
              </a:rPr>
              <a:t>CONTROL file</a:t>
            </a:r>
          </a:p>
          <a:p>
            <a:pPr>
              <a:spcBef>
                <a:spcPts val="1200"/>
              </a:spcBef>
            </a:pPr>
            <a:r>
              <a:rPr lang="en-US" b="1" dirty="0">
                <a:solidFill>
                  <a:schemeClr val="tx1">
                    <a:lumMod val="65000"/>
                  </a:schemeClr>
                </a:solidFill>
              </a:rPr>
              <a:t>SETUP.CFG file</a:t>
            </a:r>
          </a:p>
          <a:p>
            <a:pPr>
              <a:spcBef>
                <a:spcPts val="1200"/>
              </a:spcBef>
            </a:pPr>
            <a:r>
              <a:rPr lang="en-US" b="1" dirty="0">
                <a:solidFill>
                  <a:schemeClr val="tx1">
                    <a:lumMod val="75000"/>
                  </a:schemeClr>
                </a:solidFill>
              </a:rPr>
              <a:t>Outputs</a:t>
            </a:r>
          </a:p>
          <a:p>
            <a:pPr>
              <a:spcBef>
                <a:spcPts val="1200"/>
              </a:spcBef>
            </a:pPr>
            <a:r>
              <a:rPr lang="en-US" dirty="0">
                <a:solidFill>
                  <a:schemeClr val="tx1">
                    <a:lumMod val="65000"/>
                  </a:schemeClr>
                </a:solidFill>
              </a:rPr>
              <a:t>Additional input files</a:t>
            </a:r>
          </a:p>
          <a:p>
            <a:pPr>
              <a:spcBef>
                <a:spcPts val="1200"/>
              </a:spcBef>
            </a:pPr>
            <a:r>
              <a:rPr lang="en-US" dirty="0">
                <a:solidFill>
                  <a:schemeClr val="tx1">
                    <a:lumMod val="65000"/>
                  </a:schemeClr>
                </a:solidFill>
              </a:rPr>
              <a:t>Interpreting results</a:t>
            </a:r>
          </a:p>
        </p:txBody>
      </p:sp>
      <p:sp>
        <p:nvSpPr>
          <p:cNvPr id="4" name="TextBox 3"/>
          <p:cNvSpPr txBox="1"/>
          <p:nvPr/>
        </p:nvSpPr>
        <p:spPr>
          <a:xfrm>
            <a:off x="4343400" y="1371600"/>
            <a:ext cx="3682561" cy="2769989"/>
          </a:xfrm>
          <a:prstGeom prst="rect">
            <a:avLst/>
          </a:prstGeom>
          <a:solidFill>
            <a:srgbClr val="8FFF8F"/>
          </a:solidFill>
          <a:ln w="57150">
            <a:solidFill>
              <a:schemeClr val="tx1"/>
            </a:solidFill>
          </a:ln>
        </p:spPr>
        <p:txBody>
          <a:bodyPr wrap="square" rtlCol="0">
            <a:spAutoFit/>
          </a:bodyPr>
          <a:lstStyle/>
          <a:p>
            <a:r>
              <a:rPr lang="en-US" sz="2400" b="1" dirty="0">
                <a:solidFill>
                  <a:schemeClr val="bg1"/>
                </a:solidFill>
              </a:rPr>
              <a:t>Key Things to Learn:</a:t>
            </a:r>
          </a:p>
          <a:p>
            <a:endParaRPr lang="en-US" sz="2400" b="1" dirty="0">
              <a:solidFill>
                <a:schemeClr val="bg1"/>
              </a:solidFill>
            </a:endParaRPr>
          </a:p>
          <a:p>
            <a:pPr marL="285750" indent="-285750">
              <a:buFont typeface="Wingdings" panose="05000000000000000000" pitchFamily="2" charset="2"/>
              <a:buChar char="Ø"/>
            </a:pPr>
            <a:r>
              <a:rPr lang="en-US" b="1" dirty="0">
                <a:solidFill>
                  <a:schemeClr val="bg1"/>
                </a:solidFill>
              </a:rPr>
              <a:t>The CONTROL file for modeling concentrations is similar to the one for trajectories but contains some extra information.</a:t>
            </a:r>
          </a:p>
          <a:p>
            <a:pPr marL="285750" indent="-285750">
              <a:buFont typeface="Wingdings" panose="05000000000000000000" pitchFamily="2" charset="2"/>
              <a:buChar char="Ø"/>
            </a:pPr>
            <a:endParaRPr lang="en-US" b="1" dirty="0">
              <a:solidFill>
                <a:schemeClr val="bg1"/>
              </a:solidFill>
            </a:endParaRPr>
          </a:p>
          <a:p>
            <a:pPr marL="285750" indent="-285750">
              <a:buFont typeface="Wingdings" panose="05000000000000000000" pitchFamily="2" charset="2"/>
              <a:buChar char="Ø"/>
            </a:pPr>
            <a:r>
              <a:rPr lang="en-US" b="1" dirty="0">
                <a:solidFill>
                  <a:schemeClr val="bg1"/>
                </a:solidFill>
              </a:rPr>
              <a:t>We will set up a CONTROL file using the GUI.</a:t>
            </a:r>
          </a:p>
        </p:txBody>
      </p:sp>
      <p:cxnSp>
        <p:nvCxnSpPr>
          <p:cNvPr id="5" name="Straight Connector 4"/>
          <p:cNvCxnSpPr>
            <a:cxnSpLocks/>
          </p:cNvCxnSpPr>
          <p:nvPr/>
        </p:nvCxnSpPr>
        <p:spPr>
          <a:xfrm>
            <a:off x="1981200" y="1524000"/>
            <a:ext cx="2286000" cy="0"/>
          </a:xfrm>
          <a:prstGeom prst="line">
            <a:avLst/>
          </a:prstGeom>
          <a:ln w="57150">
            <a:solidFill>
              <a:srgbClr val="FFFF00"/>
            </a:solidFill>
            <a:prstDash val="sysDot"/>
            <a:headEnd type="none" w="med" len="med"/>
            <a:tailEnd type="arrow"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9360291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 name="Group 37"/>
          <p:cNvGrpSpPr/>
          <p:nvPr/>
        </p:nvGrpSpPr>
        <p:grpSpPr>
          <a:xfrm>
            <a:off x="685800" y="128699"/>
            <a:ext cx="8580513" cy="6600602"/>
            <a:chOff x="307626" y="137401"/>
            <a:chExt cx="8580513" cy="6600602"/>
          </a:xfrm>
        </p:grpSpPr>
        <p:pic>
          <p:nvPicPr>
            <p:cNvPr id="5" name="Picture 4"/>
            <p:cNvPicPr>
              <a:picLocks noChangeAspect="1"/>
            </p:cNvPicPr>
            <p:nvPr/>
          </p:nvPicPr>
          <p:blipFill>
            <a:blip r:embed="rId2"/>
            <a:stretch>
              <a:fillRect/>
            </a:stretch>
          </p:blipFill>
          <p:spPr>
            <a:xfrm>
              <a:off x="307626" y="137401"/>
              <a:ext cx="3610238" cy="3371232"/>
            </a:xfrm>
            <a:prstGeom prst="rect">
              <a:avLst/>
            </a:prstGeom>
          </p:spPr>
        </p:pic>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474534" y="378857"/>
              <a:ext cx="2032124" cy="795832"/>
            </a:xfrm>
            <a:prstGeom prst="rect">
              <a:avLst/>
            </a:prstGeom>
          </p:spPr>
        </p:pic>
        <p:pic>
          <p:nvPicPr>
            <p:cNvPr id="6" name="Picture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144411" y="1442094"/>
              <a:ext cx="2846557" cy="1978416"/>
            </a:xfrm>
            <a:prstGeom prst="rect">
              <a:avLst/>
            </a:prstGeom>
          </p:spPr>
        </p:pic>
        <p:pic>
          <p:nvPicPr>
            <p:cNvPr id="7" name="Picture 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08851" y="3844634"/>
              <a:ext cx="2514273" cy="1529938"/>
            </a:xfrm>
            <a:prstGeom prst="rect">
              <a:avLst/>
            </a:prstGeom>
          </p:spPr>
        </p:pic>
        <p:pic>
          <p:nvPicPr>
            <p:cNvPr id="8" name="Picture 7"/>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148959" y="3844634"/>
              <a:ext cx="2418157" cy="2775022"/>
            </a:xfrm>
            <a:prstGeom prst="rect">
              <a:avLst/>
            </a:prstGeom>
          </p:spPr>
        </p:pic>
        <p:pic>
          <p:nvPicPr>
            <p:cNvPr id="9" name="Picture 8"/>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692951" y="3841663"/>
              <a:ext cx="2784888" cy="2048271"/>
            </a:xfrm>
            <a:prstGeom prst="rect">
              <a:avLst/>
            </a:prstGeom>
          </p:spPr>
        </p:pic>
        <p:sp>
          <p:nvSpPr>
            <p:cNvPr id="10" name="Rectangle 9"/>
            <p:cNvSpPr/>
            <p:nvPr/>
          </p:nvSpPr>
          <p:spPr>
            <a:xfrm>
              <a:off x="5860477" y="1632857"/>
              <a:ext cx="712519" cy="1466603"/>
            </a:xfrm>
            <a:prstGeom prst="rect">
              <a:avLst/>
            </a:prstGeom>
            <a:noFill/>
            <a:ln w="28575">
              <a:solidFill>
                <a:srgbClr val="0070C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4572000" y="1636810"/>
              <a:ext cx="615523" cy="1466603"/>
            </a:xfrm>
            <a:prstGeom prst="rect">
              <a:avLst/>
            </a:prstGeom>
            <a:noFill/>
            <a:ln w="28575">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Elbow Connector 13"/>
            <p:cNvCxnSpPr/>
            <p:nvPr/>
          </p:nvCxnSpPr>
          <p:spPr>
            <a:xfrm rot="5400000" flipH="1" flipV="1">
              <a:off x="3151660" y="2117351"/>
              <a:ext cx="914400" cy="2926080"/>
            </a:xfrm>
            <a:prstGeom prst="bentConnector3">
              <a:avLst/>
            </a:prstGeom>
            <a:ln w="38100">
              <a:solidFill>
                <a:srgbClr val="FF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8" name="Elbow Connector 17"/>
            <p:cNvCxnSpPr/>
            <p:nvPr/>
          </p:nvCxnSpPr>
          <p:spPr>
            <a:xfrm rot="16200000" flipV="1">
              <a:off x="6298977" y="2777934"/>
              <a:ext cx="731520" cy="1395940"/>
            </a:xfrm>
            <a:prstGeom prst="bentConnector3">
              <a:avLst/>
            </a:prstGeom>
            <a:ln w="38100">
              <a:solidFill>
                <a:srgbClr val="0070C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23" name="Rectangle 22"/>
            <p:cNvSpPr/>
            <p:nvPr/>
          </p:nvSpPr>
          <p:spPr>
            <a:xfrm>
              <a:off x="5240973" y="1646701"/>
              <a:ext cx="499247" cy="1466603"/>
            </a:xfrm>
            <a:prstGeom prst="rect">
              <a:avLst/>
            </a:prstGeom>
            <a:noFill/>
            <a:ln w="28575">
              <a:solidFill>
                <a:srgbClr val="00B05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 name="Straight Arrow Connector 23"/>
            <p:cNvCxnSpPr/>
            <p:nvPr/>
          </p:nvCxnSpPr>
          <p:spPr>
            <a:xfrm>
              <a:off x="5270663" y="3110143"/>
              <a:ext cx="0" cy="731520"/>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rot="16200000">
              <a:off x="4144411" y="436206"/>
              <a:ext cx="0" cy="73152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5692951" y="5999339"/>
              <a:ext cx="3195188" cy="738664"/>
            </a:xfrm>
            <a:prstGeom prst="rect">
              <a:avLst/>
            </a:prstGeom>
            <a:noFill/>
          </p:spPr>
          <p:txBody>
            <a:bodyPr wrap="square" rtlCol="0">
              <a:spAutoFit/>
            </a:bodyPr>
            <a:lstStyle/>
            <a:p>
              <a:r>
                <a:rPr lang="en-US" sz="1400" dirty="0"/>
                <a:t>Must hit “SAVE” (or “OK”) when done with each menu and submenu in order to write the CONTROL file</a:t>
              </a:r>
            </a:p>
          </p:txBody>
        </p:sp>
        <p:sp>
          <p:nvSpPr>
            <p:cNvPr id="28" name="TextBox 27"/>
            <p:cNvSpPr txBox="1"/>
            <p:nvPr/>
          </p:nvSpPr>
          <p:spPr>
            <a:xfrm>
              <a:off x="601335" y="5496766"/>
              <a:ext cx="2172380" cy="954107"/>
            </a:xfrm>
            <a:prstGeom prst="rect">
              <a:avLst/>
            </a:prstGeom>
            <a:noFill/>
          </p:spPr>
          <p:txBody>
            <a:bodyPr wrap="square" rtlCol="0">
              <a:spAutoFit/>
            </a:bodyPr>
            <a:lstStyle/>
            <a:p>
              <a:pPr algn="r"/>
              <a:r>
                <a:rPr lang="en-US" sz="1400" dirty="0"/>
                <a:t>If you want to tabulate deposition, one of the levels in the concentration grid must be “0”</a:t>
              </a:r>
            </a:p>
          </p:txBody>
        </p:sp>
        <p:sp>
          <p:nvSpPr>
            <p:cNvPr id="27" name="Oval 26"/>
            <p:cNvSpPr/>
            <p:nvPr/>
          </p:nvSpPr>
          <p:spPr>
            <a:xfrm>
              <a:off x="4493274" y="5374572"/>
              <a:ext cx="390899" cy="244389"/>
            </a:xfrm>
            <a:prstGeom prst="ellipse">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0" name="Straight Arrow Connector 29"/>
            <p:cNvCxnSpPr/>
            <p:nvPr/>
          </p:nvCxnSpPr>
          <p:spPr>
            <a:xfrm flipH="1">
              <a:off x="2761367" y="5527047"/>
              <a:ext cx="1731907" cy="181569"/>
            </a:xfrm>
            <a:prstGeom prst="straightConnector1">
              <a:avLst/>
            </a:prstGeom>
            <a:ln w="28575">
              <a:solidFill>
                <a:srgbClr val="00B05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33" name="Rectangle 32"/>
            <p:cNvSpPr/>
            <p:nvPr/>
          </p:nvSpPr>
          <p:spPr>
            <a:xfrm>
              <a:off x="5674016" y="3816011"/>
              <a:ext cx="2846254" cy="2100336"/>
            </a:xfrm>
            <a:prstGeom prst="rect">
              <a:avLst/>
            </a:prstGeom>
            <a:noFill/>
            <a:ln w="28575">
              <a:solidFill>
                <a:srgbClr val="0070C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p:cNvSpPr/>
            <p:nvPr/>
          </p:nvSpPr>
          <p:spPr>
            <a:xfrm>
              <a:off x="3142136" y="3791787"/>
              <a:ext cx="2437092" cy="2857292"/>
            </a:xfrm>
            <a:prstGeom prst="rect">
              <a:avLst/>
            </a:prstGeom>
            <a:noFill/>
            <a:ln w="28575">
              <a:solidFill>
                <a:srgbClr val="00B05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p:cNvSpPr/>
            <p:nvPr/>
          </p:nvSpPr>
          <p:spPr>
            <a:xfrm>
              <a:off x="496739" y="3841663"/>
              <a:ext cx="2526385" cy="1532909"/>
            </a:xfrm>
            <a:prstGeom prst="rect">
              <a:avLst/>
            </a:prstGeom>
            <a:noFill/>
            <a:ln w="28575">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6" name="Straight Arrow Connector 35"/>
            <p:cNvCxnSpPr/>
            <p:nvPr/>
          </p:nvCxnSpPr>
          <p:spPr>
            <a:xfrm>
              <a:off x="3397208" y="2692324"/>
              <a:ext cx="774855"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16" name="Arrow: Right 15">
            <a:extLst>
              <a:ext uri="{FF2B5EF4-FFF2-40B4-BE49-F238E27FC236}">
                <a16:creationId xmlns="" xmlns:a16="http://schemas.microsoft.com/office/drawing/2014/main" id="{23952235-D0B1-47A6-9516-1BBF13C942BB}"/>
              </a:ext>
            </a:extLst>
          </p:cNvPr>
          <p:cNvSpPr/>
          <p:nvPr/>
        </p:nvSpPr>
        <p:spPr>
          <a:xfrm>
            <a:off x="185143" y="2481538"/>
            <a:ext cx="917165" cy="432000"/>
          </a:xfrm>
          <a:prstGeom prst="rightArrow">
            <a:avLst/>
          </a:prstGeom>
          <a:solidFill>
            <a:srgbClr val="CC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 xmlns:a16="http://schemas.microsoft.com/office/drawing/2014/main" id="{9DE4A309-0D33-435D-9B6E-90365079CC55}"/>
              </a:ext>
            </a:extLst>
          </p:cNvPr>
          <p:cNvSpPr txBox="1"/>
          <p:nvPr/>
        </p:nvSpPr>
        <p:spPr>
          <a:xfrm>
            <a:off x="166093" y="2960085"/>
            <a:ext cx="3686074" cy="369332"/>
          </a:xfrm>
          <a:prstGeom prst="rect">
            <a:avLst/>
          </a:prstGeom>
          <a:solidFill>
            <a:srgbClr val="CCFF99"/>
          </a:solidFill>
          <a:ln w="28575">
            <a:solidFill>
              <a:schemeClr val="bg2"/>
            </a:solidFill>
          </a:ln>
        </p:spPr>
        <p:txBody>
          <a:bodyPr wrap="none" rtlCol="0">
            <a:spAutoFit/>
          </a:bodyPr>
          <a:lstStyle/>
          <a:p>
            <a:r>
              <a:rPr lang="en-US" dirty="0">
                <a:solidFill>
                  <a:schemeClr val="tx2">
                    <a:lumMod val="25000"/>
                  </a:schemeClr>
                </a:solidFill>
              </a:rPr>
              <a:t>Pollutant, Deposition and Grids setup</a:t>
            </a:r>
          </a:p>
        </p:txBody>
      </p:sp>
    </p:spTree>
    <p:extLst>
      <p:ext uri="{BB962C8B-B14F-4D97-AF65-F5344CB8AC3E}">
        <p14:creationId xmlns:p14="http://schemas.microsoft.com/office/powerpoint/2010/main" val="309906729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4E8DBFF9-7723-4E32-B4D1-61E93AF5D5D3}" type="slidenum">
              <a:rPr lang="en-US" smtClean="0"/>
              <a:pPr/>
              <a:t>89</a:t>
            </a:fld>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208059" y="0"/>
            <a:ext cx="2935941" cy="6858000"/>
          </a:xfrm>
          <a:prstGeom prst="rect">
            <a:avLst/>
          </a:prstGeom>
        </p:spPr>
      </p:pic>
      <p:sp>
        <p:nvSpPr>
          <p:cNvPr id="6" name="Line Callout 1 5"/>
          <p:cNvSpPr/>
          <p:nvPr/>
        </p:nvSpPr>
        <p:spPr>
          <a:xfrm>
            <a:off x="2737125" y="460792"/>
            <a:ext cx="2438400" cy="304800"/>
          </a:xfrm>
          <a:prstGeom prst="borderCallout1">
            <a:avLst>
              <a:gd name="adj1" fmla="val 92434"/>
              <a:gd name="adj2" fmla="val 102737"/>
              <a:gd name="adj3" fmla="val 61622"/>
              <a:gd name="adj4" fmla="val 13944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start date</a:t>
            </a:r>
          </a:p>
        </p:txBody>
      </p:sp>
      <p:sp>
        <p:nvSpPr>
          <p:cNvPr id="7" name="Line Callout 1 6"/>
          <p:cNvSpPr/>
          <p:nvPr/>
        </p:nvSpPr>
        <p:spPr>
          <a:xfrm>
            <a:off x="3041979" y="905893"/>
            <a:ext cx="1615952" cy="704333"/>
          </a:xfrm>
          <a:prstGeom prst="borderCallout1">
            <a:avLst>
              <a:gd name="adj1" fmla="val 46274"/>
              <a:gd name="adj2" fmla="val 103994"/>
              <a:gd name="adj3" fmla="val 21387"/>
              <a:gd name="adj4" fmla="val 19364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t>Lat</a:t>
            </a:r>
            <a:r>
              <a:rPr lang="en-US" sz="2800" dirty="0"/>
              <a:t>, Lon, Altitude</a:t>
            </a:r>
          </a:p>
        </p:txBody>
      </p:sp>
      <p:sp>
        <p:nvSpPr>
          <p:cNvPr id="8" name="Line Callout 1 7"/>
          <p:cNvSpPr/>
          <p:nvPr/>
        </p:nvSpPr>
        <p:spPr>
          <a:xfrm>
            <a:off x="2737125" y="1802731"/>
            <a:ext cx="2895600" cy="304800"/>
          </a:xfrm>
          <a:prstGeom prst="borderCallout1">
            <a:avLst>
              <a:gd name="adj1" fmla="val 92434"/>
              <a:gd name="adj2" fmla="val 102737"/>
              <a:gd name="adj3" fmla="val 88288"/>
              <a:gd name="adj4" fmla="val 11733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Met data directory </a:t>
            </a:r>
          </a:p>
        </p:txBody>
      </p:sp>
      <p:sp>
        <p:nvSpPr>
          <p:cNvPr id="9" name="Line Callout 1 8"/>
          <p:cNvSpPr/>
          <p:nvPr/>
        </p:nvSpPr>
        <p:spPr>
          <a:xfrm>
            <a:off x="3073950" y="4114800"/>
            <a:ext cx="2336250" cy="685800"/>
          </a:xfrm>
          <a:prstGeom prst="borderCallout1">
            <a:avLst>
              <a:gd name="adj1" fmla="val 92434"/>
              <a:gd name="adj2" fmla="val 102737"/>
              <a:gd name="adj3" fmla="val 93200"/>
              <a:gd name="adj4" fmla="val 99729"/>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Concentration Grid</a:t>
            </a:r>
          </a:p>
        </p:txBody>
      </p:sp>
      <p:sp>
        <p:nvSpPr>
          <p:cNvPr id="10" name="Left Brace 9"/>
          <p:cNvSpPr/>
          <p:nvPr/>
        </p:nvSpPr>
        <p:spPr>
          <a:xfrm>
            <a:off x="5410200" y="3352800"/>
            <a:ext cx="685800" cy="2209800"/>
          </a:xfrm>
          <a:prstGeom prst="leftBrace">
            <a:avLst/>
          </a:prstGeom>
          <a:noFill/>
          <a:ln w="57150">
            <a:solidFill>
              <a:srgbClr val="FFC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Left Brace 10"/>
          <p:cNvSpPr/>
          <p:nvPr/>
        </p:nvSpPr>
        <p:spPr>
          <a:xfrm>
            <a:off x="5410200" y="2362200"/>
            <a:ext cx="685800" cy="990600"/>
          </a:xfrm>
          <a:prstGeom prst="leftBrace">
            <a:avLst/>
          </a:prstGeom>
          <a:noFill/>
          <a:ln w="57150">
            <a:solidFill>
              <a:srgbClr val="FFC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2" name="Left Brace 11"/>
          <p:cNvSpPr/>
          <p:nvPr/>
        </p:nvSpPr>
        <p:spPr>
          <a:xfrm>
            <a:off x="5407959" y="5574631"/>
            <a:ext cx="685800" cy="1146843"/>
          </a:xfrm>
          <a:prstGeom prst="leftBrace">
            <a:avLst/>
          </a:prstGeom>
          <a:noFill/>
          <a:ln w="57150">
            <a:solidFill>
              <a:srgbClr val="FFC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4" name="Line Callout 1 13"/>
          <p:cNvSpPr/>
          <p:nvPr/>
        </p:nvSpPr>
        <p:spPr>
          <a:xfrm>
            <a:off x="3016800" y="2590800"/>
            <a:ext cx="2336250" cy="685800"/>
          </a:xfrm>
          <a:prstGeom prst="borderCallout1">
            <a:avLst>
              <a:gd name="adj1" fmla="val 92434"/>
              <a:gd name="adj2" fmla="val 102737"/>
              <a:gd name="adj3" fmla="val 93200"/>
              <a:gd name="adj4" fmla="val 99729"/>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Pollutant Group</a:t>
            </a:r>
          </a:p>
        </p:txBody>
      </p:sp>
      <p:sp>
        <p:nvSpPr>
          <p:cNvPr id="15" name="Line Callout 1 14"/>
          <p:cNvSpPr/>
          <p:nvPr/>
        </p:nvSpPr>
        <p:spPr>
          <a:xfrm>
            <a:off x="3081971" y="5755105"/>
            <a:ext cx="2336250" cy="685800"/>
          </a:xfrm>
          <a:prstGeom prst="borderCallout1">
            <a:avLst>
              <a:gd name="adj1" fmla="val 92434"/>
              <a:gd name="adj2" fmla="val 102737"/>
              <a:gd name="adj3" fmla="val 93200"/>
              <a:gd name="adj4" fmla="val 99729"/>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Deposition</a:t>
            </a:r>
          </a:p>
        </p:txBody>
      </p:sp>
      <p:sp>
        <p:nvSpPr>
          <p:cNvPr id="16" name="TextBox 15"/>
          <p:cNvSpPr txBox="1"/>
          <p:nvPr/>
        </p:nvSpPr>
        <p:spPr>
          <a:xfrm>
            <a:off x="204114" y="168539"/>
            <a:ext cx="2321598" cy="1938992"/>
          </a:xfrm>
          <a:prstGeom prst="rect">
            <a:avLst/>
          </a:prstGeom>
          <a:noFill/>
        </p:spPr>
        <p:txBody>
          <a:bodyPr wrap="none" rtlCol="0">
            <a:spAutoFit/>
          </a:bodyPr>
          <a:lstStyle/>
          <a:p>
            <a:r>
              <a:rPr lang="en-US" sz="4000" dirty="0"/>
              <a:t>CONTROL </a:t>
            </a:r>
          </a:p>
          <a:p>
            <a:r>
              <a:rPr lang="en-US" sz="4000" dirty="0"/>
              <a:t>FILE</a:t>
            </a:r>
          </a:p>
          <a:p>
            <a:r>
              <a:rPr lang="en-US" sz="4000" dirty="0"/>
              <a:t>example</a:t>
            </a:r>
          </a:p>
        </p:txBody>
      </p:sp>
      <p:sp>
        <p:nvSpPr>
          <p:cNvPr id="3" name="Left Brace 2"/>
          <p:cNvSpPr/>
          <p:nvPr/>
        </p:nvSpPr>
        <p:spPr>
          <a:xfrm>
            <a:off x="2353348" y="2914133"/>
            <a:ext cx="609600" cy="3214352"/>
          </a:xfrm>
          <a:prstGeom prst="leftBrace">
            <a:avLst/>
          </a:prstGeom>
          <a:ln w="7620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 name="TextBox 16"/>
          <p:cNvSpPr txBox="1"/>
          <p:nvPr/>
        </p:nvSpPr>
        <p:spPr>
          <a:xfrm>
            <a:off x="343674" y="3490257"/>
            <a:ext cx="1846339" cy="2062103"/>
          </a:xfrm>
          <a:prstGeom prst="rect">
            <a:avLst/>
          </a:prstGeom>
          <a:noFill/>
        </p:spPr>
        <p:txBody>
          <a:bodyPr wrap="none" rtlCol="0">
            <a:spAutoFit/>
          </a:bodyPr>
          <a:lstStyle/>
          <a:p>
            <a:r>
              <a:rPr lang="en-US" sz="3200" dirty="0">
                <a:solidFill>
                  <a:srgbClr val="CCFF99"/>
                </a:solidFill>
              </a:rPr>
              <a:t>Not in</a:t>
            </a:r>
          </a:p>
          <a:p>
            <a:r>
              <a:rPr lang="en-US" sz="3200" dirty="0">
                <a:solidFill>
                  <a:srgbClr val="CCFF99"/>
                </a:solidFill>
              </a:rPr>
              <a:t>Trajectory</a:t>
            </a:r>
          </a:p>
          <a:p>
            <a:r>
              <a:rPr lang="en-US" sz="3200" dirty="0">
                <a:solidFill>
                  <a:srgbClr val="CCFF99"/>
                </a:solidFill>
              </a:rPr>
              <a:t>CONTROL</a:t>
            </a:r>
          </a:p>
          <a:p>
            <a:r>
              <a:rPr lang="en-US" sz="3200" dirty="0">
                <a:solidFill>
                  <a:srgbClr val="CCFF99"/>
                </a:solidFill>
              </a:rPr>
              <a:t>file</a:t>
            </a:r>
          </a:p>
        </p:txBody>
      </p:sp>
    </p:spTree>
    <p:extLst>
      <p:ext uri="{BB962C8B-B14F-4D97-AF65-F5344CB8AC3E}">
        <p14:creationId xmlns:p14="http://schemas.microsoft.com/office/powerpoint/2010/main" val="37508495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4E8DBFF9-7723-4E32-B4D1-61E93AF5D5D3}" type="slidenum">
              <a:rPr lang="en-US" smtClean="0"/>
              <a:pPr/>
              <a:t>9</a:t>
            </a:fld>
            <a:endParaRPr lang="en-US"/>
          </a:p>
        </p:txBody>
      </p:sp>
      <p:sp>
        <p:nvSpPr>
          <p:cNvPr id="3" name="TextBox 2"/>
          <p:cNvSpPr txBox="1"/>
          <p:nvPr/>
        </p:nvSpPr>
        <p:spPr>
          <a:xfrm>
            <a:off x="530710" y="304800"/>
            <a:ext cx="4272580" cy="1107996"/>
          </a:xfrm>
          <a:prstGeom prst="rect">
            <a:avLst/>
          </a:prstGeom>
          <a:noFill/>
        </p:spPr>
        <p:txBody>
          <a:bodyPr wrap="none" rtlCol="0">
            <a:spAutoFit/>
          </a:bodyPr>
          <a:lstStyle/>
          <a:p>
            <a:r>
              <a:rPr lang="en-US" sz="6600" b="1" dirty="0"/>
              <a:t>Trajectories</a:t>
            </a:r>
          </a:p>
        </p:txBody>
      </p:sp>
      <p:pic>
        <p:nvPicPr>
          <p:cNvPr id="4" name="Picture 3"/>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803290" y="1778764"/>
            <a:ext cx="3936973" cy="4330670"/>
          </a:xfrm>
          <a:prstGeom prst="rect">
            <a:avLst/>
          </a:prstGeom>
        </p:spPr>
      </p:pic>
      <p:sp>
        <p:nvSpPr>
          <p:cNvPr id="5" name="TextBox 4"/>
          <p:cNvSpPr txBox="1"/>
          <p:nvPr/>
        </p:nvSpPr>
        <p:spPr>
          <a:xfrm>
            <a:off x="381000" y="1676400"/>
            <a:ext cx="4191000" cy="4585871"/>
          </a:xfrm>
          <a:prstGeom prst="rect">
            <a:avLst/>
          </a:prstGeom>
          <a:noFill/>
        </p:spPr>
        <p:txBody>
          <a:bodyPr wrap="square" rtlCol="0">
            <a:spAutoFit/>
          </a:bodyPr>
          <a:lstStyle/>
          <a:p>
            <a:pPr marL="285750" indent="-285750">
              <a:buFont typeface="Wingdings" panose="05000000000000000000" pitchFamily="2" charset="2"/>
              <a:buChar char="Ø"/>
            </a:pPr>
            <a:r>
              <a:rPr lang="en-US" dirty="0">
                <a:solidFill>
                  <a:srgbClr val="FFFF00"/>
                </a:solidFill>
              </a:rPr>
              <a:t>Just the centerline of air-parcel transport, i.e., no dispersion</a:t>
            </a:r>
          </a:p>
          <a:p>
            <a:pPr marL="285750" indent="-285750">
              <a:buFont typeface="Wingdings" panose="05000000000000000000" pitchFamily="2" charset="2"/>
              <a:buChar char="Ø"/>
            </a:pPr>
            <a:endParaRPr lang="en-US" dirty="0"/>
          </a:p>
          <a:p>
            <a:pPr marL="285750" indent="-285750">
              <a:buFont typeface="Wingdings" panose="05000000000000000000" pitchFamily="2" charset="2"/>
              <a:buChar char="Ø"/>
            </a:pPr>
            <a:r>
              <a:rPr lang="en-US" dirty="0"/>
              <a:t>A three-dimensional path, from a given starting location and time</a:t>
            </a:r>
          </a:p>
          <a:p>
            <a:pPr marL="285750" indent="-285750">
              <a:buFont typeface="Wingdings" panose="05000000000000000000" pitchFamily="2" charset="2"/>
              <a:buChar char="Ø"/>
            </a:pPr>
            <a:endParaRPr lang="en-US" dirty="0"/>
          </a:p>
          <a:p>
            <a:pPr marL="285750" indent="-285750">
              <a:buFont typeface="Wingdings" panose="05000000000000000000" pitchFamily="2" charset="2"/>
              <a:buChar char="Ø"/>
            </a:pPr>
            <a:r>
              <a:rPr lang="en-US" dirty="0">
                <a:solidFill>
                  <a:srgbClr val="FFFF00"/>
                </a:solidFill>
              </a:rPr>
              <a:t>The model requires meteorological data, including wind speed and direction, so it can estimate the path</a:t>
            </a:r>
          </a:p>
          <a:p>
            <a:pPr marL="285750" indent="-285750">
              <a:buFont typeface="Wingdings" panose="05000000000000000000" pitchFamily="2" charset="2"/>
              <a:buChar char="Ø"/>
            </a:pPr>
            <a:endParaRPr lang="en-US" dirty="0"/>
          </a:p>
          <a:p>
            <a:pPr marL="285750" indent="-285750">
              <a:buFont typeface="Wingdings" panose="05000000000000000000" pitchFamily="2" charset="2"/>
              <a:buChar char="Ø"/>
            </a:pPr>
            <a:r>
              <a:rPr lang="en-US" dirty="0"/>
              <a:t>Can be forward or backward</a:t>
            </a:r>
          </a:p>
          <a:p>
            <a:pPr marL="742950" lvl="1" indent="-285750">
              <a:spcBef>
                <a:spcPts val="600"/>
              </a:spcBef>
              <a:buFont typeface="Courier New" panose="02070309020205020404" pitchFamily="49" charset="0"/>
              <a:buChar char="o"/>
            </a:pPr>
            <a:r>
              <a:rPr lang="en-US" sz="1400" b="1" dirty="0">
                <a:solidFill>
                  <a:srgbClr val="FFFF00"/>
                </a:solidFill>
              </a:rPr>
              <a:t>forward:</a:t>
            </a:r>
            <a:r>
              <a:rPr lang="en-US" sz="1400" dirty="0"/>
              <a:t> where will the material go that is emitted at a given time/place?</a:t>
            </a:r>
          </a:p>
          <a:p>
            <a:pPr marL="742950" lvl="1" indent="-285750">
              <a:spcBef>
                <a:spcPts val="600"/>
              </a:spcBef>
              <a:buFont typeface="Courier New" panose="02070309020205020404" pitchFamily="49" charset="0"/>
              <a:buChar char="o"/>
            </a:pPr>
            <a:r>
              <a:rPr lang="en-US" sz="1400" b="1" dirty="0">
                <a:solidFill>
                  <a:srgbClr val="FFFF00"/>
                </a:solidFill>
              </a:rPr>
              <a:t>backward (more common):</a:t>
            </a:r>
            <a:r>
              <a:rPr lang="en-US" sz="1400" dirty="0"/>
              <a:t> where did the air come from that arrived at a given time and place, e.g., corresponding with a particular air pollution measurement?</a:t>
            </a:r>
            <a:endParaRPr lang="en-US" dirty="0"/>
          </a:p>
        </p:txBody>
      </p:sp>
    </p:spTree>
    <p:extLst>
      <p:ext uri="{BB962C8B-B14F-4D97-AF65-F5344CB8AC3E}">
        <p14:creationId xmlns:p14="http://schemas.microsoft.com/office/powerpoint/2010/main" val="326453104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4E8DBFF9-7723-4E32-B4D1-61E93AF5D5D3}" type="slidenum">
              <a:rPr lang="en-US" smtClean="0"/>
              <a:pPr/>
              <a:t>90</a:t>
            </a:fld>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208059" y="0"/>
            <a:ext cx="2935941" cy="6858000"/>
          </a:xfrm>
          <a:prstGeom prst="rect">
            <a:avLst/>
          </a:prstGeom>
        </p:spPr>
      </p:pic>
      <p:pic>
        <p:nvPicPr>
          <p:cNvPr id="18" name="Picture 17"/>
          <p:cNvPicPr>
            <a:picLocks noChangeAspect="1"/>
          </p:cNvPicPr>
          <p:nvPr/>
        </p:nvPicPr>
        <p:blipFill>
          <a:blip r:embed="rId3"/>
          <a:stretch>
            <a:fillRect/>
          </a:stretch>
        </p:blipFill>
        <p:spPr>
          <a:xfrm>
            <a:off x="0" y="304800"/>
            <a:ext cx="5728220" cy="5348999"/>
          </a:xfrm>
          <a:prstGeom prst="rect">
            <a:avLst/>
          </a:prstGeom>
        </p:spPr>
      </p:pic>
      <p:cxnSp>
        <p:nvCxnSpPr>
          <p:cNvPr id="5" name="Straight Arrow Connector 4"/>
          <p:cNvCxnSpPr/>
          <p:nvPr/>
        </p:nvCxnSpPr>
        <p:spPr>
          <a:xfrm flipV="1">
            <a:off x="4876800" y="609600"/>
            <a:ext cx="1331259" cy="30480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V="1">
            <a:off x="2864110" y="838200"/>
            <a:ext cx="3343949" cy="45720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flipV="1">
            <a:off x="4765339" y="1066800"/>
            <a:ext cx="1447800" cy="19050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V="1">
            <a:off x="1416310" y="1257300"/>
            <a:ext cx="4791749" cy="76581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V="1">
            <a:off x="2438400" y="1447800"/>
            <a:ext cx="3769659" cy="914400"/>
          </a:xfrm>
          <a:prstGeom prst="straightConnector1">
            <a:avLst/>
          </a:prstGeom>
          <a:ln w="57150">
            <a:solidFill>
              <a:srgbClr val="FF0000">
                <a:alpha val="34902"/>
              </a:srgbClr>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flipV="1">
            <a:off x="4765339" y="1676400"/>
            <a:ext cx="1442720" cy="46101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a:endCxn id="35" idx="1"/>
          </p:cNvCxnSpPr>
          <p:nvPr/>
        </p:nvCxnSpPr>
        <p:spPr>
          <a:xfrm flipV="1">
            <a:off x="4320200" y="2040285"/>
            <a:ext cx="1623400" cy="824716"/>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5" name="Left Brace 34"/>
          <p:cNvSpPr/>
          <p:nvPr/>
        </p:nvSpPr>
        <p:spPr>
          <a:xfrm>
            <a:off x="5943600" y="1790760"/>
            <a:ext cx="264459" cy="499050"/>
          </a:xfrm>
          <a:prstGeom prst="leftBrace">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TextBox 12">
            <a:extLst>
              <a:ext uri="{FF2B5EF4-FFF2-40B4-BE49-F238E27FC236}">
                <a16:creationId xmlns="" xmlns:a16="http://schemas.microsoft.com/office/drawing/2014/main" id="{8BF593F3-4B12-4E3D-8840-0BD139FF605D}"/>
              </a:ext>
            </a:extLst>
          </p:cNvPr>
          <p:cNvSpPr txBox="1"/>
          <p:nvPr/>
        </p:nvSpPr>
        <p:spPr>
          <a:xfrm>
            <a:off x="126327" y="5826586"/>
            <a:ext cx="6081732" cy="707886"/>
          </a:xfrm>
          <a:prstGeom prst="rect">
            <a:avLst/>
          </a:prstGeom>
          <a:noFill/>
        </p:spPr>
        <p:txBody>
          <a:bodyPr wrap="square" rtlCol="0">
            <a:spAutoFit/>
          </a:bodyPr>
          <a:lstStyle/>
          <a:p>
            <a:r>
              <a:rPr lang="en-US" sz="4000" dirty="0"/>
              <a:t>CONTROL  FILE example</a:t>
            </a:r>
          </a:p>
        </p:txBody>
      </p:sp>
    </p:spTree>
    <p:extLst>
      <p:ext uri="{BB962C8B-B14F-4D97-AF65-F5344CB8AC3E}">
        <p14:creationId xmlns:p14="http://schemas.microsoft.com/office/powerpoint/2010/main" val="3772867597"/>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4E8DBFF9-7723-4E32-B4D1-61E93AF5D5D3}" type="slidenum">
              <a:rPr lang="en-US" smtClean="0"/>
              <a:pPr/>
              <a:t>91</a:t>
            </a:fld>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208059" y="0"/>
            <a:ext cx="2935941" cy="6858000"/>
          </a:xfrm>
          <a:prstGeom prst="rect">
            <a:avLst/>
          </a:prstGeom>
        </p:spPr>
      </p:pic>
      <p:sp>
        <p:nvSpPr>
          <p:cNvPr id="11" name="Left Brace 10"/>
          <p:cNvSpPr/>
          <p:nvPr/>
        </p:nvSpPr>
        <p:spPr>
          <a:xfrm>
            <a:off x="5410200" y="2362200"/>
            <a:ext cx="685800" cy="990600"/>
          </a:xfrm>
          <a:prstGeom prst="leftBrace">
            <a:avLst/>
          </a:prstGeom>
          <a:noFill/>
          <a:ln w="571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2" name="Left Brace 11"/>
          <p:cNvSpPr/>
          <p:nvPr/>
        </p:nvSpPr>
        <p:spPr>
          <a:xfrm>
            <a:off x="5407959" y="5679440"/>
            <a:ext cx="685800" cy="1042034"/>
          </a:xfrm>
          <a:prstGeom prst="leftBrace">
            <a:avLst/>
          </a:prstGeom>
          <a:noFill/>
          <a:ln w="571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pic>
        <p:nvPicPr>
          <p:cNvPr id="17" name="Picture 16"/>
          <p:cNvPicPr>
            <a:picLocks noChangeAspect="1"/>
          </p:cNvPicPr>
          <p:nvPr/>
        </p:nvPicPr>
        <p:blipFill>
          <a:blip r:embed="rId3"/>
          <a:stretch>
            <a:fillRect/>
          </a:stretch>
        </p:blipFill>
        <p:spPr>
          <a:xfrm>
            <a:off x="228600" y="35560"/>
            <a:ext cx="5201042" cy="3164840"/>
          </a:xfrm>
          <a:prstGeom prst="rect">
            <a:avLst/>
          </a:prstGeom>
        </p:spPr>
      </p:pic>
      <p:pic>
        <p:nvPicPr>
          <p:cNvPr id="18" name="Picture 17"/>
          <p:cNvPicPr>
            <a:picLocks noChangeAspect="1"/>
          </p:cNvPicPr>
          <p:nvPr/>
        </p:nvPicPr>
        <p:blipFill>
          <a:blip r:embed="rId4"/>
          <a:stretch>
            <a:fillRect/>
          </a:stretch>
        </p:blipFill>
        <p:spPr>
          <a:xfrm>
            <a:off x="228600" y="3171971"/>
            <a:ext cx="5201042" cy="3721589"/>
          </a:xfrm>
          <a:prstGeom prst="rect">
            <a:avLst/>
          </a:prstGeom>
        </p:spPr>
      </p:pic>
      <p:sp>
        <p:nvSpPr>
          <p:cNvPr id="3" name="Rectangle 2"/>
          <p:cNvSpPr/>
          <p:nvPr/>
        </p:nvSpPr>
        <p:spPr>
          <a:xfrm>
            <a:off x="6208059" y="2514600"/>
            <a:ext cx="1792941" cy="8382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6200738" y="5791200"/>
            <a:ext cx="1876462" cy="10668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29814224"/>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4E8DBFF9-7723-4E32-B4D1-61E93AF5D5D3}" type="slidenum">
              <a:rPr lang="en-US" smtClean="0"/>
              <a:pPr/>
              <a:t>92</a:t>
            </a:fld>
            <a:endParaRPr lang="en-US"/>
          </a:p>
        </p:txBody>
      </p:sp>
      <p:pic>
        <p:nvPicPr>
          <p:cNvPr id="3" name="Picture 2"/>
          <p:cNvPicPr>
            <a:picLocks noChangeAspect="1"/>
          </p:cNvPicPr>
          <p:nvPr/>
        </p:nvPicPr>
        <p:blipFill>
          <a:blip r:embed="rId2"/>
          <a:stretch>
            <a:fillRect/>
          </a:stretch>
        </p:blipFill>
        <p:spPr>
          <a:xfrm>
            <a:off x="152400" y="422176"/>
            <a:ext cx="5303570" cy="6086256"/>
          </a:xfrm>
          <a:prstGeom prst="rect">
            <a:avLst/>
          </a:prstGeom>
        </p:spPr>
      </p:pic>
      <p:sp>
        <p:nvSpPr>
          <p:cNvPr id="4" name="Left Brace 3"/>
          <p:cNvSpPr/>
          <p:nvPr/>
        </p:nvSpPr>
        <p:spPr>
          <a:xfrm>
            <a:off x="5410200" y="3352800"/>
            <a:ext cx="685800" cy="2209800"/>
          </a:xfrm>
          <a:prstGeom prst="leftBrace">
            <a:avLst/>
          </a:prstGeom>
          <a:noFill/>
          <a:ln w="57150">
            <a:solidFill>
              <a:srgbClr val="FFC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5" name="Picture 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208059" y="0"/>
            <a:ext cx="2935941" cy="6858000"/>
          </a:xfrm>
          <a:prstGeom prst="rect">
            <a:avLst/>
          </a:prstGeom>
        </p:spPr>
      </p:pic>
      <p:sp>
        <p:nvSpPr>
          <p:cNvPr id="6" name="Rectangle 5"/>
          <p:cNvSpPr/>
          <p:nvPr/>
        </p:nvSpPr>
        <p:spPr>
          <a:xfrm>
            <a:off x="6213139" y="3581400"/>
            <a:ext cx="1876462" cy="1981200"/>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70986263"/>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1143000"/>
            <a:ext cx="9144000" cy="4572000"/>
          </a:xfrm>
          <a:prstGeom prst="rect">
            <a:avLst/>
          </a:prstGeom>
        </p:spPr>
      </p:pic>
      <p:sp>
        <p:nvSpPr>
          <p:cNvPr id="2" name="Slide Number Placeholder 1"/>
          <p:cNvSpPr>
            <a:spLocks noGrp="1"/>
          </p:cNvSpPr>
          <p:nvPr>
            <p:ph type="sldNum" sz="quarter" idx="12"/>
          </p:nvPr>
        </p:nvSpPr>
        <p:spPr/>
        <p:txBody>
          <a:bodyPr/>
          <a:lstStyle/>
          <a:p>
            <a:fld id="{4E8DBFF9-7723-4E32-B4D1-61E93AF5D5D3}" type="slidenum">
              <a:rPr lang="en-US" smtClean="0"/>
              <a:pPr/>
              <a:t>93</a:t>
            </a:fld>
            <a:endParaRPr lang="en-US"/>
          </a:p>
        </p:txBody>
      </p:sp>
      <p:sp>
        <p:nvSpPr>
          <p:cNvPr id="3" name="TextBox 2"/>
          <p:cNvSpPr txBox="1"/>
          <p:nvPr/>
        </p:nvSpPr>
        <p:spPr>
          <a:xfrm>
            <a:off x="1" y="152400"/>
            <a:ext cx="3059124" cy="1815882"/>
          </a:xfrm>
          <a:prstGeom prst="rect">
            <a:avLst/>
          </a:prstGeom>
          <a:solidFill>
            <a:schemeClr val="bg2"/>
          </a:solidFill>
        </p:spPr>
        <p:txBody>
          <a:bodyPr wrap="square" rtlCol="0">
            <a:spAutoFit/>
          </a:bodyPr>
          <a:lstStyle/>
          <a:p>
            <a:r>
              <a:rPr lang="en-US" sz="2800" dirty="0"/>
              <a:t>Setting concentration grid</a:t>
            </a:r>
          </a:p>
          <a:p>
            <a:r>
              <a:rPr lang="en-US" sz="2800" dirty="0"/>
              <a:t>Example</a:t>
            </a:r>
          </a:p>
          <a:p>
            <a:endParaRPr lang="en-US" sz="2800" dirty="0"/>
          </a:p>
        </p:txBody>
      </p:sp>
      <p:sp>
        <p:nvSpPr>
          <p:cNvPr id="4" name="TextBox 3"/>
          <p:cNvSpPr txBox="1"/>
          <p:nvPr/>
        </p:nvSpPr>
        <p:spPr>
          <a:xfrm>
            <a:off x="147783" y="5715000"/>
            <a:ext cx="8691418" cy="923330"/>
          </a:xfrm>
          <a:prstGeom prst="rect">
            <a:avLst/>
          </a:prstGeom>
          <a:noFill/>
        </p:spPr>
        <p:txBody>
          <a:bodyPr wrap="square" rtlCol="0">
            <a:spAutoFit/>
          </a:bodyPr>
          <a:lstStyle/>
          <a:p>
            <a:r>
              <a:rPr lang="en-US" dirty="0"/>
              <a:t>Maurer et. al.  (2017) International challenge to model the long-range transport of </a:t>
            </a:r>
            <a:r>
              <a:rPr lang="en-US" dirty="0" err="1"/>
              <a:t>radioxenon</a:t>
            </a:r>
            <a:r>
              <a:rPr lang="en-US" dirty="0"/>
              <a:t> released  from medical isotope production to six Comprehensive Nuclear Test-Ban Treaty monitoring stations.  Submitted to  </a:t>
            </a:r>
            <a:r>
              <a:rPr lang="en-US" i="1" dirty="0"/>
              <a:t>Journal of Environmental Radioactivity</a:t>
            </a:r>
            <a:r>
              <a:rPr lang="en-US" dirty="0"/>
              <a:t>.</a:t>
            </a:r>
          </a:p>
        </p:txBody>
      </p:sp>
      <p:grpSp>
        <p:nvGrpSpPr>
          <p:cNvPr id="11" name="Group 10"/>
          <p:cNvGrpSpPr/>
          <p:nvPr/>
        </p:nvGrpSpPr>
        <p:grpSpPr>
          <a:xfrm>
            <a:off x="2895599" y="2849296"/>
            <a:ext cx="769763" cy="445532"/>
            <a:chOff x="2895599" y="2849296"/>
            <a:chExt cx="769763" cy="445532"/>
          </a:xfrm>
        </p:grpSpPr>
        <p:sp>
          <p:nvSpPr>
            <p:cNvPr id="9" name="TextBox 8"/>
            <p:cNvSpPr txBox="1"/>
            <p:nvPr/>
          </p:nvSpPr>
          <p:spPr>
            <a:xfrm>
              <a:off x="2895599" y="2849296"/>
              <a:ext cx="769763" cy="369332"/>
            </a:xfrm>
            <a:prstGeom prst="rect">
              <a:avLst/>
            </a:prstGeom>
            <a:solidFill>
              <a:srgbClr val="F8F8F8"/>
            </a:solidFill>
          </p:spPr>
          <p:txBody>
            <a:bodyPr wrap="none" rtlCol="0">
              <a:spAutoFit/>
            </a:bodyPr>
            <a:lstStyle/>
            <a:p>
              <a:r>
                <a:rPr lang="en-US" dirty="0">
                  <a:solidFill>
                    <a:schemeClr val="bg1">
                      <a:lumMod val="85000"/>
                      <a:lumOff val="15000"/>
                    </a:schemeClr>
                  </a:solidFill>
                </a:rPr>
                <a:t>FRX27</a:t>
              </a:r>
            </a:p>
          </p:txBody>
        </p:sp>
        <p:sp>
          <p:nvSpPr>
            <p:cNvPr id="10" name="Oval 9"/>
            <p:cNvSpPr/>
            <p:nvPr/>
          </p:nvSpPr>
          <p:spPr>
            <a:xfrm>
              <a:off x="2895599" y="3142428"/>
              <a:ext cx="163525" cy="152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 name="Group 11"/>
          <p:cNvGrpSpPr/>
          <p:nvPr/>
        </p:nvGrpSpPr>
        <p:grpSpPr>
          <a:xfrm>
            <a:off x="2042356" y="3810000"/>
            <a:ext cx="795411" cy="445532"/>
            <a:chOff x="2895599" y="2849296"/>
            <a:chExt cx="795411" cy="445532"/>
          </a:xfrm>
        </p:grpSpPr>
        <p:sp>
          <p:nvSpPr>
            <p:cNvPr id="13" name="TextBox 12"/>
            <p:cNvSpPr txBox="1"/>
            <p:nvPr/>
          </p:nvSpPr>
          <p:spPr>
            <a:xfrm>
              <a:off x="2895599" y="2849296"/>
              <a:ext cx="795411" cy="369332"/>
            </a:xfrm>
            <a:prstGeom prst="rect">
              <a:avLst/>
            </a:prstGeom>
            <a:solidFill>
              <a:srgbClr val="F8F8F8"/>
            </a:solidFill>
          </p:spPr>
          <p:txBody>
            <a:bodyPr wrap="none" rtlCol="0">
              <a:spAutoFit/>
            </a:bodyPr>
            <a:lstStyle/>
            <a:p>
              <a:r>
                <a:rPr lang="en-US" dirty="0">
                  <a:solidFill>
                    <a:schemeClr val="bg1">
                      <a:lumMod val="85000"/>
                      <a:lumOff val="15000"/>
                    </a:schemeClr>
                  </a:solidFill>
                </a:rPr>
                <a:t>NZX46</a:t>
              </a:r>
            </a:p>
          </p:txBody>
        </p:sp>
        <p:sp>
          <p:nvSpPr>
            <p:cNvPr id="14" name="Oval 13"/>
            <p:cNvSpPr/>
            <p:nvPr/>
          </p:nvSpPr>
          <p:spPr>
            <a:xfrm>
              <a:off x="2895599" y="3142428"/>
              <a:ext cx="163525" cy="152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 name="Group 14"/>
          <p:cNvGrpSpPr/>
          <p:nvPr/>
        </p:nvGrpSpPr>
        <p:grpSpPr>
          <a:xfrm>
            <a:off x="658091" y="3842266"/>
            <a:ext cx="815864" cy="706398"/>
            <a:chOff x="2754745" y="3142428"/>
            <a:chExt cx="815864" cy="706398"/>
          </a:xfrm>
        </p:grpSpPr>
        <p:sp>
          <p:nvSpPr>
            <p:cNvPr id="16" name="TextBox 15"/>
            <p:cNvSpPr txBox="1"/>
            <p:nvPr/>
          </p:nvSpPr>
          <p:spPr>
            <a:xfrm>
              <a:off x="2754745" y="3479494"/>
              <a:ext cx="815864" cy="369332"/>
            </a:xfrm>
            <a:prstGeom prst="rect">
              <a:avLst/>
            </a:prstGeom>
            <a:solidFill>
              <a:srgbClr val="F8F8F8"/>
            </a:solidFill>
          </p:spPr>
          <p:txBody>
            <a:bodyPr wrap="none" rtlCol="0">
              <a:spAutoFit/>
            </a:bodyPr>
            <a:lstStyle/>
            <a:p>
              <a:r>
                <a:rPr lang="en-US" dirty="0">
                  <a:solidFill>
                    <a:schemeClr val="bg1">
                      <a:lumMod val="85000"/>
                      <a:lumOff val="15000"/>
                    </a:schemeClr>
                  </a:solidFill>
                </a:rPr>
                <a:t>AUX04</a:t>
              </a:r>
            </a:p>
          </p:txBody>
        </p:sp>
        <p:sp>
          <p:nvSpPr>
            <p:cNvPr id="17" name="Oval 16"/>
            <p:cNvSpPr/>
            <p:nvPr/>
          </p:nvSpPr>
          <p:spPr>
            <a:xfrm>
              <a:off x="2895599" y="3142428"/>
              <a:ext cx="163525" cy="152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 name="Group 18"/>
          <p:cNvGrpSpPr/>
          <p:nvPr/>
        </p:nvGrpSpPr>
        <p:grpSpPr>
          <a:xfrm>
            <a:off x="358097" y="2670576"/>
            <a:ext cx="815864" cy="515786"/>
            <a:chOff x="2895599" y="2779042"/>
            <a:chExt cx="815864" cy="515786"/>
          </a:xfrm>
        </p:grpSpPr>
        <p:sp>
          <p:nvSpPr>
            <p:cNvPr id="20" name="TextBox 19"/>
            <p:cNvSpPr txBox="1"/>
            <p:nvPr/>
          </p:nvSpPr>
          <p:spPr>
            <a:xfrm>
              <a:off x="2895599" y="2779042"/>
              <a:ext cx="815864" cy="369332"/>
            </a:xfrm>
            <a:prstGeom prst="rect">
              <a:avLst/>
            </a:prstGeom>
            <a:solidFill>
              <a:srgbClr val="F8F8F8"/>
            </a:solidFill>
          </p:spPr>
          <p:txBody>
            <a:bodyPr wrap="none" rtlCol="0">
              <a:spAutoFit/>
            </a:bodyPr>
            <a:lstStyle/>
            <a:p>
              <a:r>
                <a:rPr lang="en-US" dirty="0">
                  <a:solidFill>
                    <a:schemeClr val="bg1">
                      <a:lumMod val="85000"/>
                      <a:lumOff val="15000"/>
                    </a:schemeClr>
                  </a:solidFill>
                </a:rPr>
                <a:t>AUX04</a:t>
              </a:r>
            </a:p>
          </p:txBody>
        </p:sp>
        <p:sp>
          <p:nvSpPr>
            <p:cNvPr id="21" name="Oval 20"/>
            <p:cNvSpPr/>
            <p:nvPr/>
          </p:nvSpPr>
          <p:spPr>
            <a:xfrm>
              <a:off x="2895599" y="3142428"/>
              <a:ext cx="163525" cy="152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 name="Group 21"/>
          <p:cNvGrpSpPr/>
          <p:nvPr/>
        </p:nvGrpSpPr>
        <p:grpSpPr>
          <a:xfrm>
            <a:off x="7315200" y="3549134"/>
            <a:ext cx="804900" cy="445532"/>
            <a:chOff x="2895599" y="2849296"/>
            <a:chExt cx="804900" cy="445532"/>
          </a:xfrm>
        </p:grpSpPr>
        <p:sp>
          <p:nvSpPr>
            <p:cNvPr id="23" name="TextBox 22"/>
            <p:cNvSpPr txBox="1"/>
            <p:nvPr/>
          </p:nvSpPr>
          <p:spPr>
            <a:xfrm>
              <a:off x="2895599" y="2849296"/>
              <a:ext cx="804900" cy="369332"/>
            </a:xfrm>
            <a:prstGeom prst="rect">
              <a:avLst/>
            </a:prstGeom>
            <a:solidFill>
              <a:srgbClr val="F8F8F8"/>
            </a:solidFill>
          </p:spPr>
          <p:txBody>
            <a:bodyPr wrap="none" rtlCol="0">
              <a:spAutoFit/>
            </a:bodyPr>
            <a:lstStyle/>
            <a:p>
              <a:r>
                <a:rPr lang="en-US" dirty="0">
                  <a:solidFill>
                    <a:schemeClr val="bg1">
                      <a:lumMod val="85000"/>
                      <a:lumOff val="15000"/>
                    </a:schemeClr>
                  </a:solidFill>
                </a:rPr>
                <a:t>GBX86</a:t>
              </a:r>
            </a:p>
          </p:txBody>
        </p:sp>
        <p:sp>
          <p:nvSpPr>
            <p:cNvPr id="24" name="Oval 23"/>
            <p:cNvSpPr/>
            <p:nvPr/>
          </p:nvSpPr>
          <p:spPr>
            <a:xfrm>
              <a:off x="2895599" y="3142428"/>
              <a:ext cx="163525" cy="152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5" name="TextBox 24">
            <a:extLst>
              <a:ext uri="{FF2B5EF4-FFF2-40B4-BE49-F238E27FC236}">
                <a16:creationId xmlns="" xmlns:a16="http://schemas.microsoft.com/office/drawing/2014/main" id="{5FA6323E-16A9-4C1C-A68F-DAAD6113DF72}"/>
              </a:ext>
            </a:extLst>
          </p:cNvPr>
          <p:cNvSpPr txBox="1"/>
          <p:nvPr/>
        </p:nvSpPr>
        <p:spPr>
          <a:xfrm>
            <a:off x="3095166" y="130308"/>
            <a:ext cx="6160244" cy="2677656"/>
          </a:xfrm>
          <a:prstGeom prst="rect">
            <a:avLst/>
          </a:prstGeom>
          <a:solidFill>
            <a:srgbClr val="8FFF8F"/>
          </a:solidFill>
          <a:ln w="57150">
            <a:solidFill>
              <a:schemeClr val="tx1"/>
            </a:solidFill>
          </a:ln>
        </p:spPr>
        <p:txBody>
          <a:bodyPr wrap="square" rtlCol="0">
            <a:spAutoFit/>
          </a:bodyPr>
          <a:lstStyle/>
          <a:p>
            <a:pPr algn="ctr"/>
            <a:r>
              <a:rPr lang="en-US" sz="2400" b="1" dirty="0">
                <a:solidFill>
                  <a:schemeClr val="bg1"/>
                </a:solidFill>
              </a:rPr>
              <a:t>One emission source</a:t>
            </a:r>
          </a:p>
          <a:p>
            <a:pPr algn="ctr"/>
            <a:endParaRPr lang="en-US" sz="2400" b="1" dirty="0">
              <a:solidFill>
                <a:schemeClr val="bg1"/>
              </a:solidFill>
            </a:endParaRPr>
          </a:p>
          <a:p>
            <a:pPr algn="ctr"/>
            <a:r>
              <a:rPr lang="en-US" sz="2400" b="1" dirty="0">
                <a:solidFill>
                  <a:schemeClr val="bg1"/>
                </a:solidFill>
              </a:rPr>
              <a:t>Six measurement stations</a:t>
            </a:r>
          </a:p>
          <a:p>
            <a:pPr algn="ctr"/>
            <a:endParaRPr lang="en-US" sz="2400" b="1" dirty="0">
              <a:solidFill>
                <a:schemeClr val="bg1"/>
              </a:solidFill>
            </a:endParaRPr>
          </a:p>
          <a:p>
            <a:pPr algn="ctr"/>
            <a:r>
              <a:rPr lang="en-US" sz="2400" b="1" dirty="0">
                <a:solidFill>
                  <a:schemeClr val="bg1"/>
                </a:solidFill>
              </a:rPr>
              <a:t>measure 12 or 24 hour average concentrations</a:t>
            </a:r>
          </a:p>
          <a:p>
            <a:pPr algn="ctr"/>
            <a:endParaRPr lang="en-US" sz="2400" b="1" dirty="0">
              <a:solidFill>
                <a:schemeClr val="bg1"/>
              </a:solidFill>
            </a:endParaRPr>
          </a:p>
          <a:p>
            <a:pPr algn="ctr"/>
            <a:r>
              <a:rPr lang="en-US" sz="2400" b="1" dirty="0">
                <a:solidFill>
                  <a:schemeClr val="bg1"/>
                </a:solidFill>
              </a:rPr>
              <a:t>1 month of emissions and measurements.</a:t>
            </a:r>
          </a:p>
        </p:txBody>
      </p:sp>
      <p:sp>
        <p:nvSpPr>
          <p:cNvPr id="26" name="TextBox 25">
            <a:extLst>
              <a:ext uri="{FF2B5EF4-FFF2-40B4-BE49-F238E27FC236}">
                <a16:creationId xmlns="" xmlns:a16="http://schemas.microsoft.com/office/drawing/2014/main" id="{1123E963-B842-46E8-A1D2-C75B2EBB5B6B}"/>
              </a:ext>
            </a:extLst>
          </p:cNvPr>
          <p:cNvSpPr txBox="1"/>
          <p:nvPr/>
        </p:nvSpPr>
        <p:spPr>
          <a:xfrm>
            <a:off x="76200" y="5012108"/>
            <a:ext cx="2667000" cy="646331"/>
          </a:xfrm>
          <a:prstGeom prst="rect">
            <a:avLst/>
          </a:prstGeom>
          <a:solidFill>
            <a:srgbClr val="8FFF8F"/>
          </a:solidFill>
          <a:ln w="57150">
            <a:solidFill>
              <a:schemeClr val="tx1"/>
            </a:solidFill>
          </a:ln>
        </p:spPr>
        <p:txBody>
          <a:bodyPr wrap="square" rtlCol="0">
            <a:spAutoFit/>
          </a:bodyPr>
          <a:lstStyle/>
          <a:p>
            <a:pPr algn="ctr"/>
            <a:r>
              <a:rPr lang="en-US" b="1" dirty="0">
                <a:solidFill>
                  <a:schemeClr val="bg1"/>
                </a:solidFill>
              </a:rPr>
              <a:t>Tip: You can set multiple concentration grids.</a:t>
            </a:r>
          </a:p>
        </p:txBody>
      </p:sp>
    </p:spTree>
    <p:extLst>
      <p:ext uri="{BB962C8B-B14F-4D97-AF65-F5344CB8AC3E}">
        <p14:creationId xmlns:p14="http://schemas.microsoft.com/office/powerpoint/2010/main" val="3816205035"/>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4E8DBFF9-7723-4E32-B4D1-61E93AF5D5D3}" type="slidenum">
              <a:rPr lang="en-US" smtClean="0"/>
              <a:pPr/>
              <a:t>94</a:t>
            </a:fld>
            <a:endParaRPr lang="en-US"/>
          </a:p>
        </p:txBody>
      </p:sp>
      <p:sp>
        <p:nvSpPr>
          <p:cNvPr id="3" name="Rectangle 2"/>
          <p:cNvSpPr/>
          <p:nvPr/>
        </p:nvSpPr>
        <p:spPr>
          <a:xfrm>
            <a:off x="7102811" y="634682"/>
            <a:ext cx="2057400" cy="5909310"/>
          </a:xfrm>
          <a:prstGeom prst="rect">
            <a:avLst/>
          </a:prstGeom>
          <a:solidFill>
            <a:schemeClr val="bg2">
              <a:lumMod val="75000"/>
            </a:schemeClr>
          </a:solidFill>
        </p:spPr>
        <p:txBody>
          <a:bodyPr wrap="square">
            <a:spAutoFit/>
          </a:bodyPr>
          <a:lstStyle/>
          <a:p>
            <a:r>
              <a:rPr lang="en-US" dirty="0"/>
              <a:t>7</a:t>
            </a:r>
          </a:p>
          <a:p>
            <a:r>
              <a:rPr lang="en-US" dirty="0"/>
              <a:t>-37.73 145.1</a:t>
            </a:r>
          </a:p>
          <a:p>
            <a:r>
              <a:rPr lang="en-US" dirty="0"/>
              <a:t>1.0    1.0</a:t>
            </a:r>
          </a:p>
          <a:p>
            <a:r>
              <a:rPr lang="en-US" dirty="0"/>
              <a:t>3.00 3.00</a:t>
            </a:r>
          </a:p>
          <a:p>
            <a:r>
              <a:rPr lang="en-US" dirty="0"/>
              <a:t>./</a:t>
            </a:r>
          </a:p>
          <a:p>
            <a:r>
              <a:rPr lang="en-US" dirty="0"/>
              <a:t>cdump.AUX04.001</a:t>
            </a:r>
          </a:p>
          <a:p>
            <a:r>
              <a:rPr lang="en-US" dirty="0"/>
              <a:t>1</a:t>
            </a:r>
          </a:p>
          <a:p>
            <a:r>
              <a:rPr lang="en-US" dirty="0"/>
              <a:t>1000</a:t>
            </a:r>
          </a:p>
          <a:p>
            <a:r>
              <a:rPr lang="en-US" dirty="0"/>
              <a:t>13 05 11 07 00</a:t>
            </a:r>
          </a:p>
          <a:p>
            <a:r>
              <a:rPr lang="en-US" dirty="0"/>
              <a:t>00 00 00 00 00</a:t>
            </a:r>
          </a:p>
          <a:p>
            <a:r>
              <a:rPr lang="en-US" dirty="0"/>
              <a:t>00 12 00</a:t>
            </a:r>
          </a:p>
          <a:p>
            <a:r>
              <a:rPr lang="en-US" dirty="0"/>
              <a:t>-37.07 -12.31</a:t>
            </a:r>
          </a:p>
          <a:p>
            <a:r>
              <a:rPr lang="en-US" dirty="0"/>
              <a:t>1.0     1.0</a:t>
            </a:r>
          </a:p>
          <a:p>
            <a:r>
              <a:rPr lang="en-US" dirty="0"/>
              <a:t>3.00 3.00</a:t>
            </a:r>
          </a:p>
          <a:p>
            <a:r>
              <a:rPr lang="en-US" dirty="0"/>
              <a:t>./</a:t>
            </a:r>
          </a:p>
          <a:p>
            <a:r>
              <a:rPr lang="en-US" dirty="0"/>
              <a:t>cdump.FRX27.001</a:t>
            </a:r>
          </a:p>
          <a:p>
            <a:r>
              <a:rPr lang="en-US" dirty="0"/>
              <a:t>1</a:t>
            </a:r>
          </a:p>
          <a:p>
            <a:r>
              <a:rPr lang="en-US" dirty="0"/>
              <a:t>1000</a:t>
            </a:r>
          </a:p>
          <a:p>
            <a:r>
              <a:rPr lang="en-US" dirty="0"/>
              <a:t>13 05 11 14 00</a:t>
            </a:r>
          </a:p>
          <a:p>
            <a:r>
              <a:rPr lang="en-US" dirty="0"/>
              <a:t>00 00 00 00 00</a:t>
            </a:r>
          </a:p>
          <a:p>
            <a:r>
              <a:rPr lang="en-US" dirty="0"/>
              <a:t>00 24 00</a:t>
            </a:r>
          </a:p>
        </p:txBody>
      </p:sp>
      <p:sp>
        <p:nvSpPr>
          <p:cNvPr id="4" name="Left Brace 3"/>
          <p:cNvSpPr/>
          <p:nvPr/>
        </p:nvSpPr>
        <p:spPr>
          <a:xfrm>
            <a:off x="6506994" y="990601"/>
            <a:ext cx="625811" cy="2730474"/>
          </a:xfrm>
          <a:prstGeom prst="leftBrace">
            <a:avLst>
              <a:gd name="adj1" fmla="val 34094"/>
              <a:gd name="adj2" fmla="val 50000"/>
            </a:avLst>
          </a:prstGeom>
          <a:noFill/>
          <a:ln w="57150">
            <a:solidFill>
              <a:srgbClr val="FFC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5" name="Left Brace 4"/>
          <p:cNvSpPr/>
          <p:nvPr/>
        </p:nvSpPr>
        <p:spPr>
          <a:xfrm>
            <a:off x="6477000" y="3721075"/>
            <a:ext cx="685800" cy="2581592"/>
          </a:xfrm>
          <a:prstGeom prst="leftBrace">
            <a:avLst>
              <a:gd name="adj1" fmla="val 46852"/>
              <a:gd name="adj2" fmla="val 50000"/>
            </a:avLst>
          </a:prstGeom>
          <a:noFill/>
          <a:ln w="57150">
            <a:solidFill>
              <a:srgbClr val="FFC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6" name="Rectangle 5"/>
          <p:cNvSpPr/>
          <p:nvPr/>
        </p:nvSpPr>
        <p:spPr>
          <a:xfrm>
            <a:off x="7102811" y="914400"/>
            <a:ext cx="1936451" cy="2806675"/>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7102811" y="3721075"/>
            <a:ext cx="1961851" cy="2736913"/>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rotWithShape="1">
          <a:blip r:embed="rId2" cstate="screen">
            <a:extLst>
              <a:ext uri="{28A0092B-C50C-407E-A947-70E740481C1C}">
                <a14:useLocalDpi xmlns:a14="http://schemas.microsoft.com/office/drawing/2010/main"/>
              </a:ext>
            </a:extLst>
          </a:blip>
          <a:srcRect t="-1363" r="-2297"/>
          <a:stretch/>
        </p:blipFill>
        <p:spPr>
          <a:xfrm>
            <a:off x="518161" y="-259867"/>
            <a:ext cx="3718559" cy="6981342"/>
          </a:xfrm>
          <a:prstGeom prst="rect">
            <a:avLst/>
          </a:prstGeom>
        </p:spPr>
      </p:pic>
      <p:sp>
        <p:nvSpPr>
          <p:cNvPr id="10" name="TextBox 9">
            <a:extLst>
              <a:ext uri="{FF2B5EF4-FFF2-40B4-BE49-F238E27FC236}">
                <a16:creationId xmlns="" xmlns:a16="http://schemas.microsoft.com/office/drawing/2014/main" id="{8D3610C4-6C09-4137-B1DE-E278A9E19F85}"/>
              </a:ext>
            </a:extLst>
          </p:cNvPr>
          <p:cNvSpPr txBox="1"/>
          <p:nvPr/>
        </p:nvSpPr>
        <p:spPr>
          <a:xfrm>
            <a:off x="4270038" y="2023147"/>
            <a:ext cx="2247900" cy="646331"/>
          </a:xfrm>
          <a:prstGeom prst="rect">
            <a:avLst/>
          </a:prstGeom>
          <a:solidFill>
            <a:schemeClr val="bg1"/>
          </a:solidFill>
          <a:ln w="19050">
            <a:solidFill>
              <a:srgbClr val="FFC000"/>
            </a:solidFill>
          </a:ln>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Grid for AUX04 station</a:t>
            </a:r>
          </a:p>
        </p:txBody>
      </p:sp>
      <p:sp>
        <p:nvSpPr>
          <p:cNvPr id="11" name="TextBox 10">
            <a:extLst>
              <a:ext uri="{FF2B5EF4-FFF2-40B4-BE49-F238E27FC236}">
                <a16:creationId xmlns="" xmlns:a16="http://schemas.microsoft.com/office/drawing/2014/main" id="{064C84F8-B04B-45DF-82E1-ABE8F2C36845}"/>
              </a:ext>
            </a:extLst>
          </p:cNvPr>
          <p:cNvSpPr txBox="1"/>
          <p:nvPr/>
        </p:nvSpPr>
        <p:spPr>
          <a:xfrm>
            <a:off x="4303842" y="4669655"/>
            <a:ext cx="2247900" cy="646331"/>
          </a:xfrm>
          <a:prstGeom prst="rect">
            <a:avLst/>
          </a:prstGeom>
          <a:solidFill>
            <a:schemeClr val="bg1"/>
          </a:solidFill>
          <a:ln w="19050">
            <a:solidFill>
              <a:srgbClr val="FFC000"/>
            </a:solidFill>
          </a:ln>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Grid for FRX27</a:t>
            </a:r>
          </a:p>
          <a:p>
            <a:r>
              <a:rPr lang="en-US" dirty="0"/>
              <a:t> station</a:t>
            </a:r>
          </a:p>
        </p:txBody>
      </p:sp>
      <p:sp>
        <p:nvSpPr>
          <p:cNvPr id="12" name="TextBox 11">
            <a:extLst>
              <a:ext uri="{FF2B5EF4-FFF2-40B4-BE49-F238E27FC236}">
                <a16:creationId xmlns="" xmlns:a16="http://schemas.microsoft.com/office/drawing/2014/main" id="{16430DB3-4853-49F6-95D7-F7C59FAB1418}"/>
              </a:ext>
            </a:extLst>
          </p:cNvPr>
          <p:cNvSpPr txBox="1"/>
          <p:nvPr/>
        </p:nvSpPr>
        <p:spPr>
          <a:xfrm>
            <a:off x="4322892" y="151163"/>
            <a:ext cx="2247900" cy="646331"/>
          </a:xfrm>
          <a:prstGeom prst="rect">
            <a:avLst/>
          </a:prstGeom>
          <a:solidFill>
            <a:schemeClr val="bg1"/>
          </a:solidFill>
          <a:ln w="19050">
            <a:solidFill>
              <a:srgbClr val="FFC000"/>
            </a:solidFill>
          </a:ln>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Number of concentration grids</a:t>
            </a:r>
          </a:p>
        </p:txBody>
      </p:sp>
      <p:cxnSp>
        <p:nvCxnSpPr>
          <p:cNvPr id="14" name="Straight Arrow Connector 13">
            <a:extLst>
              <a:ext uri="{FF2B5EF4-FFF2-40B4-BE49-F238E27FC236}">
                <a16:creationId xmlns="" xmlns:a16="http://schemas.microsoft.com/office/drawing/2014/main" id="{482196A0-02C3-40B5-9997-BDC5CAC016C5}"/>
              </a:ext>
            </a:extLst>
          </p:cNvPr>
          <p:cNvCxnSpPr/>
          <p:nvPr/>
        </p:nvCxnSpPr>
        <p:spPr>
          <a:xfrm>
            <a:off x="6551742" y="629335"/>
            <a:ext cx="551069" cy="119941"/>
          </a:xfrm>
          <a:prstGeom prst="straightConnector1">
            <a:avLst/>
          </a:prstGeom>
          <a:ln w="57150">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 xmlns:a16="http://schemas.microsoft.com/office/drawing/2014/main" id="{A65B70D2-D65B-4412-B7E6-DED416755DEE}"/>
              </a:ext>
            </a:extLst>
          </p:cNvPr>
          <p:cNvSpPr txBox="1"/>
          <p:nvPr/>
        </p:nvSpPr>
        <p:spPr>
          <a:xfrm>
            <a:off x="4274184" y="3195406"/>
            <a:ext cx="2247900" cy="646331"/>
          </a:xfrm>
          <a:prstGeom prst="rect">
            <a:avLst/>
          </a:prstGeom>
          <a:solidFill>
            <a:schemeClr val="tx1">
              <a:lumMod val="95000"/>
            </a:schemeClr>
          </a:solidFill>
          <a:ln w="19050">
            <a:solidFill>
              <a:schemeClr val="tx2">
                <a:lumMod val="10000"/>
              </a:schemeClr>
            </a:solidFill>
          </a:ln>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bg2">
                    <a:lumMod val="50000"/>
                  </a:schemeClr>
                </a:solidFill>
              </a:rPr>
              <a:t>Each grid has it’s own</a:t>
            </a:r>
          </a:p>
          <a:p>
            <a:r>
              <a:rPr lang="en-US" dirty="0">
                <a:solidFill>
                  <a:schemeClr val="bg2">
                    <a:lumMod val="50000"/>
                  </a:schemeClr>
                </a:solidFill>
              </a:rPr>
              <a:t>output </a:t>
            </a:r>
            <a:r>
              <a:rPr lang="en-US" dirty="0" err="1">
                <a:solidFill>
                  <a:schemeClr val="bg2">
                    <a:lumMod val="50000"/>
                  </a:schemeClr>
                </a:solidFill>
              </a:rPr>
              <a:t>cdump</a:t>
            </a:r>
            <a:r>
              <a:rPr lang="en-US" dirty="0">
                <a:solidFill>
                  <a:schemeClr val="bg2">
                    <a:lumMod val="50000"/>
                  </a:schemeClr>
                </a:solidFill>
              </a:rPr>
              <a:t> file.</a:t>
            </a:r>
          </a:p>
        </p:txBody>
      </p:sp>
    </p:spTree>
    <p:extLst>
      <p:ext uri="{BB962C8B-B14F-4D97-AF65-F5344CB8AC3E}">
        <p14:creationId xmlns:p14="http://schemas.microsoft.com/office/powerpoint/2010/main" val="709588741"/>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 xmlns:a16="http://schemas.microsoft.com/office/drawing/2014/main" id="{9475D836-063B-45C6-8B77-A73875E69496}"/>
              </a:ext>
            </a:extLst>
          </p:cNvPr>
          <p:cNvSpPr>
            <a:spLocks noGrp="1"/>
          </p:cNvSpPr>
          <p:nvPr>
            <p:ph type="sldNum" sz="quarter" idx="12"/>
          </p:nvPr>
        </p:nvSpPr>
        <p:spPr/>
        <p:txBody>
          <a:bodyPr/>
          <a:lstStyle/>
          <a:p>
            <a:fld id="{4E8DBFF9-7723-4E32-B4D1-61E93AF5D5D3}" type="slidenum">
              <a:rPr lang="en-US" smtClean="0"/>
              <a:pPr/>
              <a:t>95</a:t>
            </a:fld>
            <a:endParaRPr lang="en-US"/>
          </a:p>
        </p:txBody>
      </p:sp>
      <p:sp>
        <p:nvSpPr>
          <p:cNvPr id="3" name="TextBox 2">
            <a:extLst>
              <a:ext uri="{FF2B5EF4-FFF2-40B4-BE49-F238E27FC236}">
                <a16:creationId xmlns="" xmlns:a16="http://schemas.microsoft.com/office/drawing/2014/main" id="{25B30EDA-13FC-48C7-B3A0-8FF7EE04573E}"/>
              </a:ext>
            </a:extLst>
          </p:cNvPr>
          <p:cNvSpPr txBox="1"/>
          <p:nvPr/>
        </p:nvSpPr>
        <p:spPr>
          <a:xfrm>
            <a:off x="150350" y="164805"/>
            <a:ext cx="6416628" cy="584775"/>
          </a:xfrm>
          <a:prstGeom prst="rect">
            <a:avLst/>
          </a:prstGeom>
          <a:noFill/>
        </p:spPr>
        <p:txBody>
          <a:bodyPr wrap="none" rtlCol="0">
            <a:spAutoFit/>
          </a:bodyPr>
          <a:lstStyle/>
          <a:p>
            <a:r>
              <a:rPr lang="en-US" sz="3200" dirty="0">
                <a:solidFill>
                  <a:srgbClr val="FFC000"/>
                </a:solidFill>
              </a:rPr>
              <a:t>Tips on setting the concentration grid</a:t>
            </a:r>
          </a:p>
        </p:txBody>
      </p:sp>
      <p:pic>
        <p:nvPicPr>
          <p:cNvPr id="4" name="Picture 3">
            <a:extLst>
              <a:ext uri="{FF2B5EF4-FFF2-40B4-BE49-F238E27FC236}">
                <a16:creationId xmlns="" xmlns:a16="http://schemas.microsoft.com/office/drawing/2014/main" id="{7A5190F1-53F5-4D13-BCB2-E89D6C1DBF1A}"/>
              </a:ext>
            </a:extLst>
          </p:cNvPr>
          <p:cNvPicPr>
            <a:picLocks noChangeAspect="1"/>
          </p:cNvPicPr>
          <p:nvPr/>
        </p:nvPicPr>
        <p:blipFill>
          <a:blip r:embed="rId2"/>
          <a:stretch>
            <a:fillRect/>
          </a:stretch>
        </p:blipFill>
        <p:spPr>
          <a:xfrm>
            <a:off x="150350" y="934736"/>
            <a:ext cx="4724400" cy="5421614"/>
          </a:xfrm>
          <a:prstGeom prst="rect">
            <a:avLst/>
          </a:prstGeom>
        </p:spPr>
      </p:pic>
      <p:sp>
        <p:nvSpPr>
          <p:cNvPr id="6" name="TextBox 5">
            <a:extLst>
              <a:ext uri="{FF2B5EF4-FFF2-40B4-BE49-F238E27FC236}">
                <a16:creationId xmlns="" xmlns:a16="http://schemas.microsoft.com/office/drawing/2014/main" id="{B3DCC9F4-0433-4B41-A0CF-B34A65F677BB}"/>
              </a:ext>
            </a:extLst>
          </p:cNvPr>
          <p:cNvSpPr txBox="1"/>
          <p:nvPr/>
        </p:nvSpPr>
        <p:spPr>
          <a:xfrm>
            <a:off x="4988350" y="2979436"/>
            <a:ext cx="3733798" cy="1200329"/>
          </a:xfrm>
          <a:prstGeom prst="rect">
            <a:avLst/>
          </a:prstGeom>
          <a:solidFill>
            <a:srgbClr val="8FFF8F"/>
          </a:solidFill>
          <a:ln w="57150">
            <a:solidFill>
              <a:schemeClr val="tx1"/>
            </a:solidFill>
          </a:ln>
        </p:spPr>
        <p:txBody>
          <a:bodyPr wrap="square" rtlCol="0">
            <a:spAutoFit/>
          </a:bodyPr>
          <a:lstStyle/>
          <a:p>
            <a:pPr algn="ctr"/>
            <a:r>
              <a:rPr lang="en-US" b="1" dirty="0">
                <a:solidFill>
                  <a:schemeClr val="bg1"/>
                </a:solidFill>
              </a:rPr>
              <a:t>Vertical resolution is defined by the top height.</a:t>
            </a:r>
          </a:p>
          <a:p>
            <a:pPr algn="ctr"/>
            <a:r>
              <a:rPr lang="en-US" b="1" dirty="0">
                <a:solidFill>
                  <a:schemeClr val="bg1"/>
                </a:solidFill>
              </a:rPr>
              <a:t>Here the concentration is calculated from ground to 100 m.</a:t>
            </a:r>
          </a:p>
        </p:txBody>
      </p:sp>
      <p:sp>
        <p:nvSpPr>
          <p:cNvPr id="7" name="TextBox 6">
            <a:extLst>
              <a:ext uri="{FF2B5EF4-FFF2-40B4-BE49-F238E27FC236}">
                <a16:creationId xmlns="" xmlns:a16="http://schemas.microsoft.com/office/drawing/2014/main" id="{36F9F4BF-B8F0-4B7B-B9F9-6491D030091F}"/>
              </a:ext>
            </a:extLst>
          </p:cNvPr>
          <p:cNvSpPr txBox="1"/>
          <p:nvPr/>
        </p:nvSpPr>
        <p:spPr>
          <a:xfrm>
            <a:off x="4953000" y="5410200"/>
            <a:ext cx="3733799" cy="646331"/>
          </a:xfrm>
          <a:prstGeom prst="rect">
            <a:avLst/>
          </a:prstGeom>
          <a:solidFill>
            <a:srgbClr val="8FFF8F"/>
          </a:solidFill>
          <a:ln w="57150">
            <a:solidFill>
              <a:schemeClr val="tx1"/>
            </a:solidFill>
          </a:ln>
        </p:spPr>
        <p:txBody>
          <a:bodyPr wrap="square" rtlCol="0">
            <a:spAutoFit/>
          </a:bodyPr>
          <a:lstStyle/>
          <a:p>
            <a:pPr algn="ctr"/>
            <a:r>
              <a:rPr lang="en-US" b="1" dirty="0">
                <a:solidFill>
                  <a:schemeClr val="bg1"/>
                </a:solidFill>
              </a:rPr>
              <a:t>Usually an average concentration over some time is used. </a:t>
            </a:r>
          </a:p>
        </p:txBody>
      </p:sp>
      <p:sp>
        <p:nvSpPr>
          <p:cNvPr id="8" name="TextBox 7">
            <a:extLst>
              <a:ext uri="{FF2B5EF4-FFF2-40B4-BE49-F238E27FC236}">
                <a16:creationId xmlns="" xmlns:a16="http://schemas.microsoft.com/office/drawing/2014/main" id="{E4E8243F-0BE4-45E6-9AC2-D26DABA6DC16}"/>
              </a:ext>
            </a:extLst>
          </p:cNvPr>
          <p:cNvSpPr txBox="1"/>
          <p:nvPr/>
        </p:nvSpPr>
        <p:spPr>
          <a:xfrm>
            <a:off x="4988350" y="950906"/>
            <a:ext cx="3698449" cy="646331"/>
          </a:xfrm>
          <a:prstGeom prst="rect">
            <a:avLst/>
          </a:prstGeom>
          <a:solidFill>
            <a:srgbClr val="8FFF8F"/>
          </a:solidFill>
          <a:ln w="57150">
            <a:solidFill>
              <a:schemeClr val="tx1"/>
            </a:solidFill>
          </a:ln>
        </p:spPr>
        <p:txBody>
          <a:bodyPr wrap="square" rtlCol="0">
            <a:spAutoFit/>
          </a:bodyPr>
          <a:lstStyle/>
          <a:p>
            <a:pPr algn="ctr"/>
            <a:r>
              <a:rPr lang="en-US" b="1" dirty="0">
                <a:solidFill>
                  <a:schemeClr val="bg1"/>
                </a:solidFill>
              </a:rPr>
              <a:t>Multiple concentration grids may be specified.</a:t>
            </a:r>
          </a:p>
        </p:txBody>
      </p:sp>
      <p:sp>
        <p:nvSpPr>
          <p:cNvPr id="9" name="TextBox 8">
            <a:extLst>
              <a:ext uri="{FF2B5EF4-FFF2-40B4-BE49-F238E27FC236}">
                <a16:creationId xmlns="" xmlns:a16="http://schemas.microsoft.com/office/drawing/2014/main" id="{E811FEF7-4C71-4F58-8CC6-428A11931166}"/>
              </a:ext>
            </a:extLst>
          </p:cNvPr>
          <p:cNvSpPr txBox="1"/>
          <p:nvPr/>
        </p:nvSpPr>
        <p:spPr>
          <a:xfrm>
            <a:off x="4988349" y="1696352"/>
            <a:ext cx="3698449" cy="923330"/>
          </a:xfrm>
          <a:prstGeom prst="rect">
            <a:avLst/>
          </a:prstGeom>
          <a:solidFill>
            <a:srgbClr val="8FFF8F"/>
          </a:solidFill>
          <a:ln w="57150">
            <a:solidFill>
              <a:schemeClr val="tx1"/>
            </a:solidFill>
          </a:ln>
        </p:spPr>
        <p:txBody>
          <a:bodyPr wrap="square" rtlCol="0">
            <a:spAutoFit/>
          </a:bodyPr>
          <a:lstStyle/>
          <a:p>
            <a:pPr algn="ctr"/>
            <a:r>
              <a:rPr lang="en-US" b="1" dirty="0">
                <a:solidFill>
                  <a:schemeClr val="bg1"/>
                </a:solidFill>
              </a:rPr>
              <a:t>Resolution will depend on application. Fine resolution may require more particles.</a:t>
            </a:r>
          </a:p>
        </p:txBody>
      </p:sp>
      <p:sp>
        <p:nvSpPr>
          <p:cNvPr id="10" name="TextBox 9">
            <a:extLst>
              <a:ext uri="{FF2B5EF4-FFF2-40B4-BE49-F238E27FC236}">
                <a16:creationId xmlns="" xmlns:a16="http://schemas.microsoft.com/office/drawing/2014/main" id="{BBF7FAD6-58E9-4460-8616-BD2FDC6A2148}"/>
              </a:ext>
            </a:extLst>
          </p:cNvPr>
          <p:cNvSpPr txBox="1"/>
          <p:nvPr/>
        </p:nvSpPr>
        <p:spPr>
          <a:xfrm>
            <a:off x="4988350" y="4309851"/>
            <a:ext cx="3733798" cy="646331"/>
          </a:xfrm>
          <a:prstGeom prst="rect">
            <a:avLst/>
          </a:prstGeom>
          <a:solidFill>
            <a:srgbClr val="8FFF8F"/>
          </a:solidFill>
          <a:ln w="57150">
            <a:solidFill>
              <a:schemeClr val="tx1"/>
            </a:solidFill>
          </a:ln>
        </p:spPr>
        <p:txBody>
          <a:bodyPr wrap="square" rtlCol="0">
            <a:spAutoFit/>
          </a:bodyPr>
          <a:lstStyle/>
          <a:p>
            <a:pPr algn="ctr"/>
            <a:r>
              <a:rPr lang="en-US" b="1" dirty="0">
                <a:solidFill>
                  <a:schemeClr val="bg1"/>
                </a:solidFill>
              </a:rPr>
              <a:t>If a 0 level is defined, deposition will be output to that level.</a:t>
            </a:r>
          </a:p>
        </p:txBody>
      </p:sp>
    </p:spTree>
    <p:extLst>
      <p:ext uri="{BB962C8B-B14F-4D97-AF65-F5344CB8AC3E}">
        <p14:creationId xmlns:p14="http://schemas.microsoft.com/office/powerpoint/2010/main" val="49510260"/>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4E8DBFF9-7723-4E32-B4D1-61E93AF5D5D3}" type="slidenum">
              <a:rPr lang="en-US" smtClean="0"/>
              <a:pPr/>
              <a:t>96</a:t>
            </a:fld>
            <a:endParaRPr lang="en-US"/>
          </a:p>
        </p:txBody>
      </p:sp>
      <p:sp>
        <p:nvSpPr>
          <p:cNvPr id="3" name="TextBox 2"/>
          <p:cNvSpPr txBox="1"/>
          <p:nvPr/>
        </p:nvSpPr>
        <p:spPr>
          <a:xfrm>
            <a:off x="457200" y="457200"/>
            <a:ext cx="6102953" cy="2954655"/>
          </a:xfrm>
          <a:prstGeom prst="rect">
            <a:avLst/>
          </a:prstGeom>
          <a:noFill/>
        </p:spPr>
        <p:txBody>
          <a:bodyPr wrap="none" rtlCol="0">
            <a:spAutoFit/>
          </a:bodyPr>
          <a:lstStyle/>
          <a:p>
            <a:pPr>
              <a:spcBef>
                <a:spcPts val="1200"/>
              </a:spcBef>
            </a:pPr>
            <a:r>
              <a:rPr lang="en-US" b="1" dirty="0"/>
              <a:t>We will briefly go through the following sections: </a:t>
            </a:r>
          </a:p>
          <a:p>
            <a:pPr>
              <a:spcBef>
                <a:spcPts val="1200"/>
              </a:spcBef>
            </a:pPr>
            <a:r>
              <a:rPr lang="en-US" b="1" dirty="0">
                <a:solidFill>
                  <a:schemeClr val="tx1">
                    <a:lumMod val="65000"/>
                  </a:schemeClr>
                </a:solidFill>
              </a:rPr>
              <a:t>Dispersion / Air concentration equations  (tutorial section 7.2)</a:t>
            </a:r>
          </a:p>
          <a:p>
            <a:pPr>
              <a:spcBef>
                <a:spcPts val="1200"/>
              </a:spcBef>
            </a:pPr>
            <a:r>
              <a:rPr lang="en-US" b="1" dirty="0">
                <a:solidFill>
                  <a:schemeClr val="tx1">
                    <a:lumMod val="65000"/>
                  </a:schemeClr>
                </a:solidFill>
              </a:rPr>
              <a:t>CONTROL file</a:t>
            </a:r>
          </a:p>
          <a:p>
            <a:pPr>
              <a:spcBef>
                <a:spcPts val="1200"/>
              </a:spcBef>
            </a:pPr>
            <a:r>
              <a:rPr lang="en-US" b="1" dirty="0">
                <a:solidFill>
                  <a:srgbClr val="FFFF00"/>
                </a:solidFill>
              </a:rPr>
              <a:t>SETUP.CFG file</a:t>
            </a:r>
          </a:p>
          <a:p>
            <a:pPr>
              <a:spcBef>
                <a:spcPts val="1200"/>
              </a:spcBef>
            </a:pPr>
            <a:r>
              <a:rPr lang="en-US" b="1" dirty="0">
                <a:solidFill>
                  <a:schemeClr val="tx1">
                    <a:lumMod val="75000"/>
                  </a:schemeClr>
                </a:solidFill>
              </a:rPr>
              <a:t>Outputs</a:t>
            </a:r>
          </a:p>
          <a:p>
            <a:pPr>
              <a:spcBef>
                <a:spcPts val="1200"/>
              </a:spcBef>
            </a:pPr>
            <a:r>
              <a:rPr lang="en-US" dirty="0">
                <a:solidFill>
                  <a:schemeClr val="tx1">
                    <a:lumMod val="75000"/>
                  </a:schemeClr>
                </a:solidFill>
              </a:rPr>
              <a:t>Additional input files</a:t>
            </a:r>
          </a:p>
          <a:p>
            <a:pPr>
              <a:spcBef>
                <a:spcPts val="1200"/>
              </a:spcBef>
            </a:pPr>
            <a:r>
              <a:rPr lang="en-US" dirty="0">
                <a:solidFill>
                  <a:schemeClr val="tx1">
                    <a:lumMod val="65000"/>
                  </a:schemeClr>
                </a:solidFill>
              </a:rPr>
              <a:t>Interpreting results</a:t>
            </a:r>
          </a:p>
        </p:txBody>
      </p:sp>
      <p:sp>
        <p:nvSpPr>
          <p:cNvPr id="4" name="TextBox 3"/>
          <p:cNvSpPr txBox="1"/>
          <p:nvPr/>
        </p:nvSpPr>
        <p:spPr>
          <a:xfrm>
            <a:off x="4343400" y="1371600"/>
            <a:ext cx="4114800" cy="1938992"/>
          </a:xfrm>
          <a:prstGeom prst="rect">
            <a:avLst/>
          </a:prstGeom>
          <a:solidFill>
            <a:srgbClr val="8FFF8F"/>
          </a:solidFill>
          <a:ln w="57150">
            <a:solidFill>
              <a:schemeClr val="tx1"/>
            </a:solidFill>
          </a:ln>
        </p:spPr>
        <p:txBody>
          <a:bodyPr wrap="square" rtlCol="0">
            <a:spAutoFit/>
          </a:bodyPr>
          <a:lstStyle/>
          <a:p>
            <a:r>
              <a:rPr lang="en-US" sz="2400" b="1" dirty="0">
                <a:solidFill>
                  <a:schemeClr val="bg1"/>
                </a:solidFill>
              </a:rPr>
              <a:t>Key Things to Learn:</a:t>
            </a:r>
          </a:p>
          <a:p>
            <a:endParaRPr lang="en-US" sz="2400" b="1" dirty="0">
              <a:solidFill>
                <a:schemeClr val="bg1"/>
              </a:solidFill>
            </a:endParaRPr>
          </a:p>
          <a:p>
            <a:pPr marL="285750" indent="-285750">
              <a:buFont typeface="Wingdings" panose="05000000000000000000" pitchFamily="2" charset="2"/>
              <a:buChar char="Ø"/>
            </a:pPr>
            <a:r>
              <a:rPr lang="en-US" b="1" dirty="0">
                <a:solidFill>
                  <a:schemeClr val="bg1"/>
                </a:solidFill>
              </a:rPr>
              <a:t>The SETUP.CFG file has many options.</a:t>
            </a:r>
          </a:p>
          <a:p>
            <a:pPr marL="285750" indent="-285750">
              <a:buFont typeface="Wingdings" panose="05000000000000000000" pitchFamily="2" charset="2"/>
              <a:buChar char="Ø"/>
            </a:pPr>
            <a:endParaRPr lang="en-US" b="1" dirty="0">
              <a:solidFill>
                <a:schemeClr val="bg1"/>
              </a:solidFill>
            </a:endParaRPr>
          </a:p>
          <a:p>
            <a:pPr marL="285750" indent="-285750">
              <a:buFont typeface="Wingdings" panose="05000000000000000000" pitchFamily="2" charset="2"/>
              <a:buChar char="Ø"/>
            </a:pPr>
            <a:r>
              <a:rPr lang="en-US" b="1" dirty="0">
                <a:solidFill>
                  <a:schemeClr val="bg1"/>
                </a:solidFill>
              </a:rPr>
              <a:t>Know where to look up information about the options.</a:t>
            </a:r>
          </a:p>
        </p:txBody>
      </p:sp>
      <p:cxnSp>
        <p:nvCxnSpPr>
          <p:cNvPr id="5" name="Straight Connector 4"/>
          <p:cNvCxnSpPr>
            <a:cxnSpLocks/>
          </p:cNvCxnSpPr>
          <p:nvPr/>
        </p:nvCxnSpPr>
        <p:spPr>
          <a:xfrm>
            <a:off x="2057400" y="1905000"/>
            <a:ext cx="2286000" cy="0"/>
          </a:xfrm>
          <a:prstGeom prst="line">
            <a:avLst/>
          </a:prstGeom>
          <a:ln w="57150">
            <a:solidFill>
              <a:srgbClr val="FFFF00"/>
            </a:solidFill>
            <a:prstDash val="sysDot"/>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6" name="Rectangle 5"/>
          <p:cNvSpPr/>
          <p:nvPr/>
        </p:nvSpPr>
        <p:spPr>
          <a:xfrm>
            <a:off x="304800" y="3984367"/>
            <a:ext cx="8305800" cy="1446550"/>
          </a:xfrm>
          <a:prstGeom prst="rect">
            <a:avLst/>
          </a:prstGeom>
        </p:spPr>
        <p:txBody>
          <a:bodyPr wrap="square">
            <a:spAutoFit/>
          </a:bodyPr>
          <a:lstStyle/>
          <a:p>
            <a:r>
              <a:rPr lang="en-US" sz="3200" dirty="0"/>
              <a:t>Complete list of  NAMELIST file SETUP.CFG options in help at:</a:t>
            </a:r>
          </a:p>
          <a:p>
            <a:r>
              <a:rPr lang="en-US" sz="2400" dirty="0">
                <a:hlinkClick r:id="rId2"/>
              </a:rPr>
              <a:t>https://www.ready.noaa.gov/hysplitusersguide/S410.htm</a:t>
            </a:r>
            <a:endParaRPr lang="en-US" sz="2400" dirty="0"/>
          </a:p>
        </p:txBody>
      </p:sp>
    </p:spTree>
    <p:extLst>
      <p:ext uri="{BB962C8B-B14F-4D97-AF65-F5344CB8AC3E}">
        <p14:creationId xmlns:p14="http://schemas.microsoft.com/office/powerpoint/2010/main" val="3034489758"/>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28600" y="14818"/>
            <a:ext cx="6705600" cy="2179129"/>
          </a:xfrm>
          <a:prstGeom prst="rect">
            <a:avLst/>
          </a:prstGeom>
        </p:spPr>
      </p:pic>
      <p:sp>
        <p:nvSpPr>
          <p:cNvPr id="8" name="TextBox 7"/>
          <p:cNvSpPr txBox="1"/>
          <p:nvPr/>
        </p:nvSpPr>
        <p:spPr>
          <a:xfrm>
            <a:off x="4800600" y="2128596"/>
            <a:ext cx="4114800" cy="1938992"/>
          </a:xfrm>
          <a:prstGeom prst="rect">
            <a:avLst/>
          </a:prstGeom>
          <a:solidFill>
            <a:srgbClr val="8FFF8F"/>
          </a:solidFill>
          <a:ln w="57150">
            <a:solidFill>
              <a:schemeClr val="tx1"/>
            </a:solidFill>
          </a:ln>
        </p:spPr>
        <p:txBody>
          <a:bodyPr wrap="square" rtlCol="0">
            <a:spAutoFit/>
          </a:bodyPr>
          <a:lstStyle/>
          <a:p>
            <a:pPr algn="ctr"/>
            <a:r>
              <a:rPr lang="en-US" sz="2400" b="1" dirty="0">
                <a:solidFill>
                  <a:schemeClr val="bg1"/>
                </a:solidFill>
              </a:rPr>
              <a:t>In the GUI options for</a:t>
            </a:r>
          </a:p>
          <a:p>
            <a:pPr algn="ctr"/>
            <a:r>
              <a:rPr lang="en-US" sz="2400" b="1" dirty="0">
                <a:solidFill>
                  <a:schemeClr val="bg1"/>
                </a:solidFill>
              </a:rPr>
              <a:t>The SETUP.CFG file are found</a:t>
            </a:r>
          </a:p>
          <a:p>
            <a:pPr algn="ctr"/>
            <a:r>
              <a:rPr lang="en-US" sz="2400" b="1" dirty="0">
                <a:solidFill>
                  <a:schemeClr val="bg1"/>
                </a:solidFill>
              </a:rPr>
              <a:t>In </a:t>
            </a:r>
            <a:r>
              <a:rPr lang="en-US" sz="2400" b="1" dirty="0">
                <a:solidFill>
                  <a:srgbClr val="AE12AE"/>
                </a:solidFill>
              </a:rPr>
              <a:t>Advanced- Configuration SETUP – Concentration</a:t>
            </a:r>
          </a:p>
          <a:p>
            <a:pPr algn="ctr"/>
            <a:r>
              <a:rPr lang="en-US" sz="2400" b="1" dirty="0">
                <a:solidFill>
                  <a:srgbClr val="AE12AE"/>
                </a:solidFill>
              </a:rPr>
              <a:t>Menu.</a:t>
            </a:r>
          </a:p>
        </p:txBody>
      </p:sp>
      <p:sp>
        <p:nvSpPr>
          <p:cNvPr id="2" name="Slide Number Placeholder 1"/>
          <p:cNvSpPr>
            <a:spLocks noGrp="1"/>
          </p:cNvSpPr>
          <p:nvPr>
            <p:ph type="sldNum" sz="quarter" idx="12"/>
          </p:nvPr>
        </p:nvSpPr>
        <p:spPr/>
        <p:txBody>
          <a:bodyPr/>
          <a:lstStyle/>
          <a:p>
            <a:fld id="{4E8DBFF9-7723-4E32-B4D1-61E93AF5D5D3}" type="slidenum">
              <a:rPr lang="en-US" smtClean="0"/>
              <a:pPr/>
              <a:t>97</a:t>
            </a:fld>
            <a:endParaRPr lang="en-US"/>
          </a:p>
        </p:txBody>
      </p:sp>
      <p:pic>
        <p:nvPicPr>
          <p:cNvPr id="1026" name="Picture 2" descr="https://www.ready.noaa.gov/hysplitusersguide/Image74.gif"/>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200400" y="4349749"/>
            <a:ext cx="5543550" cy="237172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1371600"/>
            <a:ext cx="4432300" cy="4032273"/>
          </a:xfrm>
          <a:prstGeom prst="rect">
            <a:avLst/>
          </a:prstGeom>
        </p:spPr>
      </p:pic>
      <p:cxnSp>
        <p:nvCxnSpPr>
          <p:cNvPr id="7" name="Elbow Connector 6"/>
          <p:cNvCxnSpPr/>
          <p:nvPr/>
        </p:nvCxnSpPr>
        <p:spPr>
          <a:xfrm rot="5400000">
            <a:off x="3825242" y="3489959"/>
            <a:ext cx="1645920" cy="3"/>
          </a:xfrm>
          <a:prstGeom prst="bentConnector3">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3962400" y="2690247"/>
            <a:ext cx="731520"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80572456"/>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4E8DBFF9-7723-4E32-B4D1-61E93AF5D5D3}" type="slidenum">
              <a:rPr lang="en-US" smtClean="0"/>
              <a:pPr/>
              <a:t>98</a:t>
            </a:fld>
            <a:endParaRPr lang="en-US"/>
          </a:p>
        </p:txBody>
      </p:sp>
      <p:sp>
        <p:nvSpPr>
          <p:cNvPr id="4" name="TextBox 3"/>
          <p:cNvSpPr txBox="1"/>
          <p:nvPr/>
        </p:nvSpPr>
        <p:spPr>
          <a:xfrm>
            <a:off x="5828653" y="791633"/>
            <a:ext cx="2177840" cy="646331"/>
          </a:xfrm>
          <a:prstGeom prst="rect">
            <a:avLst/>
          </a:prstGeom>
          <a:noFill/>
        </p:spPr>
        <p:txBody>
          <a:bodyPr wrap="none" rtlCol="0">
            <a:spAutoFit/>
          </a:bodyPr>
          <a:lstStyle/>
          <a:p>
            <a:r>
              <a:rPr lang="en-US" sz="3600" dirty="0"/>
              <a:t>SETUP.CFG</a:t>
            </a:r>
          </a:p>
        </p:txBody>
      </p:sp>
      <p:sp>
        <p:nvSpPr>
          <p:cNvPr id="6" name="Rectangle 5"/>
          <p:cNvSpPr/>
          <p:nvPr/>
        </p:nvSpPr>
        <p:spPr>
          <a:xfrm>
            <a:off x="228600" y="5237640"/>
            <a:ext cx="7750904" cy="830997"/>
          </a:xfrm>
          <a:prstGeom prst="rect">
            <a:avLst/>
          </a:prstGeom>
        </p:spPr>
        <p:txBody>
          <a:bodyPr wrap="none">
            <a:spAutoFit/>
          </a:bodyPr>
          <a:lstStyle/>
          <a:p>
            <a:r>
              <a:rPr lang="en-US" sz="2400" dirty="0"/>
              <a:t>Complete list of  NAMELIST file SETUP.CFG options in help at:</a:t>
            </a:r>
          </a:p>
          <a:p>
            <a:r>
              <a:rPr lang="en-US" sz="2400" dirty="0">
                <a:hlinkClick r:id="rId2"/>
              </a:rPr>
              <a:t>https://www.ready.noaa.gov/hysplitusersguide/S410.htm</a:t>
            </a:r>
            <a:endParaRPr lang="en-US" sz="2400" dirty="0"/>
          </a:p>
        </p:txBody>
      </p:sp>
      <p:pic>
        <p:nvPicPr>
          <p:cNvPr id="7" name="Picture 2" descr="https://www.ready.noaa.gov/hysplitusersguide/Image74.gif"/>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080" y="838200"/>
            <a:ext cx="5543550" cy="2371726"/>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5257800" y="1504266"/>
            <a:ext cx="3723640" cy="3046988"/>
          </a:xfrm>
          <a:prstGeom prst="rect">
            <a:avLst/>
          </a:prstGeom>
          <a:solidFill>
            <a:schemeClr val="tx1"/>
          </a:solidFill>
        </p:spPr>
        <p:txBody>
          <a:bodyPr wrap="square">
            <a:spAutoFit/>
          </a:bodyPr>
          <a:lstStyle/>
          <a:p>
            <a:r>
              <a:rPr lang="en-US" sz="2400" dirty="0">
                <a:solidFill>
                  <a:srgbClr val="000000"/>
                </a:solidFill>
                <a:latin typeface="Consolas" panose="020B0609020204030204" pitchFamily="49" charset="0"/>
              </a:rPr>
              <a:t>&amp;SETUP </a:t>
            </a:r>
            <a:r>
              <a:rPr lang="en-US" sz="2400" dirty="0" err="1">
                <a:solidFill>
                  <a:srgbClr val="000000"/>
                </a:solidFill>
                <a:latin typeface="Consolas" panose="020B0609020204030204" pitchFamily="49" charset="0"/>
              </a:rPr>
              <a:t>initd</a:t>
            </a:r>
            <a:r>
              <a:rPr lang="en-US" sz="2400" dirty="0">
                <a:solidFill>
                  <a:srgbClr val="000000"/>
                </a:solidFill>
                <a:latin typeface="Consolas" panose="020B0609020204030204" pitchFamily="49" charset="0"/>
              </a:rPr>
              <a:t> = 0, </a:t>
            </a:r>
          </a:p>
          <a:p>
            <a:r>
              <a:rPr lang="en-US" sz="2400" dirty="0" err="1">
                <a:solidFill>
                  <a:srgbClr val="000000"/>
                </a:solidFill>
                <a:latin typeface="Consolas" panose="020B0609020204030204" pitchFamily="49" charset="0"/>
              </a:rPr>
              <a:t>numpar</a:t>
            </a:r>
            <a:r>
              <a:rPr lang="en-US" sz="2400" dirty="0">
                <a:solidFill>
                  <a:srgbClr val="000000"/>
                </a:solidFill>
                <a:latin typeface="Consolas" panose="020B0609020204030204" pitchFamily="49" charset="0"/>
              </a:rPr>
              <a:t> = 2500, </a:t>
            </a:r>
          </a:p>
          <a:p>
            <a:r>
              <a:rPr lang="en-US" sz="2400" dirty="0" err="1">
                <a:solidFill>
                  <a:srgbClr val="000000"/>
                </a:solidFill>
                <a:latin typeface="Consolas" panose="020B0609020204030204" pitchFamily="49" charset="0"/>
              </a:rPr>
              <a:t>ninit</a:t>
            </a:r>
            <a:r>
              <a:rPr lang="en-US" sz="2400" dirty="0">
                <a:solidFill>
                  <a:srgbClr val="000000"/>
                </a:solidFill>
                <a:latin typeface="Consolas" panose="020B0609020204030204" pitchFamily="49" charset="0"/>
              </a:rPr>
              <a:t> = 1, </a:t>
            </a:r>
          </a:p>
          <a:p>
            <a:r>
              <a:rPr lang="en-US" sz="2400" dirty="0" err="1">
                <a:solidFill>
                  <a:srgbClr val="000000"/>
                </a:solidFill>
                <a:latin typeface="Consolas" panose="020B0609020204030204" pitchFamily="49" charset="0"/>
              </a:rPr>
              <a:t>ndump</a:t>
            </a:r>
            <a:r>
              <a:rPr lang="en-US" sz="2400" dirty="0">
                <a:solidFill>
                  <a:srgbClr val="000000"/>
                </a:solidFill>
                <a:latin typeface="Consolas" panose="020B0609020204030204" pitchFamily="49" charset="0"/>
              </a:rPr>
              <a:t> = 0, </a:t>
            </a:r>
          </a:p>
          <a:p>
            <a:r>
              <a:rPr lang="en-US" sz="2400" dirty="0" err="1">
                <a:solidFill>
                  <a:srgbClr val="000000"/>
                </a:solidFill>
                <a:latin typeface="Consolas" panose="020B0609020204030204" pitchFamily="49" charset="0"/>
              </a:rPr>
              <a:t>ncycl</a:t>
            </a:r>
            <a:r>
              <a:rPr lang="en-US" sz="2400" dirty="0">
                <a:solidFill>
                  <a:srgbClr val="000000"/>
                </a:solidFill>
                <a:latin typeface="Consolas" panose="020B0609020204030204" pitchFamily="49" charset="0"/>
              </a:rPr>
              <a:t> = 0, </a:t>
            </a:r>
          </a:p>
          <a:p>
            <a:r>
              <a:rPr lang="en-US" sz="2400" dirty="0" err="1">
                <a:solidFill>
                  <a:srgbClr val="000000"/>
                </a:solidFill>
                <a:latin typeface="Consolas" panose="020B0609020204030204" pitchFamily="49" charset="0"/>
              </a:rPr>
              <a:t>pinpf</a:t>
            </a:r>
            <a:r>
              <a:rPr lang="en-US" sz="2400" dirty="0">
                <a:solidFill>
                  <a:srgbClr val="000000"/>
                </a:solidFill>
                <a:latin typeface="Consolas" panose="020B0609020204030204" pitchFamily="49" charset="0"/>
              </a:rPr>
              <a:t> ='PARINIT', </a:t>
            </a:r>
          </a:p>
          <a:p>
            <a:r>
              <a:rPr lang="en-US" sz="2400" dirty="0" err="1">
                <a:solidFill>
                  <a:srgbClr val="000000"/>
                </a:solidFill>
                <a:latin typeface="Consolas" panose="020B0609020204030204" pitchFamily="49" charset="0"/>
              </a:rPr>
              <a:t>poutf</a:t>
            </a:r>
            <a:r>
              <a:rPr lang="en-US" sz="2400" dirty="0">
                <a:solidFill>
                  <a:srgbClr val="000000"/>
                </a:solidFill>
                <a:latin typeface="Consolas" panose="020B0609020204030204" pitchFamily="49" charset="0"/>
              </a:rPr>
              <a:t> = 'PARDUMP', </a:t>
            </a:r>
          </a:p>
          <a:p>
            <a:r>
              <a:rPr lang="en-US" sz="2400" dirty="0" err="1">
                <a:solidFill>
                  <a:srgbClr val="000000"/>
                </a:solidFill>
                <a:latin typeface="Consolas" panose="020B0609020204030204" pitchFamily="49" charset="0"/>
              </a:rPr>
              <a:t>maxpar</a:t>
            </a:r>
            <a:r>
              <a:rPr lang="en-US" sz="2400" dirty="0">
                <a:solidFill>
                  <a:srgbClr val="000000"/>
                </a:solidFill>
                <a:latin typeface="Consolas" panose="020B0609020204030204" pitchFamily="49" charset="0"/>
              </a:rPr>
              <a:t> = 10000, /</a:t>
            </a:r>
            <a:endParaRPr lang="en-US" sz="2400" dirty="0"/>
          </a:p>
        </p:txBody>
      </p:sp>
      <p:cxnSp>
        <p:nvCxnSpPr>
          <p:cNvPr id="8" name="Straight Arrow Connector 7"/>
          <p:cNvCxnSpPr/>
          <p:nvPr/>
        </p:nvCxnSpPr>
        <p:spPr>
          <a:xfrm>
            <a:off x="4342106" y="2034223"/>
            <a:ext cx="915694" cy="69807"/>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a:cxnSpLocks/>
          </p:cNvCxnSpPr>
          <p:nvPr/>
        </p:nvCxnSpPr>
        <p:spPr>
          <a:xfrm>
            <a:off x="4267200" y="2209800"/>
            <a:ext cx="990600" cy="213360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 name="Rectangle 4"/>
          <p:cNvSpPr/>
          <p:nvPr/>
        </p:nvSpPr>
        <p:spPr>
          <a:xfrm>
            <a:off x="76200" y="135724"/>
            <a:ext cx="7159139" cy="646331"/>
          </a:xfrm>
          <a:prstGeom prst="rect">
            <a:avLst/>
          </a:prstGeom>
        </p:spPr>
        <p:txBody>
          <a:bodyPr wrap="none">
            <a:spAutoFit/>
          </a:bodyPr>
          <a:lstStyle/>
          <a:p>
            <a:r>
              <a:rPr lang="en-US" sz="3600" b="1" dirty="0">
                <a:solidFill>
                  <a:srgbClr val="FFC000"/>
                </a:solidFill>
              </a:rPr>
              <a:t>Number of Computational Particles?</a:t>
            </a:r>
          </a:p>
        </p:txBody>
      </p:sp>
    </p:spTree>
    <p:extLst>
      <p:ext uri="{BB962C8B-B14F-4D97-AF65-F5344CB8AC3E}">
        <p14:creationId xmlns:p14="http://schemas.microsoft.com/office/powerpoint/2010/main" val="3053962733"/>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4E8DBFF9-7723-4E32-B4D1-61E93AF5D5D3}" type="slidenum">
              <a:rPr lang="en-US" smtClean="0"/>
              <a:pPr/>
              <a:t>99</a:t>
            </a:fld>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603582" y="3435866"/>
            <a:ext cx="4572000" cy="3429000"/>
          </a:xfrm>
          <a:prstGeom prst="rect">
            <a:avLst/>
          </a:prstGeom>
        </p:spPr>
      </p:pic>
      <p:sp>
        <p:nvSpPr>
          <p:cNvPr id="5" name="TextBox 4"/>
          <p:cNvSpPr txBox="1"/>
          <p:nvPr/>
        </p:nvSpPr>
        <p:spPr>
          <a:xfrm>
            <a:off x="34767" y="10160"/>
            <a:ext cx="3752950" cy="4832092"/>
          </a:xfrm>
          <a:prstGeom prst="rect">
            <a:avLst/>
          </a:prstGeom>
          <a:noFill/>
        </p:spPr>
        <p:txBody>
          <a:bodyPr wrap="none" rtlCol="0">
            <a:spAutoFit/>
          </a:bodyPr>
          <a:lstStyle/>
          <a:p>
            <a:r>
              <a:rPr lang="en-US" sz="3200" b="1" dirty="0">
                <a:solidFill>
                  <a:srgbClr val="FFC000"/>
                </a:solidFill>
              </a:rPr>
              <a:t>Number of Particles?</a:t>
            </a:r>
          </a:p>
          <a:p>
            <a:r>
              <a:rPr lang="en-US" sz="2400" dirty="0"/>
              <a:t>Release 1 kg gram</a:t>
            </a:r>
          </a:p>
          <a:p>
            <a:r>
              <a:rPr lang="en-US" sz="2400" dirty="0"/>
              <a:t>Consider :</a:t>
            </a:r>
          </a:p>
          <a:p>
            <a:r>
              <a:rPr lang="en-US" sz="2400" dirty="0"/>
              <a:t>Concentration grid size</a:t>
            </a:r>
          </a:p>
          <a:p>
            <a:r>
              <a:rPr lang="en-US" sz="2400" dirty="0"/>
              <a:t>Averaging time</a:t>
            </a:r>
          </a:p>
          <a:p>
            <a:r>
              <a:rPr lang="en-US" sz="2400" dirty="0"/>
              <a:t>Length of time </a:t>
            </a:r>
          </a:p>
          <a:p>
            <a:r>
              <a:rPr lang="en-US" sz="2400" dirty="0"/>
              <a:t>Minimum detection</a:t>
            </a:r>
          </a:p>
          <a:p>
            <a:endParaRPr lang="en-US" sz="3200" dirty="0"/>
          </a:p>
          <a:p>
            <a:endParaRPr lang="en-US" sz="3200" dirty="0"/>
          </a:p>
          <a:p>
            <a:endParaRPr lang="en-US" sz="3200" dirty="0"/>
          </a:p>
          <a:p>
            <a:endParaRPr lang="en-US" dirty="0"/>
          </a:p>
          <a:p>
            <a:endParaRPr lang="en-US" dirty="0"/>
          </a:p>
        </p:txBody>
      </p:sp>
      <p:sp>
        <p:nvSpPr>
          <p:cNvPr id="14" name="TextBox 13"/>
          <p:cNvSpPr txBox="1"/>
          <p:nvPr/>
        </p:nvSpPr>
        <p:spPr>
          <a:xfrm>
            <a:off x="4696914" y="3433544"/>
            <a:ext cx="4268797" cy="461665"/>
          </a:xfrm>
          <a:prstGeom prst="rect">
            <a:avLst/>
          </a:prstGeom>
          <a:noFill/>
        </p:spPr>
        <p:txBody>
          <a:bodyPr wrap="none" rtlCol="0">
            <a:spAutoFit/>
          </a:bodyPr>
          <a:lstStyle/>
          <a:p>
            <a:r>
              <a:rPr lang="en-US" sz="2400" dirty="0">
                <a:solidFill>
                  <a:schemeClr val="accent2">
                    <a:lumMod val="75000"/>
                  </a:schemeClr>
                </a:solidFill>
              </a:rPr>
              <a:t>1000 particles   Each particle 1g</a:t>
            </a:r>
          </a:p>
        </p:txBody>
      </p:sp>
      <p:grpSp>
        <p:nvGrpSpPr>
          <p:cNvPr id="15" name="Group 14"/>
          <p:cNvGrpSpPr/>
          <p:nvPr/>
        </p:nvGrpSpPr>
        <p:grpSpPr>
          <a:xfrm>
            <a:off x="2869177" y="2021134"/>
            <a:ext cx="1707829" cy="1411249"/>
            <a:chOff x="2693042" y="1990040"/>
            <a:chExt cx="1707829" cy="1411249"/>
          </a:xfrm>
        </p:grpSpPr>
        <p:cxnSp>
          <p:nvCxnSpPr>
            <p:cNvPr id="18" name="Straight Arrow Connector 17"/>
            <p:cNvCxnSpPr/>
            <p:nvPr/>
          </p:nvCxnSpPr>
          <p:spPr>
            <a:xfrm>
              <a:off x="3200400" y="3048000"/>
              <a:ext cx="838200"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V="1">
              <a:off x="3200400" y="2209800"/>
              <a:ext cx="0" cy="83820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3999799" y="2816514"/>
              <a:ext cx="401072" cy="584775"/>
            </a:xfrm>
            <a:prstGeom prst="rect">
              <a:avLst/>
            </a:prstGeom>
            <a:noFill/>
          </p:spPr>
          <p:txBody>
            <a:bodyPr wrap="none" rtlCol="0">
              <a:spAutoFit/>
            </a:bodyPr>
            <a:lstStyle/>
            <a:p>
              <a:r>
                <a:rPr lang="en-US" sz="3200" dirty="0"/>
                <a:t>u</a:t>
              </a:r>
            </a:p>
          </p:txBody>
        </p:sp>
        <p:sp>
          <p:nvSpPr>
            <p:cNvPr id="21" name="TextBox 20"/>
            <p:cNvSpPr txBox="1"/>
            <p:nvPr/>
          </p:nvSpPr>
          <p:spPr>
            <a:xfrm>
              <a:off x="2693042" y="1990040"/>
              <a:ext cx="370614" cy="584775"/>
            </a:xfrm>
            <a:prstGeom prst="rect">
              <a:avLst/>
            </a:prstGeom>
            <a:noFill/>
          </p:spPr>
          <p:txBody>
            <a:bodyPr wrap="none" rtlCol="0">
              <a:spAutoFit/>
            </a:bodyPr>
            <a:lstStyle/>
            <a:p>
              <a:r>
                <a:rPr lang="en-US" sz="3200" dirty="0"/>
                <a:t>v</a:t>
              </a:r>
            </a:p>
          </p:txBody>
        </p:sp>
      </p:grpSp>
      <p:grpSp>
        <p:nvGrpSpPr>
          <p:cNvPr id="10" name="Group 9"/>
          <p:cNvGrpSpPr/>
          <p:nvPr/>
        </p:nvGrpSpPr>
        <p:grpSpPr>
          <a:xfrm>
            <a:off x="5006" y="3383866"/>
            <a:ext cx="4572000" cy="3481000"/>
            <a:chOff x="4607560" y="-52000"/>
            <a:chExt cx="4572000" cy="3481000"/>
          </a:xfrm>
        </p:grpSpPr>
        <p:pic>
          <p:nvPicPr>
            <p:cNvPr id="3" name="Picture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607560" y="0"/>
              <a:ext cx="4572000" cy="3429000"/>
            </a:xfrm>
            <a:prstGeom prst="rect">
              <a:avLst/>
            </a:prstGeom>
          </p:spPr>
        </p:pic>
        <p:sp>
          <p:nvSpPr>
            <p:cNvPr id="23" name="TextBox 22"/>
            <p:cNvSpPr txBox="1"/>
            <p:nvPr/>
          </p:nvSpPr>
          <p:spPr>
            <a:xfrm>
              <a:off x="4767176" y="-52000"/>
              <a:ext cx="4252767" cy="461665"/>
            </a:xfrm>
            <a:prstGeom prst="rect">
              <a:avLst/>
            </a:prstGeom>
            <a:noFill/>
          </p:spPr>
          <p:txBody>
            <a:bodyPr wrap="none" rtlCol="0">
              <a:spAutoFit/>
            </a:bodyPr>
            <a:lstStyle/>
            <a:p>
              <a:r>
                <a:rPr lang="en-US" sz="2400" dirty="0">
                  <a:solidFill>
                    <a:schemeClr val="accent2">
                      <a:lumMod val="75000"/>
                    </a:schemeClr>
                  </a:solidFill>
                </a:rPr>
                <a:t>100 particles   Each particle 10g</a:t>
              </a:r>
            </a:p>
          </p:txBody>
        </p:sp>
      </p:grpSp>
      <p:grpSp>
        <p:nvGrpSpPr>
          <p:cNvPr id="12" name="Group 11"/>
          <p:cNvGrpSpPr/>
          <p:nvPr/>
        </p:nvGrpSpPr>
        <p:grpSpPr>
          <a:xfrm>
            <a:off x="4620072" y="-3483"/>
            <a:ext cx="4581155" cy="3435866"/>
            <a:chOff x="5006" y="-52000"/>
            <a:chExt cx="4581155" cy="3435866"/>
          </a:xfrm>
        </p:grpSpPr>
        <p:pic>
          <p:nvPicPr>
            <p:cNvPr id="9" name="Picture 8"/>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006" y="-52000"/>
              <a:ext cx="4581155" cy="3435866"/>
            </a:xfrm>
            <a:prstGeom prst="rect">
              <a:avLst/>
            </a:prstGeom>
          </p:spPr>
        </p:pic>
        <p:sp>
          <p:nvSpPr>
            <p:cNvPr id="7" name="TextBox 6"/>
            <p:cNvSpPr txBox="1"/>
            <p:nvPr/>
          </p:nvSpPr>
          <p:spPr>
            <a:xfrm>
              <a:off x="177216" y="-52000"/>
              <a:ext cx="4252767" cy="461665"/>
            </a:xfrm>
            <a:prstGeom prst="rect">
              <a:avLst/>
            </a:prstGeom>
            <a:noFill/>
          </p:spPr>
          <p:txBody>
            <a:bodyPr wrap="none" rtlCol="0">
              <a:spAutoFit/>
            </a:bodyPr>
            <a:lstStyle/>
            <a:p>
              <a:r>
                <a:rPr lang="en-US" sz="2400" dirty="0">
                  <a:solidFill>
                    <a:schemeClr val="accent2">
                      <a:lumMod val="75000"/>
                    </a:schemeClr>
                  </a:solidFill>
                </a:rPr>
                <a:t>10 particles   Each particle 100g</a:t>
              </a:r>
            </a:p>
          </p:txBody>
        </p:sp>
      </p:grpSp>
    </p:spTree>
    <p:extLst>
      <p:ext uri="{BB962C8B-B14F-4D97-AF65-F5344CB8AC3E}">
        <p14:creationId xmlns:p14="http://schemas.microsoft.com/office/powerpoint/2010/main" val="379719967"/>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_rels/theme4.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low">
  <a:themeElements>
    <a:clrScheme name="Custom 2">
      <a:dk1>
        <a:sysClr val="windowText" lastClr="000000"/>
      </a:dk1>
      <a:lt1>
        <a:sysClr val="window" lastClr="FFFFFF"/>
      </a:lt1>
      <a:dk2>
        <a:srgbClr val="242852"/>
      </a:dk2>
      <a:lt2>
        <a:srgbClr val="ACCBF9"/>
      </a:lt2>
      <a:accent1>
        <a:srgbClr val="629DD1"/>
      </a:accent1>
      <a:accent2>
        <a:srgbClr val="297FD5"/>
      </a:accent2>
      <a:accent3>
        <a:srgbClr val="7F8FA9"/>
      </a:accent3>
      <a:accent4>
        <a:srgbClr val="4A66AC"/>
      </a:accent4>
      <a:accent5>
        <a:srgbClr val="5AA2AE"/>
      </a:accent5>
      <a:accent6>
        <a:srgbClr val="9D90A0"/>
      </a:accent6>
      <a:hlink>
        <a:srgbClr val="26C061"/>
      </a:hlink>
      <a:folHlink>
        <a:srgbClr val="3EBBF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1_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3.xml><?xml version="1.0" encoding="utf-8"?>
<a:theme xmlns:a="http://schemas.openxmlformats.org/drawingml/2006/main" name="ICMGP 2015 HYSPLIT">
  <a:themeElements>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5_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ARL for CICS 2012 v3</Template>
  <TotalTime>37723</TotalTime>
  <Words>13380</Words>
  <Application>Microsoft Office PowerPoint</Application>
  <PresentationFormat>On-screen Show (4:3)</PresentationFormat>
  <Paragraphs>2027</Paragraphs>
  <Slides>174</Slides>
  <Notes>35</Notes>
  <HiddenSlides>0</HiddenSlides>
  <MMClips>0</MMClips>
  <ScaleCrop>false</ScaleCrop>
  <HeadingPairs>
    <vt:vector size="4" baseType="variant">
      <vt:variant>
        <vt:lpstr>Theme</vt:lpstr>
      </vt:variant>
      <vt:variant>
        <vt:i4>4</vt:i4>
      </vt:variant>
      <vt:variant>
        <vt:lpstr>Slide Titles</vt:lpstr>
      </vt:variant>
      <vt:variant>
        <vt:i4>174</vt:i4>
      </vt:variant>
    </vt:vector>
  </HeadingPairs>
  <TitlesOfParts>
    <vt:vector size="178" baseType="lpstr">
      <vt:lpstr>Flow</vt:lpstr>
      <vt:lpstr>1_Flow</vt:lpstr>
      <vt:lpstr>ICMGP 2015 HYSPLIT</vt:lpstr>
      <vt:lpstr>5_Flow</vt:lpstr>
      <vt:lpstr>PowerPoint Presentation</vt:lpstr>
      <vt:lpstr>OUTLINE</vt:lpstr>
      <vt:lpstr>What does HYSPLIT do?</vt:lpstr>
      <vt:lpstr>HYSPLIT  Modeling Research &amp; Applications</vt:lpstr>
      <vt:lpstr>PowerPoint Presentation</vt:lpstr>
      <vt:lpstr>PowerPoint Presentation</vt:lpstr>
      <vt:lpstr>PowerPoint Presentation</vt:lpstr>
      <vt:lpstr>PowerPoint Presentation</vt:lpstr>
      <vt:lpstr>PowerPoint Presentation</vt:lpstr>
      <vt:lpstr>Back Trajectory Analysis – Episodes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SETUP.CFG</vt:lpstr>
      <vt:lpstr>PowerPoint Presentation</vt:lpstr>
      <vt:lpstr>CDUMP  file – what is in it?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Mark Cohen;Alice Crawford</dc:creator>
  <cp:lastModifiedBy>Glenn Rolph</cp:lastModifiedBy>
  <cp:revision>719</cp:revision>
  <cp:lastPrinted>2018-03-20T00:31:55Z</cp:lastPrinted>
  <dcterms:created xsi:type="dcterms:W3CDTF">2013-01-14T14:22:57Z</dcterms:created>
  <dcterms:modified xsi:type="dcterms:W3CDTF">2018-04-05T11:56:10Z</dcterms:modified>
</cp:coreProperties>
</file>