
<file path=[Content_Types].xml><?xml version="1.0" encoding="utf-8"?>
<Types xmlns="http://schemas.openxmlformats.org/package/2006/content-types">
  <Default Extension="png" ContentType="image/png"/>
  <Default Extension="bin" ContentType="application/vnd.openxmlformats-officedocument.oleObject"/>
  <Default Extension="xlsm" ContentType="application/vnd.ms-excel.sheet.macroEnabled.12"/>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4.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5.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6.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7.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8.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997" r:id="rId2"/>
    <p:sldMasterId id="2147484013" r:id="rId3"/>
    <p:sldMasterId id="2147484029" r:id="rId4"/>
    <p:sldMasterId id="2147484072" r:id="rId5"/>
    <p:sldMasterId id="2147484115" r:id="rId6"/>
    <p:sldMasterId id="2147484131" r:id="rId7"/>
    <p:sldMasterId id="2147484147" r:id="rId8"/>
  </p:sldMasterIdLst>
  <p:notesMasterIdLst>
    <p:notesMasterId r:id="rId112"/>
  </p:notesMasterIdLst>
  <p:sldIdLst>
    <p:sldId id="267" r:id="rId9"/>
    <p:sldId id="474" r:id="rId10"/>
    <p:sldId id="430" r:id="rId11"/>
    <p:sldId id="466" r:id="rId12"/>
    <p:sldId id="467" r:id="rId13"/>
    <p:sldId id="431" r:id="rId14"/>
    <p:sldId id="468" r:id="rId15"/>
    <p:sldId id="432" r:id="rId16"/>
    <p:sldId id="462" r:id="rId17"/>
    <p:sldId id="459" r:id="rId18"/>
    <p:sldId id="475" r:id="rId19"/>
    <p:sldId id="461" r:id="rId20"/>
    <p:sldId id="373" r:id="rId21"/>
    <p:sldId id="438" r:id="rId22"/>
    <p:sldId id="472" r:id="rId23"/>
    <p:sldId id="460" r:id="rId24"/>
    <p:sldId id="433" r:id="rId25"/>
    <p:sldId id="449" r:id="rId26"/>
    <p:sldId id="434" r:id="rId27"/>
    <p:sldId id="435" r:id="rId28"/>
    <p:sldId id="436" r:id="rId29"/>
    <p:sldId id="437" r:id="rId30"/>
    <p:sldId id="439" r:id="rId31"/>
    <p:sldId id="440" r:id="rId32"/>
    <p:sldId id="441" r:id="rId33"/>
    <p:sldId id="442" r:id="rId34"/>
    <p:sldId id="443" r:id="rId35"/>
    <p:sldId id="444" r:id="rId36"/>
    <p:sldId id="445" r:id="rId37"/>
    <p:sldId id="446" r:id="rId38"/>
    <p:sldId id="448" r:id="rId39"/>
    <p:sldId id="447" r:id="rId40"/>
    <p:sldId id="450" r:id="rId41"/>
    <p:sldId id="458" r:id="rId42"/>
    <p:sldId id="451" r:id="rId43"/>
    <p:sldId id="452" r:id="rId44"/>
    <p:sldId id="453" r:id="rId45"/>
    <p:sldId id="454" r:id="rId46"/>
    <p:sldId id="455" r:id="rId47"/>
    <p:sldId id="473" r:id="rId48"/>
    <p:sldId id="457" r:id="rId49"/>
    <p:sldId id="456" r:id="rId50"/>
    <p:sldId id="477" r:id="rId51"/>
    <p:sldId id="407" r:id="rId52"/>
    <p:sldId id="481" r:id="rId53"/>
    <p:sldId id="411" r:id="rId54"/>
    <p:sldId id="412" r:id="rId55"/>
    <p:sldId id="408" r:id="rId56"/>
    <p:sldId id="483" r:id="rId57"/>
    <p:sldId id="476" r:id="rId58"/>
    <p:sldId id="278" r:id="rId59"/>
    <p:sldId id="420" r:id="rId60"/>
    <p:sldId id="370" r:id="rId61"/>
    <p:sldId id="421" r:id="rId62"/>
    <p:sldId id="285" r:id="rId63"/>
    <p:sldId id="286" r:id="rId64"/>
    <p:sldId id="424" r:id="rId65"/>
    <p:sldId id="292" r:id="rId66"/>
    <p:sldId id="428" r:id="rId67"/>
    <p:sldId id="410" r:id="rId68"/>
    <p:sldId id="478" r:id="rId69"/>
    <p:sldId id="479" r:id="rId70"/>
    <p:sldId id="384" r:id="rId71"/>
    <p:sldId id="480" r:id="rId72"/>
    <p:sldId id="418" r:id="rId73"/>
    <p:sldId id="482" r:id="rId74"/>
    <p:sldId id="429" r:id="rId75"/>
    <p:sldId id="405" r:id="rId76"/>
    <p:sldId id="404" r:id="rId77"/>
    <p:sldId id="395" r:id="rId78"/>
    <p:sldId id="375" r:id="rId79"/>
    <p:sldId id="396" r:id="rId80"/>
    <p:sldId id="400" r:id="rId81"/>
    <p:sldId id="376" r:id="rId82"/>
    <p:sldId id="399" r:id="rId83"/>
    <p:sldId id="406" r:id="rId84"/>
    <p:sldId id="377" r:id="rId85"/>
    <p:sldId id="397" r:id="rId86"/>
    <p:sldId id="378" r:id="rId87"/>
    <p:sldId id="402" r:id="rId88"/>
    <p:sldId id="469" r:id="rId89"/>
    <p:sldId id="470" r:id="rId90"/>
    <p:sldId id="471" r:id="rId91"/>
    <p:sldId id="401" r:id="rId92"/>
    <p:sldId id="403" r:id="rId93"/>
    <p:sldId id="425" r:id="rId94"/>
    <p:sldId id="426" r:id="rId95"/>
    <p:sldId id="379" r:id="rId96"/>
    <p:sldId id="413" r:id="rId97"/>
    <p:sldId id="422" r:id="rId98"/>
    <p:sldId id="423" r:id="rId99"/>
    <p:sldId id="293" r:id="rId100"/>
    <p:sldId id="337" r:id="rId101"/>
    <p:sldId id="416" r:id="rId102"/>
    <p:sldId id="417" r:id="rId103"/>
    <p:sldId id="392" r:id="rId104"/>
    <p:sldId id="389" r:id="rId105"/>
    <p:sldId id="390" r:id="rId106"/>
    <p:sldId id="393" r:id="rId107"/>
    <p:sldId id="427" r:id="rId108"/>
    <p:sldId id="290" r:id="rId109"/>
    <p:sldId id="283" r:id="rId110"/>
    <p:sldId id="284" r:id="rId11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1E1"/>
    <a:srgbClr val="ADF9CC"/>
    <a:srgbClr val="005DA2"/>
    <a:srgbClr val="FFFFCC"/>
    <a:srgbClr val="33CCCC"/>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9" autoAdjust="0"/>
    <p:restoredTop sz="90008" autoAdjust="0"/>
  </p:normalViewPr>
  <p:slideViewPr>
    <p:cSldViewPr showGuides="1">
      <p:cViewPr varScale="1">
        <p:scale>
          <a:sx n="92" d="100"/>
          <a:sy n="92" d="100"/>
        </p:scale>
        <p:origin x="-1230" y="-108"/>
      </p:cViewPr>
      <p:guideLst>
        <p:guide orient="horz" pos="2160"/>
        <p:guide pos="2880"/>
      </p:guideLst>
    </p:cSldViewPr>
  </p:slideViewPr>
  <p:outlineViewPr>
    <p:cViewPr>
      <p:scale>
        <a:sx n="33" d="100"/>
        <a:sy n="33" d="100"/>
      </p:scale>
      <p:origin x="0" y="16464"/>
    </p:cViewPr>
  </p:outlineViewPr>
  <p:notesTextViewPr>
    <p:cViewPr>
      <p:scale>
        <a:sx n="100" d="100"/>
        <a:sy n="100" d="100"/>
      </p:scale>
      <p:origin x="0" y="0"/>
    </p:cViewPr>
  </p:notesTextViewPr>
  <p:sorterViewPr>
    <p:cViewPr>
      <p:scale>
        <a:sx n="50" d="100"/>
        <a:sy n="50" d="100"/>
      </p:scale>
      <p:origin x="0" y="0"/>
    </p:cViewPr>
  </p:sorterViewPr>
  <p:notesViewPr>
    <p:cSldViewPr showGuides="1">
      <p:cViewPr varScale="1">
        <p:scale>
          <a:sx n="86" d="100"/>
          <a:sy n="86" d="100"/>
        </p:scale>
        <p:origin x="-3126"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notesMaster" Target="notesMasters/notesMaster1.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presProps" Target="presProps.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slide" Target="slides/slide98.xml"/><Relationship Id="rId114" Type="http://schemas.openxmlformats.org/officeDocument/2006/relationships/viewProps" Target="viewProp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theme" Target="theme/theme1.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9C95744E-FB17-410A-84F3-91F3C5357711}" type="datetimeFigureOut">
              <a:rPr lang="en-US"/>
              <a:pPr>
                <a:defRPr/>
              </a:pPr>
              <a:t>4/5/2018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931BF001-E81B-490A-9274-9CE85E258B28}" type="slidenum">
              <a:rPr lang="en-US"/>
              <a:pPr>
                <a:defRPr/>
              </a:pPr>
              <a:t>‹#›</a:t>
            </a:fld>
            <a:endParaRPr lang="en-US"/>
          </a:p>
        </p:txBody>
      </p:sp>
    </p:spTree>
    <p:extLst>
      <p:ext uri="{BB962C8B-B14F-4D97-AF65-F5344CB8AC3E}">
        <p14:creationId xmlns:p14="http://schemas.microsoft.com/office/powerpoint/2010/main" val="28422531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file:///C:\Home\Private\Personnel\Papers\pub\captex_wrf.pdf"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arl.noaa.gov/documents/reports/Env_Res_2004.pdf" TargetMode="External"/><Relationship Id="rId2" Type="http://schemas.openxmlformats.org/officeDocument/2006/relationships/slide" Target="../slides/slide59.xml"/><Relationship Id="rId1" Type="http://schemas.openxmlformats.org/officeDocument/2006/relationships/notesMaster" Target="../notesMasters/notesMaster1.xml"/><Relationship Id="rId4" Type="http://schemas.openxmlformats.org/officeDocument/2006/relationships/hyperlink" Target="http://www.arl.noaa.gov/documents/reports/NOAA_GL_Hg.pdf"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www.arl.noaa.gov/data/web/reports/cohen/13_cohen_et_al.pdf" TargetMode="External"/><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www.arl.noaa.gov/data/web/reports/cohen/13_cohen_et_al.pdf" TargetMode="External"/><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www.arl.noaa.gov/documents/reports/Env_Res_2004.pdf" TargetMode="External"/><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file:///C:\Home\Private\Personnel\Papers\pub\nevada_tests.pdf" TargetMode="External"/><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Major</a:t>
            </a:r>
            <a:r>
              <a:rPr lang="en-US" altLang="en-US" baseline="0" smtClean="0"/>
              <a:t> p</a:t>
            </a:r>
            <a:r>
              <a:rPr lang="en-US" altLang="en-US" smtClean="0"/>
              <a:t>arts of</a:t>
            </a:r>
            <a:r>
              <a:rPr lang="en-US" altLang="en-US" baseline="0" smtClean="0"/>
              <a:t> this presentation were </a:t>
            </a:r>
            <a:r>
              <a:rPr lang="en-US" altLang="en-US" smtClean="0"/>
              <a:t>originally</a:t>
            </a:r>
            <a:r>
              <a:rPr lang="en-US" altLang="en-US" baseline="0" smtClean="0"/>
              <a:t> </a:t>
            </a:r>
            <a:r>
              <a:rPr lang="en-US" altLang="en-US" smtClean="0"/>
              <a:t>developed by Roland</a:t>
            </a:r>
            <a:r>
              <a:rPr lang="en-US" altLang="en-US" baseline="0" smtClean="0"/>
              <a:t> Draxler and </a:t>
            </a:r>
            <a:r>
              <a:rPr lang="en-US" altLang="en-US" smtClean="0"/>
              <a:t>Ariel Stein with contributions from the other researchers in the Transport Modeling Group at NOAA’s Air Resources Laboratory, College Park, Maryland.</a:t>
            </a:r>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7223A3C-67D2-49DB-B1D4-9A18416FDD95}" type="slidenum">
              <a:rPr lang="en-US"/>
              <a:pPr fontAlgn="base">
                <a:spcBef>
                  <a:spcPct val="0"/>
                </a:spcBef>
                <a:spcAft>
                  <a:spcPct val="0"/>
                </a:spcAft>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A common theme for decision support is that individual model users need to understand the effects of changing model parameters, meteorological data, and other assumptions. The first step of this process was accomplished some time ago by standardizing the format of each of the ARL-HQ tracer experiments and providing model ready meteorological data for each experiment.  This project was called Data Archive of Tracer Experiments and Meteorology (DATEM) and initially provided public anonymous FTP access to all the data files. The experiments available include a wide range of durations and distances: from the urban scale Metropolitan Tracer Experiment (METREX),  to the continental scale Across North America Tracer Experiment (ANATEX).  More recently, we have updated the web interface, to permit anyone to actually run HYSPLIT against any of the experiments. With the availability of the higher resolution 32-km North American Regional Reanalysis, these simulations become more realistic than what was available previously (2.5 degree data).  As part of the web evaluation, a common set of statistical analyses are performed on the results of each simulation. Users can determine the sensitivity of changing model parameters and determine the accuracy of the calculation for experiments that approximate their interests.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The model was used to simulate Kr-85 released to the atmosphere and sampled at multiple locations in the midwestern U.S. during a two-month field experiment (Draxler, 1982) in 1974. Previous calculations with a single segmented puff model consistently over-predicted air concentrations (by a factor of six).  The splitting puff approach showed no bias and good correlation after uncorrelated local sources were removed from the sampling data (filtered data); the lower frequency concentration trends were well captured by the model.  Note that the background concentration at that time was about 14 pCi/m</a:t>
            </a:r>
            <a:r>
              <a:rPr lang="en-US" altLang="en-US" baseline="30000" smtClean="0"/>
              <a:t>3</a:t>
            </a:r>
            <a:r>
              <a:rPr lang="en-US" altLang="en-US" smtClean="0"/>
              <a:t> while the strongest plume signal was only 0.3 pCi/m</a:t>
            </a:r>
            <a:r>
              <a:rPr lang="en-US" altLang="en-US" baseline="30000" smtClean="0"/>
              <a:t>3</a:t>
            </a:r>
            <a:r>
              <a:rPr lang="en-US" altLang="en-US" smtClean="0"/>
              <a:t>.  Background concentrations could change by as much as 1 pCi/m</a:t>
            </a:r>
            <a:r>
              <a:rPr lang="en-US" altLang="en-US" baseline="30000" smtClean="0"/>
              <a:t>3</a:t>
            </a:r>
            <a:r>
              <a:rPr lang="en-US" altLang="en-US" smtClean="0"/>
              <a:t> with a change in air mass.</a:t>
            </a:r>
          </a:p>
        </p:txBody>
      </p:sp>
      <p:sp>
        <p:nvSpPr>
          <p:cNvPr id="4" name="Slide Number Placeholder 3"/>
          <p:cNvSpPr>
            <a:spLocks noGrp="1"/>
          </p:cNvSpPr>
          <p:nvPr>
            <p:ph type="sldNum" sz="quarter" idx="5"/>
          </p:nvPr>
        </p:nvSpPr>
        <p:spPr/>
        <p:txBody>
          <a:bodyPr/>
          <a:lstStyle/>
          <a:p>
            <a:pPr>
              <a:defRPr/>
            </a:pPr>
            <a:fld id="{CA5E7356-7CA0-4B79-B7A8-F25F570FBD39}" type="slidenum">
              <a:rPr lang="en-US" smtClean="0"/>
              <a:pPr>
                <a:defRPr/>
              </a:pPr>
              <a:t>45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In the last few years, there has been a resurgence in reëvaluating the experimental data from CAPTEX.  This is in part due to the recent availability of the North American Regional Reanalysis meteorological data but also the now more common application of mesoscale models such as WRF to generate high-resolution archival meteorological data fields  (Hegarty et al., 2013). In addition to ground-based tracer measurements, there were multiple simultaneous aircraft sampling missions, as well as multiple rawindsonde and profiler sites.  Furthermore, the data from release #2 are part of the HYSPLIT distribution to permit anyone to evaluate the effect on the model’s performance when changing simulation parameters.</a:t>
            </a:r>
          </a:p>
          <a:p>
            <a:endParaRPr lang="en-US" altLang="en-US" smtClean="0"/>
          </a:p>
          <a:p>
            <a:r>
              <a:rPr lang="en-US" altLang="en-US" smtClean="0"/>
              <a:t>Hegarty, J., R.R. Draxler, A.F. Stein, J. Brioude, M. Mountain, J. Eluszkiewicz, T. Nehrkorn, F. Ngan, A. Andrews, 2013, </a:t>
            </a:r>
            <a:r>
              <a:rPr lang="en-US" altLang="en-US" smtClean="0">
                <a:hlinkClick r:id="rId3" action="ppaction://hlinkfile"/>
              </a:rPr>
              <a:t>Evaluation of Lagrangian Particle Dispersion Models with Measurements from Controlled Tracer Releases</a:t>
            </a:r>
            <a:r>
              <a:rPr lang="en-US" altLang="en-US" smtClean="0"/>
              <a:t>, </a:t>
            </a:r>
            <a:r>
              <a:rPr lang="en-US" altLang="en-US" i="1" smtClean="0"/>
              <a:t>Journal of Applied Meteorology and Climatology</a:t>
            </a:r>
            <a:r>
              <a:rPr lang="en-US" altLang="en-US" smtClean="0"/>
              <a:t>, 52, No. 12, 2623-2637, DOI: 10.1175/JAMC-D-13-0125.1</a:t>
            </a:r>
          </a:p>
        </p:txBody>
      </p:sp>
      <p:sp>
        <p:nvSpPr>
          <p:cNvPr id="4" name="Slide Number Placeholder 3"/>
          <p:cNvSpPr>
            <a:spLocks noGrp="1"/>
          </p:cNvSpPr>
          <p:nvPr>
            <p:ph type="sldNum" sz="quarter" idx="5"/>
          </p:nvPr>
        </p:nvSpPr>
        <p:spPr/>
        <p:txBody>
          <a:bodyPr/>
          <a:lstStyle/>
          <a:p>
            <a:pPr>
              <a:defRPr/>
            </a:pPr>
            <a:fld id="{0CB67E92-243B-4D6C-9ADA-F0AF1CF4B757}" type="slidenum">
              <a:rPr lang="en-US" smtClean="0"/>
              <a:pPr>
                <a:defRPr/>
              </a:pPr>
              <a:t>46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The average calculated concentrations for a release from DAY and SUD are shown here to illustrate the type of dispersion data available from CAPTEX.</a:t>
            </a:r>
          </a:p>
        </p:txBody>
      </p:sp>
      <p:sp>
        <p:nvSpPr>
          <p:cNvPr id="4" name="Slide Number Placeholder 3"/>
          <p:cNvSpPr>
            <a:spLocks noGrp="1"/>
          </p:cNvSpPr>
          <p:nvPr>
            <p:ph type="sldNum" sz="quarter" idx="5"/>
          </p:nvPr>
        </p:nvSpPr>
        <p:spPr/>
        <p:txBody>
          <a:bodyPr/>
          <a:lstStyle/>
          <a:p>
            <a:pPr>
              <a:defRPr/>
            </a:pPr>
            <a:fld id="{D084B3DD-F516-4B5E-9256-E8FCF865225C}" type="slidenum">
              <a:rPr lang="en-US" smtClean="0"/>
              <a:pPr>
                <a:defRPr/>
              </a:pPr>
              <a:t>47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The example animation shows the tracer plume from CAPTEX release #2 and the 3-day averaged measured concentrations at each of the sampling locations. Note how the plume fails to reach the most distant samplers in the northeast and southern Canada; indicating that improvements to the model or the meteorological data are still possible.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The main research goal is to adapt HYSPLIT to the widest variety of simulation problems in emergency response and air quality that are optimal applications for the point-source based strengths of Lagrangian models.  There is a parallel emphasis on decision support because otherwise the numeric model output fields of air concentration and deposition can not be used effectively by non-experts.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Although the model’s performance for the Chernobyl accident was reasonable, soon after the first observational data started to come after the Fukushima accident, it was clear that HYSPLIT was substantially over-predicting the wet deposition. A simple reduction by about a factor of ten (3x10</a:t>
            </a:r>
            <a:r>
              <a:rPr lang="en-US" altLang="en-US" baseline="30000" smtClean="0"/>
              <a:t>5</a:t>
            </a:r>
            <a:r>
              <a:rPr lang="en-US" altLang="en-US" smtClean="0"/>
              <a:t> to 4x10</a:t>
            </a:r>
            <a:r>
              <a:rPr lang="en-US" altLang="en-US" baseline="30000" smtClean="0"/>
              <a:t>4</a:t>
            </a:r>
            <a:r>
              <a:rPr lang="en-US" altLang="en-US" smtClean="0"/>
              <a:t>) of the in-cloud scavenging ratio reduced the over-prediction but did not address the cause. The main difference between the two accidents was that the Fukushima release was relatively near the ground compared with the Chernobyl release, where a continuing fire lofted material much higher into the atmosphere. The Cs-137 deposition measurements are shown in the left panel, averaged together from aircraft monitoring and ground based sampling and the model prediction is shown in the right panel.  Although there are differences in the measured and observed patterns, the overall structure and magnitudes are comparable.</a:t>
            </a:r>
          </a:p>
        </p:txBody>
      </p:sp>
      <p:sp>
        <p:nvSpPr>
          <p:cNvPr id="368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5D688D93-A49D-402C-B16F-47FBFE7B016D}" type="slidenum">
              <a:rPr lang="en-US" smtClean="0"/>
              <a:pPr fontAlgn="base">
                <a:spcBef>
                  <a:spcPct val="0"/>
                </a:spcBef>
                <a:spcAft>
                  <a:spcPct val="0"/>
                </a:spcAft>
                <a:defRPr/>
              </a:pPr>
              <a:t>52</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Subsequently the Fukushima accident calculations were re-run with more particles and a coarser resolution concentration grid that covered the globe.  Transport patterns were more complex with transport to the north resulting from interactions with cyclonic systems (low pressure, counter-clockwise curvature, and more rainfall) while the transport to the south was the result of particles captured within anti-cyclonic systems (high pressure, clockwise curvature, and fair weather,).</a:t>
            </a:r>
          </a:p>
        </p:txBody>
      </p:sp>
      <p:sp>
        <p:nvSpPr>
          <p:cNvPr id="4" name="Slide Number Placeholder 3"/>
          <p:cNvSpPr>
            <a:spLocks noGrp="1"/>
          </p:cNvSpPr>
          <p:nvPr>
            <p:ph type="sldNum" sz="quarter" idx="5"/>
          </p:nvPr>
        </p:nvSpPr>
        <p:spPr/>
        <p:txBody>
          <a:bodyPr/>
          <a:lstStyle/>
          <a:p>
            <a:pPr>
              <a:defRPr/>
            </a:pPr>
            <a:fld id="{E39939E6-7AB3-42EA-B5E1-E8A2CA4DF35C}" type="slidenum">
              <a:rPr lang="en-US" smtClean="0"/>
              <a:pPr>
                <a:defRPr/>
              </a:pPr>
              <a:t>53</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The global calculation permitted a comparison of the model’s predictions with measurements from the CTBTO’s global network, the U.S. EPA’s radiation monitoring network (RADNET), and the measurements from various European countries. The data shown here represent the original calculation (after adjustment of the scavenging ratio), the revised method (using cloud layer-depth), and the final method, where the scavenging ratio method was replaced by the scavenging coefficient approach (removal time-constant).  Note that neither the revised or final method performed as well as the original for the local deposition over the Japanese mainland.  The disparity between local and long-distance wet scavenging results is attributed to the inadequate spatial resolution in wind fields, precipitation, and the timing of the radionuclide releases.</a:t>
            </a:r>
          </a:p>
          <a:p>
            <a:endParaRPr lang="en-US" altLang="en-US" smtClean="0"/>
          </a:p>
        </p:txBody>
      </p:sp>
      <p:sp>
        <p:nvSpPr>
          <p:cNvPr id="4" name="Slide Number Placeholder 3"/>
          <p:cNvSpPr>
            <a:spLocks noGrp="1"/>
          </p:cNvSpPr>
          <p:nvPr>
            <p:ph type="sldNum" sz="quarter" idx="5"/>
          </p:nvPr>
        </p:nvSpPr>
        <p:spPr/>
        <p:txBody>
          <a:bodyPr/>
          <a:lstStyle/>
          <a:p>
            <a:pPr>
              <a:defRPr/>
            </a:pPr>
            <a:fld id="{8EAC8377-D242-452A-857E-79956739E068}" type="slidenum">
              <a:rPr lang="en-US" smtClean="0"/>
              <a:pPr>
                <a:defRPr/>
              </a:pPr>
              <a:t>54</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The interest in applying HYSPLIT to more shorter-range problems increased after 9/11 with a request by the National Weather Service for routine HYSPLIT forecasts at a number of fixed locations.  At the same time an on-demand capability was established through the 24/7 desk of the Senior Duty Meteorologist at the National Centers for Environmental Prediction (NCEP).  The response was initiated by a telephone call to the SDM, manual data entry, and the posting the results to a secure web page. The approach proved to be cumbersome and a dedicated system for Weather Forecast Office access was developed, hosted at NOAA’s 24/7 web portal.  A unique feature of this interface is that it links the Computer-Aided Management of Emergency Operations (CAMEO) chemicals data base with HYSPLIT, permitting the WFO to select a realistic emission scenario and create output graphics linked with human exposure guidelines.  A newer version exists that was developed in collaboration with the National Ocean Service’s Office of Response and Restoration to include the source modeling features of their Areal Locations of Hazardous Atmospheres (ALOHA) model as part of the HYSPLIT chemical modeling package.  </a:t>
            </a:r>
          </a:p>
          <a:p>
            <a:pPr eaLnBrk="1" hangingPunct="1">
              <a:spcBef>
                <a:spcPct val="0"/>
              </a:spcBef>
            </a:pPr>
            <a:endParaRPr lang="en-US" altLang="en-US" smtClean="0"/>
          </a:p>
          <a:p>
            <a:pPr eaLnBrk="1" hangingPunct="1">
              <a:spcBef>
                <a:spcPct val="0"/>
              </a:spcBef>
            </a:pPr>
            <a:r>
              <a:rPr lang="en-US" altLang="en-US" smtClean="0"/>
              <a:t>CAMEO - http://cameochemicals.noaa.gov/</a:t>
            </a:r>
          </a:p>
          <a:p>
            <a:pPr eaLnBrk="1" hangingPunct="1">
              <a:spcBef>
                <a:spcPct val="0"/>
              </a:spcBef>
            </a:pPr>
            <a:r>
              <a:rPr lang="en-US" altLang="en-US" smtClean="0"/>
              <a:t>ALOHA - http://www.epa.gov/emergenciescontent/cameo/aloha.htm</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Sometimes we see high peaks of RGM and/or other mercury compounds.</a:t>
            </a:r>
          </a:p>
          <a:p>
            <a:pPr eaLnBrk="1" hangingPunct="1">
              <a:spcBef>
                <a:spcPct val="0"/>
              </a:spcBef>
            </a:pPr>
            <a:endParaRPr lang="en-US" altLang="en-US" smtClean="0"/>
          </a:p>
          <a:p>
            <a:pPr eaLnBrk="1" hangingPunct="1">
              <a:spcBef>
                <a:spcPct val="0"/>
              </a:spcBef>
            </a:pPr>
            <a:r>
              <a:rPr lang="en-US" altLang="en-US" smtClean="0"/>
              <a:t>Can we explain what is happening during these episodes? Why was the concentration so high?</a:t>
            </a:r>
          </a:p>
          <a:p>
            <a:pPr eaLnBrk="1" hangingPunct="1">
              <a:spcBef>
                <a:spcPct val="0"/>
              </a:spcBef>
            </a:pPr>
            <a:endParaRPr lang="en-US" altLang="en-US" smtClean="0"/>
          </a:p>
          <a:p>
            <a:pPr eaLnBrk="1" hangingPunct="1">
              <a:spcBef>
                <a:spcPct val="0"/>
              </a:spcBef>
            </a:pPr>
            <a:r>
              <a:rPr lang="en-US" altLang="en-US" smtClean="0"/>
              <a:t>Ultimately we want and need to be able to explain the continuous record of measurements at the site, but sometimes it is useful to focus on episodes.</a:t>
            </a:r>
          </a:p>
        </p:txBody>
      </p:sp>
      <p:sp>
        <p:nvSpPr>
          <p:cNvPr id="62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BE22C89-C48D-40A5-9A0F-31FDDD4F08B8}" type="slidenum">
              <a:rPr lang="en-US" smtClean="0">
                <a:solidFill>
                  <a:prstClr val="black"/>
                </a:solidFill>
              </a:rPr>
              <a:pPr fontAlgn="base">
                <a:spcBef>
                  <a:spcPct val="0"/>
                </a:spcBef>
                <a:spcAft>
                  <a:spcPct val="0"/>
                </a:spcAft>
                <a:defRPr/>
              </a:pPr>
              <a:t>4</a:t>
            </a:fld>
            <a:endParaRPr lang="en-US" smtClean="0">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ARL’s involvement with modelling the ash and other debris from a volcanic eruption goes back to Mt. St. Helens, where we just provided trajectory forecasts (using the Limited Fine Mesh (LFM) model.  The concerns with forecasting ash movement became more serious after the KML aircraft encounter with the Mt. Redoubt plume and the arrangements became more formal.  HYSPLIT is the current plume model for the Washington Volcanic Ash Advisory Center (VAAC), the Air Force Weather Agency (AFWA), as well as for the VAACs in Australia and Argentina.</a:t>
            </a:r>
          </a:p>
          <a:p>
            <a:pPr eaLnBrk="1" hangingPunct="1">
              <a:spcBef>
                <a:spcPct val="0"/>
              </a:spcBef>
            </a:pPr>
            <a:r>
              <a:rPr lang="en-GB" altLang="en-US" smtClean="0"/>
              <a:t>Although volcanic ash modelling easily lends itself to Lagrangian approaches due to the point-source nature of the problem, there is considerable uncertainty in the source term mass, particles sizes, and plume heights.  These can affect the transport direction and limit the development of a more quantitative prediction, a potential new requirement as a result of the large scale shutdown of air traffic as a result of the Eyjafjallajokull eruption.  We are collaborating with the National Environmental Satellite Data Information Service (NESDIS) to toward incorporating better satellite based eruption and ash cloud distribution data for model initialization.</a:t>
            </a:r>
          </a:p>
          <a:p>
            <a:pPr eaLnBrk="1" hangingPunct="1">
              <a:spcBef>
                <a:spcPct val="0"/>
              </a:spcBef>
            </a:pPr>
            <a:endParaRPr lang="en-GB" altLang="en-US" smtClean="0"/>
          </a:p>
          <a:p>
            <a:pPr eaLnBrk="1" hangingPunct="1">
              <a:spcBef>
                <a:spcPct val="0"/>
              </a:spcBef>
            </a:pPr>
            <a:r>
              <a:rPr lang="en-GB" altLang="en-US" smtClean="0"/>
              <a:t>Barbara J.B. Stunder, Jerome L. Heffter, Roland R. Draxler,  2007,  Airborne Volcanic Ash Forecast Area Reliability,  Weather and Forecasting, 22:1132-1139</a:t>
            </a:r>
            <a:endParaRPr lang="en-US"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Another aspect to decision support is to provide dispersion products in formats that are compatible with other commonly used Geographic Information Systems (GIS) so that emergency and air quality planners can overlay our dispersion products with their own data.  The original HYSPLIT system used National Center for Atmospheric Research (NCAR) graphics as the base for all display applications.  However,  extreme latency by NCAR in updating map backgrounds, especially as international borders were rapidly changing, led to the development of an in-house graphical system that relies upon a public library to create Postscript output files. These are vector files, and again using public libraries, they can be converted to almost any other format, such as the currently popular Google Earth (.kmz), Environmental Systems Research Institute (ESRI) shapefiles (.shp), and Adobe scalable vector graphics (.svg).  More recent developments are focused on improving the HYSPLIT interface using Flash with MapQuest Maps.  A continuing challenge to this approach is keeping up with rapidly changing standards and new display options and trying to maintain current up-to-date links with these externally driven changes. </a:t>
            </a:r>
          </a:p>
          <a:p>
            <a:pPr eaLnBrk="1" hangingPunct="1">
              <a:spcBef>
                <a:spcPct val="0"/>
              </a:spcBef>
            </a:pPr>
            <a:endParaRPr lang="en-US" altLang="en-US" smtClean="0"/>
          </a:p>
          <a:p>
            <a:pPr eaLnBrk="1" hangingPunct="1">
              <a:spcBef>
                <a:spcPct val="0"/>
              </a:spcBef>
            </a:pPr>
            <a:r>
              <a:rPr lang="en-US" altLang="en-US" smtClean="0"/>
              <a:t>Google Maps example - http://www.noaa.inel.gov/examples/hysplit.html</a:t>
            </a:r>
          </a:p>
          <a:p>
            <a:pPr eaLnBrk="1" hangingPunct="1">
              <a:spcBef>
                <a:spcPct val="0"/>
              </a:spcBef>
            </a:pPr>
            <a:endParaRPr lang="en-US" altLang="en-US" smtClean="0"/>
          </a:p>
          <a:p>
            <a:pPr eaLnBrk="1" hangingPunct="1">
              <a:spcBef>
                <a:spcPct val="0"/>
              </a:spcBef>
            </a:pPr>
            <a:r>
              <a:rPr lang="en-US" altLang="en-US" smtClean="0"/>
              <a:t>We are also collaborating with the Cooperative Program for Operational Meteorology, Education, and Training (COMET) to develop modules to assist the NWS forecaster in interpretation of the plume dispersion products. </a:t>
            </a:r>
          </a:p>
          <a:p>
            <a:pPr eaLnBrk="1" hangingPunct="1">
              <a:spcBef>
                <a:spcPct val="0"/>
              </a:spcBef>
            </a:pPr>
            <a:r>
              <a:rPr lang="en-US" altLang="en-US" smtClean="0"/>
              <a:t>https://www.meted.ucar.edu/training_module.php?id=33#.VTUQ25Mel2U</a:t>
            </a:r>
          </a:p>
          <a:p>
            <a:pPr eaLnBrk="1" hangingPunct="1">
              <a:spcBef>
                <a:spcPct val="0"/>
              </a:spcBef>
            </a:pPr>
            <a:r>
              <a:rPr lang="en-US" altLang="en-US" smtClean="0"/>
              <a:t>https://www.meted.ucar.edu/training_module.php?id=773#.VTUQ_pMel2U</a:t>
            </a:r>
          </a:p>
          <a:p>
            <a:pPr eaLnBrk="1" hangingPunct="1">
              <a:spcBef>
                <a:spcPct val="0"/>
              </a:spcBef>
            </a:pPr>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A unique approach was developed for Dioxin using HYSPLIT3 to create the source to receptor dilution factors was expanded to model Mercury with HYSPLIT4.  The concentration grid represents the receptors, while multiple source locations are chosen to best represent the gradients in the dilution factors.  Dilution factors from all other locations are interpolated from the existing source-receptor array.  As an example, the dilution factors for the eastern US may be adequately represented by several hundred sources, but there may be thousands of emission points, as illustrated in the figure shown above.  When the interpolated dilution factors are multiplied by the detailed emission inventory, a detailed concentration pattern will emerge that retains the information about which sources contributed to the concentration at each receptor point.  In addition, HYSPLIT4 contains the new Global Eulerian Module (GEM) to compute the global contribution to the regional simulations.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10000"/>
          </a:bodyPr>
          <a:lstStyle/>
          <a:p>
            <a:pPr eaLnBrk="1" fontAlgn="auto" hangingPunct="1">
              <a:spcBef>
                <a:spcPts val="0"/>
              </a:spcBef>
              <a:spcAft>
                <a:spcPts val="0"/>
              </a:spcAft>
              <a:defRPr/>
            </a:pPr>
            <a:r>
              <a:rPr lang="en-US" dirty="0" smtClean="0"/>
              <a:t>This graph shows detailed source-receptor results for Lake Erie. With the ATC approach, the impact of each source in the emissions inventory can be estimated for each receptor.</a:t>
            </a:r>
          </a:p>
          <a:p>
            <a:pPr eaLnBrk="1" fontAlgn="auto" hangingPunct="1">
              <a:spcBef>
                <a:spcPts val="0"/>
              </a:spcBef>
              <a:spcAft>
                <a:spcPts val="0"/>
              </a:spcAft>
              <a:defRPr/>
            </a:pPr>
            <a:endParaRPr lang="en-US" dirty="0" smtClean="0"/>
          </a:p>
          <a:p>
            <a:pPr marL="171450" indent="-171450" eaLnBrk="1" fontAlgn="auto" hangingPunct="1">
              <a:spcBef>
                <a:spcPts val="0"/>
              </a:spcBef>
              <a:spcAft>
                <a:spcPts val="0"/>
              </a:spcAft>
              <a:buFont typeface="Arial" panose="020B0604020202020204" pitchFamily="34" charset="0"/>
              <a:buChar char="•"/>
              <a:defRPr/>
            </a:pPr>
            <a:r>
              <a:rPr lang="en-US" dirty="0" smtClean="0"/>
              <a:t>Cohen, M., Artz, R., Draxler, R., Miller, P., Poissant, L., </a:t>
            </a:r>
            <a:r>
              <a:rPr lang="en-US" dirty="0" err="1" smtClean="0"/>
              <a:t>Niemi</a:t>
            </a:r>
            <a:r>
              <a:rPr lang="en-US" dirty="0" smtClean="0"/>
              <a:t>, D., </a:t>
            </a:r>
            <a:r>
              <a:rPr lang="en-US" dirty="0" err="1" smtClean="0"/>
              <a:t>Ratte</a:t>
            </a:r>
            <a:r>
              <a:rPr lang="en-US" dirty="0" smtClean="0"/>
              <a:t>, D., </a:t>
            </a:r>
            <a:r>
              <a:rPr lang="en-US" dirty="0" err="1" smtClean="0"/>
              <a:t>Deslauriers</a:t>
            </a:r>
            <a:r>
              <a:rPr lang="en-US" dirty="0" smtClean="0"/>
              <a:t>, M.,  Duval, R., </a:t>
            </a:r>
            <a:r>
              <a:rPr lang="en-US" dirty="0" err="1" smtClean="0"/>
              <a:t>Laurin</a:t>
            </a:r>
            <a:r>
              <a:rPr lang="en-US" dirty="0" smtClean="0"/>
              <a:t>, R., </a:t>
            </a:r>
            <a:r>
              <a:rPr lang="en-US" dirty="0" err="1" smtClean="0"/>
              <a:t>Slotnick</a:t>
            </a:r>
            <a:r>
              <a:rPr lang="en-US" dirty="0" smtClean="0"/>
              <a:t>, J., </a:t>
            </a:r>
            <a:r>
              <a:rPr lang="en-US" dirty="0" err="1" smtClean="0"/>
              <a:t>Nettesheim</a:t>
            </a:r>
            <a:r>
              <a:rPr lang="en-US" dirty="0" smtClean="0"/>
              <a:t>, T., and McDonald, J. (2004).  </a:t>
            </a:r>
            <a:r>
              <a:rPr lang="en-US" b="1" dirty="0" smtClean="0"/>
              <a:t>Modeling the Atmospheric Transport and Deposition of Mercury to the Great Lakes</a:t>
            </a:r>
            <a:r>
              <a:rPr lang="en-US" dirty="0" smtClean="0"/>
              <a:t>. </a:t>
            </a:r>
            <a:r>
              <a:rPr lang="en-US" i="1" dirty="0" smtClean="0"/>
              <a:t>Environmental Research</a:t>
            </a:r>
            <a:r>
              <a:rPr lang="en-US" dirty="0" smtClean="0"/>
              <a:t> </a:t>
            </a:r>
            <a:r>
              <a:rPr lang="en-US" b="1" dirty="0" smtClean="0"/>
              <a:t>95</a:t>
            </a:r>
            <a:r>
              <a:rPr lang="en-US" dirty="0" smtClean="0"/>
              <a:t>, 247-265.  </a:t>
            </a:r>
            <a:r>
              <a:rPr lang="en-US" u="sng" dirty="0" smtClean="0">
                <a:hlinkClick r:id="rId3"/>
              </a:rPr>
              <a:t>http://www.arl.noaa.gov/documents/reports/Env_Res_2004.pdf</a:t>
            </a:r>
            <a:endParaRPr lang="en-US" dirty="0" smtClean="0"/>
          </a:p>
          <a:p>
            <a:pPr marL="171450" indent="-171450" eaLnBrk="1" fontAlgn="auto" hangingPunct="1">
              <a:spcBef>
                <a:spcPts val="0"/>
              </a:spcBef>
              <a:spcAft>
                <a:spcPts val="0"/>
              </a:spcAft>
              <a:buFont typeface="Arial" panose="020B0604020202020204" pitchFamily="34" charset="0"/>
              <a:buChar char="•"/>
              <a:defRPr/>
            </a:pPr>
            <a:endParaRPr lang="en-US" dirty="0" smtClean="0"/>
          </a:p>
          <a:p>
            <a:pPr marL="171450" indent="-171450" eaLnBrk="1" fontAlgn="auto" hangingPunct="1">
              <a:spcBef>
                <a:spcPts val="0"/>
              </a:spcBef>
              <a:spcAft>
                <a:spcPts val="0"/>
              </a:spcAft>
              <a:buFont typeface="Arial" panose="020B0604020202020204" pitchFamily="34" charset="0"/>
              <a:buChar char="•"/>
              <a:defRPr/>
            </a:pPr>
            <a:r>
              <a:rPr lang="en-US" dirty="0" smtClean="0"/>
              <a:t>Cohen, M., R. Artz, R. Draxler. </a:t>
            </a:r>
            <a:r>
              <a:rPr lang="en-US" b="1" dirty="0" smtClean="0"/>
              <a:t>NOAA Report to Congress: Mercury Contamination in the Great Lakes</a:t>
            </a:r>
            <a:r>
              <a:rPr lang="en-US" dirty="0" smtClean="0"/>
              <a:t>. Air Resources Laboratory, Silver Spring MD. Submitted to Congress on May 14, 2007. 162 pages. Available at:   </a:t>
            </a:r>
            <a:r>
              <a:rPr lang="en-US" u="sng" dirty="0" smtClean="0">
                <a:hlinkClick r:id="rId4"/>
              </a:rPr>
              <a:t>http://www.arl.noaa.gov/documents/reports/NOAA_GL_Hg.pdf</a:t>
            </a: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a:p>
            <a:pPr eaLnBrk="1" hangingPunct="1">
              <a:defRPr/>
            </a:pPr>
            <a:endParaRPr lang="en-US" dirty="0" smtClean="0"/>
          </a:p>
          <a:p>
            <a:pPr eaLnBrk="1" hangingPunct="1">
              <a:defRPr/>
            </a:pPr>
            <a:endParaRPr lang="en-US" dirty="0"/>
          </a:p>
        </p:txBody>
      </p:sp>
      <p:sp>
        <p:nvSpPr>
          <p:cNvPr id="4" name="Slide Number Placeholder 3"/>
          <p:cNvSpPr>
            <a:spLocks noGrp="1"/>
          </p:cNvSpPr>
          <p:nvPr>
            <p:ph type="sldNum" sz="quarter" idx="5"/>
          </p:nvPr>
        </p:nvSpPr>
        <p:spPr/>
        <p:txBody>
          <a:bodyPr/>
          <a:lstStyle/>
          <a:p>
            <a:pPr>
              <a:defRPr/>
            </a:pPr>
            <a:fld id="{0F4DCBB8-6597-49A9-8DE2-F8220D16C534}" type="slidenum">
              <a:rPr lang="en-US">
                <a:solidFill>
                  <a:prstClr val="black"/>
                </a:solidFill>
              </a:rPr>
              <a:pPr>
                <a:defRPr/>
              </a:pPr>
              <a:t>59</a:t>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Current research is focused on more closely coupling the dispersion calculation with the meteorological model by calling the dispersion model during the meteorological data calculation. In this way, the full resolution of the meteorological data is available at every time step and grid point to the dispersion calculation rather than having to rely upon archival data at rather infrequent intervals or coarse vertical resolution (historically standard pressure levels). This approach also removes the need to compute temporally averaged wind fields.</a:t>
            </a:r>
          </a:p>
          <a:p>
            <a:pPr eaLnBrk="1" hangingPunct="1">
              <a:spcBef>
                <a:spcPct val="0"/>
              </a:spcBef>
            </a:pPr>
            <a:endParaRPr lang="en-US" altLang="en-US" smtClean="0"/>
          </a:p>
          <a:p>
            <a:pPr eaLnBrk="1" hangingPunct="1">
              <a:spcBef>
                <a:spcPct val="0"/>
              </a:spcBef>
            </a:pPr>
            <a:r>
              <a:rPr lang="en-US" altLang="en-US" smtClean="0"/>
              <a:t>The second research effort is focused on providing not just one deterministic solution to a simulation but a range of answers that can be used to bracket model predictions with an uncertainty estimate.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98855">
              <a:defRPr/>
            </a:pPr>
            <a:r>
              <a:rPr lang="en-US" dirty="0"/>
              <a:t>A </a:t>
            </a:r>
            <a:r>
              <a:rPr lang="en-US" dirty="0" err="1"/>
              <a:t>Lagrangian</a:t>
            </a:r>
            <a:r>
              <a:rPr lang="en-US" dirty="0"/>
              <a:t> dispersion model, HYSPLIT, has been coupled (inline) to the WRF model. The inline HYSPLIT includes dispersion, trajectory, deposition (dry and wet) and radioactive decay. </a:t>
            </a:r>
          </a:p>
          <a:p>
            <a:pPr defTabSz="898855">
              <a:defRPr/>
            </a:pPr>
            <a:r>
              <a:rPr lang="en-US" dirty="0"/>
              <a:t>Compared to the offline approach, the inline HYSPLIT takes advantage of higher temporal frequency of meteorological variables, with no time interpolation  required between WRF’s output hours , and it uses the same vertical coordinate as the WRF model.</a:t>
            </a:r>
          </a:p>
          <a:p>
            <a:endParaRPr lang="en-US" dirty="0"/>
          </a:p>
        </p:txBody>
      </p:sp>
      <p:sp>
        <p:nvSpPr>
          <p:cNvPr id="4" name="Date Placeholder 3"/>
          <p:cNvSpPr>
            <a:spLocks noGrp="1"/>
          </p:cNvSpPr>
          <p:nvPr>
            <p:ph type="dt" idx="10"/>
          </p:nvPr>
        </p:nvSpPr>
        <p:spPr/>
        <p:txBody>
          <a:bodyPr/>
          <a:lstStyle/>
          <a:p>
            <a:pPr>
              <a:defRPr/>
            </a:pPr>
            <a:r>
              <a:rPr lang="en-US" smtClean="0">
                <a:solidFill>
                  <a:prstClr val="black"/>
                </a:solidFill>
              </a:rPr>
              <a:t>15 July 1999</a:t>
            </a:r>
            <a:endParaRPr lang="en-US">
              <a:solidFill>
                <a:prstClr val="black"/>
              </a:solidFill>
            </a:endParaRPr>
          </a:p>
        </p:txBody>
      </p:sp>
      <p:sp>
        <p:nvSpPr>
          <p:cNvPr id="5" name="Slide Number Placeholder 4"/>
          <p:cNvSpPr>
            <a:spLocks noGrp="1"/>
          </p:cNvSpPr>
          <p:nvPr>
            <p:ph type="sldNum" sz="quarter" idx="11"/>
          </p:nvPr>
        </p:nvSpPr>
        <p:spPr/>
        <p:txBody>
          <a:bodyPr/>
          <a:lstStyle/>
          <a:p>
            <a:fld id="{3F9BE987-F114-4E0B-8335-35C29F5763B7}" type="slidenum">
              <a:rPr lang="en-US" altLang="ko-KR" smtClean="0">
                <a:solidFill>
                  <a:prstClr val="black"/>
                </a:solidFill>
              </a:rPr>
              <a:pPr/>
              <a:t>61</a:t>
            </a:fld>
            <a:endParaRPr lang="en-US" altLang="ko-KR">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dirty="0">
                <a:latin typeface="Times New Roman" pitchFamily="18" charset="0"/>
                <a:ea typeface="ＭＳ Ｐゴシック" charset="-128"/>
                <a:cs typeface="ＭＳ Ｐゴシック" charset="-128"/>
              </a:rPr>
              <a:t>The ASCOT focused on nocturnal drainage flows in a mountain area in Northern California. The sampling network measured tracer concentrations for about 10 hours after the release of the tracer. </a:t>
            </a:r>
          </a:p>
          <a:p>
            <a:r>
              <a:rPr kumimoji="1" lang="en-US" dirty="0">
                <a:latin typeface="Times New Roman" pitchFamily="18" charset="0"/>
                <a:ea typeface="ＭＳ Ｐゴシック" charset="-128"/>
                <a:cs typeface="ＭＳ Ｐゴシック" charset="-128"/>
              </a:rPr>
              <a:t>The inline HYSPLIT simulation for ASCOT, we used 333-m grid spacing, 1</a:t>
            </a:r>
            <a:r>
              <a:rPr kumimoji="1" lang="en-US" baseline="30000" dirty="0">
                <a:latin typeface="Times New Roman" pitchFamily="18" charset="0"/>
                <a:ea typeface="ＭＳ Ｐゴシック" charset="-128"/>
                <a:cs typeface="ＭＳ Ｐゴシック" charset="-128"/>
              </a:rPr>
              <a:t>st</a:t>
            </a:r>
            <a:r>
              <a:rPr kumimoji="1" lang="en-US" dirty="0">
                <a:latin typeface="Times New Roman" pitchFamily="18" charset="0"/>
                <a:ea typeface="ＭＳ Ｐゴシック" charset="-128"/>
                <a:cs typeface="ＭＳ Ｐゴシック" charset="-128"/>
              </a:rPr>
              <a:t> mid-layer at 8m, WRF’s time step at 1 second. The offline simulation used the same setup and 5 minutes WRF output. </a:t>
            </a:r>
            <a:endParaRPr lang="en-US" dirty="0"/>
          </a:p>
        </p:txBody>
      </p:sp>
      <p:sp>
        <p:nvSpPr>
          <p:cNvPr id="4" name="Date Placeholder 3"/>
          <p:cNvSpPr>
            <a:spLocks noGrp="1"/>
          </p:cNvSpPr>
          <p:nvPr>
            <p:ph type="dt" idx="10"/>
          </p:nvPr>
        </p:nvSpPr>
        <p:spPr/>
        <p:txBody>
          <a:bodyPr/>
          <a:lstStyle/>
          <a:p>
            <a:pPr>
              <a:defRPr/>
            </a:pPr>
            <a:r>
              <a:rPr lang="en-US" smtClean="0">
                <a:solidFill>
                  <a:prstClr val="black"/>
                </a:solidFill>
              </a:rPr>
              <a:t>15 July 1999</a:t>
            </a:r>
            <a:endParaRPr lang="en-US">
              <a:solidFill>
                <a:prstClr val="black"/>
              </a:solidFill>
            </a:endParaRPr>
          </a:p>
        </p:txBody>
      </p:sp>
      <p:sp>
        <p:nvSpPr>
          <p:cNvPr id="5" name="Slide Number Placeholder 4"/>
          <p:cNvSpPr>
            <a:spLocks noGrp="1"/>
          </p:cNvSpPr>
          <p:nvPr>
            <p:ph type="sldNum" sz="quarter" idx="11"/>
          </p:nvPr>
        </p:nvSpPr>
        <p:spPr/>
        <p:txBody>
          <a:bodyPr/>
          <a:lstStyle/>
          <a:p>
            <a:fld id="{3F9BE987-F114-4E0B-8335-35C29F5763B7}" type="slidenum">
              <a:rPr lang="en-US" altLang="ko-KR" smtClean="0">
                <a:solidFill>
                  <a:prstClr val="black"/>
                </a:solidFill>
              </a:rPr>
              <a:pPr/>
              <a:t>62</a:t>
            </a:fld>
            <a:endParaRPr lang="en-US" altLang="ko-KR">
              <a:solidFill>
                <a:prstClr val="black"/>
              </a:solidFill>
            </a:endParaRPr>
          </a:p>
        </p:txBody>
      </p:sp>
    </p:spTree>
    <p:extLst>
      <p:ext uri="{BB962C8B-B14F-4D97-AF65-F5344CB8AC3E}">
        <p14:creationId xmlns:p14="http://schemas.microsoft.com/office/powerpoint/2010/main" val="1641490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Spatial plots between inline and offline plumes for ASCOT #2 (top) and #4 (bottom).  Left panel: the difference plot of tracer concentration (pg/m</a:t>
            </a:r>
            <a:r>
              <a:rPr lang="en-US" altLang="en-US" baseline="30000" smtClean="0"/>
              <a:t>3</a:t>
            </a:r>
            <a:r>
              <a:rPr lang="en-US" altLang="en-US" smtClean="0"/>
              <a:t>) for inline and offline plumes. Right panel: the inline plume (pink), offline plume (light blue), and their overlap (gray).  The black dot is the tracer release site. Gray lines are contours of terrain height. The illustration shows a comparable number of offline (blue) and inline (pink) grid cells extending beyond the overlap region. The inline calculation tends to keep the plume more intact closer to the release site and therefore maintains higher concentrations at the center of the plume that better matched the observations which showed a narrow tracer plume moving toward southeast. The primary cause of the improved correlation coefficient for the inline simulations.</a:t>
            </a:r>
          </a:p>
        </p:txBody>
      </p:sp>
      <p:sp>
        <p:nvSpPr>
          <p:cNvPr id="4" name="Slide Number Placeholder 3"/>
          <p:cNvSpPr>
            <a:spLocks noGrp="1"/>
          </p:cNvSpPr>
          <p:nvPr>
            <p:ph type="sldNum" sz="quarter" idx="5"/>
          </p:nvPr>
        </p:nvSpPr>
        <p:spPr/>
        <p:txBody>
          <a:bodyPr/>
          <a:lstStyle/>
          <a:p>
            <a:pPr>
              <a:defRPr/>
            </a:pPr>
            <a:fld id="{DAFCF01F-AB65-4F83-A1AE-6C78698EBBE1}" type="slidenum">
              <a:rPr lang="en-US" smtClean="0"/>
              <a:pPr>
                <a:defRPr/>
              </a:pPr>
              <a:t>63</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dirty="0">
                <a:latin typeface="Times New Roman" pitchFamily="18" charset="0"/>
                <a:ea typeface="ＭＳ Ｐゴシック" charset="-128"/>
                <a:cs typeface="ＭＳ Ｐゴシック" charset="-128"/>
              </a:rPr>
              <a:t>The evaluation shows that the inline HYSPLIT is especially beneficial for an ASCOT type application in which the drainage flow occurs over an area of complex terrain and in fine spatial/temporal resolution. </a:t>
            </a:r>
          </a:p>
          <a:p>
            <a:r>
              <a:rPr kumimoji="1" lang="en-US" dirty="0">
                <a:latin typeface="Times New Roman" pitchFamily="18" charset="0"/>
                <a:ea typeface="ＭＳ Ｐゴシック" charset="-128"/>
                <a:cs typeface="ＭＳ Ｐゴシック" charset="-128"/>
              </a:rPr>
              <a:t>The improvement of the inline over the offline calculation is attributed to the elimination of temporal and vertical interpolation of the meteorological data compared to the offline version.</a:t>
            </a:r>
            <a:endParaRPr lang="en-US" dirty="0"/>
          </a:p>
        </p:txBody>
      </p:sp>
      <p:sp>
        <p:nvSpPr>
          <p:cNvPr id="4" name="Date Placeholder 3"/>
          <p:cNvSpPr>
            <a:spLocks noGrp="1"/>
          </p:cNvSpPr>
          <p:nvPr>
            <p:ph type="dt" idx="10"/>
          </p:nvPr>
        </p:nvSpPr>
        <p:spPr/>
        <p:txBody>
          <a:bodyPr/>
          <a:lstStyle/>
          <a:p>
            <a:pPr>
              <a:defRPr/>
            </a:pPr>
            <a:r>
              <a:rPr lang="en-US" smtClean="0">
                <a:solidFill>
                  <a:prstClr val="black"/>
                </a:solidFill>
              </a:rPr>
              <a:t>15 July 1999</a:t>
            </a:r>
            <a:endParaRPr lang="en-US">
              <a:solidFill>
                <a:prstClr val="black"/>
              </a:solidFill>
            </a:endParaRPr>
          </a:p>
        </p:txBody>
      </p:sp>
      <p:sp>
        <p:nvSpPr>
          <p:cNvPr id="5" name="Slide Number Placeholder 4"/>
          <p:cNvSpPr>
            <a:spLocks noGrp="1"/>
          </p:cNvSpPr>
          <p:nvPr>
            <p:ph type="sldNum" sz="quarter" idx="11"/>
          </p:nvPr>
        </p:nvSpPr>
        <p:spPr/>
        <p:txBody>
          <a:bodyPr/>
          <a:lstStyle/>
          <a:p>
            <a:fld id="{3F9BE987-F114-4E0B-8335-35C29F5763B7}" type="slidenum">
              <a:rPr lang="en-US" altLang="ko-KR" smtClean="0">
                <a:solidFill>
                  <a:prstClr val="black"/>
                </a:solidFill>
              </a:rPr>
              <a:pPr/>
              <a:t>64</a:t>
            </a:fld>
            <a:endParaRPr lang="en-US" altLang="ko-KR">
              <a:solidFill>
                <a:prstClr val="black"/>
              </a:solidFill>
            </a:endParaRPr>
          </a:p>
        </p:txBody>
      </p:sp>
    </p:spTree>
    <p:extLst>
      <p:ext uri="{BB962C8B-B14F-4D97-AF65-F5344CB8AC3E}">
        <p14:creationId xmlns:p14="http://schemas.microsoft.com/office/powerpoint/2010/main" val="22360715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Once the internal structure of HYSPLIT becomes more compatible with the internal physics options available in a meteorological model such as WRF, it may be possible to restructure the whole concept of dispersion modeling to include consistent atmospheric physics between meteorological and dispersion parameterizations, automatic generation of WRF and HYSPLIT (dispersion) ensembles, as well as data assimilation of measurements (concentration or meteorological) to dynamically change the simulation to account for changing conditions into a single simulation with probabilistic output.</a:t>
            </a:r>
          </a:p>
        </p:txBody>
      </p:sp>
      <p:sp>
        <p:nvSpPr>
          <p:cNvPr id="4" name="Slide Number Placeholder 3"/>
          <p:cNvSpPr>
            <a:spLocks noGrp="1"/>
          </p:cNvSpPr>
          <p:nvPr>
            <p:ph type="sldNum" sz="quarter" idx="5"/>
          </p:nvPr>
        </p:nvSpPr>
        <p:spPr/>
        <p:txBody>
          <a:bodyPr/>
          <a:lstStyle/>
          <a:p>
            <a:pPr>
              <a:defRPr/>
            </a:pPr>
            <a:fld id="{4AD5B3D9-5ACC-430B-BF89-7793EC4AD693}" type="slidenum">
              <a:rPr lang="en-US" smtClean="0"/>
              <a:pPr>
                <a:defRPr/>
              </a:pPr>
              <a:t>65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When the concentration was high, the air masses appeared to be from a group of significant sources in the Baltimore region northeast of the site.</a:t>
            </a:r>
          </a:p>
          <a:p>
            <a:pPr eaLnBrk="1" hangingPunct="1">
              <a:spcBef>
                <a:spcPct val="0"/>
              </a:spcBef>
            </a:pPr>
            <a:endParaRPr lang="en-US" altLang="en-US" smtClean="0"/>
          </a:p>
          <a:p>
            <a:pPr eaLnBrk="1" hangingPunct="1">
              <a:spcBef>
                <a:spcPct val="0"/>
              </a:spcBef>
            </a:pPr>
            <a:r>
              <a:rPr lang="en-US" altLang="en-US" smtClean="0"/>
              <a:t>We have MANY examples of this kind of analysis.</a:t>
            </a:r>
          </a:p>
          <a:p>
            <a:pPr eaLnBrk="1" hangingPunct="1">
              <a:spcBef>
                <a:spcPct val="0"/>
              </a:spcBef>
            </a:pPr>
            <a:endParaRPr lang="en-US" altLang="en-US" smtClean="0"/>
          </a:p>
          <a:p>
            <a:pPr eaLnBrk="1" hangingPunct="1">
              <a:spcBef>
                <a:spcPct val="0"/>
              </a:spcBef>
            </a:pPr>
            <a:r>
              <a:rPr lang="en-US" altLang="en-US" smtClean="0"/>
              <a:t>This kind of analysis does not prove that the sources impacted the site and caused the episode, but it is suggestive.</a:t>
            </a:r>
          </a:p>
          <a:p>
            <a:pPr eaLnBrk="1" hangingPunct="1">
              <a:spcBef>
                <a:spcPct val="0"/>
              </a:spcBef>
            </a:pPr>
            <a:endParaRPr lang="en-US" altLang="en-US" smtClean="0"/>
          </a:p>
          <a:p>
            <a:pPr eaLnBrk="1" hangingPunct="1">
              <a:spcBef>
                <a:spcPct val="0"/>
              </a:spcBef>
            </a:pPr>
            <a:r>
              <a:rPr lang="en-US" altLang="en-US" smtClean="0"/>
              <a:t>Coupled with other information, this can contribute to a weight-of-evidence approach.</a:t>
            </a:r>
          </a:p>
        </p:txBody>
      </p:sp>
      <p:sp>
        <p:nvSpPr>
          <p:cNvPr id="634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E389206-5D09-488C-B59D-5A6BF68DE147}" type="slidenum">
              <a:rPr lang="en-US" smtClean="0">
                <a:solidFill>
                  <a:srgbClr val="000000"/>
                </a:solidFill>
              </a:rPr>
              <a:pPr fontAlgn="base">
                <a:spcBef>
                  <a:spcPct val="0"/>
                </a:spcBef>
                <a:spcAft>
                  <a:spcPct val="0"/>
                </a:spcAft>
                <a:defRPr/>
              </a:pPr>
              <a:t>5</a:t>
            </a:fld>
            <a:endParaRPr lang="en-US" smtClean="0">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66</a:t>
            </a:fld>
            <a:endParaRPr lang="en-US"/>
          </a:p>
        </p:txBody>
      </p:sp>
    </p:spTree>
    <p:extLst>
      <p:ext uri="{BB962C8B-B14F-4D97-AF65-F5344CB8AC3E}">
        <p14:creationId xmlns:p14="http://schemas.microsoft.com/office/powerpoint/2010/main" val="11150043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The original splitting puff trajectory model did not have an acronym.  The development of the next version was named HYSPLIT.   With the continuing evolution of the model, it soon became apparent that another version was required, but this time, it was named version #3 in recognition of the first unnamed version.  Although in terms of naming conventions, the version #4 name has been stable since 1997, it also has continued to evolve, but the numbering scheme is now linked to a subversion repository revision number – currently at 749.  A new version number (#5?) is planned when there are significant changes to the input and output formats and the model physics. </a:t>
            </a:r>
          </a:p>
        </p:txBody>
      </p:sp>
      <p:sp>
        <p:nvSpPr>
          <p:cNvPr id="4" name="Slide Number Placeholder 3"/>
          <p:cNvSpPr>
            <a:spLocks noGrp="1"/>
          </p:cNvSpPr>
          <p:nvPr>
            <p:ph type="sldNum" sz="quarter" idx="5"/>
          </p:nvPr>
        </p:nvSpPr>
        <p:spPr/>
        <p:txBody>
          <a:bodyPr/>
          <a:lstStyle/>
          <a:p>
            <a:pPr>
              <a:defRPr/>
            </a:pPr>
            <a:fld id="{2702650A-1018-4808-9220-848E542FC6E0}" type="slidenum">
              <a:rPr lang="en-US" smtClean="0"/>
              <a:pPr>
                <a:defRPr/>
              </a:pPr>
              <a:t>68</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Trajectory analysis had a long history from the beginning of the 20</a:t>
            </a:r>
            <a:r>
              <a:rPr lang="en-US" altLang="en-US" baseline="30000" smtClean="0"/>
              <a:t>th</a:t>
            </a:r>
            <a:r>
              <a:rPr lang="en-US" altLang="en-US" smtClean="0"/>
              <a:t> century.  Some of the earliest papers were concerned with balloon flights. By 1940, Petterssen had described the integration computation used to this day to compute a trajectory in a temporally and spatially changing wind field.  This culminated with the use of backward trajectories in 1949 to determine the location of the first Soviet nuclear test.  By the early 1970’s the use of trajectories was expanded to follow an expanding cluster of particles to represent atmospheric transport and dispersion, the basis of all the current Lagrangian dispersion models.</a:t>
            </a:r>
          </a:p>
          <a:p>
            <a:r>
              <a:rPr lang="en-US" altLang="en-US" smtClean="0"/>
              <a:t> </a:t>
            </a:r>
          </a:p>
        </p:txBody>
      </p:sp>
      <p:sp>
        <p:nvSpPr>
          <p:cNvPr id="4" name="Slide Number Placeholder 3"/>
          <p:cNvSpPr>
            <a:spLocks noGrp="1"/>
          </p:cNvSpPr>
          <p:nvPr>
            <p:ph type="sldNum" sz="quarter" idx="5"/>
          </p:nvPr>
        </p:nvSpPr>
        <p:spPr/>
        <p:txBody>
          <a:bodyPr/>
          <a:lstStyle/>
          <a:p>
            <a:pPr>
              <a:defRPr/>
            </a:pPr>
            <a:fld id="{253C71BA-D997-41C4-A265-74A4862B514C}" type="slidenum">
              <a:rPr lang="en-US" smtClean="0"/>
              <a:pPr>
                <a:defRPr/>
              </a:pPr>
              <a:t>69</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The trajectory calculation from 1949 can be repeated using today’s reanalysis data (2.5 degree) for the same time period.  Although the trajectory from the northern leg of the sampling flight that ends up in Greenland (red) and the trajectory from the southern leg of the flight that goes through Kazakhstan (coincidently also red) appear to be identical to the 1949 calculation, the majority of the trajectories do not go near the Semipalatinsk Nuclear Test Site.  It is interesting how in this case, small changes in starting position made a huge difference in the trajectory path leading to a higher level of uncertainty that would not have led to the same conclusion had this computerized approach been used in 1949.  The one trajectory that goes through Kazakhstan arrives there about 29 August, the actual day of the test.</a:t>
            </a:r>
          </a:p>
        </p:txBody>
      </p:sp>
      <p:sp>
        <p:nvSpPr>
          <p:cNvPr id="4" name="Slide Number Placeholder 3"/>
          <p:cNvSpPr>
            <a:spLocks noGrp="1"/>
          </p:cNvSpPr>
          <p:nvPr>
            <p:ph type="sldNum" sz="quarter" idx="5"/>
          </p:nvPr>
        </p:nvSpPr>
        <p:spPr/>
        <p:txBody>
          <a:bodyPr/>
          <a:lstStyle/>
          <a:p>
            <a:pPr>
              <a:defRPr/>
            </a:pPr>
            <a:fld id="{9A161E1E-798C-48F8-9873-4E2FBEDBFEB8}" type="slidenum">
              <a:rPr lang="en-US" smtClean="0"/>
              <a:pPr>
                <a:defRPr/>
              </a:pPr>
              <a:t>70</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During the mid-1960s, work by Pasquill (1961) and Gifford (1961) describing the estimation of the horizontal and vertical standard deviation of a continuous plume concentration distribution constituted the basis for the construction of the so called Gaussian dispersion models. One such model was developed at ARL (Slade, 1966; Slade, 1968) based on data from the well-known Project Prairie Grass (Barad, 1958) and several other dispersion experiments. Using this Gaussian approach and assuming steady-state with homogeneous and stationary turbulence, air concentrations were estimated based on wind data collected at a single site. Extending this work in the late 1960s and early 1970s to handle more realistic (changing) weather conditions, ARL scientists developed the Mesoscale Diffusion (MESODIFF) model (Start and Wendell, 1974) in response to concerns at the Idaho National Reactor Testing Station (NRTS) related to planned or accidental releases of radioactive material into the atmosphere. This segmented Gaussian puff model used gridded data interpolated from a network of 21 tower-mounted wind sensors located within the boundaries of the NRTS (Wendell, 1972) to account for spatial variability of the horizontal wind flow near the surface. The simulations used a maximum of 400 puffs and incorporated time varying diffusion rates</a:t>
            </a:r>
          </a:p>
        </p:txBody>
      </p:sp>
      <p:sp>
        <p:nvSpPr>
          <p:cNvPr id="4" name="Slide Number Placeholder 3"/>
          <p:cNvSpPr>
            <a:spLocks noGrp="1"/>
          </p:cNvSpPr>
          <p:nvPr>
            <p:ph type="sldNum" sz="quarter" idx="5"/>
          </p:nvPr>
        </p:nvSpPr>
        <p:spPr/>
        <p:txBody>
          <a:bodyPr/>
          <a:lstStyle/>
          <a:p>
            <a:pPr>
              <a:defRPr/>
            </a:pPr>
            <a:fld id="{8DAC35DE-5165-4BF6-943A-7B0C5A6E5020}" type="slidenum">
              <a:rPr lang="en-US" smtClean="0"/>
              <a:pPr>
                <a:defRPr/>
              </a:pPr>
              <a:t>71</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A calculation using the reanalysis data for the same time as the previous slide and the most recent version of HYSPLIT configured to replicate the MESODIFF computational approach by releasing a series of non-splitting Top-Hat puff puffs (but with much less temporal frequency to improve clarity of the illustration).  The puff overlap region indicates how multiple puffs are used to build up the air concentration at a receptor location.  The initial reanalysis data winds were from the north, a similar direction as indicated by the tower network in the previous slide, but turned more westward, rather than moving toward the east as shown in the previous slide.</a:t>
            </a:r>
          </a:p>
        </p:txBody>
      </p:sp>
      <p:sp>
        <p:nvSpPr>
          <p:cNvPr id="4" name="Slide Number Placeholder 3"/>
          <p:cNvSpPr>
            <a:spLocks noGrp="1"/>
          </p:cNvSpPr>
          <p:nvPr>
            <p:ph type="sldNum" sz="quarter" idx="5"/>
          </p:nvPr>
        </p:nvSpPr>
        <p:spPr/>
        <p:txBody>
          <a:bodyPr/>
          <a:lstStyle/>
          <a:p>
            <a:pPr>
              <a:defRPr/>
            </a:pPr>
            <a:fld id="{0FFC2FBB-E09D-48BD-870D-070EE75D9EA9}" type="slidenum">
              <a:rPr lang="en-US" smtClean="0"/>
              <a:pPr>
                <a:defRPr/>
              </a:pPr>
              <a:t>72</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The predecessor to HYSPLIT with many of the same features had no acronym. It consisted of a simple scheme that assumed complete mixing within the PBL during the daytime and no mixing at night.  During the daytime all puffs could contribute to surface air concentrations while at night only those puffs in the lowest layer contributed to surface air concentrations.  With typically only two rawinsonde observations available per day (0000 and 1200 UTC) over the U.S., daytime was assigned to 0000 UTC and nighttime was represented by 1200 UTC.  Nocturnal wind shear was modeled by vertically splitting the puffs that extended throughout the PBL into 300 m sub-puffs (300 m is approximately the vertical resolution of the sounding) during the nighttime transport phase of the calculation. This could be adjusted if the model were run over other longitudes. </a:t>
            </a:r>
          </a:p>
        </p:txBody>
      </p:sp>
      <p:sp>
        <p:nvSpPr>
          <p:cNvPr id="4" name="Slide Number Placeholder 3"/>
          <p:cNvSpPr>
            <a:spLocks noGrp="1"/>
          </p:cNvSpPr>
          <p:nvPr>
            <p:ph type="sldNum" sz="quarter" idx="5"/>
          </p:nvPr>
        </p:nvSpPr>
        <p:spPr/>
        <p:txBody>
          <a:bodyPr/>
          <a:lstStyle/>
          <a:p>
            <a:pPr>
              <a:defRPr/>
            </a:pPr>
            <a:fld id="{F4E4EE64-8EBD-423D-944A-E15FD6057F1E}" type="slidenum">
              <a:rPr lang="en-US" smtClean="0"/>
              <a:pPr>
                <a:defRPr/>
              </a:pPr>
              <a:t>73</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The model was used to simulate Kr-85 released to the atmosphere and sampled at multiple locations in the midwestern U.S. during a two-month field experiment (Draxler, 1982) in 1974. Previous calculations with a single segmented puff model consistently over-predicted air concentrations (by a factor of six).  The splitting puff approach showed no bias and good correlation after uncorrelated local sources were removed from the sampling data (filtered data); the lower frequency concentration trends were well captured by the model.  Note that the background concentration at that time was about 14 pCi/m</a:t>
            </a:r>
            <a:r>
              <a:rPr lang="en-US" altLang="en-US" baseline="30000" smtClean="0"/>
              <a:t>3</a:t>
            </a:r>
            <a:r>
              <a:rPr lang="en-US" altLang="en-US" smtClean="0"/>
              <a:t> while the strongest plume signal was only 0.3 pCi/m</a:t>
            </a:r>
            <a:r>
              <a:rPr lang="en-US" altLang="en-US" baseline="30000" smtClean="0"/>
              <a:t>3</a:t>
            </a:r>
            <a:r>
              <a:rPr lang="en-US" altLang="en-US" smtClean="0"/>
              <a:t>.  Background concentrations could change by as much as 1 pCi/m</a:t>
            </a:r>
            <a:r>
              <a:rPr lang="en-US" altLang="en-US" baseline="30000" smtClean="0"/>
              <a:t>3</a:t>
            </a:r>
            <a:r>
              <a:rPr lang="en-US" altLang="en-US" smtClean="0"/>
              <a:t> with a change in air mass.</a:t>
            </a:r>
          </a:p>
        </p:txBody>
      </p:sp>
      <p:sp>
        <p:nvSpPr>
          <p:cNvPr id="4" name="Slide Number Placeholder 3"/>
          <p:cNvSpPr>
            <a:spLocks noGrp="1"/>
          </p:cNvSpPr>
          <p:nvPr>
            <p:ph type="sldNum" sz="quarter" idx="5"/>
          </p:nvPr>
        </p:nvSpPr>
        <p:spPr/>
        <p:txBody>
          <a:bodyPr/>
          <a:lstStyle/>
          <a:p>
            <a:pPr>
              <a:defRPr/>
            </a:pPr>
            <a:fld id="{CA5E7356-7CA0-4B79-B7A8-F25F570FBD39}" type="slidenum">
              <a:rPr lang="en-US" smtClean="0"/>
              <a:pPr>
                <a:defRPr/>
              </a:pPr>
              <a:t>74</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HYSPLIT version 2 included the use of interpolated rawinsondes or any other available measured data to estimate vertical mixing coefficients that varied in space and time (Draxler and Stunder, 1988). These mixing coefficients were derived from the Monin-Obukhov length, friction velocity, and surface friction potential temperature (Draxler, 1987).  With mixing estimates available each time step, dispersion rates could vary continuously, and puffs would split when their size exceeded the meteorological grid size.  In this way the transport calculation for a puff could be represented by only one meteorological data point.</a:t>
            </a:r>
          </a:p>
        </p:txBody>
      </p:sp>
      <p:sp>
        <p:nvSpPr>
          <p:cNvPr id="4" name="Slide Number Placeholder 3"/>
          <p:cNvSpPr>
            <a:spLocks noGrp="1"/>
          </p:cNvSpPr>
          <p:nvPr>
            <p:ph type="sldNum" sz="quarter" idx="5"/>
          </p:nvPr>
        </p:nvSpPr>
        <p:spPr/>
        <p:txBody>
          <a:bodyPr/>
          <a:lstStyle/>
          <a:p>
            <a:pPr>
              <a:defRPr/>
            </a:pPr>
            <a:fld id="{060E92B7-B705-47CD-945E-41AD585CCF0A}" type="slidenum">
              <a:rPr lang="en-US" smtClean="0"/>
              <a:pPr>
                <a:defRPr/>
              </a:pPr>
              <a:t>75</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Although the HYSPLIT2 calculations for this experiment have been lost, the experimental data for this event are still available and are part of the DATEM archive. Calculations with the current model still find this event challenging because of the nocturnal jet the first night after the release and the subsequent arrival of a second wave of tracer, 24 hours after the initial plume had passed.  None of the “rawindsonde” based transport and dispersion models were able to properly simulate this event because the nocturnal jet occurred between the sounding stations.</a:t>
            </a:r>
          </a:p>
        </p:txBody>
      </p:sp>
      <p:sp>
        <p:nvSpPr>
          <p:cNvPr id="4" name="Slide Number Placeholder 3"/>
          <p:cNvSpPr>
            <a:spLocks noGrp="1"/>
          </p:cNvSpPr>
          <p:nvPr>
            <p:ph type="sldNum" sz="quarter" idx="5"/>
          </p:nvPr>
        </p:nvSpPr>
        <p:spPr/>
        <p:txBody>
          <a:bodyPr/>
          <a:lstStyle/>
          <a:p>
            <a:pPr>
              <a:defRPr/>
            </a:pPr>
            <a:fld id="{846EBC77-4F20-40D9-982B-0D963ADF0446}" type="slidenum">
              <a:rPr lang="en-US" smtClean="0"/>
              <a:pPr>
                <a:defRPr/>
              </a:pPr>
              <a:t>76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RGM</a:t>
            </a:r>
            <a:r>
              <a:rPr lang="en-US" baseline="0" dirty="0" smtClean="0"/>
              <a:t> emissions from Monroe plant are 43.61 g/hr according to the 2005 NEI</a:t>
            </a:r>
          </a:p>
          <a:p>
            <a:r>
              <a:rPr lang="en-US" baseline="0" dirty="0" smtClean="0"/>
              <a:t>Elem emissions are 16.44 g/hr, </a:t>
            </a:r>
            <a:r>
              <a:rPr lang="en-US" baseline="0" dirty="0" err="1" smtClean="0"/>
              <a:t>Hgpt</a:t>
            </a:r>
            <a:r>
              <a:rPr lang="en-US" baseline="0" dirty="0" smtClean="0"/>
              <a:t> emissions are 3.9 g/hr, and total emissions are 64.04 g/hr</a:t>
            </a:r>
          </a:p>
          <a:p>
            <a:endParaRPr lang="en-US" baseline="0" dirty="0" smtClean="0"/>
          </a:p>
          <a:p>
            <a:r>
              <a:rPr lang="en-US" baseline="0" dirty="0" smtClean="0"/>
              <a:t>Monroe 2005 NEI:</a:t>
            </a:r>
          </a:p>
          <a:p>
            <a:r>
              <a:rPr lang="en-US" dirty="0"/>
              <a:t>Elem 144.00</a:t>
            </a:r>
            <a:r>
              <a:rPr lang="en-US" dirty="0" smtClean="0"/>
              <a:t> kg/yr</a:t>
            </a:r>
          </a:p>
          <a:p>
            <a:r>
              <a:rPr lang="en-US" dirty="0"/>
              <a:t>RGM 382.00</a:t>
            </a:r>
            <a:r>
              <a:rPr lang="en-US" dirty="0" smtClean="0"/>
              <a:t> kg/yr</a:t>
            </a:r>
          </a:p>
          <a:p>
            <a:r>
              <a:rPr lang="en-US" dirty="0" err="1"/>
              <a:t>Hgpt</a:t>
            </a:r>
            <a:r>
              <a:rPr lang="en-US" dirty="0"/>
              <a:t> 34.20</a:t>
            </a:r>
            <a:r>
              <a:rPr lang="en-US" dirty="0" smtClean="0"/>
              <a:t> kg/yr</a:t>
            </a:r>
          </a:p>
          <a:p>
            <a:r>
              <a:rPr lang="en-US" dirty="0"/>
              <a:t>Total Hg 561.00 kg/yr</a:t>
            </a:r>
            <a:r>
              <a:rPr lang="en-US" dirty="0" smtClean="0"/>
              <a:t> </a:t>
            </a: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solidFill>
                  <a:prstClr val="black"/>
                </a:solidFill>
              </a:rPr>
              <a:pPr/>
              <a:t>7</a:t>
            </a:fld>
            <a:endParaRPr lang="en-US">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The HYSPLIT2 version was applied to simulate the Cross Appalachian Tracer Experiment (CAPTEX; Ferber </a:t>
            </a:r>
            <a:r>
              <a:rPr lang="en-US" altLang="en-US" i="1" smtClean="0"/>
              <a:t>et al.</a:t>
            </a:r>
            <a:r>
              <a:rPr lang="en-US" altLang="en-US" smtClean="0"/>
              <a:t> 1986).  Each trial consisted of a 3-h tracer (PFT) release from either Dayton, Ohio (DAY) or Sudbury, Ontario (SUD).  CAPTEX will be discussed in more detail later. But one of the unique aspects of this experiment was the deployment of multiple sampling aircraft to obtain concentration profiles within the PBL (see Draxler and Stunder, 1988, </a:t>
            </a:r>
            <a:r>
              <a:rPr lang="en-US" altLang="en-US" i="1" smtClean="0"/>
              <a:t>J. of Appl. Met.) </a:t>
            </a:r>
            <a:r>
              <a:rPr lang="en-US" altLang="en-US" smtClean="0"/>
              <a:t>. The aircraft sampling paths for each experiment are shown above right.  Releases #2 and #3 illustrate the modeling challenge with a relatively well mixed boundary layer during experiment #2 but a decoupled elevated tracer layer in experiment #3. In each case, the rawinsonde based HYSPLIT calculation was able to capture the gross vertical structure. Both releases were from DAY.</a:t>
            </a:r>
          </a:p>
        </p:txBody>
      </p:sp>
      <p:sp>
        <p:nvSpPr>
          <p:cNvPr id="4" name="Slide Number Placeholder 3"/>
          <p:cNvSpPr>
            <a:spLocks noGrp="1"/>
          </p:cNvSpPr>
          <p:nvPr>
            <p:ph type="sldNum" sz="quarter" idx="5"/>
          </p:nvPr>
        </p:nvSpPr>
        <p:spPr/>
        <p:txBody>
          <a:bodyPr/>
          <a:lstStyle/>
          <a:p>
            <a:pPr>
              <a:defRPr/>
            </a:pPr>
            <a:fld id="{416EC835-A3E1-4B2A-87C5-0CFE8F7CE909}" type="slidenum">
              <a:rPr lang="en-US" smtClean="0"/>
              <a:pPr>
                <a:defRPr/>
              </a:pPr>
              <a:t>77</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Although each release provide a unique meteorological environment, overall when the results are normalized by the boundary layer depth, the cross-wind integrated concentrations showed considerable complexity and suggested that a simple PBL average concentration, as implied by HYSPLIT1 was not sufficient to represent the PBL concentration profile.</a:t>
            </a:r>
          </a:p>
        </p:txBody>
      </p:sp>
      <p:sp>
        <p:nvSpPr>
          <p:cNvPr id="4" name="Slide Number Placeholder 3"/>
          <p:cNvSpPr>
            <a:spLocks noGrp="1"/>
          </p:cNvSpPr>
          <p:nvPr>
            <p:ph type="sldNum" sz="quarter" idx="5"/>
          </p:nvPr>
        </p:nvSpPr>
        <p:spPr/>
        <p:txBody>
          <a:bodyPr/>
          <a:lstStyle/>
          <a:p>
            <a:pPr>
              <a:defRPr/>
            </a:pPr>
            <a:fld id="{B142EBF7-F17F-44BB-A8B1-6B7C391CB93D}" type="slidenum">
              <a:rPr lang="en-US" smtClean="0"/>
              <a:pPr>
                <a:defRPr/>
              </a:pPr>
              <a:t>78</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It wasn’t until the development of HYSPLIT version 3 that the model utilized gridded data from meteorological model outputs such as the Nested Grid Model (NGM), NOAA’s regional forecast model at that time.  The huge data volume created by the NGM archive (320 Mb/month) stimulated the development of the special 1-byte packed data format used by HYSPLIT (now called either the ARL or HYSPLIT data format) that preserved the precision by packing grid-point differences rather than absolute values. This reduced the monthly data volume to 80 Mb.  The resolution of the initial data archive was reduced to every other grid point, resulting in a data volume of 20 Mb/month.  This was then reduced again by creating semi-monthly files, of 10 Mb each.  Calculations could then easily be performed on a state-of-the-art PC with all the data contained on its 20 Mb internal disk drive. In most other respects, HYSPLIT3 was very similar to HYSPLIT2.  In addition, it allowed the calculation of trajectories as well as transport and dispersion of pollutants. HYSPLIT3 still used cylindrical puffs that grow in time and split when reaching the grid size of the meteorological data (Draxler, 1992). This version was applied to simulate the Across North America Tracer Experiment (ANATEX; Draxler and Heffter, 1989).  The sampling sites, mostly co-located at National Weather Service observing stations collected 24-h air samples. The ground-level measurement data, after normalization by the tracer release rate, are summarized by travel time from source to sampler.</a:t>
            </a:r>
          </a:p>
        </p:txBody>
      </p:sp>
      <p:sp>
        <p:nvSpPr>
          <p:cNvPr id="4" name="Slide Number Placeholder 3"/>
          <p:cNvSpPr>
            <a:spLocks noGrp="1"/>
          </p:cNvSpPr>
          <p:nvPr>
            <p:ph type="sldNum" sz="quarter" idx="5"/>
          </p:nvPr>
        </p:nvSpPr>
        <p:spPr/>
        <p:txBody>
          <a:bodyPr/>
          <a:lstStyle/>
          <a:p>
            <a:pPr>
              <a:defRPr/>
            </a:pPr>
            <a:fld id="{4933DE4C-ABE1-49E8-9553-C5E4963EE69A}" type="slidenum">
              <a:rPr lang="en-US" smtClean="0"/>
              <a:pPr>
                <a:defRPr/>
              </a:pPr>
              <a:t>79</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During ANATEX, tracer releases occurred from two locations, Glasgow, MT (GGW - blue) and St. Cloud, MN (STC - red), each with a unique tracer.  The above illustration shows the total predicted concentration from both locations using HYSPLIT3 using the NGM meteorological data for the calculation.  The peak concentration contour over the STC release site shows how most of the over-prediction at all sampling locations was related to the releases from STC and not GGW.  To date this difference has not yet been adequately explained.</a:t>
            </a:r>
          </a:p>
        </p:txBody>
      </p:sp>
      <p:sp>
        <p:nvSpPr>
          <p:cNvPr id="4" name="Slide Number Placeholder 3"/>
          <p:cNvSpPr>
            <a:spLocks noGrp="1"/>
          </p:cNvSpPr>
          <p:nvPr>
            <p:ph type="sldNum" sz="quarter" idx="5"/>
          </p:nvPr>
        </p:nvSpPr>
        <p:spPr/>
        <p:txBody>
          <a:bodyPr/>
          <a:lstStyle/>
          <a:p>
            <a:pPr>
              <a:defRPr/>
            </a:pPr>
            <a:fld id="{FFDC76F9-3361-44D5-8939-BEBACD74BAE1}" type="slidenum">
              <a:rPr lang="en-US" smtClean="0"/>
              <a:pPr>
                <a:defRPr/>
              </a:pPr>
              <a:t>80</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txBox="1">
            <a:spLocks noGrp="1" noChangeArrowheads="1"/>
          </p:cNvSpPr>
          <p:nvPr/>
        </p:nvSpPr>
        <p:spPr bwMode="auto">
          <a:xfrm>
            <a:off x="3884029" y="8684930"/>
            <a:ext cx="2972421" cy="45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62" tIns="45081" rIns="90162" bIns="45081" anchor="b"/>
          <a:lstStyle>
            <a:lvl1pPr defTabSz="931863" eaLnBrk="0" hangingPunct="0">
              <a:defRPr>
                <a:solidFill>
                  <a:schemeClr val="tx1"/>
                </a:solidFill>
                <a:latin typeface="Arial" charset="0"/>
              </a:defRPr>
            </a:lvl1pPr>
            <a:lvl2pPr marL="757238" indent="-292100" defTabSz="931863" eaLnBrk="0" hangingPunct="0">
              <a:defRPr>
                <a:solidFill>
                  <a:schemeClr val="tx1"/>
                </a:solidFill>
                <a:latin typeface="Arial" charset="0"/>
              </a:defRPr>
            </a:lvl2pPr>
            <a:lvl3pPr marL="1165225" indent="-233363" defTabSz="931863" eaLnBrk="0" hangingPunct="0">
              <a:defRPr>
                <a:solidFill>
                  <a:schemeClr val="tx1"/>
                </a:solidFill>
                <a:latin typeface="Arial" charset="0"/>
              </a:defRPr>
            </a:lvl3pPr>
            <a:lvl4pPr marL="1630363" indent="-233363" defTabSz="931863" eaLnBrk="0" hangingPunct="0">
              <a:defRPr>
                <a:solidFill>
                  <a:schemeClr val="tx1"/>
                </a:solidFill>
                <a:latin typeface="Arial" charset="0"/>
              </a:defRPr>
            </a:lvl4pPr>
            <a:lvl5pPr marL="2097088" indent="-233363" defTabSz="931863" eaLnBrk="0" hangingPunct="0">
              <a:defRPr>
                <a:solidFill>
                  <a:schemeClr val="tx1"/>
                </a:solidFill>
                <a:latin typeface="Arial" charset="0"/>
              </a:defRPr>
            </a:lvl5pPr>
            <a:lvl6pPr marL="2554288" indent="-233363" defTabSz="931863" eaLnBrk="0" fontAlgn="base" hangingPunct="0">
              <a:spcBef>
                <a:spcPct val="0"/>
              </a:spcBef>
              <a:spcAft>
                <a:spcPct val="0"/>
              </a:spcAft>
              <a:defRPr>
                <a:solidFill>
                  <a:schemeClr val="tx1"/>
                </a:solidFill>
                <a:latin typeface="Arial" charset="0"/>
              </a:defRPr>
            </a:lvl6pPr>
            <a:lvl7pPr marL="3011488" indent="-233363" defTabSz="931863" eaLnBrk="0" fontAlgn="base" hangingPunct="0">
              <a:spcBef>
                <a:spcPct val="0"/>
              </a:spcBef>
              <a:spcAft>
                <a:spcPct val="0"/>
              </a:spcAft>
              <a:defRPr>
                <a:solidFill>
                  <a:schemeClr val="tx1"/>
                </a:solidFill>
                <a:latin typeface="Arial" charset="0"/>
              </a:defRPr>
            </a:lvl7pPr>
            <a:lvl8pPr marL="3468688" indent="-233363" defTabSz="931863" eaLnBrk="0" fontAlgn="base" hangingPunct="0">
              <a:spcBef>
                <a:spcPct val="0"/>
              </a:spcBef>
              <a:spcAft>
                <a:spcPct val="0"/>
              </a:spcAft>
              <a:defRPr>
                <a:solidFill>
                  <a:schemeClr val="tx1"/>
                </a:solidFill>
                <a:latin typeface="Arial" charset="0"/>
              </a:defRPr>
            </a:lvl8pPr>
            <a:lvl9pPr marL="3925888" indent="-233363" defTabSz="931863" eaLnBrk="0" fontAlgn="base" hangingPunct="0">
              <a:spcBef>
                <a:spcPct val="0"/>
              </a:spcBef>
              <a:spcAft>
                <a:spcPct val="0"/>
              </a:spcAft>
              <a:defRPr>
                <a:solidFill>
                  <a:schemeClr val="tx1"/>
                </a:solidFill>
                <a:latin typeface="Arial" charset="0"/>
              </a:defRPr>
            </a:lvl9pPr>
          </a:lstStyle>
          <a:p>
            <a:pPr algn="r" eaLnBrk="1" fontAlgn="auto" hangingPunct="1">
              <a:spcBef>
                <a:spcPts val="0"/>
              </a:spcBef>
              <a:spcAft>
                <a:spcPts val="0"/>
              </a:spcAft>
            </a:pPr>
            <a:fld id="{FAC374BF-7EFE-4EBB-AC73-D315151DED3D}" type="slidenum">
              <a:rPr lang="en-US" sz="1200">
                <a:solidFill>
                  <a:prstClr val="black"/>
                </a:solidFill>
                <a:cs typeface="+mn-cs"/>
              </a:rPr>
              <a:pPr algn="r" eaLnBrk="1" fontAlgn="auto" hangingPunct="1">
                <a:spcBef>
                  <a:spcPts val="0"/>
                </a:spcBef>
                <a:spcAft>
                  <a:spcPts val="0"/>
                </a:spcAft>
              </a:pPr>
              <a:t>81</a:t>
            </a:fld>
            <a:endParaRPr lang="en-US" sz="1200" dirty="0">
              <a:solidFill>
                <a:prstClr val="black"/>
              </a:solidFill>
              <a:cs typeface="+mn-cs"/>
            </a:endParaRPr>
          </a:p>
        </p:txBody>
      </p:sp>
      <p:sp>
        <p:nvSpPr>
          <p:cNvPr id="347139" name="Rectangle 2"/>
          <p:cNvSpPr>
            <a:spLocks noGrp="1" noRot="1" noChangeAspect="1" noChangeArrowheads="1" noTextEdit="1"/>
          </p:cNvSpPr>
          <p:nvPr>
            <p:ph type="sldImg"/>
          </p:nvPr>
        </p:nvSpPr>
        <p:spPr>
          <a:ln/>
        </p:spPr>
      </p:sp>
      <p:sp>
        <p:nvSpPr>
          <p:cNvPr id="347140" name="Rectangle 3"/>
          <p:cNvSpPr>
            <a:spLocks noGrp="1" noChangeArrowheads="1"/>
          </p:cNvSpPr>
          <p:nvPr>
            <p:ph type="body" idx="1"/>
          </p:nvPr>
        </p:nvSpPr>
        <p:spPr/>
        <p:txBody>
          <a:bodyPr/>
          <a:lstStyle/>
          <a:p>
            <a:pPr eaLnBrk="1" hangingPunct="1"/>
            <a:endParaRPr 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60854B-4337-4188-B314-FEF8E44B8EF3}" type="slidenum">
              <a:rPr lang="en-US" smtClean="0">
                <a:solidFill>
                  <a:prstClr val="black"/>
                </a:solidFill>
              </a:rPr>
              <a:pPr/>
              <a:t>82</a:t>
            </a:fld>
            <a:endParaRPr lang="en-US">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p:cNvSpPr txBox="1">
            <a:spLocks noGrp="1" noChangeArrowheads="1"/>
          </p:cNvSpPr>
          <p:nvPr/>
        </p:nvSpPr>
        <p:spPr bwMode="auto">
          <a:xfrm>
            <a:off x="3884029" y="8684930"/>
            <a:ext cx="2972421" cy="45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62" tIns="45081" rIns="90162" bIns="45081" anchor="b"/>
          <a:lstStyle>
            <a:lvl1pPr defTabSz="931863" eaLnBrk="0" hangingPunct="0">
              <a:defRPr>
                <a:solidFill>
                  <a:schemeClr val="tx1"/>
                </a:solidFill>
                <a:latin typeface="Arial" charset="0"/>
              </a:defRPr>
            </a:lvl1pPr>
            <a:lvl2pPr marL="757238" indent="-292100" defTabSz="931863" eaLnBrk="0" hangingPunct="0">
              <a:defRPr>
                <a:solidFill>
                  <a:schemeClr val="tx1"/>
                </a:solidFill>
                <a:latin typeface="Arial" charset="0"/>
              </a:defRPr>
            </a:lvl2pPr>
            <a:lvl3pPr marL="1165225" indent="-233363" defTabSz="931863" eaLnBrk="0" hangingPunct="0">
              <a:defRPr>
                <a:solidFill>
                  <a:schemeClr val="tx1"/>
                </a:solidFill>
                <a:latin typeface="Arial" charset="0"/>
              </a:defRPr>
            </a:lvl3pPr>
            <a:lvl4pPr marL="1630363" indent="-233363" defTabSz="931863" eaLnBrk="0" hangingPunct="0">
              <a:defRPr>
                <a:solidFill>
                  <a:schemeClr val="tx1"/>
                </a:solidFill>
                <a:latin typeface="Arial" charset="0"/>
              </a:defRPr>
            </a:lvl4pPr>
            <a:lvl5pPr marL="2097088" indent="-233363" defTabSz="931863" eaLnBrk="0" hangingPunct="0">
              <a:defRPr>
                <a:solidFill>
                  <a:schemeClr val="tx1"/>
                </a:solidFill>
                <a:latin typeface="Arial" charset="0"/>
              </a:defRPr>
            </a:lvl5pPr>
            <a:lvl6pPr marL="2554288" indent="-233363" defTabSz="931863" eaLnBrk="0" fontAlgn="base" hangingPunct="0">
              <a:spcBef>
                <a:spcPct val="0"/>
              </a:spcBef>
              <a:spcAft>
                <a:spcPct val="0"/>
              </a:spcAft>
              <a:defRPr>
                <a:solidFill>
                  <a:schemeClr val="tx1"/>
                </a:solidFill>
                <a:latin typeface="Arial" charset="0"/>
              </a:defRPr>
            </a:lvl6pPr>
            <a:lvl7pPr marL="3011488" indent="-233363" defTabSz="931863" eaLnBrk="0" fontAlgn="base" hangingPunct="0">
              <a:spcBef>
                <a:spcPct val="0"/>
              </a:spcBef>
              <a:spcAft>
                <a:spcPct val="0"/>
              </a:spcAft>
              <a:defRPr>
                <a:solidFill>
                  <a:schemeClr val="tx1"/>
                </a:solidFill>
                <a:latin typeface="Arial" charset="0"/>
              </a:defRPr>
            </a:lvl7pPr>
            <a:lvl8pPr marL="3468688" indent="-233363" defTabSz="931863" eaLnBrk="0" fontAlgn="base" hangingPunct="0">
              <a:spcBef>
                <a:spcPct val="0"/>
              </a:spcBef>
              <a:spcAft>
                <a:spcPct val="0"/>
              </a:spcAft>
              <a:defRPr>
                <a:solidFill>
                  <a:schemeClr val="tx1"/>
                </a:solidFill>
                <a:latin typeface="Arial" charset="0"/>
              </a:defRPr>
            </a:lvl8pPr>
            <a:lvl9pPr marL="3925888" indent="-233363" defTabSz="931863" eaLnBrk="0" fontAlgn="base" hangingPunct="0">
              <a:spcBef>
                <a:spcPct val="0"/>
              </a:spcBef>
              <a:spcAft>
                <a:spcPct val="0"/>
              </a:spcAft>
              <a:defRPr>
                <a:solidFill>
                  <a:schemeClr val="tx1"/>
                </a:solidFill>
                <a:latin typeface="Arial" charset="0"/>
              </a:defRPr>
            </a:lvl9pPr>
          </a:lstStyle>
          <a:p>
            <a:pPr algn="r" eaLnBrk="1" fontAlgn="auto" hangingPunct="1">
              <a:spcBef>
                <a:spcPts val="0"/>
              </a:spcBef>
              <a:spcAft>
                <a:spcPts val="0"/>
              </a:spcAft>
            </a:pPr>
            <a:fld id="{4E3D0B82-9B79-464F-9BD9-9668AC225CAD}" type="slidenum">
              <a:rPr lang="en-US" sz="1200">
                <a:solidFill>
                  <a:prstClr val="black"/>
                </a:solidFill>
                <a:cs typeface="+mn-cs"/>
              </a:rPr>
              <a:pPr algn="r" eaLnBrk="1" fontAlgn="auto" hangingPunct="1">
                <a:spcBef>
                  <a:spcPts val="0"/>
                </a:spcBef>
                <a:spcAft>
                  <a:spcPts val="0"/>
                </a:spcAft>
              </a:pPr>
              <a:t>83</a:t>
            </a:fld>
            <a:endParaRPr lang="en-US" sz="1200" dirty="0">
              <a:solidFill>
                <a:prstClr val="black"/>
              </a:solidFill>
              <a:cs typeface="+mn-cs"/>
            </a:endParaRPr>
          </a:p>
        </p:txBody>
      </p:sp>
      <p:sp>
        <p:nvSpPr>
          <p:cNvPr id="349187" name="Rectangle 2"/>
          <p:cNvSpPr>
            <a:spLocks noGrp="1" noRot="1" noChangeAspect="1" noChangeArrowheads="1" noTextEdit="1"/>
          </p:cNvSpPr>
          <p:nvPr>
            <p:ph type="sldImg"/>
          </p:nvPr>
        </p:nvSpPr>
        <p:spPr>
          <a:xfrm>
            <a:off x="1150938" y="528638"/>
            <a:ext cx="4937125" cy="3702050"/>
          </a:xfrm>
          <a:ln/>
        </p:spPr>
      </p:sp>
      <p:sp>
        <p:nvSpPr>
          <p:cNvPr id="349188" name="Rectangle 3"/>
          <p:cNvSpPr>
            <a:spLocks noGrp="1" noChangeArrowheads="1"/>
          </p:cNvSpPr>
          <p:nvPr>
            <p:ph type="body" idx="1"/>
          </p:nvPr>
        </p:nvSpPr>
        <p:spPr>
          <a:xfrm>
            <a:off x="225186" y="4308115"/>
            <a:ext cx="6187108" cy="4337779"/>
          </a:xfrm>
        </p:spPr>
        <p:txBody>
          <a:bodyPr lIns="90036" tIns="45019" rIns="90036" bIns="45019"/>
          <a:lstStyle/>
          <a:p>
            <a:pPr eaLnBrk="1" hangingPunct="1"/>
            <a:r>
              <a:rPr lang="en-US" smtClean="0"/>
              <a:t>This is way we typically run the HYSPLIT model.  We do a run for one particular source location, and we release puffs periodically throughout the year (e.g., once every 7 hours).  We follow each puff and keep track of the dispersion and the fate processes (deposition, transformation, etc.).  The model uses the physical-chemical properties of the pollutant we are modeling, of course. By the end of the year, we have a good idea of the average impact that a source in this location would have on the receptors of interest (e.g., the Great Lakes).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At the same time, the chemical formation and deposition of sulfate (</a:t>
            </a:r>
            <a:r>
              <a:rPr lang="en-US" altLang="en-US" smtClean="0">
                <a:latin typeface="Cambria Math" pitchFamily="18" charset="0"/>
              </a:rPr>
              <a:t>SO</a:t>
            </a:r>
            <a:r>
              <a:rPr lang="en-US" altLang="en-US" baseline="-25000" smtClean="0">
                <a:latin typeface="Cambria Math" pitchFamily="18" charset="0"/>
              </a:rPr>
              <a:t>4</a:t>
            </a:r>
            <a:r>
              <a:rPr lang="en-US" altLang="en-US" baseline="30000" smtClean="0">
                <a:latin typeface="Cambria Math" pitchFamily="18" charset="0"/>
              </a:rPr>
              <a:t>2−</a:t>
            </a:r>
            <a:r>
              <a:rPr lang="en-US" altLang="en-US" smtClean="0">
                <a:latin typeface="Cambria Math" pitchFamily="18" charset="0"/>
              </a:rPr>
              <a:t>)</a:t>
            </a:r>
            <a:r>
              <a:rPr lang="en-US" altLang="en-US" smtClean="0"/>
              <a:t>; Rolph </a:t>
            </a:r>
            <a:r>
              <a:rPr lang="en-US" altLang="en-US" i="1" smtClean="0"/>
              <a:t>et al.</a:t>
            </a:r>
            <a:r>
              <a:rPr lang="en-US" altLang="en-US" smtClean="0"/>
              <a:t>, 1992; 1993) was incorporated into HYSPLIT3 in a first attempt to include a chemical module into the modeling system. This application incorporated gas- and aqueous-phase oxidation of sulfur dioxide (SO</a:t>
            </a:r>
            <a:r>
              <a:rPr lang="en-US" altLang="en-US" baseline="-25000" smtClean="0"/>
              <a:t>2</a:t>
            </a:r>
            <a:r>
              <a:rPr lang="en-US" altLang="en-US" smtClean="0"/>
              <a:t>), and dry and wet removal of SO</a:t>
            </a:r>
            <a:r>
              <a:rPr lang="en-US" altLang="en-US" baseline="-25000" smtClean="0"/>
              <a:t>2</a:t>
            </a:r>
            <a:r>
              <a:rPr lang="en-US" altLang="en-US" smtClean="0"/>
              <a:t> and aerosol</a:t>
            </a:r>
            <a:r>
              <a:rPr lang="en-US" altLang="en-US" smtClean="0">
                <a:latin typeface="Cambria Math" pitchFamily="18" charset="0"/>
              </a:rPr>
              <a:t> </a:t>
            </a:r>
            <a:r>
              <a:rPr lang="en-US" altLang="en-US" smtClean="0"/>
              <a:t>(</a:t>
            </a:r>
            <a:r>
              <a:rPr lang="en-US" altLang="en-US" smtClean="0">
                <a:latin typeface="Cambria Math" pitchFamily="18" charset="0"/>
              </a:rPr>
              <a:t>SO</a:t>
            </a:r>
            <a:r>
              <a:rPr lang="en-US" altLang="en-US" baseline="-25000" smtClean="0">
                <a:latin typeface="Cambria Math" pitchFamily="18" charset="0"/>
              </a:rPr>
              <a:t>4</a:t>
            </a:r>
            <a:r>
              <a:rPr lang="en-US" altLang="en-US" baseline="30000" smtClean="0">
                <a:latin typeface="Cambria Math" pitchFamily="18" charset="0"/>
              </a:rPr>
              <a:t>2−</a:t>
            </a:r>
            <a:r>
              <a:rPr lang="en-US" altLang="en-US" smtClean="0">
                <a:latin typeface="Cambria Math" pitchFamily="18" charset="0"/>
              </a:rPr>
              <a:t>)</a:t>
            </a:r>
            <a:r>
              <a:rPr lang="en-US" altLang="en-US" smtClean="0"/>
              <a:t>. Chemical transformations occurred within each Lagrangian puff without any interaction with the rest (a linear system). The model was applied over the eastern United States for the 1987 ANATEX period and compared against seasonal patterns of SO</a:t>
            </a:r>
            <a:r>
              <a:rPr lang="en-US" altLang="en-US" baseline="-25000" smtClean="0"/>
              <a:t>2 </a:t>
            </a:r>
            <a:r>
              <a:rPr lang="en-US" altLang="en-US" smtClean="0"/>
              <a:t>and (</a:t>
            </a:r>
            <a:r>
              <a:rPr lang="en-US" altLang="en-US" smtClean="0">
                <a:latin typeface="Cambria Math" pitchFamily="18" charset="0"/>
              </a:rPr>
              <a:t>SO</a:t>
            </a:r>
            <a:r>
              <a:rPr lang="en-US" altLang="en-US" baseline="-25000" smtClean="0">
                <a:latin typeface="Cambria Math" pitchFamily="18" charset="0"/>
              </a:rPr>
              <a:t>4</a:t>
            </a:r>
            <a:r>
              <a:rPr lang="en-US" altLang="en-US" baseline="30000" smtClean="0">
                <a:latin typeface="Cambria Math" pitchFamily="18" charset="0"/>
              </a:rPr>
              <a:t>2−</a:t>
            </a:r>
            <a:r>
              <a:rPr lang="en-US" altLang="en-US" smtClean="0">
                <a:latin typeface="Cambria Math" pitchFamily="18" charset="0"/>
              </a:rPr>
              <a:t>)</a:t>
            </a:r>
            <a:r>
              <a:rPr lang="en-US" altLang="en-US" smtClean="0"/>
              <a:t> concentrations in air and the wet deposition of (</a:t>
            </a:r>
            <a:r>
              <a:rPr lang="en-US" altLang="en-US" smtClean="0">
                <a:latin typeface="Cambria Math" pitchFamily="18" charset="0"/>
              </a:rPr>
              <a:t>SO</a:t>
            </a:r>
            <a:r>
              <a:rPr lang="en-US" altLang="en-US" baseline="-25000" smtClean="0">
                <a:latin typeface="Cambria Math" pitchFamily="18" charset="0"/>
              </a:rPr>
              <a:t>4</a:t>
            </a:r>
            <a:r>
              <a:rPr lang="en-US" altLang="en-US" baseline="30000" smtClean="0">
                <a:latin typeface="Cambria Math" pitchFamily="18" charset="0"/>
              </a:rPr>
              <a:t>2−</a:t>
            </a:r>
            <a:r>
              <a:rPr lang="en-US" altLang="en-US" smtClean="0">
                <a:latin typeface="Cambria Math" pitchFamily="18" charset="0"/>
              </a:rPr>
              <a:t>)</a:t>
            </a:r>
            <a:r>
              <a:rPr lang="en-US" altLang="en-US" smtClean="0"/>
              <a:t> from observed precipitation. </a:t>
            </a:r>
          </a:p>
        </p:txBody>
      </p:sp>
      <p:sp>
        <p:nvSpPr>
          <p:cNvPr id="4" name="Slide Number Placeholder 3"/>
          <p:cNvSpPr>
            <a:spLocks noGrp="1"/>
          </p:cNvSpPr>
          <p:nvPr>
            <p:ph type="sldNum" sz="quarter" idx="5"/>
          </p:nvPr>
        </p:nvSpPr>
        <p:spPr/>
        <p:txBody>
          <a:bodyPr/>
          <a:lstStyle/>
          <a:p>
            <a:pPr>
              <a:defRPr/>
            </a:pPr>
            <a:fld id="{7DC004C6-E3C0-4133-B11B-672665F069E9}" type="slidenum">
              <a:rPr lang="en-US" smtClean="0"/>
              <a:pPr>
                <a:defRPr/>
              </a:pPr>
              <a:t>84</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The HYSPLIT3 sulfur model calculations were carried out for the same time period as the ANATEX experiment because the high-resolution NGM meteorological data were available for that period.  Although the model showed some over-prediction for the tracer, the SO</a:t>
            </a:r>
            <a:r>
              <a:rPr lang="en-US" altLang="en-US" baseline="-25000" smtClean="0"/>
              <a:t>2</a:t>
            </a:r>
            <a:r>
              <a:rPr lang="en-US" altLang="en-US" smtClean="0"/>
              <a:t> air concentration predictions were quite good, as shown in the above illustration for the Penn State sampling location. </a:t>
            </a:r>
          </a:p>
        </p:txBody>
      </p:sp>
      <p:sp>
        <p:nvSpPr>
          <p:cNvPr id="4" name="Slide Number Placeholder 3"/>
          <p:cNvSpPr>
            <a:spLocks noGrp="1"/>
          </p:cNvSpPr>
          <p:nvPr>
            <p:ph type="sldNum" sz="quarter" idx="5"/>
          </p:nvPr>
        </p:nvSpPr>
        <p:spPr/>
        <p:txBody>
          <a:bodyPr/>
          <a:lstStyle/>
          <a:p>
            <a:pPr>
              <a:defRPr/>
            </a:pPr>
            <a:fld id="{72AAC044-2B34-4887-9000-85870398D21F}" type="slidenum">
              <a:rPr lang="en-US" smtClean="0"/>
              <a:pPr>
                <a:defRPr/>
              </a:pPr>
              <a:t>85</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10000"/>
          </a:bodyPr>
          <a:lstStyle/>
          <a:p>
            <a:pPr eaLnBrk="1" fontAlgn="auto" hangingPunct="1">
              <a:spcBef>
                <a:spcPts val="0"/>
              </a:spcBef>
              <a:spcAft>
                <a:spcPts val="0"/>
              </a:spcAft>
              <a:defRPr/>
            </a:pPr>
            <a:r>
              <a:rPr lang="en-US" dirty="0" smtClean="0"/>
              <a:t>HYSPLIT 3 was modified to include dynamic vapor-particle partitioning and OH oxidation of PCDD/F congeners (Cohen et al 1995, 2002). Applied to estimate the source-attribution for dioxin deposition to the Great Lakes, using spatial and chemical interpolation scheme based on unit emissions simulations from standard source locations. In the spatial interpolation scheme, the impact of an actual source at a given location on a given receptor (e.g., Lake Michigan) was estimated based on a weighted average of the impacts of the nearest standard source locations. “Nearness” was estimated both by distance and degree of similarity in orientation. In the chemical interpolation scheme, the impact of emissions of a particular congener of PCDD/F (there are 209 of them) was estimated based on interpolating impacts from four different congeners that spanned the range of physical chemical properties exhibited by the full set of congeners: 2,3,7,8-TCDF (mostly gas phase), 2,3,7,8-TCDD (both gas and particle phases), 2,3,4,7,8-PeCDF (mostly particle phase), and OCDD (primarily particle phase)  </a:t>
            </a:r>
          </a:p>
          <a:p>
            <a:pPr eaLnBrk="1" fontAlgn="auto" hangingPunct="1">
              <a:spcBef>
                <a:spcPts val="0"/>
              </a:spcBef>
              <a:spcAft>
                <a:spcPts val="0"/>
              </a:spcAft>
              <a:defRPr/>
            </a:pPr>
            <a:endParaRPr lang="en-US" dirty="0" smtClean="0"/>
          </a:p>
          <a:p>
            <a:pPr marL="171450" indent="-171450" eaLnBrk="1" fontAlgn="auto" hangingPunct="1">
              <a:spcBef>
                <a:spcPts val="0"/>
              </a:spcBef>
              <a:spcAft>
                <a:spcPts val="0"/>
              </a:spcAft>
              <a:buFont typeface="Arial" panose="020B0604020202020204" pitchFamily="34" charset="0"/>
              <a:buChar char="•"/>
              <a:defRPr/>
            </a:pPr>
            <a:r>
              <a:rPr lang="en-US" dirty="0" smtClean="0"/>
              <a:t>Cohen, M., </a:t>
            </a:r>
            <a:r>
              <a:rPr lang="en-US" i="1" dirty="0" smtClean="0"/>
              <a:t>et al.</a:t>
            </a:r>
            <a:r>
              <a:rPr lang="en-US" dirty="0" smtClean="0"/>
              <a:t> 1995. Quantitative Estimation of the Entry of Dioxins, Furans, and </a:t>
            </a:r>
            <a:r>
              <a:rPr lang="en-US" dirty="0" err="1" smtClean="0"/>
              <a:t>Hexachlorobenzene</a:t>
            </a:r>
            <a:r>
              <a:rPr lang="en-US" dirty="0" smtClean="0"/>
              <a:t> into the Great Lakes from Airborne and Waterborne Sources.</a:t>
            </a:r>
            <a:r>
              <a:rPr lang="en-US" b="1" dirty="0" smtClean="0"/>
              <a:t>  </a:t>
            </a:r>
            <a:r>
              <a:rPr lang="en-US" dirty="0" smtClean="0"/>
              <a:t>Flushing, NY: CBNS, Queens College, CUNY.  Final Report to the Joyce Foundation.</a:t>
            </a:r>
          </a:p>
          <a:p>
            <a:pPr marL="171450" indent="-171450" eaLnBrk="1" fontAlgn="auto" hangingPunct="1">
              <a:spcBef>
                <a:spcPts val="0"/>
              </a:spcBef>
              <a:spcAft>
                <a:spcPts val="0"/>
              </a:spcAft>
              <a:buFont typeface="Arial" panose="020B0604020202020204" pitchFamily="34" charset="0"/>
              <a:buChar char="•"/>
              <a:defRPr/>
            </a:pPr>
            <a:endParaRPr lang="en-US" dirty="0" smtClean="0"/>
          </a:p>
          <a:p>
            <a:pPr marL="171450" indent="-171450" eaLnBrk="1" fontAlgn="auto" hangingPunct="1">
              <a:spcBef>
                <a:spcPts val="0"/>
              </a:spcBef>
              <a:spcAft>
                <a:spcPts val="0"/>
              </a:spcAft>
              <a:buFont typeface="Arial" panose="020B0604020202020204" pitchFamily="34" charset="0"/>
              <a:buChar char="•"/>
              <a:defRPr/>
            </a:pPr>
            <a:r>
              <a:rPr lang="en-US" dirty="0" smtClean="0"/>
              <a:t>Cohen, M., Draxler, R., Artz, R., et al., 2002.</a:t>
            </a:r>
            <a:r>
              <a:rPr lang="en-US" b="1" dirty="0" smtClean="0"/>
              <a:t> </a:t>
            </a:r>
            <a:r>
              <a:rPr lang="en-US" dirty="0" smtClean="0"/>
              <a:t>Modeling the Atmospheric Transport and Deposition of PCDD/F to the Great Lakes. </a:t>
            </a:r>
            <a:r>
              <a:rPr lang="en-US" i="1" dirty="0" smtClean="0"/>
              <a:t>Environ. Sci. Technol.</a:t>
            </a:r>
            <a:r>
              <a:rPr lang="en-US" dirty="0" smtClean="0"/>
              <a:t> </a:t>
            </a:r>
            <a:r>
              <a:rPr lang="en-US" b="1" dirty="0" smtClean="0"/>
              <a:t>36</a:t>
            </a:r>
            <a:r>
              <a:rPr lang="en-US" dirty="0" smtClean="0"/>
              <a:t>, 4831-4845.  </a:t>
            </a:r>
            <a:r>
              <a:rPr lang="en-US" u="sng" dirty="0" smtClean="0">
                <a:hlinkClick r:id="rId3"/>
              </a:rPr>
              <a:t>http://www.arl.noaa.gov/data/web/reports/cohen/13_cohen_et_al.pdf</a:t>
            </a: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a:p>
            <a:pPr eaLnBrk="1" hangingPunct="1">
              <a:defRPr/>
            </a:pPr>
            <a:endParaRPr lang="en-US" dirty="0" smtClean="0"/>
          </a:p>
          <a:p>
            <a:pPr eaLnBrk="1" hangingPunct="1">
              <a:defRPr/>
            </a:pPr>
            <a:endParaRPr lang="en-US" dirty="0"/>
          </a:p>
        </p:txBody>
      </p:sp>
      <p:sp>
        <p:nvSpPr>
          <p:cNvPr id="4" name="Slide Number Placeholder 3"/>
          <p:cNvSpPr>
            <a:spLocks noGrp="1"/>
          </p:cNvSpPr>
          <p:nvPr>
            <p:ph type="sldNum" sz="quarter" idx="5"/>
          </p:nvPr>
        </p:nvSpPr>
        <p:spPr/>
        <p:txBody>
          <a:bodyPr/>
          <a:lstStyle/>
          <a:p>
            <a:pPr>
              <a:defRPr/>
            </a:pPr>
            <a:fld id="{CAD52A7C-F7CB-4CFD-8C33-5E57D5566EA8}" type="slidenum">
              <a:rPr lang="en-US">
                <a:solidFill>
                  <a:prstClr val="black"/>
                </a:solidFill>
              </a:rPr>
              <a:pPr>
                <a:defRPr/>
              </a:pPr>
              <a:t>86</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xfrm>
            <a:off x="1141413" y="684213"/>
            <a:ext cx="4575175" cy="3430587"/>
          </a:xfrm>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rPr>
              <a:t>Incorporation</a:t>
            </a:r>
            <a:r>
              <a:rPr lang="en-US" baseline="0" dirty="0" smtClean="0">
                <a:latin typeface="Arial" pitchFamily="34" charset="0"/>
              </a:rPr>
              <a:t> of the mercury modeling algorithms into the new GEM-HYSPLIT code was a large scientific programming task.</a:t>
            </a:r>
            <a:endParaRPr lang="en-US" dirty="0" smtClean="0">
              <a:latin typeface="Arial" pitchFamily="34" charset="0"/>
            </a:endParaRPr>
          </a:p>
        </p:txBody>
      </p:sp>
      <p:sp>
        <p:nvSpPr>
          <p:cNvPr id="161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32625" indent="-281779" eaLnBrk="0" hangingPunct="0">
              <a:defRPr>
                <a:solidFill>
                  <a:schemeClr val="tx1"/>
                </a:solidFill>
                <a:latin typeface="Arial" pitchFamily="34" charset="0"/>
              </a:defRPr>
            </a:lvl2pPr>
            <a:lvl3pPr marL="1127115" indent="-225423" eaLnBrk="0" hangingPunct="0">
              <a:defRPr>
                <a:solidFill>
                  <a:schemeClr val="tx1"/>
                </a:solidFill>
                <a:latin typeface="Arial" pitchFamily="34" charset="0"/>
              </a:defRPr>
            </a:lvl3pPr>
            <a:lvl4pPr marL="1577962" indent="-225423" eaLnBrk="0" hangingPunct="0">
              <a:defRPr>
                <a:solidFill>
                  <a:schemeClr val="tx1"/>
                </a:solidFill>
                <a:latin typeface="Arial" pitchFamily="34" charset="0"/>
              </a:defRPr>
            </a:lvl4pPr>
            <a:lvl5pPr marL="2028807" indent="-225423" eaLnBrk="0" hangingPunct="0">
              <a:defRPr>
                <a:solidFill>
                  <a:schemeClr val="tx1"/>
                </a:solidFill>
                <a:latin typeface="Arial" pitchFamily="34" charset="0"/>
              </a:defRPr>
            </a:lvl5pPr>
            <a:lvl6pPr marL="2479654" indent="-225423" eaLnBrk="0" fontAlgn="base" hangingPunct="0">
              <a:spcBef>
                <a:spcPct val="0"/>
              </a:spcBef>
              <a:spcAft>
                <a:spcPct val="0"/>
              </a:spcAft>
              <a:defRPr>
                <a:solidFill>
                  <a:schemeClr val="tx1"/>
                </a:solidFill>
                <a:latin typeface="Arial" pitchFamily="34" charset="0"/>
              </a:defRPr>
            </a:lvl6pPr>
            <a:lvl7pPr marL="2930499" indent="-225423" eaLnBrk="0" fontAlgn="base" hangingPunct="0">
              <a:spcBef>
                <a:spcPct val="0"/>
              </a:spcBef>
              <a:spcAft>
                <a:spcPct val="0"/>
              </a:spcAft>
              <a:defRPr>
                <a:solidFill>
                  <a:schemeClr val="tx1"/>
                </a:solidFill>
                <a:latin typeface="Arial" pitchFamily="34" charset="0"/>
              </a:defRPr>
            </a:lvl7pPr>
            <a:lvl8pPr marL="3381346" indent="-225423" eaLnBrk="0" fontAlgn="base" hangingPunct="0">
              <a:spcBef>
                <a:spcPct val="0"/>
              </a:spcBef>
              <a:spcAft>
                <a:spcPct val="0"/>
              </a:spcAft>
              <a:defRPr>
                <a:solidFill>
                  <a:schemeClr val="tx1"/>
                </a:solidFill>
                <a:latin typeface="Arial" pitchFamily="34" charset="0"/>
              </a:defRPr>
            </a:lvl8pPr>
            <a:lvl9pPr marL="3832193" indent="-225423" eaLnBrk="0" fontAlgn="base" hangingPunct="0">
              <a:spcBef>
                <a:spcPct val="0"/>
              </a:spcBef>
              <a:spcAft>
                <a:spcPct val="0"/>
              </a:spcAft>
              <a:defRPr>
                <a:solidFill>
                  <a:schemeClr val="tx1"/>
                </a:solidFill>
                <a:latin typeface="Arial" pitchFamily="34" charset="0"/>
              </a:defRPr>
            </a:lvl9pPr>
          </a:lstStyle>
          <a:p>
            <a:pPr eaLnBrk="1" hangingPunct="1"/>
            <a:fld id="{C85D9814-DC4C-443D-9722-B9917C1F985B}" type="slidenum">
              <a:rPr lang="en-US">
                <a:solidFill>
                  <a:prstClr val="black"/>
                </a:solidFill>
              </a:rPr>
              <a:pPr eaLnBrk="1" hangingPunct="1"/>
              <a:t>9</a:t>
            </a:fld>
            <a:endParaRPr lang="en-US">
              <a:solidFill>
                <a:prstClr val="black"/>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10000"/>
          </a:bodyPr>
          <a:lstStyle/>
          <a:p>
            <a:pPr eaLnBrk="1" fontAlgn="auto" hangingPunct="1">
              <a:spcBef>
                <a:spcPts val="0"/>
              </a:spcBef>
              <a:spcAft>
                <a:spcPts val="0"/>
              </a:spcAft>
              <a:defRPr/>
            </a:pPr>
            <a:r>
              <a:rPr lang="en-US" dirty="0" smtClean="0"/>
              <a:t>Here’s an example of some of the input data (emissions) and output data (deposition contribution) from an analysis in which HYSPLIT-SV was combined with an Air Transfer Coefficient (ATC) methodology. The ATC approach utilized spatial and chemical interpolation, as discussed in the previous slide</a:t>
            </a:r>
          </a:p>
          <a:p>
            <a:pPr eaLnBrk="1" fontAlgn="auto" hangingPunct="1">
              <a:spcBef>
                <a:spcPts val="0"/>
              </a:spcBef>
              <a:spcAft>
                <a:spcPts val="0"/>
              </a:spcAft>
              <a:defRPr/>
            </a:pPr>
            <a:endParaRPr lang="en-US" dirty="0" smtClean="0"/>
          </a:p>
          <a:p>
            <a:pPr marL="171450" indent="-171450" eaLnBrk="1" fontAlgn="auto" hangingPunct="1">
              <a:spcBef>
                <a:spcPts val="0"/>
              </a:spcBef>
              <a:spcAft>
                <a:spcPts val="0"/>
              </a:spcAft>
              <a:buFont typeface="Arial" panose="020B0604020202020204" pitchFamily="34" charset="0"/>
              <a:buChar char="•"/>
              <a:defRPr/>
            </a:pPr>
            <a:r>
              <a:rPr lang="en-US" dirty="0" smtClean="0"/>
              <a:t>Cohen, M., </a:t>
            </a:r>
            <a:r>
              <a:rPr lang="en-US" i="1" dirty="0" smtClean="0"/>
              <a:t>et al.</a:t>
            </a:r>
            <a:r>
              <a:rPr lang="en-US" dirty="0" smtClean="0"/>
              <a:t> 1995. Quantitative Estimation of the Entry of Dioxins, Furans, and </a:t>
            </a:r>
            <a:r>
              <a:rPr lang="en-US" dirty="0" err="1" smtClean="0"/>
              <a:t>Hexachlorobenzene</a:t>
            </a:r>
            <a:r>
              <a:rPr lang="en-US" dirty="0" smtClean="0"/>
              <a:t> into the Great Lakes from Airborne and Waterborne Sources.</a:t>
            </a:r>
            <a:r>
              <a:rPr lang="en-US" b="1" dirty="0" smtClean="0"/>
              <a:t>  </a:t>
            </a:r>
            <a:r>
              <a:rPr lang="en-US" dirty="0" smtClean="0"/>
              <a:t>Flushing, NY: CBNS, Queens College, CUNY.  Final Report to the Joyce Foundation.</a:t>
            </a:r>
          </a:p>
          <a:p>
            <a:pPr marL="171450" indent="-171450" eaLnBrk="1" fontAlgn="auto" hangingPunct="1">
              <a:spcBef>
                <a:spcPts val="0"/>
              </a:spcBef>
              <a:spcAft>
                <a:spcPts val="0"/>
              </a:spcAft>
              <a:buFont typeface="Arial" panose="020B0604020202020204" pitchFamily="34" charset="0"/>
              <a:buChar char="•"/>
              <a:defRPr/>
            </a:pPr>
            <a:endParaRPr lang="en-US" dirty="0" smtClean="0"/>
          </a:p>
          <a:p>
            <a:pPr marL="171450" indent="-171450" eaLnBrk="1" fontAlgn="auto" hangingPunct="1">
              <a:spcBef>
                <a:spcPts val="0"/>
              </a:spcBef>
              <a:spcAft>
                <a:spcPts val="0"/>
              </a:spcAft>
              <a:buFont typeface="Arial" panose="020B0604020202020204" pitchFamily="34" charset="0"/>
              <a:buChar char="•"/>
              <a:defRPr/>
            </a:pPr>
            <a:r>
              <a:rPr lang="en-US" dirty="0" smtClean="0"/>
              <a:t>Cohen, M., Draxler, R., Artz, R., et al., 2002.</a:t>
            </a:r>
            <a:r>
              <a:rPr lang="en-US" b="1" dirty="0" smtClean="0"/>
              <a:t> </a:t>
            </a:r>
            <a:r>
              <a:rPr lang="en-US" dirty="0" smtClean="0"/>
              <a:t>Modeling the Atmospheric Transport and Deposition of PCDD/F to the Great Lakes. </a:t>
            </a:r>
            <a:r>
              <a:rPr lang="en-US" i="1" dirty="0" smtClean="0"/>
              <a:t>Environ. Sci. Technol.</a:t>
            </a:r>
            <a:r>
              <a:rPr lang="en-US" dirty="0" smtClean="0"/>
              <a:t> </a:t>
            </a:r>
            <a:r>
              <a:rPr lang="en-US" b="1" dirty="0" smtClean="0"/>
              <a:t>36</a:t>
            </a:r>
            <a:r>
              <a:rPr lang="en-US" dirty="0" smtClean="0"/>
              <a:t>, 4831-4845.  </a:t>
            </a:r>
            <a:r>
              <a:rPr lang="en-US" u="sng" dirty="0" smtClean="0">
                <a:hlinkClick r:id="rId3"/>
              </a:rPr>
              <a:t>http://www.arl.noaa.gov/data/web/reports/cohen/13_cohen_et_al.pdf</a:t>
            </a: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a:p>
            <a:pPr eaLnBrk="1" hangingPunct="1">
              <a:defRPr/>
            </a:pPr>
            <a:endParaRPr lang="en-US" dirty="0" smtClean="0"/>
          </a:p>
          <a:p>
            <a:pPr eaLnBrk="1" hangingPunct="1">
              <a:defRPr/>
            </a:pPr>
            <a:endParaRPr lang="en-US" dirty="0"/>
          </a:p>
        </p:txBody>
      </p:sp>
      <p:sp>
        <p:nvSpPr>
          <p:cNvPr id="4" name="Slide Number Placeholder 3"/>
          <p:cNvSpPr>
            <a:spLocks noGrp="1"/>
          </p:cNvSpPr>
          <p:nvPr>
            <p:ph type="sldNum" sz="quarter" idx="5"/>
          </p:nvPr>
        </p:nvSpPr>
        <p:spPr/>
        <p:txBody>
          <a:bodyPr/>
          <a:lstStyle/>
          <a:p>
            <a:pPr>
              <a:defRPr/>
            </a:pPr>
            <a:fld id="{876EF028-07B5-49CA-B17A-15BD947F9B7B}" type="slidenum">
              <a:rPr lang="en-US">
                <a:solidFill>
                  <a:prstClr val="black"/>
                </a:solidFill>
              </a:rPr>
              <a:pPr>
                <a:defRPr/>
              </a:pPr>
              <a:t>87</a:t>
            </a:fld>
            <a:endParaRPr lang="en-US">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10000"/>
          </a:bodyPr>
          <a:lstStyle/>
          <a:p>
            <a:pPr eaLnBrk="1" hangingPunct="1">
              <a:defRPr/>
            </a:pPr>
            <a:r>
              <a:rPr lang="en-US" dirty="0" smtClean="0"/>
              <a:t>By the end of the 1990s, many significant new features had been incorporated into the modeling system. HYSPLIT version 4 (HYSPLIT4; Draxler and Hess, 1998), which is the basis for current model versions, includes an automated method of sequentially using multiple meteorological grids going from finer to coarser horizontal resolution and the calculation of the dispersion rate from the vertical diffusivity profile, wind shear, and horizontal deformation of the wind field. HYSPLIT4 allows the use of different kinds of Lagrangian representations of the transported air masses: 3-dimensional (3D) particles, puffs, or a hybrid of both. A 3D “particle” is a point, computational mass – representing a gaseous or particulate-phase pollutant – moved by the wind field with a mean and a random component. Individual 3D particles never grow or split, but a sufficient number needs to be released to represent the downwind horizontal and vertical pollutant distribution. A single puff, on the other hand, represents the distribution of a large number of 3D particles by assuming a pre-defined concentration distribution (Gaussian or Top-Hat) in the vertical and horizontal directions. Puffs grow horizontally and vertically according to the dispersion algorithms for puffs (see </a:t>
            </a:r>
            <a:r>
              <a:rPr lang="en-US" dirty="0" err="1" smtClean="0"/>
              <a:t>Draxler</a:t>
            </a:r>
            <a:r>
              <a:rPr lang="en-US" dirty="0" smtClean="0"/>
              <a:t> and Hess (1998) for details), equivalent to the evolving distribution of particles in a comparable 3D particle calculation. Furthermore, puffs split if they become too large (i.e. cannot be represented by a single meteorological data point). To avoid the puff number quickly reaching the computational array limits, puffs of the same age occupying the same location may be merged. An alternative approach is to simulate the dispersion with a 2D object (planar mass, having zero vertical depth), in which the horizontal contaminant has a puff distribution, growing according to the dispersion rules for puffs and splitting if it gets too large. In the vertical, however, they are treated as Lagrangian particles. This option permits the model to represent the more complex vertical structure of the atmosphere with the higher fidelity possible when using particles while representing the more uniform horizontal structure using puffs. </a:t>
            </a:r>
          </a:p>
          <a:p>
            <a:pPr eaLnBrk="1" hangingPunct="1">
              <a:defRPr/>
            </a:pPr>
            <a:endParaRPr lang="en-US" dirty="0"/>
          </a:p>
        </p:txBody>
      </p:sp>
      <p:sp>
        <p:nvSpPr>
          <p:cNvPr id="4" name="Slide Number Placeholder 3"/>
          <p:cNvSpPr>
            <a:spLocks noGrp="1"/>
          </p:cNvSpPr>
          <p:nvPr>
            <p:ph type="sldNum" sz="quarter" idx="5"/>
          </p:nvPr>
        </p:nvSpPr>
        <p:spPr/>
        <p:txBody>
          <a:bodyPr/>
          <a:lstStyle/>
          <a:p>
            <a:pPr>
              <a:defRPr/>
            </a:pPr>
            <a:fld id="{786F0E86-E1B1-4DC3-80A7-6D2191C94790}" type="slidenum">
              <a:rPr lang="en-US" smtClean="0"/>
              <a:pPr>
                <a:defRPr/>
              </a:pPr>
              <a:t>88</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Although the basic elements of HYSPLIT4 have remained the same over the last 15 years, multiple improvements have been taking place on a regular basis.  When major changes to the mixing or transport algorithms are introduced, the model changes are always tested and compared with experimental data to insure that the model performance has not degraded.  The verification procedures will be discussed in more detail in a later section.</a:t>
            </a:r>
          </a:p>
        </p:txBody>
      </p:sp>
      <p:sp>
        <p:nvSpPr>
          <p:cNvPr id="4" name="Slide Number Placeholder 3"/>
          <p:cNvSpPr>
            <a:spLocks noGrp="1"/>
          </p:cNvSpPr>
          <p:nvPr>
            <p:ph type="sldNum" sz="quarter" idx="5"/>
          </p:nvPr>
        </p:nvSpPr>
        <p:spPr/>
        <p:txBody>
          <a:bodyPr/>
          <a:lstStyle/>
          <a:p>
            <a:pPr>
              <a:defRPr/>
            </a:pPr>
            <a:fld id="{1C950635-0ACC-452E-B5BF-A50109674685}" type="slidenum">
              <a:rPr lang="en-US" smtClean="0"/>
              <a:pPr>
                <a:defRPr/>
              </a:pPr>
              <a:t>89</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The basic trajectory equation applies to all versions of HYSPLIT.  The turbulence equations have been introduced with version #4.</a:t>
            </a:r>
          </a:p>
        </p:txBody>
      </p:sp>
      <p:sp>
        <p:nvSpPr>
          <p:cNvPr id="4" name="Slide Number Placeholder 3"/>
          <p:cNvSpPr>
            <a:spLocks noGrp="1"/>
          </p:cNvSpPr>
          <p:nvPr>
            <p:ph type="sldNum" sz="quarter" idx="5"/>
          </p:nvPr>
        </p:nvSpPr>
        <p:spPr/>
        <p:txBody>
          <a:bodyPr/>
          <a:lstStyle/>
          <a:p>
            <a:pPr>
              <a:defRPr/>
            </a:pPr>
            <a:fld id="{6BF46D65-F71B-44DD-B2F0-B51670C2D481}" type="slidenum">
              <a:rPr lang="en-US" smtClean="0"/>
              <a:pPr>
                <a:defRPr/>
              </a:pPr>
              <a:t>90</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One of the original HYSPLIT emergency response applications was in the support of accidental radionuclide releases. This was prompted by the Chernobyl accident where a lack of communication among European countries prompted the International Atomic Energy Agency (IAEA) to request the World Meteorological Organization (WMO) to establish a group of operational National Meteorological Services (NMS) that could provide dispersion forecast products. The above illustration shows how the HYSPLIT calculation of the peak deposition over the North Sea matched the measured peak for the initial release period using ECMWF forecast data. The deposition in southern Europe from subsequent releases was shown in the measurements but not modeled for this example.  There are now eight Regional Specialized Meteorological Centers (RSMC) for transport model products host by various countries.  NOAA operates one of those. HYSPLIT is also the primary RSMC dispersion model at the Australian Bureau of Meteorology (BoM) and the China Meteorological Administration (CMA).  A relatively new HYSPLIT application is to use an above-background measurement value as a starting point for an adjoint (backward integration of the dispersion model) to identify potential source locations. This is the approach taken by the Comprehensive Test Ban Treaty Organization (CTBTO) to analyze their monitoring network data. HYSPLIT is one of the models available to the CTBTO. </a:t>
            </a:r>
          </a:p>
        </p:txBody>
      </p:sp>
      <p:sp>
        <p:nvSpPr>
          <p:cNvPr id="4" name="Slide Number Placeholder 3"/>
          <p:cNvSpPr>
            <a:spLocks noGrp="1"/>
          </p:cNvSpPr>
          <p:nvPr>
            <p:ph type="sldNum" sz="quarter" idx="5"/>
          </p:nvPr>
        </p:nvSpPr>
        <p:spPr/>
        <p:txBody>
          <a:bodyPr/>
          <a:lstStyle/>
          <a:p>
            <a:pPr>
              <a:defRPr/>
            </a:pPr>
            <a:fld id="{29D9B961-7C4C-4358-94F4-F9EFC505C56C}" type="slidenum">
              <a:rPr lang="en-US" smtClean="0"/>
              <a:pPr>
                <a:defRPr/>
              </a:pPr>
              <a:t>91</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As part of a Memorandum of Agreement between ARL and the University of Huelva, Spain, the Hybrid Single-Particle Lagrangian Integrated Trajectories (HY-SPLIT) model has been applied to calculate the spatial and temporal distribution of dust originating from North Africa. The model has been configured to forecast hourly PM10 dust concentrations focusing on the impact over the Southern Iberian Peninsula. Two full years (2008 and 2009) have been simulated and compared against surface background measurement sites. The model is able to simulate the occurrence of Saharan dust episodes as observed at the measurement stations and captures the generally higher levels observed in Eastern Andalusia with respect to the Western Andalusia station. But the simulation tends to under predict the magnitude of the dust concentration peaks. The model has also been qualitatively compared with satellite data showing generally good agreement in the spatial distribution of the dust column.</a:t>
            </a:r>
          </a:p>
          <a:p>
            <a:pPr eaLnBrk="1" hangingPunct="1">
              <a:spcBef>
                <a:spcPct val="0"/>
              </a:spcBef>
            </a:pPr>
            <a:endParaRPr lang="en-US" altLang="en-US" smtClean="0"/>
          </a:p>
        </p:txBody>
      </p:sp>
      <p:sp>
        <p:nvSpPr>
          <p:cNvPr id="10547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15F7C423-D786-4405-9E6E-BC711B175CB8}" type="slidenum">
              <a:rPr lang="en-US" altLang="en-US"/>
              <a:pPr algn="r" eaLnBrk="1" hangingPunct="1">
                <a:spcBef>
                  <a:spcPct val="0"/>
                </a:spcBef>
              </a:pPr>
              <a:t>92</a:t>
            </a:fld>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The other issue currently under investigation is the development of methods to assess the uncertainty for a plume transport and dispersion prediction.  The traditional approach to this problem is to generate ensembles; multiple simulations each with slightly different assumptions.  Creating ensembles is only one step in the process. There are many ways ensembles can be created and the approach depends in part which component the user feels contributes the most uncertainty to the results for this particular application.  This slide summarizes the three ensemble generation methods that are internal to HYSPLIT.  In addition, a simple and very effective ensemble can also be constructed by simply using different sources of meteorological data.</a:t>
            </a:r>
          </a:p>
          <a:p>
            <a:endParaRPr lang="en-US" altLang="en-US" smtClean="0"/>
          </a:p>
        </p:txBody>
      </p:sp>
      <p:sp>
        <p:nvSpPr>
          <p:cNvPr id="4" name="Slide Number Placeholder 3"/>
          <p:cNvSpPr>
            <a:spLocks noGrp="1"/>
          </p:cNvSpPr>
          <p:nvPr>
            <p:ph type="sldNum" sz="quarter" idx="5"/>
          </p:nvPr>
        </p:nvSpPr>
        <p:spPr/>
        <p:txBody>
          <a:bodyPr/>
          <a:lstStyle/>
          <a:p>
            <a:pPr>
              <a:defRPr/>
            </a:pPr>
            <a:fld id="{1B64A6DB-B9A6-462E-81C2-1008254FD5F0}" type="slidenum">
              <a:rPr lang="en-US" smtClean="0"/>
              <a:pPr>
                <a:defRPr/>
              </a:pPr>
              <a:t>93</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Another approach, in some ways parallel to the HYSPLIT ensemble, instead of creating an ensemble from different meteorological sources, it is possible to reconfigure the meteorological model, such as WRF to also use different model physics options to generate multiple realizations of the same event.  In this example, we created a hybrid ensemble, of both WRF and HYSPLIT physics options.  In WRF we used two different PBL schemes and either output the meteorological fields as instantaneous or time-averaged.  In HYSPLIT, we permitted the minimum (usually at night) PBL depth to vary between 50 and 250 m and depending upon the WRF PBL scheme, turned on or off the use of the TKE field.  The other HYSPLIT physics variation was to use a constant vertical Lagrangian time scale or let it vary with stability.  </a:t>
            </a:r>
          </a:p>
        </p:txBody>
      </p:sp>
      <p:sp>
        <p:nvSpPr>
          <p:cNvPr id="4" name="Slide Number Placeholder 3"/>
          <p:cNvSpPr>
            <a:spLocks noGrp="1"/>
          </p:cNvSpPr>
          <p:nvPr>
            <p:ph type="sldNum" sz="quarter" idx="5"/>
          </p:nvPr>
        </p:nvSpPr>
        <p:spPr/>
        <p:txBody>
          <a:bodyPr/>
          <a:lstStyle/>
          <a:p>
            <a:pPr>
              <a:defRPr/>
            </a:pPr>
            <a:fld id="{CEA99B4E-AF54-44E1-89D9-FDB9BE3DD4C1}" type="slidenum">
              <a:rPr lang="en-US" smtClean="0"/>
              <a:pPr>
                <a:defRPr/>
              </a:pPr>
              <a:t>94</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The table here summarizes the statistical results (Rank) for three different ensembles: the hybrid WRF-HYSPLIT ensemble, the HYSPLIT physics ensemble, and the internal meteorological grid ensemble.  The point of this illustration is that although the all-member ensemble mean does reasonably well (2.9 - 3.1)  for all three ensembles, there is also one member that is equal or better (3.5) in performance than any of the all-member means. If no other information is available, then selecting the ensemble mean is a safe choice, rather than any one member (the standard deterministic simulation result).  Another approach, explored in the next few slides, is to see if reducing the number of members in the ensemble mean can yield better results.</a:t>
            </a:r>
          </a:p>
        </p:txBody>
      </p:sp>
      <p:sp>
        <p:nvSpPr>
          <p:cNvPr id="4" name="Slide Number Placeholder 3"/>
          <p:cNvSpPr>
            <a:spLocks noGrp="1"/>
          </p:cNvSpPr>
          <p:nvPr>
            <p:ph type="sldNum" sz="quarter" idx="5"/>
          </p:nvPr>
        </p:nvSpPr>
        <p:spPr/>
        <p:txBody>
          <a:bodyPr/>
          <a:lstStyle/>
          <a:p>
            <a:pPr>
              <a:defRPr/>
            </a:pPr>
            <a:fld id="{C9F0A404-AAF8-464B-8CEF-798A833452EF}" type="slidenum">
              <a:rPr lang="en-US" smtClean="0"/>
              <a:pPr>
                <a:defRPr/>
              </a:pPr>
              <a:t>95</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If there are no measurement data available, then the members can only be compared to each other to determine which members are most similar to eliminate redundant members so the ensemble mean is not overly weighted toward any one set of members because we do no know which are correct.  In the event observations are available, then the approach would be to find which combination of members minimizes the Mean Square Error.  The mean square error is composed of an accuracy term and a diversity term.  The idea is to achieve an ensemble mean with members that provide for the maximum accuracy and diversity at the same time.  </a:t>
            </a:r>
          </a:p>
        </p:txBody>
      </p:sp>
      <p:sp>
        <p:nvSpPr>
          <p:cNvPr id="4" name="Slide Number Placeholder 3"/>
          <p:cNvSpPr>
            <a:spLocks noGrp="1"/>
          </p:cNvSpPr>
          <p:nvPr>
            <p:ph type="sldNum" sz="quarter" idx="5"/>
          </p:nvPr>
        </p:nvSpPr>
        <p:spPr/>
        <p:txBody>
          <a:bodyPr/>
          <a:lstStyle/>
          <a:p>
            <a:pPr>
              <a:defRPr/>
            </a:pPr>
            <a:fld id="{15AF938E-9A6C-4054-A2D6-80A49CBCB02A}" type="slidenum">
              <a:rPr lang="en-US" smtClean="0"/>
              <a:pPr>
                <a:defRPr/>
              </a:pPr>
              <a:t>96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smtClean="0"/>
              <a:t>NOAA HYSPLIT forecast with source term constructed from satellite retrievals. </a:t>
            </a:r>
          </a:p>
          <a:p>
            <a:endParaRPr lang="en-US"/>
          </a:p>
        </p:txBody>
      </p:sp>
      <p:sp>
        <p:nvSpPr>
          <p:cNvPr id="4" name="Slide Number Placeholder 3"/>
          <p:cNvSpPr>
            <a:spLocks noGrp="1"/>
          </p:cNvSpPr>
          <p:nvPr>
            <p:ph type="sldNum" sz="quarter" idx="10"/>
          </p:nvPr>
        </p:nvSpPr>
        <p:spPr/>
        <p:txBody>
          <a:bodyPr/>
          <a:lstStyle/>
          <a:p>
            <a:pPr>
              <a:defRPr/>
            </a:pPr>
            <a:fld id="{931BF001-E81B-490A-9274-9CE85E258B28}" type="slidenum">
              <a:rPr lang="en-US" smtClean="0"/>
              <a:pPr>
                <a:defRPr/>
              </a:pPr>
              <a:t>10</a:t>
            </a:fld>
            <a:endParaRPr lang="en-US"/>
          </a:p>
        </p:txBody>
      </p:sp>
    </p:spTree>
    <p:extLst>
      <p:ext uri="{BB962C8B-B14F-4D97-AF65-F5344CB8AC3E}">
        <p14:creationId xmlns:p14="http://schemas.microsoft.com/office/powerpoint/2010/main" val="7033424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Most of the pioneering work on ensemble reduction techniques was done by Solazzo, Potempski, Riccio, and Galmarini in various papers. </a:t>
            </a:r>
          </a:p>
          <a:p>
            <a:endParaRPr lang="en-US" altLang="en-US" smtClean="0"/>
          </a:p>
          <a:p>
            <a:r>
              <a:rPr lang="en-US" altLang="en-US" smtClean="0"/>
              <a:t>Potempski, S., and S. Galmarini, 2009. Est modus in rebus: Analytical properties of multi-model ensembles, </a:t>
            </a:r>
            <a:r>
              <a:rPr lang="en-US" altLang="en-US" i="1" smtClean="0"/>
              <a:t>Atmos. Chem. Phys., 9</a:t>
            </a:r>
            <a:r>
              <a:rPr lang="en-US" altLang="en-US" smtClean="0"/>
              <a:t> (24), 9471–9489, doi:10.5194/acp-9-9471-2009.</a:t>
            </a:r>
          </a:p>
          <a:p>
            <a:endParaRPr lang="en-US" altLang="en-US" smtClean="0"/>
          </a:p>
          <a:p>
            <a:r>
              <a:rPr lang="es-ES_tradnl" altLang="en-US" smtClean="0"/>
              <a:t>Riccio, A., A. Ciaramella, G. Giunta, S. Galmarini, E. Solazzo, and S. Potempski, 2012. </a:t>
            </a:r>
            <a:r>
              <a:rPr lang="en-US" altLang="en-US" smtClean="0"/>
              <a:t>On the systematic reduction of data complexity in multimodel atmospheric dispersion ensemble modeling, </a:t>
            </a:r>
            <a:r>
              <a:rPr lang="en-US" altLang="en-US" i="1" smtClean="0"/>
              <a:t>J. Geophys. Res., 117</a:t>
            </a:r>
            <a:r>
              <a:rPr lang="en-US" altLang="en-US" smtClean="0"/>
              <a:t>, D05314, doi:10.1029/2011JD016503.</a:t>
            </a:r>
          </a:p>
          <a:p>
            <a:endParaRPr lang="en-US" altLang="en-US" smtClean="0"/>
          </a:p>
          <a:p>
            <a:r>
              <a:rPr lang="en-US" altLang="en-US" smtClean="0"/>
              <a:t>Solazzo, E., Riccio, A., Kioutsioukis, I., and Galmarini, S.: Pauci ex tanto numero: reduce redundancy in multi-model ensembles, </a:t>
            </a:r>
            <a:r>
              <a:rPr lang="en-US" altLang="en-US" i="1" smtClean="0"/>
              <a:t>Atmos. Chem. Phys., 13</a:t>
            </a:r>
            <a:r>
              <a:rPr lang="en-US" altLang="en-US" smtClean="0"/>
              <a:t>, 8315-8333, doi:10.5194/acp-13-8315-2013, 2013.</a:t>
            </a:r>
          </a:p>
          <a:p>
            <a:endParaRPr lang="en-US" altLang="en-US" smtClean="0"/>
          </a:p>
        </p:txBody>
      </p:sp>
      <p:sp>
        <p:nvSpPr>
          <p:cNvPr id="4" name="Slide Number Placeholder 3"/>
          <p:cNvSpPr>
            <a:spLocks noGrp="1"/>
          </p:cNvSpPr>
          <p:nvPr>
            <p:ph type="sldNum" sz="quarter" idx="5"/>
          </p:nvPr>
        </p:nvSpPr>
        <p:spPr/>
        <p:txBody>
          <a:bodyPr/>
          <a:lstStyle/>
          <a:p>
            <a:pPr>
              <a:defRPr/>
            </a:pPr>
            <a:fld id="{77755747-DDDD-4F41-98F6-646AD5CD77CF}" type="slidenum">
              <a:rPr lang="en-US" smtClean="0"/>
              <a:pPr>
                <a:defRPr/>
              </a:pPr>
              <a:t>97</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For instance in the case of CAPTEX #3, the minimum MSE occurred with only two ensemble members.</a:t>
            </a:r>
          </a:p>
        </p:txBody>
      </p:sp>
      <p:sp>
        <p:nvSpPr>
          <p:cNvPr id="4" name="Slide Number Placeholder 3"/>
          <p:cNvSpPr>
            <a:spLocks noGrp="1"/>
          </p:cNvSpPr>
          <p:nvPr>
            <p:ph type="sldNum" sz="quarter" idx="5"/>
          </p:nvPr>
        </p:nvSpPr>
        <p:spPr/>
        <p:txBody>
          <a:bodyPr/>
          <a:lstStyle/>
          <a:p>
            <a:pPr>
              <a:defRPr/>
            </a:pPr>
            <a:fld id="{6C62080A-5FD7-447D-ADB2-45F4AE1B2EC5}" type="slidenum">
              <a:rPr lang="en-US" smtClean="0"/>
              <a:pPr>
                <a:defRPr/>
              </a:pPr>
              <a:t>98</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Unlike the previous slide, which showed that for all ensemble possibilities, that the individual members were either the same or better than the full ensemble, in the case of the ensemble reduction, for every CAPTEX release, the reduced ensemble shows better performance than the full ensemble. Note that member#13 appeared most frequently (3 times), the time-averaged WRF simulations using MYJ for the PBL and varying Lagrangian time scales for dispersion.</a:t>
            </a:r>
          </a:p>
          <a:p>
            <a:endParaRPr lang="en-US" altLang="en-US" smtClean="0"/>
          </a:p>
        </p:txBody>
      </p:sp>
      <p:sp>
        <p:nvSpPr>
          <p:cNvPr id="4" name="Slide Number Placeholder 3"/>
          <p:cNvSpPr>
            <a:spLocks noGrp="1"/>
          </p:cNvSpPr>
          <p:nvPr>
            <p:ph type="sldNum" sz="quarter" idx="5"/>
          </p:nvPr>
        </p:nvSpPr>
        <p:spPr/>
        <p:txBody>
          <a:bodyPr/>
          <a:lstStyle/>
          <a:p>
            <a:pPr>
              <a:defRPr/>
            </a:pPr>
            <a:fld id="{2D08F462-EA63-4EC6-B8B9-8ABC9EBFF0DB}" type="slidenum">
              <a:rPr lang="en-US" smtClean="0"/>
              <a:pPr>
                <a:defRPr/>
              </a:pPr>
              <a:t>99</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10000"/>
          </a:bodyPr>
          <a:lstStyle/>
          <a:p>
            <a:pPr eaLnBrk="1" fontAlgn="auto" hangingPunct="1">
              <a:spcBef>
                <a:spcPts val="0"/>
              </a:spcBef>
              <a:spcAft>
                <a:spcPts val="0"/>
              </a:spcAft>
              <a:defRPr/>
            </a:pPr>
            <a:r>
              <a:rPr lang="en-US" dirty="0" smtClean="0"/>
              <a:t>Here’s an example of some results from early application of HYSPLIT-4-Hg. Mercury chemistry and phase partitioning was added to HYSPLIT-4, and a comparable Air Transfer Coefficient approach as with HYSPLIT-3-SV was used.</a:t>
            </a:r>
          </a:p>
          <a:p>
            <a:pPr eaLnBrk="1" fontAlgn="auto" hangingPunct="1">
              <a:spcBef>
                <a:spcPts val="0"/>
              </a:spcBef>
              <a:spcAft>
                <a:spcPts val="0"/>
              </a:spcAft>
              <a:defRPr/>
            </a:pPr>
            <a:endParaRPr lang="en-US" dirty="0" smtClean="0"/>
          </a:p>
          <a:p>
            <a:pPr marL="171450" indent="-171450" eaLnBrk="1" fontAlgn="auto" hangingPunct="1">
              <a:spcBef>
                <a:spcPts val="0"/>
              </a:spcBef>
              <a:spcAft>
                <a:spcPts val="0"/>
              </a:spcAft>
              <a:buFont typeface="Arial" panose="020B0604020202020204" pitchFamily="34" charset="0"/>
              <a:buChar char="•"/>
              <a:defRPr/>
            </a:pPr>
            <a:r>
              <a:rPr lang="en-US" dirty="0" smtClean="0"/>
              <a:t>Cohen, M., Artz, R., Draxler, R., Miller, P., Poissant, L., </a:t>
            </a:r>
            <a:r>
              <a:rPr lang="en-US" dirty="0" err="1" smtClean="0"/>
              <a:t>Niemi</a:t>
            </a:r>
            <a:r>
              <a:rPr lang="en-US" dirty="0" smtClean="0"/>
              <a:t>, D., </a:t>
            </a:r>
            <a:r>
              <a:rPr lang="en-US" dirty="0" err="1" smtClean="0"/>
              <a:t>Ratte</a:t>
            </a:r>
            <a:r>
              <a:rPr lang="en-US" dirty="0" smtClean="0"/>
              <a:t>, D., </a:t>
            </a:r>
            <a:r>
              <a:rPr lang="en-US" dirty="0" err="1" smtClean="0"/>
              <a:t>Deslauriers</a:t>
            </a:r>
            <a:r>
              <a:rPr lang="en-US" dirty="0" smtClean="0"/>
              <a:t>, M.,  Duval, R., </a:t>
            </a:r>
            <a:r>
              <a:rPr lang="en-US" dirty="0" err="1" smtClean="0"/>
              <a:t>Laurin</a:t>
            </a:r>
            <a:r>
              <a:rPr lang="en-US" dirty="0" smtClean="0"/>
              <a:t>, R., </a:t>
            </a:r>
            <a:r>
              <a:rPr lang="en-US" dirty="0" err="1" smtClean="0"/>
              <a:t>Slotnick</a:t>
            </a:r>
            <a:r>
              <a:rPr lang="en-US" dirty="0" smtClean="0"/>
              <a:t>, J., </a:t>
            </a:r>
            <a:r>
              <a:rPr lang="en-US" dirty="0" err="1" smtClean="0"/>
              <a:t>Nettesheim</a:t>
            </a:r>
            <a:r>
              <a:rPr lang="en-US" dirty="0" smtClean="0"/>
              <a:t>, T., and McDonald, J. (2004).  </a:t>
            </a:r>
            <a:r>
              <a:rPr lang="en-US" b="1" dirty="0" smtClean="0"/>
              <a:t>Modeling the Atmospheric Transport and Deposition of Mercury to the Great Lakes</a:t>
            </a:r>
            <a:r>
              <a:rPr lang="en-US" dirty="0" smtClean="0"/>
              <a:t>. </a:t>
            </a:r>
            <a:r>
              <a:rPr lang="en-US" i="1" dirty="0" smtClean="0"/>
              <a:t>Environmental Research</a:t>
            </a:r>
            <a:r>
              <a:rPr lang="en-US" dirty="0" smtClean="0"/>
              <a:t> </a:t>
            </a:r>
            <a:r>
              <a:rPr lang="en-US" b="1" dirty="0" smtClean="0"/>
              <a:t>95</a:t>
            </a:r>
            <a:r>
              <a:rPr lang="en-US" dirty="0" smtClean="0"/>
              <a:t>, 247-265.  </a:t>
            </a:r>
            <a:r>
              <a:rPr lang="en-US" u="sng" dirty="0" smtClean="0">
                <a:hlinkClick r:id="rId3"/>
              </a:rPr>
              <a:t>http://www.arl.noaa.gov/documents/reports/Env_Res_2004.pdf</a:t>
            </a:r>
            <a:endParaRPr lang="en-US" dirty="0" smtClean="0"/>
          </a:p>
          <a:p>
            <a:pPr marL="171450" indent="-171450" eaLnBrk="1" fontAlgn="auto" hangingPunct="1">
              <a:spcBef>
                <a:spcPts val="0"/>
              </a:spcBef>
              <a:spcAft>
                <a:spcPts val="0"/>
              </a:spcAft>
              <a:buFont typeface="Arial" panose="020B0604020202020204" pitchFamily="34" charset="0"/>
              <a:buChar char="•"/>
              <a:defRPr/>
            </a:pP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a:p>
            <a:pPr eaLnBrk="1" hangingPunct="1">
              <a:defRPr/>
            </a:pPr>
            <a:endParaRPr lang="en-US" dirty="0" smtClean="0"/>
          </a:p>
          <a:p>
            <a:pPr eaLnBrk="1" hangingPunct="1">
              <a:defRPr/>
            </a:pPr>
            <a:endParaRPr lang="en-US" dirty="0"/>
          </a:p>
        </p:txBody>
      </p:sp>
      <p:sp>
        <p:nvSpPr>
          <p:cNvPr id="4" name="Slide Number Placeholder 3"/>
          <p:cNvSpPr>
            <a:spLocks noGrp="1"/>
          </p:cNvSpPr>
          <p:nvPr>
            <p:ph type="sldNum" sz="quarter" idx="5"/>
          </p:nvPr>
        </p:nvSpPr>
        <p:spPr/>
        <p:txBody>
          <a:bodyPr/>
          <a:lstStyle/>
          <a:p>
            <a:pPr>
              <a:defRPr/>
            </a:pPr>
            <a:fld id="{D2183C5B-BEDF-4C99-8E51-9D2B1572CD2E}" type="slidenum">
              <a:rPr lang="en-US">
                <a:solidFill>
                  <a:prstClr val="black"/>
                </a:solidFill>
              </a:rPr>
              <a:pPr>
                <a:defRPr/>
              </a:pPr>
              <a:t>100</a:t>
            </a:fld>
            <a:endParaRPr lang="en-US">
              <a:solidFill>
                <a:prstClr val="black"/>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HYSPLIT is also used to predict the movement of smoke from wildfires and prescribed burns that have been identified by automated satellite analysis of hot-spots and the visible movement of smoke.  U.S. Forest Service (USFS) algorithms (Bluesky) are used to estimate biogenic fire emission rates.</a:t>
            </a:r>
          </a:p>
          <a:p>
            <a:pPr eaLnBrk="1" hangingPunct="1">
              <a:spcBef>
                <a:spcPct val="0"/>
              </a:spcBef>
            </a:pPr>
            <a:endParaRPr lang="en-US" altLang="en-US" smtClean="0"/>
          </a:p>
          <a:p>
            <a:pPr eaLnBrk="1" hangingPunct="1">
              <a:spcBef>
                <a:spcPct val="0"/>
              </a:spcBef>
            </a:pPr>
            <a:r>
              <a:rPr lang="en-US" altLang="en-US" smtClean="0"/>
              <a:t>ARL verification - http://ready.arl.noaa.gov/smoke_verifyall.php</a:t>
            </a:r>
          </a:p>
          <a:p>
            <a:pPr eaLnBrk="1" hangingPunct="1">
              <a:spcBef>
                <a:spcPct val="0"/>
              </a:spcBef>
            </a:pPr>
            <a:r>
              <a:rPr lang="en-US" altLang="en-US" smtClean="0"/>
              <a:t>NWS forecast - http://www.weather.gov/aq/</a:t>
            </a:r>
          </a:p>
          <a:p>
            <a:pPr eaLnBrk="1" hangingPunct="1">
              <a:spcBef>
                <a:spcPct val="0"/>
              </a:spcBef>
            </a:pPr>
            <a:r>
              <a:rPr lang="en-US" altLang="en-US" smtClean="0"/>
              <a:t>USFS Bluesky - http://blueskyframework.org/</a:t>
            </a:r>
          </a:p>
          <a:p>
            <a:pPr eaLnBrk="1" hangingPunct="1">
              <a:spcBef>
                <a:spcPct val="0"/>
              </a:spcBef>
            </a:pPr>
            <a:r>
              <a:rPr lang="en-US" altLang="en-US" smtClean="0"/>
              <a:t>USFS VSMOKE - http://webcam.srs.fs.fed.us/tools/vsmoke/index.shtml</a:t>
            </a:r>
          </a:p>
          <a:p>
            <a:pPr eaLnBrk="1" hangingPunct="1">
              <a:spcBef>
                <a:spcPct val="0"/>
              </a:spcBef>
            </a:pPr>
            <a:endParaRPr lang="en-GB" altLang="en-US" smtClean="0"/>
          </a:p>
          <a:p>
            <a:pPr eaLnBrk="1" hangingPunct="1">
              <a:spcBef>
                <a:spcPct val="0"/>
              </a:spcBef>
            </a:pPr>
            <a:r>
              <a:rPr lang="en-GB" altLang="en-US" smtClean="0"/>
              <a:t>Glenn D. Rolph, Roland R. Draxler, Ariel F. Stein, Albion Taylor, Mark G. Ruminski, Shobha Kondragunta, Jian Zeng, Ho-Chun Huang, Geoffrey Manikin, Jeffery T. McQueen, and Paula M. Davidson, 2009, Description and Verification of the NOAA Smoke Forecasting System: The 2007 Fire Season, Weather and Forecasting, 24:361-378, DOI: 10.1175/2008WAF2222165.1</a:t>
            </a:r>
          </a:p>
          <a:p>
            <a:pPr eaLnBrk="1" hangingPunct="1">
              <a:spcBef>
                <a:spcPct val="0"/>
              </a:spcBef>
            </a:pPr>
            <a:endParaRPr lang="en-GB" altLang="en-US" smtClean="0"/>
          </a:p>
          <a:p>
            <a:pPr eaLnBrk="1" hangingPunct="1">
              <a:spcBef>
                <a:spcPct val="0"/>
              </a:spcBef>
            </a:pPr>
            <a:r>
              <a:rPr lang="en-GB" altLang="en-US" smtClean="0"/>
              <a:t>Susan M. O’Neill, S.M., N.K. Larkin, J. Hoadley, G. Mills, J.K. Vaughan, R. Draxler, G. Rolph, M. Ruminski, S.A. Ferguson,  </a:t>
            </a:r>
            <a:r>
              <a:rPr lang="en-US" altLang="en-US" smtClean="0"/>
              <a:t>Regional real-time smoke prediction systems. Wildland Fires and Air Pollution, A. Bytnerowicz et al., Eds., Developments in Environmental Science Series, Vol. 8, Elsevier, 499–534.</a:t>
            </a:r>
          </a:p>
          <a:p>
            <a:pPr eaLnBrk="1" hangingPunct="1">
              <a:spcBef>
                <a:spcPct val="0"/>
              </a:spcBef>
            </a:pPr>
            <a:endParaRPr lang="en-US" alt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r>
              <a:rPr lang="en-GB" altLang="en-US" smtClean="0"/>
              <a:t>ARL has a long history with atmospheric nuclear testing, with staff members on-site in Nevada and the Pacific providing fallout forecasts and more recently applying HYSPLIT in the re-calculation of doses resulting from some of the earlier atmospheric tests. A resurgent interest in this area resulted in the addition of a nuclear detonation (&lt;50 kT) radiological dose capability to HYSPLIT. Our approach is different from other existing models, which rely on empirical relations between elapsed time and dose.  We compute the dose directly from the 212 species resulting from nuclear fission by considering the dose conversion factor for each species.  The model runs with about 25,000 particles distributed over 65 different size ranges including one for noble gases.  In a post-processing step, the air concentrations and deposition are decayed for each radiological species to the time of interest before computing the dose. </a:t>
            </a:r>
          </a:p>
          <a:p>
            <a:pPr eaLnBrk="1" hangingPunct="1">
              <a:lnSpc>
                <a:spcPct val="90000"/>
              </a:lnSpc>
              <a:spcBef>
                <a:spcPct val="0"/>
              </a:spcBef>
            </a:pPr>
            <a:r>
              <a:rPr lang="en-GB" altLang="en-US" smtClean="0"/>
              <a:t>The graphic shows the ground-level dose measurements from a Nevada test (Simon) in 1953.</a:t>
            </a:r>
          </a:p>
          <a:p>
            <a:pPr eaLnBrk="1" hangingPunct="1">
              <a:lnSpc>
                <a:spcPct val="90000"/>
              </a:lnSpc>
              <a:spcBef>
                <a:spcPct val="0"/>
              </a:spcBef>
            </a:pPr>
            <a:endParaRPr lang="en-GB" altLang="en-US" smtClean="0"/>
          </a:p>
          <a:p>
            <a:pPr eaLnBrk="1" hangingPunct="1">
              <a:lnSpc>
                <a:spcPct val="90000"/>
              </a:lnSpc>
              <a:spcBef>
                <a:spcPct val="0"/>
              </a:spcBef>
            </a:pPr>
            <a:r>
              <a:rPr lang="en-US" altLang="en-US" smtClean="0"/>
              <a:t>Rolph, G.D., F. Ngan, and R.R. Draxler, 2014, </a:t>
            </a:r>
            <a:r>
              <a:rPr lang="en-US" altLang="en-US" smtClean="0">
                <a:hlinkClick r:id="rId3" action="ppaction://hlinkfile"/>
              </a:rPr>
              <a:t>Modeling the Fallout from Stabilized Nuclear Clouds using the HYSPLIT Atmospheric Dispersion Model</a:t>
            </a:r>
            <a:r>
              <a:rPr lang="en-US" altLang="en-US" smtClean="0"/>
              <a:t>, Journal of Environmental Radioactivity 136C, pp. 41-55, DOI: 10.1016/j.jenvrad.2014.05.006</a:t>
            </a:r>
          </a:p>
          <a:p>
            <a:pPr eaLnBrk="1" hangingPunct="1">
              <a:lnSpc>
                <a:spcPct val="90000"/>
              </a:lnSpc>
              <a:spcBef>
                <a:spcPct val="0"/>
              </a:spcBef>
            </a:pPr>
            <a:endParaRPr lang="en-GB" altLang="en-US" smtClean="0"/>
          </a:p>
          <a:p>
            <a:pPr eaLnBrk="1" hangingPunct="1">
              <a:lnSpc>
                <a:spcPct val="90000"/>
              </a:lnSpc>
              <a:spcBef>
                <a:spcPct val="0"/>
              </a:spcBef>
            </a:pPr>
            <a:r>
              <a:rPr lang="en-GB" altLang="en-US" smtClean="0"/>
              <a:t>Moroz, Brian E., Harold L. Beck, Andre´ Bouville, and Steven L. Simon, Predictions of dispersion and deposition of fallout from nuclear testing using the NOAA-HYSPLIT meteorological model,, 2010 Health Physics Society, DOI: 10.1097/HP.0b013e3181b43697</a:t>
            </a:r>
          </a:p>
          <a:p>
            <a:pPr eaLnBrk="1" hangingPunct="1">
              <a:lnSpc>
                <a:spcPct val="90000"/>
              </a:lnSpc>
              <a:spcBef>
                <a:spcPct val="0"/>
              </a:spcBef>
            </a:pPr>
            <a:endParaRPr lang="en-US" alt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The radiological dose model is available to NOAA staff (but not the public) through a web interface. Although it is not immediately obvious from the web interface, the radiological dose model can be used to simulate any past event, rather than just computing a forecast, by using the archived reanalysis data which goes back to 1948. The above illustration shows the model dose prediction from the Simon test as well as model and measured dose cross-sections at various downwind distances. Most (5 out of 6) of the Nevada nuclear tests examined showed comparable performance in terms of the calculated dose magnitudes and plume sizes.  Slight differences in the plume direction were observed in some of the other events (not shown here).  There is considerable uncertainty in the particle size and height distribution. </a:t>
            </a:r>
          </a:p>
          <a:p>
            <a:pPr eaLnBrk="1" hangingPunct="1">
              <a:spcBef>
                <a:spcPct val="0"/>
              </a:spcBef>
            </a:pPr>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Although similar developments were taking place elsewhere in the world, the U.K. in particular, within NOAA, the early development of computerized numerical methods to compute transport and dispersion in a time-varying wind field (in contrast to steady-state Gaussian plume models) started at ARL’s field division in Idaho that supported the emergency operations center at what was called at the time the National Reactor Testing Station.  The MESODIFF model interpolated winds and temperatures from a network of towers over the test site to compute the transport of a series of sequentially released puffs that grow with time to estimate the dispersion.  Later this approach was expanded to more regional applications at ARL Headquarters by Heffter and Ferber (1975) by using the data from the weather observing rawindsonde network.  This model was then restructured to more realistically simulate the diurnal variations in mixing and the resulting differences in dispersion due to the effects of wind shear especially during stable conditions, modeled by the use of splitting puffs that would each transport with their own wind vector rather than a layer-average wind.  This prototype modeling approach became HYSPLIT.  Subsequent versions incorporated more sophisticated mixing schemes, gridded meteorological data, and improvements in mixing and turbulence parameterizations.  The prime focus in the last ten years has been to apply the model to a variety of different applications.</a:t>
            </a:r>
          </a:p>
          <a:p>
            <a:endParaRPr lang="en-US" altLang="en-US" smtClean="0"/>
          </a:p>
        </p:txBody>
      </p:sp>
      <p:sp>
        <p:nvSpPr>
          <p:cNvPr id="4" name="Slide Number Placeholder 3"/>
          <p:cNvSpPr>
            <a:spLocks noGrp="1"/>
          </p:cNvSpPr>
          <p:nvPr>
            <p:ph type="sldNum" sz="quarter" idx="5"/>
          </p:nvPr>
        </p:nvSpPr>
        <p:spPr/>
        <p:txBody>
          <a:bodyPr/>
          <a:lstStyle/>
          <a:p>
            <a:pPr>
              <a:defRPr/>
            </a:pPr>
            <a:fld id="{D9BE52C3-0347-43EF-AF5D-F472A9A20E72}" type="slidenum">
              <a:rPr lang="en-US">
                <a:solidFill>
                  <a:prstClr val="black"/>
                </a:solidFill>
              </a:rPr>
              <a:pPr>
                <a:defRPr/>
              </a:pPr>
              <a:t>12</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The scientific foundation and inspiration for HYSPLIT’s trajectory capabilities can be traced back to 1949, when the Special Project Section (SPS, ARL’s predecessor) of the U.S. Weather Bureau (now NOAA’s National Weather Service [NWS]) was charged with trying to find the source of radioactive debris originating from the first Soviet atomic test and detected by a reconnaissance aircraft (green section of flight path) near the Kamchatka Peninsula. For that purpose, back trajectories were calculated by hand based on wind data derived from twice-daily radiosonde balloon measurements. These trajectories followed 500 mb height isolines assuming a geostrophic wind flow. Although these back trajectories were calculated more than 60 years ago, the percentage error between the calculated (light blue line) and actual source location (red star at Semipalantinsk) relative to the distance covered by the trajectories was remarkably low (about 5%; Machta, 1992) for the trajectory endpoint early on 29 August (detonation time). The exact detonation time was unknown at that time due to the errors in determining the fission product ratios when daughter products were involved.  Since then, trajectory calculations, in one form or another, have been one of the backbones of ARL’s research activities (e.g. Angell et al, 1966; 1972; 1976). </a:t>
            </a:r>
          </a:p>
          <a:p>
            <a:pPr eaLnBrk="1" hangingPunct="1"/>
            <a:endParaRPr lang="en-US" altLang="en-US" smtClean="0"/>
          </a:p>
        </p:txBody>
      </p:sp>
      <p:sp>
        <p:nvSpPr>
          <p:cNvPr id="4" name="Slide Number Placeholder 3"/>
          <p:cNvSpPr>
            <a:spLocks noGrp="1"/>
          </p:cNvSpPr>
          <p:nvPr>
            <p:ph type="sldNum" sz="quarter" idx="5"/>
          </p:nvPr>
        </p:nvSpPr>
        <p:spPr/>
        <p:txBody>
          <a:bodyPr/>
          <a:lstStyle/>
          <a:p>
            <a:pPr>
              <a:defRPr/>
            </a:pPr>
            <a:fld id="{8AF537C7-6BD1-48A8-92B4-AD366352C2AE}" type="slidenum">
              <a:rPr lang="en-US" smtClean="0"/>
              <a:pPr>
                <a:defRPr/>
              </a:pPr>
              <a:t>13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The scientific foundation and inspiration for HYSPLIT’s trajectory capabilities can be traced back to 1949, when the Special Project Section (SPS, ARL’s predecessor) of the U.S. Weather Bureau (now NOAA’s National Weather Service [NWS]) was charged with trying to find the source of radioactive debris originating from the first Soviet atomic test and detected by a reconnaissance aircraft (green section of flight path) near the Kamchatka Peninsula. For that purpose, back trajectories were calculated by hand based on wind data derived from twice-daily radiosonde balloon measurements. These trajectories followed 500 mb height isolines assuming a geostrophic wind flow. Although these back trajectories were calculated more than 60 years ago, the percentage error between the calculated (light blue line) and actual source location (red star at Semipalantinsk) relative to the distance covered by the trajectories was remarkably low (about 5%; Machta, 1992) for the trajectory endpoint early on 29 August (detonation time). The exact detonation time was unknown at that time due to the errors in determining the fission product ratios when daughter products were involved.  Since then, trajectory calculations, in one form or another, have been one of the backbones of ARL’s research activities (e.g. Angell et al, 1966; 1972; 1976). </a:t>
            </a:r>
          </a:p>
          <a:p>
            <a:pPr eaLnBrk="1" hangingPunct="1"/>
            <a:endParaRPr lang="en-US" altLang="en-US" smtClean="0"/>
          </a:p>
        </p:txBody>
      </p:sp>
      <p:sp>
        <p:nvSpPr>
          <p:cNvPr id="4" name="Slide Number Placeholder 3"/>
          <p:cNvSpPr>
            <a:spLocks noGrp="1"/>
          </p:cNvSpPr>
          <p:nvPr>
            <p:ph type="sldNum" sz="quarter" idx="5"/>
          </p:nvPr>
        </p:nvSpPr>
        <p:spPr/>
        <p:txBody>
          <a:bodyPr/>
          <a:lstStyle/>
          <a:p>
            <a:pPr>
              <a:defRPr/>
            </a:pPr>
            <a:fld id="{8AF537C7-6BD1-48A8-92B4-AD366352C2AE}" type="slidenum">
              <a:rPr lang="en-US" smtClean="0"/>
              <a:pPr>
                <a:defRPr/>
              </a:pPr>
              <a:t>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8.xml"/><Relationship Id="rId1" Type="http://schemas.openxmlformats.org/officeDocument/2006/relationships/themeOverride" Target="../theme/themeOverride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8.xml"/><Relationship Id="rId1" Type="http://schemas.openxmlformats.org/officeDocument/2006/relationships/themeOverride" Target="../theme/themeOverride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8" name="Content Placeholder 2"/>
          <p:cNvSpPr>
            <a:spLocks noGrp="1"/>
          </p:cNvSpPr>
          <p:nvPr>
            <p:ph idx="13"/>
          </p:nvPr>
        </p:nvSpPr>
        <p:spPr>
          <a:xfrm>
            <a:off x="609600" y="1524000"/>
            <a:ext cx="8229600" cy="4389120"/>
          </a:xfrm>
          <a:prstGeom prst="rect">
            <a:avLst/>
          </a:prstGeom>
        </p:spPr>
        <p:txBody>
          <a:bodyPr/>
          <a:lstStyle>
            <a:lvl1pPr>
              <a:defRPr sz="36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9"/>
          <p:cNvSpPr>
            <a:spLocks noGrp="1"/>
          </p:cNvSpPr>
          <p:nvPr>
            <p:ph type="dt" sz="half" idx="14"/>
          </p:nvPr>
        </p:nvSpPr>
        <p:spPr/>
        <p:txBody>
          <a:bodyPr/>
          <a:lstStyle>
            <a:lvl1pPr>
              <a:defRPr/>
            </a:lvl1pPr>
          </a:lstStyle>
          <a:p>
            <a:pPr>
              <a:defRPr/>
            </a:pPr>
            <a:r>
              <a:rPr lang="en-US" smtClean="0"/>
              <a:t>8/13/2015</a:t>
            </a:r>
            <a:endParaRPr lang="en-US" dirty="0"/>
          </a:p>
        </p:txBody>
      </p:sp>
      <p:sp>
        <p:nvSpPr>
          <p:cNvPr id="4" name="Footer Placeholder 21"/>
          <p:cNvSpPr>
            <a:spLocks noGrp="1"/>
          </p:cNvSpPr>
          <p:nvPr>
            <p:ph type="ftr" sz="quarter" idx="15"/>
          </p:nvPr>
        </p:nvSpPr>
        <p:spPr/>
        <p:txBody>
          <a:bodyPr/>
          <a:lstStyle>
            <a:lvl1pPr>
              <a:defRPr/>
            </a:lvl1pPr>
          </a:lstStyle>
          <a:p>
            <a:pPr>
              <a:defRPr/>
            </a:pPr>
            <a:r>
              <a:rPr lang="en-US"/>
              <a:t>Air Resources Laboratory</a:t>
            </a:r>
          </a:p>
        </p:txBody>
      </p:sp>
      <p:sp>
        <p:nvSpPr>
          <p:cNvPr id="5" name="Slide Number Placeholder 17"/>
          <p:cNvSpPr>
            <a:spLocks noGrp="1"/>
          </p:cNvSpPr>
          <p:nvPr>
            <p:ph type="sldNum" sz="quarter" idx="16"/>
          </p:nvPr>
        </p:nvSpPr>
        <p:spPr/>
        <p:txBody>
          <a:bodyPr/>
          <a:lstStyle>
            <a:lvl1pPr>
              <a:defRPr/>
            </a:lvl1pPr>
          </a:lstStyle>
          <a:p>
            <a:pPr>
              <a:defRPr/>
            </a:pPr>
            <a:fld id="{47D627D4-CC34-4EE8-8DB1-2433089FCCD2}" type="slidenum">
              <a:rPr lang="en-US"/>
              <a:pPr>
                <a:defRPr/>
              </a:pPr>
              <a:t>‹#›</a:t>
            </a:fld>
            <a:endParaRPr lang="en-US" dirty="0"/>
          </a:p>
        </p:txBody>
      </p:sp>
    </p:spTree>
    <p:extLst>
      <p:ext uri="{BB962C8B-B14F-4D97-AF65-F5344CB8AC3E}">
        <p14:creationId xmlns:p14="http://schemas.microsoft.com/office/powerpoint/2010/main" val="3478662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57200" y="3938588"/>
            <a:ext cx="8229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smtClean="0"/>
            </a:lvl1pPr>
          </a:lstStyle>
          <a:p>
            <a:pPr>
              <a:defRPr/>
            </a:pPr>
            <a:r>
              <a:rPr lang="en-US" smtClean="0"/>
              <a:t>8/13/2015</a:t>
            </a:r>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r>
              <a:rPr lang="en-US"/>
              <a:t>Air Resources Laboratory</a:t>
            </a: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0B819515-104F-40CD-953D-C0D7912C7572}" type="slidenum">
              <a:rPr lang="en-US"/>
              <a:pPr>
                <a:defRPr/>
              </a:pPr>
              <a:t>‹#›</a:t>
            </a:fld>
            <a:endParaRPr lang="en-US"/>
          </a:p>
        </p:txBody>
      </p:sp>
    </p:spTree>
    <p:extLst>
      <p:ext uri="{BB962C8B-B14F-4D97-AF65-F5344CB8AC3E}">
        <p14:creationId xmlns:p14="http://schemas.microsoft.com/office/powerpoint/2010/main" val="31124921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7662487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327154052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160062820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286663256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50807742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31490903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30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113287581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86264604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397897371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1820902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smtClean="0"/>
            </a:lvl1pPr>
          </a:lstStyle>
          <a:p>
            <a:pPr>
              <a:defRPr/>
            </a:pPr>
            <a:r>
              <a:rPr lang="en-US" smtClean="0"/>
              <a:t>8/13/2015</a:t>
            </a:r>
            <a:endParaRPr lang="es-ES"/>
          </a:p>
        </p:txBody>
      </p:sp>
      <p:sp>
        <p:nvSpPr>
          <p:cNvPr id="4" name="Footer Placeholder 3"/>
          <p:cNvSpPr>
            <a:spLocks noGrp="1"/>
          </p:cNvSpPr>
          <p:nvPr>
            <p:ph type="ftr" sz="quarter" idx="11"/>
          </p:nvPr>
        </p:nvSpPr>
        <p:spPr/>
        <p:txBody>
          <a:bodyPr/>
          <a:lstStyle>
            <a:lvl1pPr>
              <a:defRPr/>
            </a:lvl1pPr>
          </a:lstStyle>
          <a:p>
            <a:pPr>
              <a:defRPr/>
            </a:pPr>
            <a:r>
              <a:rPr lang="es-ES"/>
              <a:t>Air Resources Laboratory</a:t>
            </a:r>
          </a:p>
        </p:txBody>
      </p:sp>
      <p:sp>
        <p:nvSpPr>
          <p:cNvPr id="5" name="Slide Number Placeholder 4"/>
          <p:cNvSpPr>
            <a:spLocks noGrp="1"/>
          </p:cNvSpPr>
          <p:nvPr>
            <p:ph type="sldNum" sz="quarter" idx="12"/>
          </p:nvPr>
        </p:nvSpPr>
        <p:spPr/>
        <p:txBody>
          <a:bodyPr/>
          <a:lstStyle>
            <a:lvl1pPr>
              <a:defRPr/>
            </a:lvl1pPr>
          </a:lstStyle>
          <a:p>
            <a:pPr>
              <a:defRPr/>
            </a:pPr>
            <a:fld id="{4DDE19F7-C2CA-497A-B835-C7C3870DBE22}" type="slidenum">
              <a:rPr lang="es-ES"/>
              <a:pPr>
                <a:defRPr/>
              </a:pPr>
              <a:t>‹#›</a:t>
            </a:fld>
            <a:endParaRPr lang="es-ES"/>
          </a:p>
        </p:txBody>
      </p:sp>
    </p:spTree>
    <p:extLst>
      <p:ext uri="{BB962C8B-B14F-4D97-AF65-F5344CB8AC3E}">
        <p14:creationId xmlns:p14="http://schemas.microsoft.com/office/powerpoint/2010/main" val="38773594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428208054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384865812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377857846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44111011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285830810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313309887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22235405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168506997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71785128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3975643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smtClean="0"/>
            </a:lvl1pPr>
          </a:lstStyle>
          <a:p>
            <a:pPr>
              <a:defRPr/>
            </a:pPr>
            <a:r>
              <a:rPr lang="en-US" smtClean="0"/>
              <a:t>8/13/2015</a:t>
            </a:r>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r>
              <a:rPr lang="en-US"/>
              <a:t>Air Resources Laboratory</a:t>
            </a: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3672B826-8401-454D-8165-9830CC0F8B08}" type="slidenum">
              <a:rPr lang="en-US"/>
              <a:pPr>
                <a:defRPr/>
              </a:pPr>
              <a:t>‹#›</a:t>
            </a:fld>
            <a:endParaRPr lang="en-US"/>
          </a:p>
        </p:txBody>
      </p:sp>
    </p:spTree>
    <p:extLst>
      <p:ext uri="{BB962C8B-B14F-4D97-AF65-F5344CB8AC3E}">
        <p14:creationId xmlns:p14="http://schemas.microsoft.com/office/powerpoint/2010/main" val="336187420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319637228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428132857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150299415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56493864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227898519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116510447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322050630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345566791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244244878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B438D66-6146-4E4D-B3C8-AB4A37DD9659}" type="datetimeFigureOut">
              <a:rPr lang="en-US" smtClean="0">
                <a:solidFill>
                  <a:srgbClr val="04617B">
                    <a:shade val="90000"/>
                  </a:srgbClr>
                </a:solidFill>
              </a:rPr>
              <a:pPr/>
              <a:t>4/5/2018</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6DA08B39-E92B-4B7D-AC96-052753260A1C}"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5988584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47800" y="2514600"/>
            <a:ext cx="6019800" cy="838200"/>
          </a:xfrm>
        </p:spPr>
        <p:txBody>
          <a:bodyPr/>
          <a:lstStyle/>
          <a:p>
            <a:r>
              <a:rPr lang="en-US"/>
              <a:t>Click to edit Master title style</a:t>
            </a:r>
          </a:p>
        </p:txBody>
      </p:sp>
      <p:sp>
        <p:nvSpPr>
          <p:cNvPr id="3" name="Date Placeholder 9"/>
          <p:cNvSpPr>
            <a:spLocks noGrp="1"/>
          </p:cNvSpPr>
          <p:nvPr>
            <p:ph type="dt" sz="half" idx="10"/>
          </p:nvPr>
        </p:nvSpPr>
        <p:spPr/>
        <p:txBody>
          <a:bodyPr/>
          <a:lstStyle>
            <a:lvl1pPr>
              <a:defRPr/>
            </a:lvl1pPr>
          </a:lstStyle>
          <a:p>
            <a:pPr>
              <a:defRPr/>
            </a:pPr>
            <a:r>
              <a:rPr lang="en-US" smtClean="0"/>
              <a:t>8/13/2015</a:t>
            </a:r>
            <a:endParaRPr lang="en-US" dirty="0"/>
          </a:p>
        </p:txBody>
      </p:sp>
      <p:sp>
        <p:nvSpPr>
          <p:cNvPr id="4" name="Footer Placeholder 21"/>
          <p:cNvSpPr>
            <a:spLocks noGrp="1"/>
          </p:cNvSpPr>
          <p:nvPr>
            <p:ph type="ftr" sz="quarter" idx="11"/>
          </p:nvPr>
        </p:nvSpPr>
        <p:spPr/>
        <p:txBody>
          <a:bodyPr/>
          <a:lstStyle>
            <a:lvl1pPr>
              <a:defRPr/>
            </a:lvl1pPr>
          </a:lstStyle>
          <a:p>
            <a:pPr>
              <a:defRPr/>
            </a:pPr>
            <a:r>
              <a:rPr lang="en-US"/>
              <a:t>Air Resources Laboratory</a:t>
            </a:r>
          </a:p>
        </p:txBody>
      </p:sp>
      <p:sp>
        <p:nvSpPr>
          <p:cNvPr id="5" name="Slide Number Placeholder 17"/>
          <p:cNvSpPr>
            <a:spLocks noGrp="1"/>
          </p:cNvSpPr>
          <p:nvPr>
            <p:ph type="sldNum" sz="quarter" idx="12"/>
          </p:nvPr>
        </p:nvSpPr>
        <p:spPr/>
        <p:txBody>
          <a:bodyPr/>
          <a:lstStyle>
            <a:lvl1pPr>
              <a:defRPr/>
            </a:lvl1pPr>
          </a:lstStyle>
          <a:p>
            <a:pPr>
              <a:defRPr/>
            </a:pPr>
            <a:fld id="{B346FA8F-EA8F-474A-9BFB-A52DBCDF7A08}" type="slidenum">
              <a:rPr lang="en-US"/>
              <a:pPr>
                <a:defRPr/>
              </a:pPr>
              <a:t>‹#›</a:t>
            </a:fld>
            <a:endParaRPr lang="en-US" dirty="0"/>
          </a:p>
        </p:txBody>
      </p:sp>
    </p:spTree>
    <p:extLst>
      <p:ext uri="{BB962C8B-B14F-4D97-AF65-F5344CB8AC3E}">
        <p14:creationId xmlns:p14="http://schemas.microsoft.com/office/powerpoint/2010/main" val="391268896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8" name="Content Placeholder 2"/>
          <p:cNvSpPr>
            <a:spLocks noGrp="1"/>
          </p:cNvSpPr>
          <p:nvPr>
            <p:ph idx="13"/>
          </p:nvPr>
        </p:nvSpPr>
        <p:spPr>
          <a:xfrm>
            <a:off x="609600" y="1524000"/>
            <a:ext cx="8229600" cy="4389120"/>
          </a:xfrm>
          <a:prstGeom prst="rect">
            <a:avLst/>
          </a:prstGeom>
        </p:spPr>
        <p:txBody>
          <a:bodyPr/>
          <a:lstStyle>
            <a:lvl1pPr>
              <a:defRPr sz="36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9"/>
          <p:cNvSpPr>
            <a:spLocks noGrp="1"/>
          </p:cNvSpPr>
          <p:nvPr>
            <p:ph type="dt" sz="half" idx="14"/>
          </p:nvPr>
        </p:nvSpPr>
        <p:spPr/>
        <p:txBody>
          <a:bodyPr/>
          <a:lstStyle>
            <a:lvl1pPr>
              <a:defRPr/>
            </a:lvl1pPr>
          </a:lstStyle>
          <a:p>
            <a:pPr>
              <a:defRPr/>
            </a:pPr>
            <a:r>
              <a:rPr lang="en-US" smtClean="0">
                <a:solidFill>
                  <a:srgbClr val="04617B">
                    <a:shade val="90000"/>
                  </a:srgbClr>
                </a:solidFill>
              </a:rPr>
              <a:t>8/13/2015</a:t>
            </a:r>
            <a:endParaRPr lang="en-US" dirty="0">
              <a:solidFill>
                <a:srgbClr val="04617B">
                  <a:shade val="90000"/>
                </a:srgbClr>
              </a:solidFill>
            </a:endParaRPr>
          </a:p>
        </p:txBody>
      </p:sp>
      <p:sp>
        <p:nvSpPr>
          <p:cNvPr id="4" name="Footer Placeholder 21"/>
          <p:cNvSpPr>
            <a:spLocks noGrp="1"/>
          </p:cNvSpPr>
          <p:nvPr>
            <p:ph type="ftr" sz="quarter" idx="15"/>
          </p:nvPr>
        </p:nvSpPr>
        <p:spPr/>
        <p:txBody>
          <a:bodyPr/>
          <a:lstStyle>
            <a:lvl1pPr>
              <a:defRPr/>
            </a:lvl1pPr>
          </a:lstStyle>
          <a:p>
            <a:pPr>
              <a:defRPr/>
            </a:pPr>
            <a:r>
              <a:rPr lang="en-US">
                <a:solidFill>
                  <a:srgbClr val="04617B">
                    <a:shade val="90000"/>
                  </a:srgbClr>
                </a:solidFill>
              </a:rPr>
              <a:t>Air Resources Laboratory</a:t>
            </a:r>
          </a:p>
        </p:txBody>
      </p:sp>
      <p:sp>
        <p:nvSpPr>
          <p:cNvPr id="5" name="Slide Number Placeholder 17"/>
          <p:cNvSpPr>
            <a:spLocks noGrp="1"/>
          </p:cNvSpPr>
          <p:nvPr>
            <p:ph type="sldNum" sz="quarter" idx="16"/>
          </p:nvPr>
        </p:nvSpPr>
        <p:spPr/>
        <p:txBody>
          <a:bodyPr/>
          <a:lstStyle>
            <a:lvl1pPr>
              <a:defRPr/>
            </a:lvl1pPr>
          </a:lstStyle>
          <a:p>
            <a:pPr>
              <a:defRPr/>
            </a:pPr>
            <a:fld id="{47D627D4-CC34-4EE8-8DB1-2433089FCCD2}"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332953427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935480"/>
            <a:ext cx="8229600" cy="438912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9"/>
          <p:cNvSpPr>
            <a:spLocks noGrp="1"/>
          </p:cNvSpPr>
          <p:nvPr>
            <p:ph type="dt" sz="half" idx="10"/>
          </p:nvPr>
        </p:nvSpPr>
        <p:spPr/>
        <p:txBody>
          <a:bodyPr/>
          <a:lstStyle>
            <a:lvl1pPr>
              <a:defRPr/>
            </a:lvl1pPr>
          </a:lstStyle>
          <a:p>
            <a:pPr>
              <a:defRPr/>
            </a:pPr>
            <a:r>
              <a:rPr lang="en-US" smtClean="0">
                <a:solidFill>
                  <a:srgbClr val="04617B">
                    <a:shade val="90000"/>
                  </a:srgbClr>
                </a:solidFill>
              </a:rPr>
              <a:t>8/13/2015</a:t>
            </a: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r>
              <a:rPr lang="en-US">
                <a:solidFill>
                  <a:srgbClr val="04617B">
                    <a:shade val="90000"/>
                  </a:srgbClr>
                </a:solidFill>
              </a:rPr>
              <a:t>Air Resources Laboratory</a:t>
            </a:r>
          </a:p>
        </p:txBody>
      </p:sp>
      <p:sp>
        <p:nvSpPr>
          <p:cNvPr id="6" name="Slide Number Placeholder 17"/>
          <p:cNvSpPr>
            <a:spLocks noGrp="1"/>
          </p:cNvSpPr>
          <p:nvPr>
            <p:ph type="sldNum" sz="quarter" idx="12"/>
          </p:nvPr>
        </p:nvSpPr>
        <p:spPr/>
        <p:txBody>
          <a:bodyPr/>
          <a:lstStyle>
            <a:lvl1pPr>
              <a:defRPr/>
            </a:lvl1pPr>
          </a:lstStyle>
          <a:p>
            <a:pPr>
              <a:defRPr/>
            </a:pPr>
            <a:fld id="{9A8250AF-4A14-4A00-BFBA-999D9F62222D}"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413159806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r>
              <a:rPr lang="en-US" smtClean="0">
                <a:solidFill>
                  <a:srgbClr val="04617B">
                    <a:shade val="90000"/>
                  </a:srgbClr>
                </a:solidFill>
              </a:rPr>
              <a:t>8/13/2015</a:t>
            </a:r>
            <a:endParaRPr lang="en-US" dirty="0">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r>
              <a:rPr lang="en-US">
                <a:solidFill>
                  <a:srgbClr val="04617B">
                    <a:shade val="90000"/>
                  </a:srgbClr>
                </a:solidFill>
              </a:rPr>
              <a:t>Air Resources Laboratory</a:t>
            </a:r>
          </a:p>
        </p:txBody>
      </p:sp>
      <p:sp>
        <p:nvSpPr>
          <p:cNvPr id="7" name="Slide Number Placeholder 17"/>
          <p:cNvSpPr>
            <a:spLocks noGrp="1"/>
          </p:cNvSpPr>
          <p:nvPr>
            <p:ph type="sldNum" sz="quarter" idx="12"/>
          </p:nvPr>
        </p:nvSpPr>
        <p:spPr/>
        <p:txBody>
          <a:bodyPr/>
          <a:lstStyle>
            <a:lvl1pPr>
              <a:defRPr/>
            </a:lvl1pPr>
          </a:lstStyle>
          <a:p>
            <a:pPr>
              <a:defRPr/>
            </a:pPr>
            <a:fld id="{D631789F-39F6-4E84-BA7D-2D839338EDC8}"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90324065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a:prstGeom prst="rect">
            <a:avLst/>
          </a:prstGeo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a:r>
              <a:rPr lang="en-US" dirty="0" smtClean="0"/>
              <a:t>Click to edit Master text styles</a:t>
            </a:r>
          </a:p>
        </p:txBody>
      </p:sp>
      <p:sp>
        <p:nvSpPr>
          <p:cNvPr id="4" name="Text Placeholder 3"/>
          <p:cNvSpPr>
            <a:spLocks noGrp="1"/>
          </p:cNvSpPr>
          <p:nvPr>
            <p:ph type="body" sz="half" idx="3"/>
          </p:nvPr>
        </p:nvSpPr>
        <p:spPr>
          <a:xfrm>
            <a:off x="4645025" y="1859757"/>
            <a:ext cx="4041775" cy="654843"/>
          </a:xfrm>
          <a:prstGeom prst="rect">
            <a:avLst/>
          </a:prstGeo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a:r>
              <a:rPr lang="en-US" dirty="0" smtClean="0"/>
              <a:t>Click to edit Master text styles</a:t>
            </a:r>
          </a:p>
        </p:txBody>
      </p:sp>
      <p:sp>
        <p:nvSpPr>
          <p:cNvPr id="5" name="Content Placeholder 4"/>
          <p:cNvSpPr>
            <a:spLocks noGrp="1"/>
          </p:cNvSpPr>
          <p:nvPr>
            <p:ph sz="quarter" idx="2"/>
          </p:nvPr>
        </p:nvSpPr>
        <p:spPr>
          <a:xfrm>
            <a:off x="457200" y="2514600"/>
            <a:ext cx="4040188" cy="3845720"/>
          </a:xfrm>
          <a:prstGeom prst="rect">
            <a:avLst/>
          </a:prstGeo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a:prstGeom prst="rect">
            <a:avLst/>
          </a:prstGeo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r>
              <a:rPr lang="en-US" smtClean="0">
                <a:solidFill>
                  <a:srgbClr val="04617B">
                    <a:shade val="90000"/>
                  </a:srgbClr>
                </a:solidFill>
              </a:rPr>
              <a:t>8/13/2015</a:t>
            </a:r>
            <a:endParaRPr lang="en-US" dirty="0">
              <a:solidFill>
                <a:srgbClr val="04617B">
                  <a:shade val="90000"/>
                </a:srgbClr>
              </a:solidFill>
            </a:endParaRPr>
          </a:p>
        </p:txBody>
      </p:sp>
      <p:sp>
        <p:nvSpPr>
          <p:cNvPr id="8" name="Footer Placeholder 21"/>
          <p:cNvSpPr>
            <a:spLocks noGrp="1"/>
          </p:cNvSpPr>
          <p:nvPr>
            <p:ph type="ftr" sz="quarter" idx="11"/>
          </p:nvPr>
        </p:nvSpPr>
        <p:spPr/>
        <p:txBody>
          <a:bodyPr/>
          <a:lstStyle>
            <a:lvl1pPr>
              <a:defRPr/>
            </a:lvl1pPr>
          </a:lstStyle>
          <a:p>
            <a:pPr>
              <a:defRPr/>
            </a:pPr>
            <a:r>
              <a:rPr lang="en-US">
                <a:solidFill>
                  <a:srgbClr val="04617B">
                    <a:shade val="90000"/>
                  </a:srgbClr>
                </a:solidFill>
              </a:rPr>
              <a:t>Air Resources Laboratory</a:t>
            </a:r>
          </a:p>
        </p:txBody>
      </p:sp>
      <p:sp>
        <p:nvSpPr>
          <p:cNvPr id="9" name="Slide Number Placeholder 17"/>
          <p:cNvSpPr>
            <a:spLocks noGrp="1"/>
          </p:cNvSpPr>
          <p:nvPr>
            <p:ph type="sldNum" sz="quarter" idx="12"/>
          </p:nvPr>
        </p:nvSpPr>
        <p:spPr/>
        <p:txBody>
          <a:bodyPr/>
          <a:lstStyle>
            <a:lvl1pPr>
              <a:defRPr/>
            </a:lvl1pPr>
          </a:lstStyle>
          <a:p>
            <a:pPr>
              <a:defRPr/>
            </a:pPr>
            <a:fld id="{D3CA37BE-EC49-46B0-9C27-03E903ED194A}"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396510165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r>
              <a:rPr lang="en-US" smtClean="0">
                <a:solidFill>
                  <a:srgbClr val="04617B">
                    <a:shade val="90000"/>
                  </a:srgbClr>
                </a:solidFill>
              </a:rPr>
              <a:t>8/13/2015</a:t>
            </a:r>
            <a:endParaRPr lang="en-US" dirty="0">
              <a:solidFill>
                <a:srgbClr val="04617B">
                  <a:shade val="90000"/>
                </a:srgbClr>
              </a:solidFill>
            </a:endParaRPr>
          </a:p>
        </p:txBody>
      </p:sp>
      <p:sp>
        <p:nvSpPr>
          <p:cNvPr id="3" name="Footer Placeholder 21"/>
          <p:cNvSpPr>
            <a:spLocks noGrp="1"/>
          </p:cNvSpPr>
          <p:nvPr>
            <p:ph type="ftr" sz="quarter" idx="11"/>
          </p:nvPr>
        </p:nvSpPr>
        <p:spPr/>
        <p:txBody>
          <a:bodyPr/>
          <a:lstStyle>
            <a:lvl1pPr>
              <a:defRPr/>
            </a:lvl1pPr>
          </a:lstStyle>
          <a:p>
            <a:pPr>
              <a:defRPr/>
            </a:pPr>
            <a:r>
              <a:rPr lang="en-US">
                <a:solidFill>
                  <a:srgbClr val="04617B">
                    <a:shade val="90000"/>
                  </a:srgbClr>
                </a:solidFill>
              </a:rPr>
              <a:t>Air Resources Laboratory</a:t>
            </a:r>
          </a:p>
        </p:txBody>
      </p:sp>
      <p:sp>
        <p:nvSpPr>
          <p:cNvPr id="4" name="Slide Number Placeholder 17"/>
          <p:cNvSpPr>
            <a:spLocks noGrp="1"/>
          </p:cNvSpPr>
          <p:nvPr>
            <p:ph type="sldNum" sz="quarter" idx="12"/>
          </p:nvPr>
        </p:nvSpPr>
        <p:spPr/>
        <p:txBody>
          <a:bodyPr/>
          <a:lstStyle>
            <a:lvl1pPr>
              <a:defRPr/>
            </a:lvl1pPr>
          </a:lstStyle>
          <a:p>
            <a:pPr>
              <a:defRPr/>
            </a:pPr>
            <a:fld id="{3AA892CE-29A7-4539-9801-AC9819164F3D}"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99045487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a:prstGeom prst="rect">
            <a:avLst/>
          </a:prstGeom>
        </p:spPr>
        <p:txBody>
          <a:bodyPr>
            <a:noAutofit/>
          </a:bodyPr>
          <a:lstStyle>
            <a:lvl1pPr algn="l" rtl="0">
              <a:spcBef>
                <a:spcPct val="0"/>
              </a:spcBef>
              <a:buNone/>
              <a:defRPr sz="2600" b="0">
                <a:ln>
                  <a:noFill/>
                </a:ln>
                <a:solidFill>
                  <a:schemeClr val="tx1"/>
                </a:solidFill>
                <a:effectLst/>
                <a:latin typeface="+mj-lt"/>
                <a:ea typeface="+mj-ea"/>
                <a:cs typeface="+mj-cs"/>
              </a:defRPr>
            </a:lvl1pPr>
          </a:lstStyle>
          <a:p>
            <a:r>
              <a:rPr lang="en-US" dirty="0" smtClean="0"/>
              <a:t>Click to edit Master title style</a:t>
            </a:r>
            <a:endParaRPr lang="en-US" dirty="0"/>
          </a:p>
        </p:txBody>
      </p:sp>
      <p:sp>
        <p:nvSpPr>
          <p:cNvPr id="3" name="Text Placeholder 2"/>
          <p:cNvSpPr>
            <a:spLocks noGrp="1"/>
          </p:cNvSpPr>
          <p:nvPr>
            <p:ph type="body" idx="2"/>
          </p:nvPr>
        </p:nvSpPr>
        <p:spPr>
          <a:xfrm>
            <a:off x="685800" y="1676400"/>
            <a:ext cx="2743200" cy="4572000"/>
          </a:xfrm>
          <a:prstGeom prst="rect">
            <a:avLst/>
          </a:prstGeo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a:prstGeom prst="rect">
            <a:avLst/>
          </a:prstGeo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r>
              <a:rPr lang="en-US" smtClean="0">
                <a:solidFill>
                  <a:srgbClr val="04617B">
                    <a:shade val="90000"/>
                  </a:srgbClr>
                </a:solidFill>
              </a:rPr>
              <a:t>8/13/2015</a:t>
            </a:r>
            <a:endParaRPr lang="en-US" dirty="0">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r>
              <a:rPr lang="en-US">
                <a:solidFill>
                  <a:srgbClr val="04617B">
                    <a:shade val="90000"/>
                  </a:srgbClr>
                </a:solidFill>
              </a:rPr>
              <a:t>Air Resources Laboratory</a:t>
            </a:r>
          </a:p>
        </p:txBody>
      </p:sp>
      <p:sp>
        <p:nvSpPr>
          <p:cNvPr id="7" name="Slide Number Placeholder 17"/>
          <p:cNvSpPr>
            <a:spLocks noGrp="1"/>
          </p:cNvSpPr>
          <p:nvPr>
            <p:ph type="sldNum" sz="quarter" idx="12"/>
          </p:nvPr>
        </p:nvSpPr>
        <p:spPr/>
        <p:txBody>
          <a:bodyPr/>
          <a:lstStyle>
            <a:lvl1pPr>
              <a:defRPr/>
            </a:lvl1pPr>
          </a:lstStyle>
          <a:p>
            <a:pPr>
              <a:defRPr/>
            </a:pPr>
            <a:fld id="{CA35E3ED-1B6B-4392-8EF9-E2C8920A1D3B}"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376257969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nip and Round Single Corner Rectangle 8"/>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Right Triangle 11"/>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Calibri"/>
            </a:endParaRPr>
          </a:p>
        </p:txBody>
      </p:sp>
      <p:sp>
        <p:nvSpPr>
          <p:cNvPr id="8"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Calibri"/>
            </a:endParaRPr>
          </a:p>
        </p:txBody>
      </p:sp>
      <p:sp>
        <p:nvSpPr>
          <p:cNvPr id="2" name="Title 1"/>
          <p:cNvSpPr>
            <a:spLocks noGrp="1"/>
          </p:cNvSpPr>
          <p:nvPr>
            <p:ph type="title"/>
          </p:nvPr>
        </p:nvSpPr>
        <p:spPr>
          <a:xfrm>
            <a:off x="609600" y="1176996"/>
            <a:ext cx="2212848" cy="1582621"/>
          </a:xfrm>
          <a:prstGeom prst="rect">
            <a:avLst/>
          </a:prstGeom>
        </p:spPr>
        <p:txBody>
          <a:bodyPr lIns="45720" rIns="45720" bIns="45720"/>
          <a:lstStyle>
            <a:lvl1pPr algn="l">
              <a:buNone/>
              <a:defRPr sz="2000" b="1">
                <a:solidFill>
                  <a:schemeClr val="tx1"/>
                </a:solidFill>
              </a:defRPr>
            </a:lvl1pPr>
          </a:lstStyle>
          <a:p>
            <a:r>
              <a:rPr lang="en-US" dirty="0" smtClean="0"/>
              <a:t>Click to edit Master title style</a:t>
            </a:r>
            <a:endParaRPr lang="en-US" dirty="0"/>
          </a:p>
        </p:txBody>
      </p:sp>
      <p:sp>
        <p:nvSpPr>
          <p:cNvPr id="4" name="Text Placeholder 3"/>
          <p:cNvSpPr>
            <a:spLocks noGrp="1"/>
          </p:cNvSpPr>
          <p:nvPr>
            <p:ph type="body" sz="half" idx="2"/>
          </p:nvPr>
        </p:nvSpPr>
        <p:spPr>
          <a:xfrm>
            <a:off x="609600" y="2828785"/>
            <a:ext cx="2209800" cy="2179320"/>
          </a:xfrm>
          <a:prstGeom prst="rect">
            <a:avLst/>
          </a:prstGeo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smtClean="0"/>
            </a:lvl1pPr>
          </a:lstStyle>
          <a:p>
            <a:pPr>
              <a:defRPr/>
            </a:pPr>
            <a:r>
              <a:rPr lang="en-US">
                <a:solidFill>
                  <a:srgbClr val="04617B">
                    <a:shade val="90000"/>
                  </a:srgbClr>
                </a:solidFill>
              </a:rPr>
              <a:t>8/13/2015</a:t>
            </a:r>
          </a:p>
        </p:txBody>
      </p:sp>
      <p:sp>
        <p:nvSpPr>
          <p:cNvPr id="10" name="Footer Placeholder 5"/>
          <p:cNvSpPr>
            <a:spLocks noGrp="1"/>
          </p:cNvSpPr>
          <p:nvPr>
            <p:ph type="ftr" sz="quarter" idx="11"/>
          </p:nvPr>
        </p:nvSpPr>
        <p:spPr/>
        <p:txBody>
          <a:bodyPr/>
          <a:lstStyle>
            <a:lvl1pPr>
              <a:defRPr/>
            </a:lvl1pPr>
          </a:lstStyle>
          <a:p>
            <a:pPr>
              <a:defRPr/>
            </a:pPr>
            <a:r>
              <a:rPr lang="en-US">
                <a:solidFill>
                  <a:srgbClr val="04617B">
                    <a:shade val="90000"/>
                  </a:srgbClr>
                </a:solidFill>
              </a:rPr>
              <a:t>Air Resources Laboratory</a:t>
            </a:r>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EEBEA21A-DB62-4F8E-AA7E-167EFFFFA841}"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109176440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935480"/>
            <a:ext cx="8229600" cy="438912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r>
              <a:rPr lang="en-US" smtClean="0">
                <a:solidFill>
                  <a:srgbClr val="04617B">
                    <a:shade val="90000"/>
                  </a:srgbClr>
                </a:solidFill>
              </a:rPr>
              <a:t>8/13/2015</a:t>
            </a: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r>
              <a:rPr lang="en-US">
                <a:solidFill>
                  <a:srgbClr val="04617B">
                    <a:shade val="90000"/>
                  </a:srgbClr>
                </a:solidFill>
              </a:rPr>
              <a:t>Air Resources Laboratory</a:t>
            </a:r>
          </a:p>
        </p:txBody>
      </p:sp>
      <p:sp>
        <p:nvSpPr>
          <p:cNvPr id="6" name="Slide Number Placeholder 17"/>
          <p:cNvSpPr>
            <a:spLocks noGrp="1"/>
          </p:cNvSpPr>
          <p:nvPr>
            <p:ph type="sldNum" sz="quarter" idx="12"/>
          </p:nvPr>
        </p:nvSpPr>
        <p:spPr/>
        <p:txBody>
          <a:bodyPr/>
          <a:lstStyle>
            <a:lvl1pPr>
              <a:defRPr/>
            </a:lvl1pPr>
          </a:lstStyle>
          <a:p>
            <a:pPr>
              <a:defRPr/>
            </a:pPr>
            <a:fld id="{A5FB65BE-7127-47C7-8389-F7A5BDD3F153}"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294124652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a:prstGeom prst="rect">
            <a:avLst/>
          </a:prstGeo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914401"/>
            <a:ext cx="6019800" cy="5211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r>
              <a:rPr lang="en-US" smtClean="0">
                <a:solidFill>
                  <a:srgbClr val="04617B">
                    <a:shade val="90000"/>
                  </a:srgbClr>
                </a:solidFill>
              </a:rPr>
              <a:t>8/13/2015</a:t>
            </a: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r>
              <a:rPr lang="en-US">
                <a:solidFill>
                  <a:srgbClr val="04617B">
                    <a:shade val="90000"/>
                  </a:srgbClr>
                </a:solidFill>
              </a:rPr>
              <a:t>Air Resources Laboratory</a:t>
            </a:r>
          </a:p>
        </p:txBody>
      </p:sp>
      <p:sp>
        <p:nvSpPr>
          <p:cNvPr id="6" name="Slide Number Placeholder 17"/>
          <p:cNvSpPr>
            <a:spLocks noGrp="1"/>
          </p:cNvSpPr>
          <p:nvPr>
            <p:ph type="sldNum" sz="quarter" idx="12"/>
          </p:nvPr>
        </p:nvSpPr>
        <p:spPr/>
        <p:txBody>
          <a:bodyPr/>
          <a:lstStyle>
            <a:lvl1pPr>
              <a:defRPr/>
            </a:lvl1pPr>
          </a:lstStyle>
          <a:p>
            <a:pPr>
              <a:defRPr/>
            </a:pPr>
            <a:fld id="{D20543E9-41CD-4A16-B0E7-44D2B012F9CF}"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228703149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57200" y="3938588"/>
            <a:ext cx="8229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smtClean="0"/>
            </a:lvl1pPr>
          </a:lstStyle>
          <a:p>
            <a:pPr>
              <a:defRPr/>
            </a:pPr>
            <a:r>
              <a:rPr lang="en-US">
                <a:solidFill>
                  <a:srgbClr val="04617B">
                    <a:shade val="90000"/>
                  </a:srgbClr>
                </a:solidFill>
              </a:rPr>
              <a:t>8/13/2015</a:t>
            </a: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r>
              <a:rPr lang="en-US">
                <a:solidFill>
                  <a:srgbClr val="04617B">
                    <a:shade val="90000"/>
                  </a:srgbClr>
                </a:solidFill>
              </a:rPr>
              <a:t>Air Resources Laboratory</a:t>
            </a: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0B819515-104F-40CD-953D-C0D7912C7572}"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305087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447800" y="2514600"/>
            <a:ext cx="6019800" cy="8382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a:prstGeom prst="rect">
            <a:avLst/>
          </a:prstGeom>
        </p:spPr>
        <p:txBody>
          <a:bodyPr/>
          <a:lstStyle/>
          <a:p>
            <a:pPr lvl="0"/>
            <a:endParaRPr lang="en-US" noProof="0"/>
          </a:p>
        </p:txBody>
      </p:sp>
      <p:sp>
        <p:nvSpPr>
          <p:cNvPr id="4" name="Date Placeholder 9"/>
          <p:cNvSpPr>
            <a:spLocks noGrp="1"/>
          </p:cNvSpPr>
          <p:nvPr>
            <p:ph type="dt" sz="half" idx="10"/>
          </p:nvPr>
        </p:nvSpPr>
        <p:spPr/>
        <p:txBody>
          <a:bodyPr/>
          <a:lstStyle>
            <a:lvl1pPr>
              <a:defRPr/>
            </a:lvl1pPr>
          </a:lstStyle>
          <a:p>
            <a:pPr>
              <a:defRPr/>
            </a:pPr>
            <a:r>
              <a:rPr lang="en-US" smtClean="0"/>
              <a:t>8/13/2015</a:t>
            </a:r>
            <a:endParaRPr lang="en-US" dirty="0"/>
          </a:p>
        </p:txBody>
      </p:sp>
      <p:sp>
        <p:nvSpPr>
          <p:cNvPr id="5" name="Footer Placeholder 21"/>
          <p:cNvSpPr>
            <a:spLocks noGrp="1"/>
          </p:cNvSpPr>
          <p:nvPr>
            <p:ph type="ftr" sz="quarter" idx="11"/>
          </p:nvPr>
        </p:nvSpPr>
        <p:spPr/>
        <p:txBody>
          <a:bodyPr/>
          <a:lstStyle>
            <a:lvl1pPr>
              <a:defRPr/>
            </a:lvl1pPr>
          </a:lstStyle>
          <a:p>
            <a:pPr>
              <a:defRPr/>
            </a:pPr>
            <a:r>
              <a:rPr lang="en-US"/>
              <a:t>Air Resources Laboratory</a:t>
            </a:r>
          </a:p>
        </p:txBody>
      </p:sp>
      <p:sp>
        <p:nvSpPr>
          <p:cNvPr id="6" name="Slide Number Placeholder 17"/>
          <p:cNvSpPr>
            <a:spLocks noGrp="1"/>
          </p:cNvSpPr>
          <p:nvPr>
            <p:ph type="sldNum" sz="quarter" idx="12"/>
          </p:nvPr>
        </p:nvSpPr>
        <p:spPr/>
        <p:txBody>
          <a:bodyPr/>
          <a:lstStyle>
            <a:lvl1pPr>
              <a:defRPr/>
            </a:lvl1pPr>
          </a:lstStyle>
          <a:p>
            <a:pPr>
              <a:defRPr/>
            </a:pPr>
            <a:fld id="{05B7BB43-90DD-4D6C-8631-233D21DBC0A2}" type="slidenum">
              <a:rPr lang="en-US"/>
              <a:pPr>
                <a:defRPr/>
              </a:pPr>
              <a:t>‹#›</a:t>
            </a:fld>
            <a:endParaRPr lang="en-US" dirty="0"/>
          </a:p>
        </p:txBody>
      </p:sp>
    </p:spTree>
    <p:extLst>
      <p:ext uri="{BB962C8B-B14F-4D97-AF65-F5344CB8AC3E}">
        <p14:creationId xmlns:p14="http://schemas.microsoft.com/office/powerpoint/2010/main" val="104772056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smtClean="0"/>
            </a:lvl1pPr>
          </a:lstStyle>
          <a:p>
            <a:pPr>
              <a:defRPr/>
            </a:pPr>
            <a:r>
              <a:rPr lang="en-US">
                <a:solidFill>
                  <a:srgbClr val="04617B">
                    <a:shade val="90000"/>
                  </a:srgbClr>
                </a:solidFill>
              </a:rPr>
              <a:t>8/13/2015</a:t>
            </a:r>
            <a:endParaRPr lang="es-ES">
              <a:solidFill>
                <a:srgbClr val="04617B">
                  <a:shade val="90000"/>
                </a:srgbClr>
              </a:solidFill>
            </a:endParaRPr>
          </a:p>
        </p:txBody>
      </p:sp>
      <p:sp>
        <p:nvSpPr>
          <p:cNvPr id="4" name="Footer Placeholder 3"/>
          <p:cNvSpPr>
            <a:spLocks noGrp="1"/>
          </p:cNvSpPr>
          <p:nvPr>
            <p:ph type="ftr" sz="quarter" idx="11"/>
          </p:nvPr>
        </p:nvSpPr>
        <p:spPr/>
        <p:txBody>
          <a:bodyPr/>
          <a:lstStyle>
            <a:lvl1pPr>
              <a:defRPr/>
            </a:lvl1pPr>
          </a:lstStyle>
          <a:p>
            <a:pPr>
              <a:defRPr/>
            </a:pPr>
            <a:r>
              <a:rPr lang="es-ES">
                <a:solidFill>
                  <a:srgbClr val="04617B">
                    <a:shade val="90000"/>
                  </a:srgbClr>
                </a:solidFill>
              </a:rPr>
              <a:t>Air Resources Laboratory</a:t>
            </a:r>
          </a:p>
        </p:txBody>
      </p:sp>
      <p:sp>
        <p:nvSpPr>
          <p:cNvPr id="5" name="Slide Number Placeholder 4"/>
          <p:cNvSpPr>
            <a:spLocks noGrp="1"/>
          </p:cNvSpPr>
          <p:nvPr>
            <p:ph type="sldNum" sz="quarter" idx="12"/>
          </p:nvPr>
        </p:nvSpPr>
        <p:spPr/>
        <p:txBody>
          <a:bodyPr/>
          <a:lstStyle>
            <a:lvl1pPr>
              <a:defRPr/>
            </a:lvl1pPr>
          </a:lstStyle>
          <a:p>
            <a:pPr>
              <a:defRPr/>
            </a:pPr>
            <a:fld id="{4DDE19F7-C2CA-497A-B835-C7C3870DBE22}" type="slidenum">
              <a:rPr lang="es-ES">
                <a:solidFill>
                  <a:srgbClr val="04617B">
                    <a:shade val="90000"/>
                  </a:srgbClr>
                </a:solidFill>
              </a:rPr>
              <a:pPr>
                <a:defRPr/>
              </a:pPr>
              <a:t>‹#›</a:t>
            </a:fld>
            <a:endParaRPr lang="es-ES">
              <a:solidFill>
                <a:srgbClr val="04617B">
                  <a:shade val="90000"/>
                </a:srgbClr>
              </a:solidFill>
            </a:endParaRPr>
          </a:p>
        </p:txBody>
      </p:sp>
    </p:spTree>
    <p:extLst>
      <p:ext uri="{BB962C8B-B14F-4D97-AF65-F5344CB8AC3E}">
        <p14:creationId xmlns:p14="http://schemas.microsoft.com/office/powerpoint/2010/main" val="88683072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smtClean="0"/>
            </a:lvl1pPr>
          </a:lstStyle>
          <a:p>
            <a:pPr>
              <a:defRPr/>
            </a:pPr>
            <a:r>
              <a:rPr lang="en-US">
                <a:solidFill>
                  <a:srgbClr val="04617B">
                    <a:shade val="90000"/>
                  </a:srgbClr>
                </a:solidFill>
              </a:rPr>
              <a:t>8/13/2015</a:t>
            </a: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r>
              <a:rPr lang="en-US">
                <a:solidFill>
                  <a:srgbClr val="04617B">
                    <a:shade val="90000"/>
                  </a:srgbClr>
                </a:solidFill>
              </a:rPr>
              <a:t>Air Resources Laboratory</a:t>
            </a: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3672B826-8401-454D-8165-9830CC0F8B08}"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232630612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47800" y="2514600"/>
            <a:ext cx="6019800" cy="838200"/>
          </a:xfrm>
        </p:spPr>
        <p:txBody>
          <a:bodyPr/>
          <a:lstStyle/>
          <a:p>
            <a:r>
              <a:rPr lang="en-US"/>
              <a:t>Click to edit Master title style</a:t>
            </a:r>
          </a:p>
        </p:txBody>
      </p:sp>
      <p:sp>
        <p:nvSpPr>
          <p:cNvPr id="3" name="Date Placeholder 9"/>
          <p:cNvSpPr>
            <a:spLocks noGrp="1"/>
          </p:cNvSpPr>
          <p:nvPr>
            <p:ph type="dt" sz="half" idx="10"/>
          </p:nvPr>
        </p:nvSpPr>
        <p:spPr/>
        <p:txBody>
          <a:bodyPr/>
          <a:lstStyle>
            <a:lvl1pPr>
              <a:defRPr/>
            </a:lvl1pPr>
          </a:lstStyle>
          <a:p>
            <a:pPr>
              <a:defRPr/>
            </a:pPr>
            <a:r>
              <a:rPr lang="en-US" smtClean="0">
                <a:solidFill>
                  <a:srgbClr val="04617B">
                    <a:shade val="90000"/>
                  </a:srgbClr>
                </a:solidFill>
              </a:rPr>
              <a:t>8/13/2015</a:t>
            </a:r>
            <a:endParaRPr lang="en-US" dirty="0">
              <a:solidFill>
                <a:srgbClr val="04617B">
                  <a:shade val="90000"/>
                </a:srgbClr>
              </a:solidFill>
            </a:endParaRPr>
          </a:p>
        </p:txBody>
      </p:sp>
      <p:sp>
        <p:nvSpPr>
          <p:cNvPr id="4" name="Footer Placeholder 21"/>
          <p:cNvSpPr>
            <a:spLocks noGrp="1"/>
          </p:cNvSpPr>
          <p:nvPr>
            <p:ph type="ftr" sz="quarter" idx="11"/>
          </p:nvPr>
        </p:nvSpPr>
        <p:spPr/>
        <p:txBody>
          <a:bodyPr/>
          <a:lstStyle>
            <a:lvl1pPr>
              <a:defRPr/>
            </a:lvl1pPr>
          </a:lstStyle>
          <a:p>
            <a:pPr>
              <a:defRPr/>
            </a:pPr>
            <a:r>
              <a:rPr lang="en-US">
                <a:solidFill>
                  <a:srgbClr val="04617B">
                    <a:shade val="90000"/>
                  </a:srgbClr>
                </a:solidFill>
              </a:rPr>
              <a:t>Air Resources Laboratory</a:t>
            </a:r>
          </a:p>
        </p:txBody>
      </p:sp>
      <p:sp>
        <p:nvSpPr>
          <p:cNvPr id="5" name="Slide Number Placeholder 17"/>
          <p:cNvSpPr>
            <a:spLocks noGrp="1"/>
          </p:cNvSpPr>
          <p:nvPr>
            <p:ph type="sldNum" sz="quarter" idx="12"/>
          </p:nvPr>
        </p:nvSpPr>
        <p:spPr/>
        <p:txBody>
          <a:bodyPr/>
          <a:lstStyle>
            <a:lvl1pPr>
              <a:defRPr/>
            </a:lvl1pPr>
          </a:lstStyle>
          <a:p>
            <a:pPr>
              <a:defRPr/>
            </a:pPr>
            <a:fld id="{B346FA8F-EA8F-474A-9BFB-A52DBCDF7A08}"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38535785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447800" y="2514600"/>
            <a:ext cx="6019800" cy="8382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a:prstGeom prst="rect">
            <a:avLst/>
          </a:prstGeom>
        </p:spPr>
        <p:txBody>
          <a:bodyPr/>
          <a:lstStyle/>
          <a:p>
            <a:pPr lvl="0"/>
            <a:endParaRPr lang="en-US" noProof="0"/>
          </a:p>
        </p:txBody>
      </p:sp>
      <p:sp>
        <p:nvSpPr>
          <p:cNvPr id="4" name="Date Placeholder 9"/>
          <p:cNvSpPr>
            <a:spLocks noGrp="1"/>
          </p:cNvSpPr>
          <p:nvPr>
            <p:ph type="dt" sz="half" idx="10"/>
          </p:nvPr>
        </p:nvSpPr>
        <p:spPr/>
        <p:txBody>
          <a:bodyPr/>
          <a:lstStyle>
            <a:lvl1pPr>
              <a:defRPr/>
            </a:lvl1pPr>
          </a:lstStyle>
          <a:p>
            <a:pPr>
              <a:defRPr/>
            </a:pPr>
            <a:r>
              <a:rPr lang="en-US" smtClean="0">
                <a:solidFill>
                  <a:srgbClr val="04617B">
                    <a:shade val="90000"/>
                  </a:srgbClr>
                </a:solidFill>
              </a:rPr>
              <a:t>8/13/2015</a:t>
            </a: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r>
              <a:rPr lang="en-US">
                <a:solidFill>
                  <a:srgbClr val="04617B">
                    <a:shade val="90000"/>
                  </a:srgbClr>
                </a:solidFill>
              </a:rPr>
              <a:t>Air Resources Laboratory</a:t>
            </a:r>
          </a:p>
        </p:txBody>
      </p:sp>
      <p:sp>
        <p:nvSpPr>
          <p:cNvPr id="6" name="Slide Number Placeholder 17"/>
          <p:cNvSpPr>
            <a:spLocks noGrp="1"/>
          </p:cNvSpPr>
          <p:nvPr>
            <p:ph type="sldNum" sz="quarter" idx="12"/>
          </p:nvPr>
        </p:nvSpPr>
        <p:spPr/>
        <p:txBody>
          <a:bodyPr/>
          <a:lstStyle>
            <a:lvl1pPr>
              <a:defRPr/>
            </a:lvl1pPr>
          </a:lstStyle>
          <a:p>
            <a:pPr>
              <a:defRPr/>
            </a:pPr>
            <a:fld id="{05B7BB43-90DD-4D6C-8631-233D21DBC0A2}"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254750558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47800" y="2514600"/>
            <a:ext cx="6019800" cy="8382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endParaRPr lang="en-US" noProof="0"/>
          </a:p>
        </p:txBody>
      </p:sp>
      <p:sp>
        <p:nvSpPr>
          <p:cNvPr id="4" name="Date Placeholder 9"/>
          <p:cNvSpPr>
            <a:spLocks noGrp="1"/>
          </p:cNvSpPr>
          <p:nvPr>
            <p:ph type="dt" sz="half" idx="10"/>
          </p:nvPr>
        </p:nvSpPr>
        <p:spPr/>
        <p:txBody>
          <a:bodyPr/>
          <a:lstStyle>
            <a:lvl1pPr>
              <a:defRPr/>
            </a:lvl1pPr>
          </a:lstStyle>
          <a:p>
            <a:pPr>
              <a:defRPr/>
            </a:pPr>
            <a:r>
              <a:rPr lang="en-US" smtClean="0">
                <a:solidFill>
                  <a:srgbClr val="04617B">
                    <a:shade val="90000"/>
                  </a:srgbClr>
                </a:solidFill>
              </a:rPr>
              <a:t>8/13/2015</a:t>
            </a: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r>
              <a:rPr lang="en-US">
                <a:solidFill>
                  <a:srgbClr val="04617B">
                    <a:shade val="90000"/>
                  </a:srgbClr>
                </a:solidFill>
              </a:rPr>
              <a:t>Air Resources Laboratory</a:t>
            </a:r>
          </a:p>
        </p:txBody>
      </p:sp>
      <p:sp>
        <p:nvSpPr>
          <p:cNvPr id="6" name="Slide Number Placeholder 17"/>
          <p:cNvSpPr>
            <a:spLocks noGrp="1"/>
          </p:cNvSpPr>
          <p:nvPr>
            <p:ph type="sldNum" sz="quarter" idx="12"/>
          </p:nvPr>
        </p:nvSpPr>
        <p:spPr/>
        <p:txBody>
          <a:bodyPr/>
          <a:lstStyle>
            <a:lvl1pPr>
              <a:defRPr/>
            </a:lvl1pPr>
          </a:lstStyle>
          <a:p>
            <a:pPr>
              <a:defRPr/>
            </a:pPr>
            <a:fld id="{AB0AE15C-E92C-4F35-9B45-BB5F5C5302C3}"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132563785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8" name="Content Placeholder 2"/>
          <p:cNvSpPr>
            <a:spLocks noGrp="1"/>
          </p:cNvSpPr>
          <p:nvPr>
            <p:ph idx="13"/>
          </p:nvPr>
        </p:nvSpPr>
        <p:spPr>
          <a:xfrm>
            <a:off x="609600" y="1524000"/>
            <a:ext cx="8229600" cy="4389120"/>
          </a:xfrm>
          <a:prstGeom prst="rect">
            <a:avLst/>
          </a:prstGeom>
        </p:spPr>
        <p:txBody>
          <a:bodyPr/>
          <a:lstStyle>
            <a:lvl1pPr>
              <a:defRPr sz="36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9"/>
          <p:cNvSpPr>
            <a:spLocks noGrp="1"/>
          </p:cNvSpPr>
          <p:nvPr>
            <p:ph type="dt" sz="half" idx="14"/>
          </p:nvPr>
        </p:nvSpPr>
        <p:spPr/>
        <p:txBody>
          <a:bodyPr/>
          <a:lstStyle>
            <a:lvl1pPr>
              <a:defRPr/>
            </a:lvl1pPr>
          </a:lstStyle>
          <a:p>
            <a:pPr>
              <a:defRPr/>
            </a:pPr>
            <a:r>
              <a:rPr lang="en-US" smtClean="0">
                <a:solidFill>
                  <a:srgbClr val="04617B">
                    <a:shade val="90000"/>
                  </a:srgbClr>
                </a:solidFill>
              </a:rPr>
              <a:t>8/13/2015</a:t>
            </a:r>
            <a:endParaRPr lang="en-US" dirty="0">
              <a:solidFill>
                <a:srgbClr val="04617B">
                  <a:shade val="90000"/>
                </a:srgbClr>
              </a:solidFill>
            </a:endParaRPr>
          </a:p>
        </p:txBody>
      </p:sp>
      <p:sp>
        <p:nvSpPr>
          <p:cNvPr id="4" name="Footer Placeholder 21"/>
          <p:cNvSpPr>
            <a:spLocks noGrp="1"/>
          </p:cNvSpPr>
          <p:nvPr>
            <p:ph type="ftr" sz="quarter" idx="15"/>
          </p:nvPr>
        </p:nvSpPr>
        <p:spPr/>
        <p:txBody>
          <a:bodyPr/>
          <a:lstStyle>
            <a:lvl1pPr>
              <a:defRPr/>
            </a:lvl1pPr>
          </a:lstStyle>
          <a:p>
            <a:pPr>
              <a:defRPr/>
            </a:pPr>
            <a:r>
              <a:rPr lang="en-US">
                <a:solidFill>
                  <a:srgbClr val="04617B">
                    <a:shade val="90000"/>
                  </a:srgbClr>
                </a:solidFill>
              </a:rPr>
              <a:t>Air Resources Laboratory</a:t>
            </a:r>
          </a:p>
        </p:txBody>
      </p:sp>
      <p:sp>
        <p:nvSpPr>
          <p:cNvPr id="5" name="Slide Number Placeholder 17"/>
          <p:cNvSpPr>
            <a:spLocks noGrp="1"/>
          </p:cNvSpPr>
          <p:nvPr>
            <p:ph type="sldNum" sz="quarter" idx="16"/>
          </p:nvPr>
        </p:nvSpPr>
        <p:spPr/>
        <p:txBody>
          <a:bodyPr/>
          <a:lstStyle>
            <a:lvl1pPr>
              <a:defRPr/>
            </a:lvl1pPr>
          </a:lstStyle>
          <a:p>
            <a:pPr>
              <a:defRPr/>
            </a:pPr>
            <a:fld id="{47D627D4-CC34-4EE8-8DB1-2433089FCCD2}"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25937468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935480"/>
            <a:ext cx="8229600" cy="438912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9"/>
          <p:cNvSpPr>
            <a:spLocks noGrp="1"/>
          </p:cNvSpPr>
          <p:nvPr>
            <p:ph type="dt" sz="half" idx="10"/>
          </p:nvPr>
        </p:nvSpPr>
        <p:spPr/>
        <p:txBody>
          <a:bodyPr/>
          <a:lstStyle>
            <a:lvl1pPr>
              <a:defRPr/>
            </a:lvl1pPr>
          </a:lstStyle>
          <a:p>
            <a:pPr>
              <a:defRPr/>
            </a:pPr>
            <a:r>
              <a:rPr lang="en-US" smtClean="0">
                <a:solidFill>
                  <a:srgbClr val="04617B">
                    <a:shade val="90000"/>
                  </a:srgbClr>
                </a:solidFill>
              </a:rPr>
              <a:t>8/13/2015</a:t>
            </a: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r>
              <a:rPr lang="en-US">
                <a:solidFill>
                  <a:srgbClr val="04617B">
                    <a:shade val="90000"/>
                  </a:srgbClr>
                </a:solidFill>
              </a:rPr>
              <a:t>Air Resources Laboratory</a:t>
            </a:r>
          </a:p>
        </p:txBody>
      </p:sp>
      <p:sp>
        <p:nvSpPr>
          <p:cNvPr id="6" name="Slide Number Placeholder 17"/>
          <p:cNvSpPr>
            <a:spLocks noGrp="1"/>
          </p:cNvSpPr>
          <p:nvPr>
            <p:ph type="sldNum" sz="quarter" idx="12"/>
          </p:nvPr>
        </p:nvSpPr>
        <p:spPr/>
        <p:txBody>
          <a:bodyPr/>
          <a:lstStyle>
            <a:lvl1pPr>
              <a:defRPr/>
            </a:lvl1pPr>
          </a:lstStyle>
          <a:p>
            <a:pPr>
              <a:defRPr/>
            </a:pPr>
            <a:fld id="{9A8250AF-4A14-4A00-BFBA-999D9F62222D}"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12734292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r>
              <a:rPr lang="en-US" smtClean="0">
                <a:solidFill>
                  <a:srgbClr val="04617B">
                    <a:shade val="90000"/>
                  </a:srgbClr>
                </a:solidFill>
              </a:rPr>
              <a:t>8/13/2015</a:t>
            </a:r>
            <a:endParaRPr lang="en-US" dirty="0">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r>
              <a:rPr lang="en-US">
                <a:solidFill>
                  <a:srgbClr val="04617B">
                    <a:shade val="90000"/>
                  </a:srgbClr>
                </a:solidFill>
              </a:rPr>
              <a:t>Air Resources Laboratory</a:t>
            </a:r>
          </a:p>
        </p:txBody>
      </p:sp>
      <p:sp>
        <p:nvSpPr>
          <p:cNvPr id="7" name="Slide Number Placeholder 17"/>
          <p:cNvSpPr>
            <a:spLocks noGrp="1"/>
          </p:cNvSpPr>
          <p:nvPr>
            <p:ph type="sldNum" sz="quarter" idx="12"/>
          </p:nvPr>
        </p:nvSpPr>
        <p:spPr/>
        <p:txBody>
          <a:bodyPr/>
          <a:lstStyle>
            <a:lvl1pPr>
              <a:defRPr/>
            </a:lvl1pPr>
          </a:lstStyle>
          <a:p>
            <a:pPr>
              <a:defRPr/>
            </a:pPr>
            <a:fld id="{D631789F-39F6-4E84-BA7D-2D839338EDC8}"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173985802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a:prstGeom prst="rect">
            <a:avLst/>
          </a:prstGeo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a:r>
              <a:rPr lang="en-US" dirty="0" smtClean="0"/>
              <a:t>Click to edit Master text styles</a:t>
            </a:r>
          </a:p>
        </p:txBody>
      </p:sp>
      <p:sp>
        <p:nvSpPr>
          <p:cNvPr id="4" name="Text Placeholder 3"/>
          <p:cNvSpPr>
            <a:spLocks noGrp="1"/>
          </p:cNvSpPr>
          <p:nvPr>
            <p:ph type="body" sz="half" idx="3"/>
          </p:nvPr>
        </p:nvSpPr>
        <p:spPr>
          <a:xfrm>
            <a:off x="4645025" y="1859757"/>
            <a:ext cx="4041775" cy="654843"/>
          </a:xfrm>
          <a:prstGeom prst="rect">
            <a:avLst/>
          </a:prstGeo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a:r>
              <a:rPr lang="en-US" dirty="0" smtClean="0"/>
              <a:t>Click to edit Master text styles</a:t>
            </a:r>
          </a:p>
        </p:txBody>
      </p:sp>
      <p:sp>
        <p:nvSpPr>
          <p:cNvPr id="5" name="Content Placeholder 4"/>
          <p:cNvSpPr>
            <a:spLocks noGrp="1"/>
          </p:cNvSpPr>
          <p:nvPr>
            <p:ph sz="quarter" idx="2"/>
          </p:nvPr>
        </p:nvSpPr>
        <p:spPr>
          <a:xfrm>
            <a:off x="457200" y="2514600"/>
            <a:ext cx="4040188" cy="3845720"/>
          </a:xfrm>
          <a:prstGeom prst="rect">
            <a:avLst/>
          </a:prstGeo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a:prstGeom prst="rect">
            <a:avLst/>
          </a:prstGeo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r>
              <a:rPr lang="en-US" smtClean="0">
                <a:solidFill>
                  <a:srgbClr val="04617B">
                    <a:shade val="90000"/>
                  </a:srgbClr>
                </a:solidFill>
              </a:rPr>
              <a:t>8/13/2015</a:t>
            </a:r>
            <a:endParaRPr lang="en-US" dirty="0">
              <a:solidFill>
                <a:srgbClr val="04617B">
                  <a:shade val="90000"/>
                </a:srgbClr>
              </a:solidFill>
            </a:endParaRPr>
          </a:p>
        </p:txBody>
      </p:sp>
      <p:sp>
        <p:nvSpPr>
          <p:cNvPr id="8" name="Footer Placeholder 21"/>
          <p:cNvSpPr>
            <a:spLocks noGrp="1"/>
          </p:cNvSpPr>
          <p:nvPr>
            <p:ph type="ftr" sz="quarter" idx="11"/>
          </p:nvPr>
        </p:nvSpPr>
        <p:spPr/>
        <p:txBody>
          <a:bodyPr/>
          <a:lstStyle>
            <a:lvl1pPr>
              <a:defRPr/>
            </a:lvl1pPr>
          </a:lstStyle>
          <a:p>
            <a:pPr>
              <a:defRPr/>
            </a:pPr>
            <a:r>
              <a:rPr lang="en-US">
                <a:solidFill>
                  <a:srgbClr val="04617B">
                    <a:shade val="90000"/>
                  </a:srgbClr>
                </a:solidFill>
              </a:rPr>
              <a:t>Air Resources Laboratory</a:t>
            </a:r>
          </a:p>
        </p:txBody>
      </p:sp>
      <p:sp>
        <p:nvSpPr>
          <p:cNvPr id="9" name="Slide Number Placeholder 17"/>
          <p:cNvSpPr>
            <a:spLocks noGrp="1"/>
          </p:cNvSpPr>
          <p:nvPr>
            <p:ph type="sldNum" sz="quarter" idx="12"/>
          </p:nvPr>
        </p:nvSpPr>
        <p:spPr/>
        <p:txBody>
          <a:bodyPr/>
          <a:lstStyle>
            <a:lvl1pPr>
              <a:defRPr/>
            </a:lvl1pPr>
          </a:lstStyle>
          <a:p>
            <a:pPr>
              <a:defRPr/>
            </a:pPr>
            <a:fld id="{D3CA37BE-EC49-46B0-9C27-03E903ED194A}"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403141934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r>
              <a:rPr lang="en-US" smtClean="0">
                <a:solidFill>
                  <a:srgbClr val="04617B">
                    <a:shade val="90000"/>
                  </a:srgbClr>
                </a:solidFill>
              </a:rPr>
              <a:t>8/13/2015</a:t>
            </a:r>
            <a:endParaRPr lang="en-US" dirty="0">
              <a:solidFill>
                <a:srgbClr val="04617B">
                  <a:shade val="90000"/>
                </a:srgbClr>
              </a:solidFill>
            </a:endParaRPr>
          </a:p>
        </p:txBody>
      </p:sp>
      <p:sp>
        <p:nvSpPr>
          <p:cNvPr id="3" name="Footer Placeholder 21"/>
          <p:cNvSpPr>
            <a:spLocks noGrp="1"/>
          </p:cNvSpPr>
          <p:nvPr>
            <p:ph type="ftr" sz="quarter" idx="11"/>
          </p:nvPr>
        </p:nvSpPr>
        <p:spPr/>
        <p:txBody>
          <a:bodyPr/>
          <a:lstStyle>
            <a:lvl1pPr>
              <a:defRPr/>
            </a:lvl1pPr>
          </a:lstStyle>
          <a:p>
            <a:pPr>
              <a:defRPr/>
            </a:pPr>
            <a:r>
              <a:rPr lang="en-US">
                <a:solidFill>
                  <a:srgbClr val="04617B">
                    <a:shade val="90000"/>
                  </a:srgbClr>
                </a:solidFill>
              </a:rPr>
              <a:t>Air Resources Laboratory</a:t>
            </a:r>
          </a:p>
        </p:txBody>
      </p:sp>
      <p:sp>
        <p:nvSpPr>
          <p:cNvPr id="4" name="Slide Number Placeholder 17"/>
          <p:cNvSpPr>
            <a:spLocks noGrp="1"/>
          </p:cNvSpPr>
          <p:nvPr>
            <p:ph type="sldNum" sz="quarter" idx="12"/>
          </p:nvPr>
        </p:nvSpPr>
        <p:spPr/>
        <p:txBody>
          <a:bodyPr/>
          <a:lstStyle>
            <a:lvl1pPr>
              <a:defRPr/>
            </a:lvl1pPr>
          </a:lstStyle>
          <a:p>
            <a:pPr>
              <a:defRPr/>
            </a:pPr>
            <a:fld id="{3AA892CE-29A7-4539-9801-AC9819164F3D}"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8658535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47800" y="2514600"/>
            <a:ext cx="6019800" cy="8382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endParaRPr lang="en-US" noProof="0"/>
          </a:p>
        </p:txBody>
      </p:sp>
      <p:sp>
        <p:nvSpPr>
          <p:cNvPr id="4" name="Date Placeholder 9"/>
          <p:cNvSpPr>
            <a:spLocks noGrp="1"/>
          </p:cNvSpPr>
          <p:nvPr>
            <p:ph type="dt" sz="half" idx="10"/>
          </p:nvPr>
        </p:nvSpPr>
        <p:spPr/>
        <p:txBody>
          <a:bodyPr/>
          <a:lstStyle>
            <a:lvl1pPr>
              <a:defRPr/>
            </a:lvl1pPr>
          </a:lstStyle>
          <a:p>
            <a:pPr>
              <a:defRPr/>
            </a:pPr>
            <a:r>
              <a:rPr lang="en-US" smtClean="0"/>
              <a:t>8/13/2015</a:t>
            </a:r>
            <a:endParaRPr lang="en-US" dirty="0"/>
          </a:p>
        </p:txBody>
      </p:sp>
      <p:sp>
        <p:nvSpPr>
          <p:cNvPr id="5" name="Footer Placeholder 21"/>
          <p:cNvSpPr>
            <a:spLocks noGrp="1"/>
          </p:cNvSpPr>
          <p:nvPr>
            <p:ph type="ftr" sz="quarter" idx="11"/>
          </p:nvPr>
        </p:nvSpPr>
        <p:spPr/>
        <p:txBody>
          <a:bodyPr/>
          <a:lstStyle>
            <a:lvl1pPr>
              <a:defRPr/>
            </a:lvl1pPr>
          </a:lstStyle>
          <a:p>
            <a:pPr>
              <a:defRPr/>
            </a:pPr>
            <a:r>
              <a:rPr lang="en-US"/>
              <a:t>Air Resources Laboratory</a:t>
            </a:r>
          </a:p>
        </p:txBody>
      </p:sp>
      <p:sp>
        <p:nvSpPr>
          <p:cNvPr id="6" name="Slide Number Placeholder 17"/>
          <p:cNvSpPr>
            <a:spLocks noGrp="1"/>
          </p:cNvSpPr>
          <p:nvPr>
            <p:ph type="sldNum" sz="quarter" idx="12"/>
          </p:nvPr>
        </p:nvSpPr>
        <p:spPr/>
        <p:txBody>
          <a:bodyPr/>
          <a:lstStyle>
            <a:lvl1pPr>
              <a:defRPr/>
            </a:lvl1pPr>
          </a:lstStyle>
          <a:p>
            <a:pPr>
              <a:defRPr/>
            </a:pPr>
            <a:fld id="{AB0AE15C-E92C-4F35-9B45-BB5F5C5302C3}" type="slidenum">
              <a:rPr lang="en-US"/>
              <a:pPr>
                <a:defRPr/>
              </a:pPr>
              <a:t>‹#›</a:t>
            </a:fld>
            <a:endParaRPr lang="en-US" dirty="0"/>
          </a:p>
        </p:txBody>
      </p:sp>
    </p:spTree>
    <p:extLst>
      <p:ext uri="{BB962C8B-B14F-4D97-AF65-F5344CB8AC3E}">
        <p14:creationId xmlns:p14="http://schemas.microsoft.com/office/powerpoint/2010/main" val="333410806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a:prstGeom prst="rect">
            <a:avLst/>
          </a:prstGeom>
        </p:spPr>
        <p:txBody>
          <a:bodyPr>
            <a:noAutofit/>
          </a:bodyPr>
          <a:lstStyle>
            <a:lvl1pPr algn="l" rtl="0">
              <a:spcBef>
                <a:spcPct val="0"/>
              </a:spcBef>
              <a:buNone/>
              <a:defRPr sz="2600" b="0">
                <a:ln>
                  <a:noFill/>
                </a:ln>
                <a:solidFill>
                  <a:schemeClr val="tx1"/>
                </a:solidFill>
                <a:effectLst/>
                <a:latin typeface="+mj-lt"/>
                <a:ea typeface="+mj-ea"/>
                <a:cs typeface="+mj-cs"/>
              </a:defRPr>
            </a:lvl1pPr>
          </a:lstStyle>
          <a:p>
            <a:r>
              <a:rPr lang="en-US" dirty="0" smtClean="0"/>
              <a:t>Click to edit Master title style</a:t>
            </a:r>
            <a:endParaRPr lang="en-US" dirty="0"/>
          </a:p>
        </p:txBody>
      </p:sp>
      <p:sp>
        <p:nvSpPr>
          <p:cNvPr id="3" name="Text Placeholder 2"/>
          <p:cNvSpPr>
            <a:spLocks noGrp="1"/>
          </p:cNvSpPr>
          <p:nvPr>
            <p:ph type="body" idx="2"/>
          </p:nvPr>
        </p:nvSpPr>
        <p:spPr>
          <a:xfrm>
            <a:off x="685800" y="1676400"/>
            <a:ext cx="2743200" cy="4572000"/>
          </a:xfrm>
          <a:prstGeom prst="rect">
            <a:avLst/>
          </a:prstGeo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a:prstGeom prst="rect">
            <a:avLst/>
          </a:prstGeo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r>
              <a:rPr lang="en-US" smtClean="0">
                <a:solidFill>
                  <a:srgbClr val="04617B">
                    <a:shade val="90000"/>
                  </a:srgbClr>
                </a:solidFill>
              </a:rPr>
              <a:t>8/13/2015</a:t>
            </a:r>
            <a:endParaRPr lang="en-US" dirty="0">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r>
              <a:rPr lang="en-US">
                <a:solidFill>
                  <a:srgbClr val="04617B">
                    <a:shade val="90000"/>
                  </a:srgbClr>
                </a:solidFill>
              </a:rPr>
              <a:t>Air Resources Laboratory</a:t>
            </a:r>
          </a:p>
        </p:txBody>
      </p:sp>
      <p:sp>
        <p:nvSpPr>
          <p:cNvPr id="7" name="Slide Number Placeholder 17"/>
          <p:cNvSpPr>
            <a:spLocks noGrp="1"/>
          </p:cNvSpPr>
          <p:nvPr>
            <p:ph type="sldNum" sz="quarter" idx="12"/>
          </p:nvPr>
        </p:nvSpPr>
        <p:spPr/>
        <p:txBody>
          <a:bodyPr/>
          <a:lstStyle>
            <a:lvl1pPr>
              <a:defRPr/>
            </a:lvl1pPr>
          </a:lstStyle>
          <a:p>
            <a:pPr>
              <a:defRPr/>
            </a:pPr>
            <a:fld id="{CA35E3ED-1B6B-4392-8EF9-E2C8920A1D3B}"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93875945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nip and Round Single Corner Rectangle 8"/>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Right Triangle 11"/>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Calibri"/>
            </a:endParaRPr>
          </a:p>
        </p:txBody>
      </p:sp>
      <p:sp>
        <p:nvSpPr>
          <p:cNvPr id="8"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Calibri"/>
            </a:endParaRPr>
          </a:p>
        </p:txBody>
      </p:sp>
      <p:sp>
        <p:nvSpPr>
          <p:cNvPr id="2" name="Title 1"/>
          <p:cNvSpPr>
            <a:spLocks noGrp="1"/>
          </p:cNvSpPr>
          <p:nvPr>
            <p:ph type="title"/>
          </p:nvPr>
        </p:nvSpPr>
        <p:spPr>
          <a:xfrm>
            <a:off x="609600" y="1176996"/>
            <a:ext cx="2212848" cy="1582621"/>
          </a:xfrm>
          <a:prstGeom prst="rect">
            <a:avLst/>
          </a:prstGeom>
        </p:spPr>
        <p:txBody>
          <a:bodyPr lIns="45720" rIns="45720" bIns="45720"/>
          <a:lstStyle>
            <a:lvl1pPr algn="l">
              <a:buNone/>
              <a:defRPr sz="2000" b="1">
                <a:solidFill>
                  <a:schemeClr val="tx1"/>
                </a:solidFill>
              </a:defRPr>
            </a:lvl1pPr>
          </a:lstStyle>
          <a:p>
            <a:r>
              <a:rPr lang="en-US" dirty="0" smtClean="0"/>
              <a:t>Click to edit Master title style</a:t>
            </a:r>
            <a:endParaRPr lang="en-US" dirty="0"/>
          </a:p>
        </p:txBody>
      </p:sp>
      <p:sp>
        <p:nvSpPr>
          <p:cNvPr id="4" name="Text Placeholder 3"/>
          <p:cNvSpPr>
            <a:spLocks noGrp="1"/>
          </p:cNvSpPr>
          <p:nvPr>
            <p:ph type="body" sz="half" idx="2"/>
          </p:nvPr>
        </p:nvSpPr>
        <p:spPr>
          <a:xfrm>
            <a:off x="609600" y="2828785"/>
            <a:ext cx="2209800" cy="2179320"/>
          </a:xfrm>
          <a:prstGeom prst="rect">
            <a:avLst/>
          </a:prstGeo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smtClean="0"/>
            </a:lvl1pPr>
          </a:lstStyle>
          <a:p>
            <a:pPr>
              <a:defRPr/>
            </a:pPr>
            <a:r>
              <a:rPr lang="en-US">
                <a:solidFill>
                  <a:srgbClr val="04617B">
                    <a:shade val="90000"/>
                  </a:srgbClr>
                </a:solidFill>
              </a:rPr>
              <a:t>8/13/2015</a:t>
            </a:r>
          </a:p>
        </p:txBody>
      </p:sp>
      <p:sp>
        <p:nvSpPr>
          <p:cNvPr id="10" name="Footer Placeholder 5"/>
          <p:cNvSpPr>
            <a:spLocks noGrp="1"/>
          </p:cNvSpPr>
          <p:nvPr>
            <p:ph type="ftr" sz="quarter" idx="11"/>
          </p:nvPr>
        </p:nvSpPr>
        <p:spPr/>
        <p:txBody>
          <a:bodyPr/>
          <a:lstStyle>
            <a:lvl1pPr>
              <a:defRPr/>
            </a:lvl1pPr>
          </a:lstStyle>
          <a:p>
            <a:pPr>
              <a:defRPr/>
            </a:pPr>
            <a:r>
              <a:rPr lang="en-US">
                <a:solidFill>
                  <a:srgbClr val="04617B">
                    <a:shade val="90000"/>
                  </a:srgbClr>
                </a:solidFill>
              </a:rPr>
              <a:t>Air Resources Laboratory</a:t>
            </a:r>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EEBEA21A-DB62-4F8E-AA7E-167EFFFFA841}"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409283855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935480"/>
            <a:ext cx="8229600" cy="438912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r>
              <a:rPr lang="en-US" smtClean="0">
                <a:solidFill>
                  <a:srgbClr val="04617B">
                    <a:shade val="90000"/>
                  </a:srgbClr>
                </a:solidFill>
              </a:rPr>
              <a:t>8/13/2015</a:t>
            </a: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r>
              <a:rPr lang="en-US">
                <a:solidFill>
                  <a:srgbClr val="04617B">
                    <a:shade val="90000"/>
                  </a:srgbClr>
                </a:solidFill>
              </a:rPr>
              <a:t>Air Resources Laboratory</a:t>
            </a:r>
          </a:p>
        </p:txBody>
      </p:sp>
      <p:sp>
        <p:nvSpPr>
          <p:cNvPr id="6" name="Slide Number Placeholder 17"/>
          <p:cNvSpPr>
            <a:spLocks noGrp="1"/>
          </p:cNvSpPr>
          <p:nvPr>
            <p:ph type="sldNum" sz="quarter" idx="12"/>
          </p:nvPr>
        </p:nvSpPr>
        <p:spPr/>
        <p:txBody>
          <a:bodyPr/>
          <a:lstStyle>
            <a:lvl1pPr>
              <a:defRPr/>
            </a:lvl1pPr>
          </a:lstStyle>
          <a:p>
            <a:pPr>
              <a:defRPr/>
            </a:pPr>
            <a:fld id="{A5FB65BE-7127-47C7-8389-F7A5BDD3F153}"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151444630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a:prstGeom prst="rect">
            <a:avLst/>
          </a:prstGeo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914401"/>
            <a:ext cx="6019800" cy="5211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r>
              <a:rPr lang="en-US" smtClean="0">
                <a:solidFill>
                  <a:srgbClr val="04617B">
                    <a:shade val="90000"/>
                  </a:srgbClr>
                </a:solidFill>
              </a:rPr>
              <a:t>8/13/2015</a:t>
            </a: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r>
              <a:rPr lang="en-US">
                <a:solidFill>
                  <a:srgbClr val="04617B">
                    <a:shade val="90000"/>
                  </a:srgbClr>
                </a:solidFill>
              </a:rPr>
              <a:t>Air Resources Laboratory</a:t>
            </a:r>
          </a:p>
        </p:txBody>
      </p:sp>
      <p:sp>
        <p:nvSpPr>
          <p:cNvPr id="6" name="Slide Number Placeholder 17"/>
          <p:cNvSpPr>
            <a:spLocks noGrp="1"/>
          </p:cNvSpPr>
          <p:nvPr>
            <p:ph type="sldNum" sz="quarter" idx="12"/>
          </p:nvPr>
        </p:nvSpPr>
        <p:spPr/>
        <p:txBody>
          <a:bodyPr/>
          <a:lstStyle>
            <a:lvl1pPr>
              <a:defRPr/>
            </a:lvl1pPr>
          </a:lstStyle>
          <a:p>
            <a:pPr>
              <a:defRPr/>
            </a:pPr>
            <a:fld id="{D20543E9-41CD-4A16-B0E7-44D2B012F9CF}"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37988007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57200" y="3938588"/>
            <a:ext cx="8229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smtClean="0"/>
            </a:lvl1pPr>
          </a:lstStyle>
          <a:p>
            <a:pPr>
              <a:defRPr/>
            </a:pPr>
            <a:r>
              <a:rPr lang="en-US">
                <a:solidFill>
                  <a:srgbClr val="04617B">
                    <a:shade val="90000"/>
                  </a:srgbClr>
                </a:solidFill>
              </a:rPr>
              <a:t>8/13/2015</a:t>
            </a: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r>
              <a:rPr lang="en-US">
                <a:solidFill>
                  <a:srgbClr val="04617B">
                    <a:shade val="90000"/>
                  </a:srgbClr>
                </a:solidFill>
              </a:rPr>
              <a:t>Air Resources Laboratory</a:t>
            </a: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0B819515-104F-40CD-953D-C0D7912C7572}"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157103871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smtClean="0"/>
            </a:lvl1pPr>
          </a:lstStyle>
          <a:p>
            <a:pPr>
              <a:defRPr/>
            </a:pPr>
            <a:r>
              <a:rPr lang="en-US">
                <a:solidFill>
                  <a:srgbClr val="04617B">
                    <a:shade val="90000"/>
                  </a:srgbClr>
                </a:solidFill>
              </a:rPr>
              <a:t>8/13/2015</a:t>
            </a:r>
            <a:endParaRPr lang="es-ES">
              <a:solidFill>
                <a:srgbClr val="04617B">
                  <a:shade val="90000"/>
                </a:srgbClr>
              </a:solidFill>
            </a:endParaRPr>
          </a:p>
        </p:txBody>
      </p:sp>
      <p:sp>
        <p:nvSpPr>
          <p:cNvPr id="4" name="Footer Placeholder 3"/>
          <p:cNvSpPr>
            <a:spLocks noGrp="1"/>
          </p:cNvSpPr>
          <p:nvPr>
            <p:ph type="ftr" sz="quarter" idx="11"/>
          </p:nvPr>
        </p:nvSpPr>
        <p:spPr/>
        <p:txBody>
          <a:bodyPr/>
          <a:lstStyle>
            <a:lvl1pPr>
              <a:defRPr/>
            </a:lvl1pPr>
          </a:lstStyle>
          <a:p>
            <a:pPr>
              <a:defRPr/>
            </a:pPr>
            <a:r>
              <a:rPr lang="es-ES">
                <a:solidFill>
                  <a:srgbClr val="04617B">
                    <a:shade val="90000"/>
                  </a:srgbClr>
                </a:solidFill>
              </a:rPr>
              <a:t>Air Resources Laboratory</a:t>
            </a:r>
          </a:p>
        </p:txBody>
      </p:sp>
      <p:sp>
        <p:nvSpPr>
          <p:cNvPr id="5" name="Slide Number Placeholder 4"/>
          <p:cNvSpPr>
            <a:spLocks noGrp="1"/>
          </p:cNvSpPr>
          <p:nvPr>
            <p:ph type="sldNum" sz="quarter" idx="12"/>
          </p:nvPr>
        </p:nvSpPr>
        <p:spPr/>
        <p:txBody>
          <a:bodyPr/>
          <a:lstStyle>
            <a:lvl1pPr>
              <a:defRPr/>
            </a:lvl1pPr>
          </a:lstStyle>
          <a:p>
            <a:pPr>
              <a:defRPr/>
            </a:pPr>
            <a:fld id="{4DDE19F7-C2CA-497A-B835-C7C3870DBE22}" type="slidenum">
              <a:rPr lang="es-ES">
                <a:solidFill>
                  <a:srgbClr val="04617B">
                    <a:shade val="90000"/>
                  </a:srgbClr>
                </a:solidFill>
              </a:rPr>
              <a:pPr>
                <a:defRPr/>
              </a:pPr>
              <a:t>‹#›</a:t>
            </a:fld>
            <a:endParaRPr lang="es-ES">
              <a:solidFill>
                <a:srgbClr val="04617B">
                  <a:shade val="90000"/>
                </a:srgbClr>
              </a:solidFill>
            </a:endParaRPr>
          </a:p>
        </p:txBody>
      </p:sp>
    </p:spTree>
    <p:extLst>
      <p:ext uri="{BB962C8B-B14F-4D97-AF65-F5344CB8AC3E}">
        <p14:creationId xmlns:p14="http://schemas.microsoft.com/office/powerpoint/2010/main" val="303642235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smtClean="0"/>
            </a:lvl1pPr>
          </a:lstStyle>
          <a:p>
            <a:pPr>
              <a:defRPr/>
            </a:pPr>
            <a:r>
              <a:rPr lang="en-US">
                <a:solidFill>
                  <a:srgbClr val="04617B">
                    <a:shade val="90000"/>
                  </a:srgbClr>
                </a:solidFill>
              </a:rPr>
              <a:t>8/13/2015</a:t>
            </a: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r>
              <a:rPr lang="en-US">
                <a:solidFill>
                  <a:srgbClr val="04617B">
                    <a:shade val="90000"/>
                  </a:srgbClr>
                </a:solidFill>
              </a:rPr>
              <a:t>Air Resources Laboratory</a:t>
            </a: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3672B826-8401-454D-8165-9830CC0F8B08}"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178045331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47800" y="2514600"/>
            <a:ext cx="6019800" cy="838200"/>
          </a:xfrm>
        </p:spPr>
        <p:txBody>
          <a:bodyPr/>
          <a:lstStyle/>
          <a:p>
            <a:r>
              <a:rPr lang="en-US"/>
              <a:t>Click to edit Master title style</a:t>
            </a:r>
          </a:p>
        </p:txBody>
      </p:sp>
      <p:sp>
        <p:nvSpPr>
          <p:cNvPr id="3" name="Date Placeholder 9"/>
          <p:cNvSpPr>
            <a:spLocks noGrp="1"/>
          </p:cNvSpPr>
          <p:nvPr>
            <p:ph type="dt" sz="half" idx="10"/>
          </p:nvPr>
        </p:nvSpPr>
        <p:spPr/>
        <p:txBody>
          <a:bodyPr/>
          <a:lstStyle>
            <a:lvl1pPr>
              <a:defRPr/>
            </a:lvl1pPr>
          </a:lstStyle>
          <a:p>
            <a:pPr>
              <a:defRPr/>
            </a:pPr>
            <a:r>
              <a:rPr lang="en-US" smtClean="0">
                <a:solidFill>
                  <a:srgbClr val="04617B">
                    <a:shade val="90000"/>
                  </a:srgbClr>
                </a:solidFill>
              </a:rPr>
              <a:t>8/13/2015</a:t>
            </a:r>
            <a:endParaRPr lang="en-US" dirty="0">
              <a:solidFill>
                <a:srgbClr val="04617B">
                  <a:shade val="90000"/>
                </a:srgbClr>
              </a:solidFill>
            </a:endParaRPr>
          </a:p>
        </p:txBody>
      </p:sp>
      <p:sp>
        <p:nvSpPr>
          <p:cNvPr id="4" name="Footer Placeholder 21"/>
          <p:cNvSpPr>
            <a:spLocks noGrp="1"/>
          </p:cNvSpPr>
          <p:nvPr>
            <p:ph type="ftr" sz="quarter" idx="11"/>
          </p:nvPr>
        </p:nvSpPr>
        <p:spPr/>
        <p:txBody>
          <a:bodyPr/>
          <a:lstStyle>
            <a:lvl1pPr>
              <a:defRPr/>
            </a:lvl1pPr>
          </a:lstStyle>
          <a:p>
            <a:pPr>
              <a:defRPr/>
            </a:pPr>
            <a:r>
              <a:rPr lang="en-US">
                <a:solidFill>
                  <a:srgbClr val="04617B">
                    <a:shade val="90000"/>
                  </a:srgbClr>
                </a:solidFill>
              </a:rPr>
              <a:t>Air Resources Laboratory</a:t>
            </a:r>
          </a:p>
        </p:txBody>
      </p:sp>
      <p:sp>
        <p:nvSpPr>
          <p:cNvPr id="5" name="Slide Number Placeholder 17"/>
          <p:cNvSpPr>
            <a:spLocks noGrp="1"/>
          </p:cNvSpPr>
          <p:nvPr>
            <p:ph type="sldNum" sz="quarter" idx="12"/>
          </p:nvPr>
        </p:nvSpPr>
        <p:spPr/>
        <p:txBody>
          <a:bodyPr/>
          <a:lstStyle>
            <a:lvl1pPr>
              <a:defRPr/>
            </a:lvl1pPr>
          </a:lstStyle>
          <a:p>
            <a:pPr>
              <a:defRPr/>
            </a:pPr>
            <a:fld id="{B346FA8F-EA8F-474A-9BFB-A52DBCDF7A08}"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216984224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447800" y="2514600"/>
            <a:ext cx="6019800" cy="8382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a:prstGeom prst="rect">
            <a:avLst/>
          </a:prstGeom>
        </p:spPr>
        <p:txBody>
          <a:bodyPr/>
          <a:lstStyle/>
          <a:p>
            <a:pPr lvl="0"/>
            <a:endParaRPr lang="en-US" noProof="0"/>
          </a:p>
        </p:txBody>
      </p:sp>
      <p:sp>
        <p:nvSpPr>
          <p:cNvPr id="4" name="Date Placeholder 9"/>
          <p:cNvSpPr>
            <a:spLocks noGrp="1"/>
          </p:cNvSpPr>
          <p:nvPr>
            <p:ph type="dt" sz="half" idx="10"/>
          </p:nvPr>
        </p:nvSpPr>
        <p:spPr/>
        <p:txBody>
          <a:bodyPr/>
          <a:lstStyle>
            <a:lvl1pPr>
              <a:defRPr/>
            </a:lvl1pPr>
          </a:lstStyle>
          <a:p>
            <a:pPr>
              <a:defRPr/>
            </a:pPr>
            <a:r>
              <a:rPr lang="en-US" smtClean="0">
                <a:solidFill>
                  <a:srgbClr val="04617B">
                    <a:shade val="90000"/>
                  </a:srgbClr>
                </a:solidFill>
              </a:rPr>
              <a:t>8/13/2015</a:t>
            </a: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r>
              <a:rPr lang="en-US">
                <a:solidFill>
                  <a:srgbClr val="04617B">
                    <a:shade val="90000"/>
                  </a:srgbClr>
                </a:solidFill>
              </a:rPr>
              <a:t>Air Resources Laboratory</a:t>
            </a:r>
          </a:p>
        </p:txBody>
      </p:sp>
      <p:sp>
        <p:nvSpPr>
          <p:cNvPr id="6" name="Slide Number Placeholder 17"/>
          <p:cNvSpPr>
            <a:spLocks noGrp="1"/>
          </p:cNvSpPr>
          <p:nvPr>
            <p:ph type="sldNum" sz="quarter" idx="12"/>
          </p:nvPr>
        </p:nvSpPr>
        <p:spPr/>
        <p:txBody>
          <a:bodyPr/>
          <a:lstStyle>
            <a:lvl1pPr>
              <a:defRPr/>
            </a:lvl1pPr>
          </a:lstStyle>
          <a:p>
            <a:pPr>
              <a:defRPr/>
            </a:pPr>
            <a:fld id="{05B7BB43-90DD-4D6C-8631-233D21DBC0A2}"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110817081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47800" y="2514600"/>
            <a:ext cx="6019800" cy="8382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endParaRPr lang="en-US" noProof="0"/>
          </a:p>
        </p:txBody>
      </p:sp>
      <p:sp>
        <p:nvSpPr>
          <p:cNvPr id="4" name="Date Placeholder 9"/>
          <p:cNvSpPr>
            <a:spLocks noGrp="1"/>
          </p:cNvSpPr>
          <p:nvPr>
            <p:ph type="dt" sz="half" idx="10"/>
          </p:nvPr>
        </p:nvSpPr>
        <p:spPr/>
        <p:txBody>
          <a:bodyPr/>
          <a:lstStyle>
            <a:lvl1pPr>
              <a:defRPr/>
            </a:lvl1pPr>
          </a:lstStyle>
          <a:p>
            <a:pPr>
              <a:defRPr/>
            </a:pPr>
            <a:r>
              <a:rPr lang="en-US" smtClean="0">
                <a:solidFill>
                  <a:srgbClr val="04617B">
                    <a:shade val="90000"/>
                  </a:srgbClr>
                </a:solidFill>
              </a:rPr>
              <a:t>8/13/2015</a:t>
            </a: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r>
              <a:rPr lang="en-US">
                <a:solidFill>
                  <a:srgbClr val="04617B">
                    <a:shade val="90000"/>
                  </a:srgbClr>
                </a:solidFill>
              </a:rPr>
              <a:t>Air Resources Laboratory</a:t>
            </a:r>
          </a:p>
        </p:txBody>
      </p:sp>
      <p:sp>
        <p:nvSpPr>
          <p:cNvPr id="6" name="Slide Number Placeholder 17"/>
          <p:cNvSpPr>
            <a:spLocks noGrp="1"/>
          </p:cNvSpPr>
          <p:nvPr>
            <p:ph type="sldNum" sz="quarter" idx="12"/>
          </p:nvPr>
        </p:nvSpPr>
        <p:spPr/>
        <p:txBody>
          <a:bodyPr/>
          <a:lstStyle>
            <a:lvl1pPr>
              <a:defRPr/>
            </a:lvl1pPr>
          </a:lstStyle>
          <a:p>
            <a:pPr>
              <a:defRPr/>
            </a:pPr>
            <a:fld id="{AB0AE15C-E92C-4F35-9B45-BB5F5C5302C3}"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18820172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8" name="Content Placeholder 2"/>
          <p:cNvSpPr>
            <a:spLocks noGrp="1"/>
          </p:cNvSpPr>
          <p:nvPr>
            <p:ph idx="13"/>
          </p:nvPr>
        </p:nvSpPr>
        <p:spPr>
          <a:xfrm>
            <a:off x="609600" y="1524000"/>
            <a:ext cx="8229600" cy="4389120"/>
          </a:xfrm>
          <a:prstGeom prst="rect">
            <a:avLst/>
          </a:prstGeom>
        </p:spPr>
        <p:txBody>
          <a:bodyPr/>
          <a:lstStyle>
            <a:lvl1pPr>
              <a:defRPr sz="36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9"/>
          <p:cNvSpPr>
            <a:spLocks noGrp="1"/>
          </p:cNvSpPr>
          <p:nvPr>
            <p:ph type="dt" sz="half" idx="14"/>
          </p:nvPr>
        </p:nvSpPr>
        <p:spPr/>
        <p:txBody>
          <a:bodyPr/>
          <a:lstStyle>
            <a:lvl1pPr>
              <a:defRPr/>
            </a:lvl1pPr>
          </a:lstStyle>
          <a:p>
            <a:pPr>
              <a:defRPr/>
            </a:pPr>
            <a:r>
              <a:rPr lang="en-US" smtClean="0">
                <a:solidFill>
                  <a:srgbClr val="04617B">
                    <a:shade val="90000"/>
                  </a:srgbClr>
                </a:solidFill>
              </a:rPr>
              <a:t>8/13/2015</a:t>
            </a:r>
            <a:endParaRPr lang="en-US" dirty="0">
              <a:solidFill>
                <a:srgbClr val="04617B">
                  <a:shade val="90000"/>
                </a:srgbClr>
              </a:solidFill>
            </a:endParaRPr>
          </a:p>
        </p:txBody>
      </p:sp>
      <p:sp>
        <p:nvSpPr>
          <p:cNvPr id="4" name="Footer Placeholder 21"/>
          <p:cNvSpPr>
            <a:spLocks noGrp="1"/>
          </p:cNvSpPr>
          <p:nvPr>
            <p:ph type="ftr" sz="quarter" idx="15"/>
          </p:nvPr>
        </p:nvSpPr>
        <p:spPr/>
        <p:txBody>
          <a:bodyPr/>
          <a:lstStyle>
            <a:lvl1pPr>
              <a:defRPr/>
            </a:lvl1pPr>
          </a:lstStyle>
          <a:p>
            <a:pPr>
              <a:defRPr/>
            </a:pPr>
            <a:r>
              <a:rPr lang="en-US">
                <a:solidFill>
                  <a:srgbClr val="04617B">
                    <a:shade val="90000"/>
                  </a:srgbClr>
                </a:solidFill>
              </a:rPr>
              <a:t>Air Resources Laboratory</a:t>
            </a:r>
          </a:p>
        </p:txBody>
      </p:sp>
      <p:sp>
        <p:nvSpPr>
          <p:cNvPr id="5" name="Slide Number Placeholder 17"/>
          <p:cNvSpPr>
            <a:spLocks noGrp="1"/>
          </p:cNvSpPr>
          <p:nvPr>
            <p:ph type="sldNum" sz="quarter" idx="16"/>
          </p:nvPr>
        </p:nvSpPr>
        <p:spPr/>
        <p:txBody>
          <a:bodyPr/>
          <a:lstStyle>
            <a:lvl1pPr>
              <a:defRPr/>
            </a:lvl1pPr>
          </a:lstStyle>
          <a:p>
            <a:pPr>
              <a:defRPr/>
            </a:pPr>
            <a:fld id="{47D627D4-CC34-4EE8-8DB1-2433089FCCD2}"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417122127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3"/>
          <p:cNvSpPr>
            <a:spLocks/>
          </p:cNvSpPr>
          <p:nvPr/>
        </p:nvSpPr>
        <p:spPr bwMode="auto">
          <a:xfrm>
            <a:off x="-9525" y="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spcBef>
                <a:spcPct val="40000"/>
              </a:spcBef>
              <a:buClr>
                <a:prstClr val="white"/>
              </a:buClr>
              <a:buFontTx/>
              <a:buChar char="–"/>
            </a:pPr>
            <a:endParaRPr lang="ko-KR" altLang="ko-KR" sz="2300">
              <a:solidFill>
                <a:prstClr val="white"/>
              </a:solidFill>
              <a:effectLst>
                <a:outerShdw blurRad="38100" dist="38100" dir="2700000" algn="tl">
                  <a:srgbClr val="000000"/>
                </a:outerShdw>
              </a:effectLst>
              <a:latin typeface="Calibri" pitchFamily="34" charset="0"/>
              <a:cs typeface="+mn-cs"/>
            </a:endParaRPr>
          </a:p>
        </p:txBody>
      </p:sp>
      <p:sp>
        <p:nvSpPr>
          <p:cNvPr id="5" name="Freeform 4"/>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spcBef>
                <a:spcPct val="40000"/>
              </a:spcBef>
              <a:buClr>
                <a:prstClr val="white"/>
              </a:buClr>
              <a:buFontTx/>
              <a:buChar char="–"/>
            </a:pPr>
            <a:endParaRPr lang="ko-KR" altLang="ko-KR" sz="2300">
              <a:solidFill>
                <a:prstClr val="white"/>
              </a:solidFill>
              <a:effectLst>
                <a:outerShdw blurRad="38100" dist="38100" dir="2700000" algn="tl">
                  <a:srgbClr val="000000"/>
                </a:outerShdw>
              </a:effectLst>
              <a:latin typeface="Calibri" pitchFamily="34" charset="0"/>
              <a:cs typeface="+mn-cs"/>
            </a:endParaRPr>
          </a:p>
        </p:txBody>
      </p:sp>
      <p:grpSp>
        <p:nvGrpSpPr>
          <p:cNvPr id="6" name="Group 1"/>
          <p:cNvGrpSpPr>
            <a:grpSpLocks/>
          </p:cNvGrpSpPr>
          <p:nvPr/>
        </p:nvGrpSpPr>
        <p:grpSpPr bwMode="auto">
          <a:xfrm>
            <a:off x="-19050" y="203200"/>
            <a:ext cx="9180513" cy="647700"/>
            <a:chOff x="-19045" y="216550"/>
            <a:chExt cx="9180548" cy="649224"/>
          </a:xfrm>
        </p:grpSpPr>
        <p:sp>
          <p:nvSpPr>
            <p:cNvPr id="7" name="Freeform 6"/>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eaLnBrk="0" hangingPunct="0">
                <a:spcBef>
                  <a:spcPct val="40000"/>
                </a:spcBef>
                <a:buClr>
                  <a:prstClr val="white"/>
                </a:buClr>
                <a:buFontTx/>
                <a:buChar char="–"/>
              </a:pPr>
              <a:endParaRPr lang="ko-KR" altLang="ko-KR" sz="2300">
                <a:solidFill>
                  <a:prstClr val="white"/>
                </a:solidFill>
                <a:effectLst>
                  <a:outerShdw blurRad="38100" dist="38100" dir="2700000" algn="tl">
                    <a:srgbClr val="000000"/>
                  </a:outerShdw>
                </a:effectLst>
                <a:latin typeface="Tahoma" pitchFamily="34" charset="0"/>
                <a:cs typeface="+mn-cs"/>
              </a:endParaRPr>
            </a:p>
          </p:txBody>
        </p:sp>
        <p:sp>
          <p:nvSpPr>
            <p:cNvPr id="8" name="Freeform 7"/>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eaLnBrk="0" hangingPunct="0">
                <a:spcBef>
                  <a:spcPct val="40000"/>
                </a:spcBef>
                <a:buClr>
                  <a:prstClr val="white"/>
                </a:buClr>
                <a:buFontTx/>
                <a:buChar char="–"/>
              </a:pPr>
              <a:endParaRPr lang="ko-KR" altLang="ko-KR" sz="2300">
                <a:solidFill>
                  <a:prstClr val="white"/>
                </a:solidFill>
                <a:effectLst>
                  <a:outerShdw blurRad="38100" dist="38100" dir="2700000" algn="tl">
                    <a:srgbClr val="000000"/>
                  </a:outerShdw>
                </a:effectLst>
                <a:latin typeface="Tahoma" pitchFamily="34" charset="0"/>
                <a:cs typeface="+mn-cs"/>
              </a:endParaRPr>
            </a:p>
          </p:txBody>
        </p:sp>
      </p:grpSp>
      <p:pic>
        <p:nvPicPr>
          <p:cNvPr id="10" name="Picture 7" descr="NOAA"/>
          <p:cNvPicPr>
            <a:picLocks noChangeAspect="1" noChangeArrowheads="1"/>
          </p:cNvPicPr>
          <p:nvPr userDrawn="1"/>
        </p:nvPicPr>
        <p:blipFill>
          <a:blip r:embed="rId3" cstate="print"/>
          <a:srcRect/>
          <a:stretch>
            <a:fillRect/>
          </a:stretch>
        </p:blipFill>
        <p:spPr bwMode="auto">
          <a:xfrm>
            <a:off x="76200" y="76200"/>
            <a:ext cx="762000" cy="762000"/>
          </a:xfrm>
          <a:prstGeom prst="rect">
            <a:avLst/>
          </a:prstGeom>
          <a:noFill/>
          <a:ln w="9525">
            <a:noFill/>
            <a:miter lim="800000"/>
            <a:headEnd/>
            <a:tailEnd/>
          </a:ln>
          <a:effectLst>
            <a:outerShdw dist="45791" dir="2021404" algn="ctr" rotWithShape="0">
              <a:srgbClr val="000066">
                <a:alpha val="50000"/>
              </a:srgbClr>
            </a:outerShdw>
          </a:effectLst>
        </p:spPr>
      </p:pic>
      <p:sp>
        <p:nvSpPr>
          <p:cNvPr id="11" name="TextBox 10"/>
          <p:cNvSpPr txBox="1"/>
          <p:nvPr userDrawn="1"/>
        </p:nvSpPr>
        <p:spPr>
          <a:xfrm>
            <a:off x="2743200" y="6473825"/>
            <a:ext cx="3733800" cy="261938"/>
          </a:xfrm>
          <a:prstGeom prst="rect">
            <a:avLst/>
          </a:prstGeom>
          <a:noFill/>
        </p:spPr>
        <p:txBody>
          <a:bodyPr>
            <a:spAutoFit/>
          </a:bodyPr>
          <a:lstStyle/>
          <a:p>
            <a:pPr algn="ctr" eaLnBrk="0" hangingPunct="0">
              <a:spcBef>
                <a:spcPct val="40000"/>
              </a:spcBef>
              <a:buClr>
                <a:prstClr val="white"/>
              </a:buClr>
              <a:defRPr/>
            </a:pPr>
            <a:r>
              <a:rPr kumimoji="1" lang="en-US" sz="1100" b="1" i="1" dirty="0">
                <a:solidFill>
                  <a:srgbClr val="0B5394"/>
                </a:solidFill>
                <a:effectLst>
                  <a:outerShdw blurRad="38100" dist="38100" dir="2700000" algn="tl">
                    <a:srgbClr val="000000">
                      <a:alpha val="43137"/>
                    </a:srgbClr>
                  </a:outerShdw>
                </a:effectLst>
                <a:latin typeface="Calibri"/>
                <a:ea typeface="ＭＳ Ｐゴシック" pitchFamily="34" charset="-128"/>
                <a:cs typeface="+mn-cs"/>
              </a:rPr>
              <a:t>Air Resources Laboratory</a:t>
            </a:r>
          </a:p>
        </p:txBody>
      </p:sp>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12" name="Date Placeholder 29"/>
          <p:cNvSpPr>
            <a:spLocks noGrp="1"/>
          </p:cNvSpPr>
          <p:nvPr>
            <p:ph type="dt" sz="half" idx="10"/>
          </p:nvPr>
        </p:nvSpPr>
        <p:spPr/>
        <p:txBody>
          <a:bodyPr/>
          <a:lstStyle>
            <a:lvl1pPr>
              <a:buFontTx/>
              <a:buChar char="–"/>
              <a:defRPr/>
            </a:lvl1pPr>
          </a:lstStyle>
          <a:p>
            <a:pPr>
              <a:buClr>
                <a:prstClr val="white"/>
              </a:buClr>
            </a:pPr>
            <a:r>
              <a:rPr lang="en-US" altLang="ko-KR"/>
              <a:t>10/12/10</a:t>
            </a:r>
          </a:p>
        </p:txBody>
      </p:sp>
      <p:sp>
        <p:nvSpPr>
          <p:cNvPr id="13" name="Slide Number Placeholder 26"/>
          <p:cNvSpPr>
            <a:spLocks noGrp="1"/>
          </p:cNvSpPr>
          <p:nvPr>
            <p:ph type="sldNum" sz="quarter" idx="11"/>
          </p:nvPr>
        </p:nvSpPr>
        <p:spPr>
          <a:xfrm>
            <a:off x="7924800" y="6356350"/>
            <a:ext cx="762000" cy="365125"/>
          </a:xfrm>
        </p:spPr>
        <p:txBody>
          <a:bodyPr wrap="square" numCol="1" anchorCtr="0" compatLnSpc="1">
            <a:prstTxWarp prst="textNoShape">
              <a:avLst/>
            </a:prstTxWarp>
          </a:bodyPr>
          <a:lstStyle>
            <a:lvl1pPr>
              <a:defRPr kumimoji="0" smtClean="0">
                <a:solidFill>
                  <a:srgbClr val="0B5394"/>
                </a:solidFill>
                <a:effectLst>
                  <a:outerShdw blurRad="38100" dist="38100" dir="2700000" algn="tl">
                    <a:srgbClr val="000000"/>
                  </a:outerShdw>
                </a:effectLst>
                <a:ea typeface="ＭＳ Ｐゴシック" pitchFamily="34" charset="-128"/>
              </a:defRPr>
            </a:lvl1pPr>
          </a:lstStyle>
          <a:p>
            <a:pPr>
              <a:buClr>
                <a:prstClr val="white"/>
              </a:buClr>
            </a:pPr>
            <a:fld id="{DA7B76EF-0FAD-469A-91CE-28EF0FEB7EC7}" type="slidenum">
              <a:rPr lang="en-US" altLang="ko-KR"/>
              <a:pPr>
                <a:buClr>
                  <a:prstClr val="white"/>
                </a:buClr>
              </a:pPr>
              <a:t>‹#›</a:t>
            </a:fld>
            <a:endParaRPr lang="en-US" altLang="ko-KR"/>
          </a:p>
        </p:txBody>
      </p:sp>
    </p:spTree>
    <p:extLst>
      <p:ext uri="{BB962C8B-B14F-4D97-AF65-F5344CB8AC3E}">
        <p14:creationId xmlns:p14="http://schemas.microsoft.com/office/powerpoint/2010/main" val="2859890048"/>
      </p:ext>
    </p:extLst>
  </p:cSld>
  <p:clrMapOvr>
    <a:overrideClrMapping bg1="dk1" tx1="lt1" bg2="dk2" tx2="lt2" accent1="accent1" accent2="accent2" accent3="accent3" accent4="accent4" accent5="accent5" accent6="accent6" hlink="hlink" folHlink="folHlink"/>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3"/>
          <p:cNvSpPr>
            <a:spLocks noGrp="1"/>
          </p:cNvSpPr>
          <p:nvPr>
            <p:ph type="dt" sz="half" idx="10"/>
          </p:nvPr>
        </p:nvSpPr>
        <p:spPr/>
        <p:txBody>
          <a:bodyPr/>
          <a:lstStyle>
            <a:lvl1pPr>
              <a:buFontTx/>
              <a:buChar char="–"/>
              <a:defRPr/>
            </a:lvl1pPr>
          </a:lstStyle>
          <a:p>
            <a:pPr>
              <a:buClr>
                <a:prstClr val="black"/>
              </a:buClr>
            </a:pPr>
            <a:r>
              <a:rPr lang="en-US" altLang="ko-KR"/>
              <a:t>10/12/10</a:t>
            </a:r>
          </a:p>
        </p:txBody>
      </p:sp>
      <p:sp>
        <p:nvSpPr>
          <p:cNvPr id="4" name="Slide Number Placeholder 5"/>
          <p:cNvSpPr>
            <a:spLocks noGrp="1"/>
          </p:cNvSpPr>
          <p:nvPr>
            <p:ph type="sldNum" sz="quarter" idx="11"/>
          </p:nvPr>
        </p:nvSpPr>
        <p:spPr>
          <a:xfrm>
            <a:off x="7924800" y="6356350"/>
            <a:ext cx="762000" cy="365125"/>
          </a:xfrm>
        </p:spPr>
        <p:txBody>
          <a:bodyPr wrap="square" numCol="1" anchorCtr="0" compatLnSpc="1">
            <a:prstTxWarp prst="textNoShape">
              <a:avLst/>
            </a:prstTxWarp>
          </a:bodyPr>
          <a:lstStyle>
            <a:lvl1pPr>
              <a:defRPr smtClean="0">
                <a:solidFill>
                  <a:srgbClr val="0B5394"/>
                </a:solidFill>
                <a:effectLst>
                  <a:outerShdw blurRad="38100" dist="38100" dir="2700000" algn="tl">
                    <a:srgbClr val="000000"/>
                  </a:outerShdw>
                </a:effectLst>
                <a:ea typeface="ＭＳ Ｐゴシック" pitchFamily="34" charset="-128"/>
              </a:defRPr>
            </a:lvl1pPr>
          </a:lstStyle>
          <a:p>
            <a:pPr>
              <a:buClr>
                <a:prstClr val="black"/>
              </a:buClr>
            </a:pPr>
            <a:fld id="{14C0AE25-D893-464D-BEC0-7AF8149FD9FB}" type="slidenum">
              <a:rPr lang="en-US" altLang="ko-KR"/>
              <a:pPr>
                <a:buClr>
                  <a:prstClr val="black"/>
                </a:buClr>
              </a:pPr>
              <a:t>‹#›</a:t>
            </a:fld>
            <a:endParaRPr lang="en-US" altLang="ko-KR"/>
          </a:p>
        </p:txBody>
      </p:sp>
    </p:spTree>
    <p:extLst>
      <p:ext uri="{BB962C8B-B14F-4D97-AF65-F5344CB8AC3E}">
        <p14:creationId xmlns:p14="http://schemas.microsoft.com/office/powerpoint/2010/main" val="87830032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9525" y="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spcBef>
                <a:spcPct val="40000"/>
              </a:spcBef>
              <a:buClr>
                <a:prstClr val="white"/>
              </a:buClr>
              <a:buFontTx/>
              <a:buChar char="–"/>
            </a:pPr>
            <a:endParaRPr lang="ko-KR" altLang="ko-KR" sz="2300">
              <a:solidFill>
                <a:prstClr val="white"/>
              </a:solidFill>
              <a:effectLst>
                <a:outerShdw blurRad="38100" dist="38100" dir="2700000" algn="tl">
                  <a:srgbClr val="000000"/>
                </a:outerShdw>
              </a:effectLst>
              <a:latin typeface="Calibri" pitchFamily="34" charset="0"/>
              <a:cs typeface="+mn-cs"/>
            </a:endParaRPr>
          </a:p>
        </p:txBody>
      </p:sp>
      <p:sp>
        <p:nvSpPr>
          <p:cNvPr id="5" name="Freeform 4"/>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spcBef>
                <a:spcPct val="40000"/>
              </a:spcBef>
              <a:buClr>
                <a:prstClr val="white"/>
              </a:buClr>
              <a:buFontTx/>
              <a:buChar char="–"/>
            </a:pPr>
            <a:endParaRPr lang="ko-KR" altLang="ko-KR" sz="2300">
              <a:solidFill>
                <a:prstClr val="white"/>
              </a:solidFill>
              <a:effectLst>
                <a:outerShdw blurRad="38100" dist="38100" dir="2700000" algn="tl">
                  <a:srgbClr val="000000"/>
                </a:outerShdw>
              </a:effectLst>
              <a:latin typeface="Calibri" pitchFamily="34" charset="0"/>
              <a:cs typeface="+mn-cs"/>
            </a:endParaRPr>
          </a:p>
        </p:txBody>
      </p:sp>
      <p:grpSp>
        <p:nvGrpSpPr>
          <p:cNvPr id="6" name="Group 1"/>
          <p:cNvGrpSpPr>
            <a:grpSpLocks/>
          </p:cNvGrpSpPr>
          <p:nvPr/>
        </p:nvGrpSpPr>
        <p:grpSpPr bwMode="auto">
          <a:xfrm>
            <a:off x="-19050" y="203200"/>
            <a:ext cx="9180513" cy="647700"/>
            <a:chOff x="-19045" y="216550"/>
            <a:chExt cx="9180548" cy="649224"/>
          </a:xfrm>
        </p:grpSpPr>
        <p:sp>
          <p:nvSpPr>
            <p:cNvPr id="7" name="Freeform 6"/>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eaLnBrk="0" hangingPunct="0">
                <a:spcBef>
                  <a:spcPct val="40000"/>
                </a:spcBef>
                <a:buClr>
                  <a:prstClr val="white"/>
                </a:buClr>
                <a:buFontTx/>
                <a:buChar char="–"/>
              </a:pPr>
              <a:endParaRPr lang="ko-KR" altLang="ko-KR" sz="2300">
                <a:solidFill>
                  <a:prstClr val="white"/>
                </a:solidFill>
                <a:effectLst>
                  <a:outerShdw blurRad="38100" dist="38100" dir="2700000" algn="tl">
                    <a:srgbClr val="000000"/>
                  </a:outerShdw>
                </a:effectLst>
                <a:latin typeface="Tahoma" pitchFamily="34" charset="0"/>
                <a:cs typeface="+mn-cs"/>
              </a:endParaRPr>
            </a:p>
          </p:txBody>
        </p:sp>
        <p:sp>
          <p:nvSpPr>
            <p:cNvPr id="8" name="Freeform 7"/>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eaLnBrk="0" hangingPunct="0">
                <a:spcBef>
                  <a:spcPct val="40000"/>
                </a:spcBef>
                <a:buClr>
                  <a:prstClr val="white"/>
                </a:buClr>
                <a:buFontTx/>
                <a:buChar char="–"/>
              </a:pPr>
              <a:endParaRPr lang="ko-KR" altLang="ko-KR" sz="2300">
                <a:solidFill>
                  <a:prstClr val="white"/>
                </a:solidFill>
                <a:effectLst>
                  <a:outerShdw blurRad="38100" dist="38100" dir="2700000" algn="tl">
                    <a:srgbClr val="000000"/>
                  </a:outerShdw>
                </a:effectLst>
                <a:latin typeface="Tahoma" pitchFamily="34" charset="0"/>
                <a:cs typeface="+mn-cs"/>
              </a:endParaRPr>
            </a:p>
          </p:txBody>
        </p:sp>
      </p:grpSp>
      <p:pic>
        <p:nvPicPr>
          <p:cNvPr id="9" name="Picture 7" descr="NOAA"/>
          <p:cNvPicPr>
            <a:picLocks noChangeAspect="1" noChangeArrowheads="1"/>
          </p:cNvPicPr>
          <p:nvPr userDrawn="1"/>
        </p:nvPicPr>
        <p:blipFill>
          <a:blip r:embed="rId3" cstate="print"/>
          <a:srcRect/>
          <a:stretch>
            <a:fillRect/>
          </a:stretch>
        </p:blipFill>
        <p:spPr bwMode="auto">
          <a:xfrm>
            <a:off x="76200" y="76200"/>
            <a:ext cx="762000" cy="762000"/>
          </a:xfrm>
          <a:prstGeom prst="rect">
            <a:avLst/>
          </a:prstGeom>
          <a:noFill/>
          <a:ln w="9525">
            <a:noFill/>
            <a:miter lim="800000"/>
            <a:headEnd/>
            <a:tailEnd/>
          </a:ln>
          <a:effectLst>
            <a:outerShdw dist="45791" dir="2021404" algn="ctr" rotWithShape="0">
              <a:srgbClr val="000066">
                <a:alpha val="50000"/>
              </a:srgbClr>
            </a:outerShdw>
          </a:effectLst>
        </p:spPr>
      </p:pic>
      <p:sp>
        <p:nvSpPr>
          <p:cNvPr id="10" name="TextBox 9"/>
          <p:cNvSpPr txBox="1"/>
          <p:nvPr userDrawn="1"/>
        </p:nvSpPr>
        <p:spPr>
          <a:xfrm>
            <a:off x="2743200" y="6473825"/>
            <a:ext cx="3733800" cy="261938"/>
          </a:xfrm>
          <a:prstGeom prst="rect">
            <a:avLst/>
          </a:prstGeom>
          <a:noFill/>
        </p:spPr>
        <p:txBody>
          <a:bodyPr>
            <a:spAutoFit/>
          </a:bodyPr>
          <a:lstStyle/>
          <a:p>
            <a:pPr algn="ctr" eaLnBrk="0" hangingPunct="0">
              <a:spcBef>
                <a:spcPct val="40000"/>
              </a:spcBef>
              <a:buClr>
                <a:prstClr val="white"/>
              </a:buClr>
              <a:defRPr/>
            </a:pPr>
            <a:r>
              <a:rPr kumimoji="1" lang="en-US" sz="1100" b="1" i="1" dirty="0">
                <a:solidFill>
                  <a:srgbClr val="0B5394"/>
                </a:solidFill>
                <a:effectLst>
                  <a:outerShdw blurRad="38100" dist="38100" dir="2700000" algn="tl">
                    <a:srgbClr val="000000">
                      <a:alpha val="43137"/>
                    </a:srgbClr>
                  </a:outerShdw>
                </a:effectLst>
                <a:latin typeface="Calibri"/>
                <a:ea typeface="ＭＳ Ｐゴシック" pitchFamily="34" charset="-128"/>
                <a:cs typeface="+mn-cs"/>
              </a:rPr>
              <a:t>Air Resources Laboratory</a:t>
            </a:r>
          </a:p>
        </p:txBody>
      </p:sp>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3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11" name="Date Placeholder 3"/>
          <p:cNvSpPr>
            <a:spLocks noGrp="1"/>
          </p:cNvSpPr>
          <p:nvPr>
            <p:ph type="dt" sz="half" idx="10"/>
          </p:nvPr>
        </p:nvSpPr>
        <p:spPr/>
        <p:txBody>
          <a:bodyPr/>
          <a:lstStyle>
            <a:lvl1pPr>
              <a:buFontTx/>
              <a:buChar char="–"/>
              <a:defRPr/>
            </a:lvl1pPr>
          </a:lstStyle>
          <a:p>
            <a:pPr>
              <a:buClr>
                <a:prstClr val="white"/>
              </a:buClr>
            </a:pPr>
            <a:r>
              <a:rPr lang="en-US" altLang="ko-KR"/>
              <a:t>10/12/10</a:t>
            </a:r>
          </a:p>
        </p:txBody>
      </p:sp>
      <p:sp>
        <p:nvSpPr>
          <p:cNvPr id="12" name="Slide Number Placeholder 5"/>
          <p:cNvSpPr>
            <a:spLocks noGrp="1"/>
          </p:cNvSpPr>
          <p:nvPr>
            <p:ph type="sldNum" sz="quarter" idx="11"/>
          </p:nvPr>
        </p:nvSpPr>
        <p:spPr>
          <a:xfrm>
            <a:off x="7924800" y="6356350"/>
            <a:ext cx="762000" cy="365125"/>
          </a:xfrm>
        </p:spPr>
        <p:txBody>
          <a:bodyPr wrap="square" numCol="1" anchorCtr="0" compatLnSpc="1">
            <a:prstTxWarp prst="textNoShape">
              <a:avLst/>
            </a:prstTxWarp>
          </a:bodyPr>
          <a:lstStyle>
            <a:lvl1pPr>
              <a:defRPr kumimoji="0" smtClean="0">
                <a:solidFill>
                  <a:srgbClr val="0B5394"/>
                </a:solidFill>
                <a:effectLst>
                  <a:outerShdw blurRad="38100" dist="38100" dir="2700000" algn="tl">
                    <a:srgbClr val="000000"/>
                  </a:outerShdw>
                </a:effectLst>
                <a:ea typeface="ＭＳ Ｐゴシック" pitchFamily="34" charset="-128"/>
              </a:defRPr>
            </a:lvl1pPr>
          </a:lstStyle>
          <a:p>
            <a:pPr>
              <a:buClr>
                <a:prstClr val="white"/>
              </a:buClr>
            </a:pPr>
            <a:fld id="{3A9D93B3-C2D9-49C1-9EF7-BD5D2C55F159}" type="slidenum">
              <a:rPr lang="en-US" altLang="ko-KR"/>
              <a:pPr>
                <a:buClr>
                  <a:prstClr val="white"/>
                </a:buClr>
              </a:pPr>
              <a:t>‹#›</a:t>
            </a:fld>
            <a:endParaRPr lang="en-US" altLang="ko-KR"/>
          </a:p>
        </p:txBody>
      </p:sp>
    </p:spTree>
    <p:extLst>
      <p:ext uri="{BB962C8B-B14F-4D97-AF65-F5344CB8AC3E}">
        <p14:creationId xmlns:p14="http://schemas.microsoft.com/office/powerpoint/2010/main" val="3648043490"/>
      </p:ext>
    </p:extLst>
  </p:cSld>
  <p:clrMapOvr>
    <a:overrideClrMapping bg1="dk1" tx1="lt1" bg2="dk2" tx2="lt2" accent1="accent1" accent2="accent2" accent3="accent3" accent4="accent4" accent5="accent5" accent6="accent6" hlink="hlink" folHlink="folHlink"/>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buFontTx/>
              <a:buChar char="–"/>
              <a:defRPr/>
            </a:lvl1pPr>
          </a:lstStyle>
          <a:p>
            <a:pPr>
              <a:buClr>
                <a:prstClr val="black"/>
              </a:buClr>
            </a:pPr>
            <a:r>
              <a:rPr lang="en-US" altLang="ko-KR"/>
              <a:t>10/12/10</a:t>
            </a:r>
          </a:p>
        </p:txBody>
      </p:sp>
      <p:sp>
        <p:nvSpPr>
          <p:cNvPr id="6" name="Slide Number Placeholder 6"/>
          <p:cNvSpPr>
            <a:spLocks noGrp="1"/>
          </p:cNvSpPr>
          <p:nvPr>
            <p:ph type="sldNum" sz="quarter" idx="11"/>
          </p:nvPr>
        </p:nvSpPr>
        <p:spPr>
          <a:xfrm>
            <a:off x="7924800" y="6356350"/>
            <a:ext cx="762000" cy="365125"/>
          </a:xfrm>
        </p:spPr>
        <p:txBody>
          <a:bodyPr wrap="square" numCol="1" anchorCtr="0" compatLnSpc="1">
            <a:prstTxWarp prst="textNoShape">
              <a:avLst/>
            </a:prstTxWarp>
          </a:bodyPr>
          <a:lstStyle>
            <a:lvl1pPr>
              <a:defRPr smtClean="0">
                <a:solidFill>
                  <a:srgbClr val="0B5394"/>
                </a:solidFill>
                <a:effectLst>
                  <a:outerShdw blurRad="38100" dist="38100" dir="2700000" algn="tl">
                    <a:srgbClr val="000000"/>
                  </a:outerShdw>
                </a:effectLst>
                <a:ea typeface="ＭＳ Ｐゴシック" pitchFamily="34" charset="-128"/>
              </a:defRPr>
            </a:lvl1pPr>
          </a:lstStyle>
          <a:p>
            <a:pPr>
              <a:buClr>
                <a:prstClr val="black"/>
              </a:buClr>
            </a:pPr>
            <a:fld id="{11B51033-0348-40E5-9866-EF073C263D8E}" type="slidenum">
              <a:rPr lang="en-US" altLang="ko-KR"/>
              <a:pPr>
                <a:buClr>
                  <a:prstClr val="black"/>
                </a:buClr>
              </a:pPr>
              <a:t>‹#›</a:t>
            </a:fld>
            <a:endParaRPr lang="en-US" altLang="ko-KR"/>
          </a:p>
        </p:txBody>
      </p:sp>
    </p:spTree>
    <p:extLst>
      <p:ext uri="{BB962C8B-B14F-4D97-AF65-F5344CB8AC3E}">
        <p14:creationId xmlns:p14="http://schemas.microsoft.com/office/powerpoint/2010/main" val="64566466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buFontTx/>
              <a:buChar char="–"/>
              <a:defRPr/>
            </a:lvl1pPr>
          </a:lstStyle>
          <a:p>
            <a:pPr>
              <a:buClr>
                <a:prstClr val="black"/>
              </a:buClr>
            </a:pPr>
            <a:r>
              <a:rPr lang="en-US" altLang="ko-KR"/>
              <a:t>10/12/10</a:t>
            </a:r>
          </a:p>
        </p:txBody>
      </p:sp>
      <p:sp>
        <p:nvSpPr>
          <p:cNvPr id="8" name="Slide Number Placeholder 8"/>
          <p:cNvSpPr>
            <a:spLocks noGrp="1"/>
          </p:cNvSpPr>
          <p:nvPr>
            <p:ph type="sldNum" sz="quarter" idx="11"/>
          </p:nvPr>
        </p:nvSpPr>
        <p:spPr>
          <a:xfrm>
            <a:off x="7924800" y="6356350"/>
            <a:ext cx="762000" cy="365125"/>
          </a:xfrm>
        </p:spPr>
        <p:txBody>
          <a:bodyPr wrap="square" numCol="1" anchorCtr="0" compatLnSpc="1">
            <a:prstTxWarp prst="textNoShape">
              <a:avLst/>
            </a:prstTxWarp>
          </a:bodyPr>
          <a:lstStyle>
            <a:lvl1pPr>
              <a:defRPr kumimoji="0" smtClean="0">
                <a:solidFill>
                  <a:srgbClr val="0B5394"/>
                </a:solidFill>
                <a:effectLst>
                  <a:outerShdw blurRad="38100" dist="38100" dir="2700000" algn="tl">
                    <a:srgbClr val="000000"/>
                  </a:outerShdw>
                </a:effectLst>
                <a:ea typeface="ＭＳ Ｐゴシック" pitchFamily="34" charset="-128"/>
              </a:defRPr>
            </a:lvl1pPr>
          </a:lstStyle>
          <a:p>
            <a:pPr>
              <a:buClr>
                <a:prstClr val="black"/>
              </a:buClr>
            </a:pPr>
            <a:fld id="{AED25F0D-AE25-4EA1-AA67-111AD9D2EF66}" type="slidenum">
              <a:rPr lang="en-US" altLang="ko-KR"/>
              <a:pPr>
                <a:buClr>
                  <a:prstClr val="black"/>
                </a:buClr>
              </a:pPr>
              <a:t>‹#›</a:t>
            </a:fld>
            <a:endParaRPr lang="en-US" altLang="ko-KR"/>
          </a:p>
        </p:txBody>
      </p:sp>
    </p:spTree>
    <p:extLst>
      <p:ext uri="{BB962C8B-B14F-4D97-AF65-F5344CB8AC3E}">
        <p14:creationId xmlns:p14="http://schemas.microsoft.com/office/powerpoint/2010/main" val="198435275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3600" b="0">
                <a:ln>
                  <a:noFill/>
                </a:ln>
                <a:solidFill>
                  <a:schemeClr val="tx2"/>
                </a:solidFill>
                <a:effectLst/>
                <a:latin typeface="+mj-lt"/>
                <a:ea typeface="+mj-ea"/>
                <a:cs typeface="+mj-cs"/>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buFontTx/>
              <a:buChar char="–"/>
              <a:defRPr/>
            </a:lvl1pPr>
          </a:lstStyle>
          <a:p>
            <a:pPr>
              <a:buClr>
                <a:prstClr val="black"/>
              </a:buClr>
            </a:pPr>
            <a:r>
              <a:rPr lang="en-US" altLang="ko-KR"/>
              <a:t>10/12/10</a:t>
            </a:r>
          </a:p>
        </p:txBody>
      </p:sp>
      <p:sp>
        <p:nvSpPr>
          <p:cNvPr id="4" name="Slide Number Placeholder 4"/>
          <p:cNvSpPr>
            <a:spLocks noGrp="1"/>
          </p:cNvSpPr>
          <p:nvPr>
            <p:ph type="sldNum" sz="quarter" idx="11"/>
          </p:nvPr>
        </p:nvSpPr>
        <p:spPr>
          <a:xfrm>
            <a:off x="7924800" y="6356350"/>
            <a:ext cx="762000" cy="365125"/>
          </a:xfrm>
        </p:spPr>
        <p:txBody>
          <a:bodyPr wrap="square" numCol="1" anchorCtr="0" compatLnSpc="1">
            <a:prstTxWarp prst="textNoShape">
              <a:avLst/>
            </a:prstTxWarp>
          </a:bodyPr>
          <a:lstStyle>
            <a:lvl1pPr>
              <a:defRPr smtClean="0">
                <a:solidFill>
                  <a:srgbClr val="0B5394"/>
                </a:solidFill>
                <a:effectLst>
                  <a:outerShdw blurRad="38100" dist="38100" dir="2700000" algn="tl">
                    <a:srgbClr val="000000"/>
                  </a:outerShdw>
                </a:effectLst>
                <a:ea typeface="ＭＳ Ｐゴシック" pitchFamily="34" charset="-128"/>
              </a:defRPr>
            </a:lvl1pPr>
          </a:lstStyle>
          <a:p>
            <a:pPr>
              <a:buClr>
                <a:prstClr val="black"/>
              </a:buClr>
            </a:pPr>
            <a:fld id="{A5E400D9-5F8B-4757-B680-69BED4625445}" type="slidenum">
              <a:rPr lang="en-US" altLang="ko-KR"/>
              <a:pPr>
                <a:buClr>
                  <a:prstClr val="black"/>
                </a:buClr>
              </a:pPr>
              <a:t>‹#›</a:t>
            </a:fld>
            <a:endParaRPr lang="en-US" altLang="ko-KR"/>
          </a:p>
        </p:txBody>
      </p:sp>
    </p:spTree>
    <p:extLst>
      <p:ext uri="{BB962C8B-B14F-4D97-AF65-F5344CB8AC3E}">
        <p14:creationId xmlns:p14="http://schemas.microsoft.com/office/powerpoint/2010/main" val="273545413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buFontTx/>
              <a:buChar char="–"/>
              <a:defRPr/>
            </a:lvl1pPr>
          </a:lstStyle>
          <a:p>
            <a:pPr>
              <a:buClr>
                <a:prstClr val="black"/>
              </a:buClr>
            </a:pPr>
            <a:r>
              <a:rPr lang="en-US" altLang="ko-KR"/>
              <a:t>10/12/10</a:t>
            </a:r>
          </a:p>
        </p:txBody>
      </p:sp>
      <p:sp>
        <p:nvSpPr>
          <p:cNvPr id="3" name="Slide Number Placeholder 3"/>
          <p:cNvSpPr>
            <a:spLocks noGrp="1"/>
          </p:cNvSpPr>
          <p:nvPr>
            <p:ph type="sldNum" sz="quarter" idx="11"/>
          </p:nvPr>
        </p:nvSpPr>
        <p:spPr>
          <a:xfrm>
            <a:off x="7924800" y="6356350"/>
            <a:ext cx="762000" cy="365125"/>
          </a:xfrm>
        </p:spPr>
        <p:txBody>
          <a:bodyPr wrap="square" numCol="1" anchorCtr="0" compatLnSpc="1">
            <a:prstTxWarp prst="textNoShape">
              <a:avLst/>
            </a:prstTxWarp>
          </a:bodyPr>
          <a:lstStyle>
            <a:lvl1pPr>
              <a:defRPr smtClean="0">
                <a:solidFill>
                  <a:srgbClr val="0B5394"/>
                </a:solidFill>
                <a:effectLst>
                  <a:outerShdw blurRad="38100" dist="38100" dir="2700000" algn="tl">
                    <a:srgbClr val="000000"/>
                  </a:outerShdw>
                </a:effectLst>
                <a:ea typeface="ＭＳ Ｐゴシック" pitchFamily="34" charset="-128"/>
              </a:defRPr>
            </a:lvl1pPr>
          </a:lstStyle>
          <a:p>
            <a:pPr>
              <a:buClr>
                <a:prstClr val="black"/>
              </a:buClr>
            </a:pPr>
            <a:fld id="{99D3CB6A-0C85-43E4-B053-7DFC942F1C20}" type="slidenum">
              <a:rPr lang="en-US" altLang="ko-KR"/>
              <a:pPr>
                <a:buClr>
                  <a:prstClr val="black"/>
                </a:buClr>
              </a:pPr>
              <a:t>‹#›</a:t>
            </a:fld>
            <a:endParaRPr lang="en-US" altLang="ko-KR"/>
          </a:p>
        </p:txBody>
      </p:sp>
    </p:spTree>
    <p:extLst>
      <p:ext uri="{BB962C8B-B14F-4D97-AF65-F5344CB8AC3E}">
        <p14:creationId xmlns:p14="http://schemas.microsoft.com/office/powerpoint/2010/main" val="352744610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buFontTx/>
              <a:buChar char="–"/>
              <a:defRPr/>
            </a:lvl1pPr>
          </a:lstStyle>
          <a:p>
            <a:pPr>
              <a:buClr>
                <a:prstClr val="black"/>
              </a:buClr>
            </a:pPr>
            <a:r>
              <a:rPr lang="en-US" altLang="ko-KR"/>
              <a:t>10/12/10</a:t>
            </a:r>
          </a:p>
        </p:txBody>
      </p:sp>
      <p:sp>
        <p:nvSpPr>
          <p:cNvPr id="6" name="Slide Number Placeholder 6"/>
          <p:cNvSpPr>
            <a:spLocks noGrp="1"/>
          </p:cNvSpPr>
          <p:nvPr>
            <p:ph type="sldNum" sz="quarter" idx="11"/>
          </p:nvPr>
        </p:nvSpPr>
        <p:spPr>
          <a:xfrm>
            <a:off x="7924800" y="6356350"/>
            <a:ext cx="762000" cy="365125"/>
          </a:xfrm>
        </p:spPr>
        <p:txBody>
          <a:bodyPr wrap="square" numCol="1" anchorCtr="0" compatLnSpc="1">
            <a:prstTxWarp prst="textNoShape">
              <a:avLst/>
            </a:prstTxWarp>
          </a:bodyPr>
          <a:lstStyle>
            <a:lvl1pPr>
              <a:defRPr smtClean="0">
                <a:solidFill>
                  <a:srgbClr val="0B5394"/>
                </a:solidFill>
                <a:effectLst>
                  <a:outerShdw blurRad="38100" dist="38100" dir="2700000" algn="tl">
                    <a:srgbClr val="000000"/>
                  </a:outerShdw>
                </a:effectLst>
                <a:ea typeface="ＭＳ Ｐゴシック" pitchFamily="34" charset="-128"/>
              </a:defRPr>
            </a:lvl1pPr>
          </a:lstStyle>
          <a:p>
            <a:pPr>
              <a:buClr>
                <a:prstClr val="black"/>
              </a:buClr>
            </a:pPr>
            <a:fld id="{0B2E3CD2-B016-447F-9B08-DFAA2D87B80C}" type="slidenum">
              <a:rPr lang="en-US" altLang="ko-KR"/>
              <a:pPr>
                <a:buClr>
                  <a:prstClr val="black"/>
                </a:buClr>
              </a:pPr>
              <a:t>‹#›</a:t>
            </a:fld>
            <a:endParaRPr lang="en-US" altLang="ko-KR"/>
          </a:p>
        </p:txBody>
      </p:sp>
    </p:spTree>
    <p:extLst>
      <p:ext uri="{BB962C8B-B14F-4D97-AF65-F5344CB8AC3E}">
        <p14:creationId xmlns:p14="http://schemas.microsoft.com/office/powerpoint/2010/main" val="310112912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spcBef>
                <a:spcPct val="40000"/>
              </a:spcBef>
              <a:buClr>
                <a:prstClr val="black"/>
              </a:buClr>
              <a:buFontTx/>
              <a:buChar char="–"/>
            </a:pPr>
            <a:endParaRPr lang="ko-KR" altLang="ko-KR" sz="2300">
              <a:solidFill>
                <a:srgbClr val="FFFFFF"/>
              </a:solidFill>
              <a:effectLst>
                <a:outerShdw blurRad="38100" dist="38100" dir="2700000" algn="tl">
                  <a:srgbClr val="C0C0C0"/>
                </a:outerShdw>
              </a:effectLst>
              <a:ea typeface="ＭＳ Ｐゴシック" pitchFamily="34" charset="-128"/>
            </a:endParaRPr>
          </a:p>
        </p:txBody>
      </p:sp>
      <p:sp>
        <p:nvSpPr>
          <p:cNvPr id="6" name="Right Triangle 5"/>
          <p:cNvSpPr>
            <a:spLocks noChangeArrowheads="1"/>
          </p:cNvSpPr>
          <p:nvPr/>
        </p:nvSpPr>
        <p:spPr bwMode="auto">
          <a:xfrm rot="420000" flipV="1">
            <a:off x="8004175" y="5359400"/>
            <a:ext cx="155575" cy="155575"/>
          </a:xfrm>
          <a:prstGeom prst="rtTriangle">
            <a:avLst/>
          </a:prstGeom>
          <a:solidFill>
            <a:srgbClr val="FFFFFF"/>
          </a:solidFill>
          <a:ln w="12700">
            <a:solidFill>
              <a:srgbClr val="FFFFFF"/>
            </a:solidFill>
            <a:bevel/>
            <a:headEnd/>
            <a:tailEnd/>
          </a:ln>
          <a:effectLst>
            <a:outerShdw dist="6350" dir="12899787" algn="tl" rotWithShape="0">
              <a:srgbClr val="808080">
                <a:alpha val="46999"/>
              </a:srgbClr>
            </a:outerShdw>
          </a:effectLst>
        </p:spPr>
        <p:txBody>
          <a:bodyPr anchor="ctr"/>
          <a:lstStyle/>
          <a:p>
            <a:pPr algn="ctr">
              <a:spcBef>
                <a:spcPct val="40000"/>
              </a:spcBef>
              <a:buClr>
                <a:prstClr val="black"/>
              </a:buClr>
              <a:buFontTx/>
              <a:buChar char="–"/>
            </a:pPr>
            <a:endParaRPr lang="ko-KR" altLang="ko-KR" sz="2300">
              <a:solidFill>
                <a:srgbClr val="FFFFFF"/>
              </a:solidFill>
              <a:effectLst>
                <a:outerShdw blurRad="38100" dist="38100" dir="2700000" algn="tl">
                  <a:srgbClr val="C0C0C0"/>
                </a:outerShdw>
              </a:effectLst>
              <a:latin typeface="Calibri" pitchFamily="34" charset="0"/>
              <a:cs typeface="+mn-cs"/>
            </a:endParaRPr>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spcBef>
                <a:spcPct val="40000"/>
              </a:spcBef>
              <a:buClr>
                <a:prstClr val="black"/>
              </a:buClr>
              <a:buFontTx/>
              <a:buChar char="–"/>
            </a:pPr>
            <a:endParaRPr lang="ko-KR" altLang="ko-KR" sz="2300">
              <a:solidFill>
                <a:prstClr val="black"/>
              </a:solidFill>
              <a:effectLst>
                <a:outerShdw blurRad="38100" dist="38100" dir="2700000" algn="tl">
                  <a:srgbClr val="FFFFFF"/>
                </a:outerShdw>
              </a:effectLst>
              <a:latin typeface="Calibri" pitchFamily="34" charset="0"/>
              <a:cs typeface="+mn-cs"/>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spcBef>
                <a:spcPct val="40000"/>
              </a:spcBef>
              <a:buClr>
                <a:prstClr val="black"/>
              </a:buClr>
              <a:buFontTx/>
              <a:buChar char="–"/>
            </a:pPr>
            <a:endParaRPr lang="ko-KR" altLang="ko-KR" sz="2300">
              <a:solidFill>
                <a:prstClr val="black"/>
              </a:solidFill>
              <a:effectLst>
                <a:outerShdw blurRad="38100" dist="38100" dir="2700000" algn="tl">
                  <a:srgbClr val="FFFFFF"/>
                </a:outerShdw>
              </a:effectLst>
              <a:latin typeface="Calibri" pitchFamily="34" charset="0"/>
              <a:cs typeface="+mn-cs"/>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buFontTx/>
              <a:buChar char="–"/>
              <a:defRPr/>
            </a:lvl1pPr>
          </a:lstStyle>
          <a:p>
            <a:pPr>
              <a:buClr>
                <a:prstClr val="black"/>
              </a:buClr>
            </a:pPr>
            <a:r>
              <a:rPr lang="en-US" altLang="ko-KR"/>
              <a:t>10/12/10</a:t>
            </a:r>
          </a:p>
        </p:txBody>
      </p:sp>
      <p:sp>
        <p:nvSpPr>
          <p:cNvPr id="10" name="Slide Number Placeholder 6"/>
          <p:cNvSpPr>
            <a:spLocks noGrp="1"/>
          </p:cNvSpPr>
          <p:nvPr>
            <p:ph type="sldNum" sz="quarter" idx="11"/>
          </p:nvPr>
        </p:nvSpPr>
        <p:spPr>
          <a:xfrm>
            <a:off x="8077200" y="6356350"/>
            <a:ext cx="609600" cy="365125"/>
          </a:xfrm>
        </p:spPr>
        <p:txBody>
          <a:bodyPr wrap="square" numCol="1" anchorCtr="0" compatLnSpc="1">
            <a:prstTxWarp prst="textNoShape">
              <a:avLst/>
            </a:prstTxWarp>
          </a:bodyPr>
          <a:lstStyle>
            <a:lvl1pPr>
              <a:defRPr kumimoji="0" smtClean="0">
                <a:solidFill>
                  <a:srgbClr val="0B5394"/>
                </a:solidFill>
                <a:effectLst>
                  <a:outerShdw blurRad="38100" dist="38100" dir="2700000" algn="tl">
                    <a:srgbClr val="000000"/>
                  </a:outerShdw>
                </a:effectLst>
                <a:ea typeface="ＭＳ Ｐゴシック" pitchFamily="34" charset="-128"/>
              </a:defRPr>
            </a:lvl1pPr>
          </a:lstStyle>
          <a:p>
            <a:pPr>
              <a:buClr>
                <a:prstClr val="black"/>
              </a:buClr>
            </a:pPr>
            <a:fld id="{39714565-FB48-4DCE-87A6-936F36E6FDFB}" type="slidenum">
              <a:rPr lang="en-US" altLang="ko-KR"/>
              <a:pPr>
                <a:buClr>
                  <a:prstClr val="black"/>
                </a:buClr>
              </a:pPr>
              <a:t>‹#›</a:t>
            </a:fld>
            <a:endParaRPr lang="en-US" altLang="ko-KR"/>
          </a:p>
        </p:txBody>
      </p:sp>
    </p:spTree>
    <p:extLst>
      <p:ext uri="{BB962C8B-B14F-4D97-AF65-F5344CB8AC3E}">
        <p14:creationId xmlns:p14="http://schemas.microsoft.com/office/powerpoint/2010/main" val="156319605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buFontTx/>
              <a:buChar char="–"/>
              <a:defRPr/>
            </a:lvl1pPr>
          </a:lstStyle>
          <a:p>
            <a:pPr>
              <a:buClr>
                <a:prstClr val="black"/>
              </a:buClr>
            </a:pPr>
            <a:r>
              <a:rPr lang="en-US" altLang="ko-KR"/>
              <a:t>10/12/10</a:t>
            </a:r>
          </a:p>
        </p:txBody>
      </p:sp>
      <p:sp>
        <p:nvSpPr>
          <p:cNvPr id="5" name="Slide Number Placeholder 5"/>
          <p:cNvSpPr>
            <a:spLocks noGrp="1"/>
          </p:cNvSpPr>
          <p:nvPr>
            <p:ph type="sldNum" sz="quarter" idx="11"/>
          </p:nvPr>
        </p:nvSpPr>
        <p:spPr>
          <a:xfrm>
            <a:off x="7924800" y="6356350"/>
            <a:ext cx="762000" cy="365125"/>
          </a:xfrm>
        </p:spPr>
        <p:txBody>
          <a:bodyPr wrap="square" numCol="1" anchorCtr="0" compatLnSpc="1">
            <a:prstTxWarp prst="textNoShape">
              <a:avLst/>
            </a:prstTxWarp>
          </a:bodyPr>
          <a:lstStyle>
            <a:lvl1pPr>
              <a:defRPr kumimoji="0" smtClean="0">
                <a:solidFill>
                  <a:srgbClr val="0B5394"/>
                </a:solidFill>
                <a:effectLst>
                  <a:outerShdw blurRad="38100" dist="38100" dir="2700000" algn="tl">
                    <a:srgbClr val="000000"/>
                  </a:outerShdw>
                </a:effectLst>
                <a:ea typeface="ＭＳ Ｐゴシック" pitchFamily="34" charset="-128"/>
              </a:defRPr>
            </a:lvl1pPr>
          </a:lstStyle>
          <a:p>
            <a:pPr>
              <a:buClr>
                <a:prstClr val="black"/>
              </a:buClr>
            </a:pPr>
            <a:fld id="{233FDE0C-12BF-41E1-8D3A-F925870B1AAB}" type="slidenum">
              <a:rPr lang="en-US" altLang="ko-KR"/>
              <a:pPr>
                <a:buClr>
                  <a:prstClr val="black"/>
                </a:buClr>
              </a:pPr>
              <a:t>‹#›</a:t>
            </a:fld>
            <a:endParaRPr lang="en-US" altLang="ko-KR"/>
          </a:p>
        </p:txBody>
      </p:sp>
    </p:spTree>
    <p:extLst>
      <p:ext uri="{BB962C8B-B14F-4D97-AF65-F5344CB8AC3E}">
        <p14:creationId xmlns:p14="http://schemas.microsoft.com/office/powerpoint/2010/main" val="18162592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935480"/>
            <a:ext cx="8229600" cy="438912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9"/>
          <p:cNvSpPr>
            <a:spLocks noGrp="1"/>
          </p:cNvSpPr>
          <p:nvPr>
            <p:ph type="dt" sz="half" idx="10"/>
          </p:nvPr>
        </p:nvSpPr>
        <p:spPr/>
        <p:txBody>
          <a:bodyPr/>
          <a:lstStyle>
            <a:lvl1pPr>
              <a:defRPr/>
            </a:lvl1pPr>
          </a:lstStyle>
          <a:p>
            <a:pPr>
              <a:defRPr/>
            </a:pPr>
            <a:r>
              <a:rPr lang="en-US" smtClean="0">
                <a:solidFill>
                  <a:srgbClr val="04617B">
                    <a:shade val="90000"/>
                  </a:srgbClr>
                </a:solidFill>
              </a:rPr>
              <a:t>8/13/2015</a:t>
            </a: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r>
              <a:rPr lang="en-US">
                <a:solidFill>
                  <a:srgbClr val="04617B">
                    <a:shade val="90000"/>
                  </a:srgbClr>
                </a:solidFill>
              </a:rPr>
              <a:t>Air Resources Laboratory</a:t>
            </a:r>
          </a:p>
        </p:txBody>
      </p:sp>
      <p:sp>
        <p:nvSpPr>
          <p:cNvPr id="6" name="Slide Number Placeholder 17"/>
          <p:cNvSpPr>
            <a:spLocks noGrp="1"/>
          </p:cNvSpPr>
          <p:nvPr>
            <p:ph type="sldNum" sz="quarter" idx="12"/>
          </p:nvPr>
        </p:nvSpPr>
        <p:spPr/>
        <p:txBody>
          <a:bodyPr/>
          <a:lstStyle>
            <a:lvl1pPr>
              <a:defRPr/>
            </a:lvl1pPr>
          </a:lstStyle>
          <a:p>
            <a:pPr>
              <a:defRPr/>
            </a:pPr>
            <a:fld id="{9A8250AF-4A14-4A00-BFBA-999D9F62222D}"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55392207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buFontTx/>
              <a:buChar char="–"/>
              <a:defRPr/>
            </a:lvl1pPr>
          </a:lstStyle>
          <a:p>
            <a:pPr>
              <a:buClr>
                <a:prstClr val="black"/>
              </a:buClr>
            </a:pPr>
            <a:r>
              <a:rPr lang="en-US" altLang="ko-KR"/>
              <a:t>10/12/10</a:t>
            </a:r>
          </a:p>
        </p:txBody>
      </p:sp>
      <p:sp>
        <p:nvSpPr>
          <p:cNvPr id="5" name="Slide Number Placeholder 5"/>
          <p:cNvSpPr>
            <a:spLocks noGrp="1"/>
          </p:cNvSpPr>
          <p:nvPr>
            <p:ph type="sldNum" sz="quarter" idx="11"/>
          </p:nvPr>
        </p:nvSpPr>
        <p:spPr>
          <a:xfrm>
            <a:off x="7924800" y="6356350"/>
            <a:ext cx="762000" cy="365125"/>
          </a:xfrm>
        </p:spPr>
        <p:txBody>
          <a:bodyPr wrap="square" numCol="1" anchorCtr="0" compatLnSpc="1">
            <a:prstTxWarp prst="textNoShape">
              <a:avLst/>
            </a:prstTxWarp>
          </a:bodyPr>
          <a:lstStyle>
            <a:lvl1pPr>
              <a:defRPr kumimoji="0" smtClean="0">
                <a:solidFill>
                  <a:srgbClr val="0B5394"/>
                </a:solidFill>
                <a:effectLst>
                  <a:outerShdw blurRad="38100" dist="38100" dir="2700000" algn="tl">
                    <a:srgbClr val="000000"/>
                  </a:outerShdw>
                </a:effectLst>
                <a:ea typeface="ＭＳ Ｐゴシック" pitchFamily="34" charset="-128"/>
              </a:defRPr>
            </a:lvl1pPr>
          </a:lstStyle>
          <a:p>
            <a:pPr>
              <a:buClr>
                <a:prstClr val="black"/>
              </a:buClr>
            </a:pPr>
            <a:fld id="{CCDABC75-845C-48F5-A5B8-9F8F51BBAECB}" type="slidenum">
              <a:rPr lang="en-US" altLang="ko-KR"/>
              <a:pPr>
                <a:buClr>
                  <a:prstClr val="black"/>
                </a:buClr>
              </a:pPr>
              <a:t>‹#›</a:t>
            </a:fld>
            <a:endParaRPr lang="en-US" altLang="ko-KR"/>
          </a:p>
        </p:txBody>
      </p:sp>
    </p:spTree>
    <p:extLst>
      <p:ext uri="{BB962C8B-B14F-4D97-AF65-F5344CB8AC3E}">
        <p14:creationId xmlns:p14="http://schemas.microsoft.com/office/powerpoint/2010/main" val="27230125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r>
              <a:rPr lang="en-US" smtClean="0">
                <a:solidFill>
                  <a:srgbClr val="04617B">
                    <a:shade val="90000"/>
                  </a:srgbClr>
                </a:solidFill>
              </a:rPr>
              <a:t>8/13/2015</a:t>
            </a:r>
            <a:endParaRPr lang="en-US" dirty="0">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r>
              <a:rPr lang="en-US">
                <a:solidFill>
                  <a:srgbClr val="04617B">
                    <a:shade val="90000"/>
                  </a:srgbClr>
                </a:solidFill>
              </a:rPr>
              <a:t>Air Resources Laboratory</a:t>
            </a:r>
          </a:p>
        </p:txBody>
      </p:sp>
      <p:sp>
        <p:nvSpPr>
          <p:cNvPr id="7" name="Slide Number Placeholder 17"/>
          <p:cNvSpPr>
            <a:spLocks noGrp="1"/>
          </p:cNvSpPr>
          <p:nvPr>
            <p:ph type="sldNum" sz="quarter" idx="12"/>
          </p:nvPr>
        </p:nvSpPr>
        <p:spPr/>
        <p:txBody>
          <a:bodyPr/>
          <a:lstStyle>
            <a:lvl1pPr>
              <a:defRPr/>
            </a:lvl1pPr>
          </a:lstStyle>
          <a:p>
            <a:pPr>
              <a:defRPr/>
            </a:pPr>
            <a:fld id="{D631789F-39F6-4E84-BA7D-2D839338EDC8}"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40598884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a:prstGeom prst="rect">
            <a:avLst/>
          </a:prstGeo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a:r>
              <a:rPr lang="en-US" dirty="0" smtClean="0"/>
              <a:t>Click to edit Master text styles</a:t>
            </a:r>
          </a:p>
        </p:txBody>
      </p:sp>
      <p:sp>
        <p:nvSpPr>
          <p:cNvPr id="4" name="Text Placeholder 3"/>
          <p:cNvSpPr>
            <a:spLocks noGrp="1"/>
          </p:cNvSpPr>
          <p:nvPr>
            <p:ph type="body" sz="half" idx="3"/>
          </p:nvPr>
        </p:nvSpPr>
        <p:spPr>
          <a:xfrm>
            <a:off x="4645025" y="1859757"/>
            <a:ext cx="4041775" cy="654843"/>
          </a:xfrm>
          <a:prstGeom prst="rect">
            <a:avLst/>
          </a:prstGeo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a:r>
              <a:rPr lang="en-US" dirty="0" smtClean="0"/>
              <a:t>Click to edit Master text styles</a:t>
            </a:r>
          </a:p>
        </p:txBody>
      </p:sp>
      <p:sp>
        <p:nvSpPr>
          <p:cNvPr id="5" name="Content Placeholder 4"/>
          <p:cNvSpPr>
            <a:spLocks noGrp="1"/>
          </p:cNvSpPr>
          <p:nvPr>
            <p:ph sz="quarter" idx="2"/>
          </p:nvPr>
        </p:nvSpPr>
        <p:spPr>
          <a:xfrm>
            <a:off x="457200" y="2514600"/>
            <a:ext cx="4040188" cy="3845720"/>
          </a:xfrm>
          <a:prstGeom prst="rect">
            <a:avLst/>
          </a:prstGeo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a:prstGeom prst="rect">
            <a:avLst/>
          </a:prstGeo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r>
              <a:rPr lang="en-US" smtClean="0">
                <a:solidFill>
                  <a:srgbClr val="04617B">
                    <a:shade val="90000"/>
                  </a:srgbClr>
                </a:solidFill>
              </a:rPr>
              <a:t>8/13/2015</a:t>
            </a:r>
            <a:endParaRPr lang="en-US" dirty="0">
              <a:solidFill>
                <a:srgbClr val="04617B">
                  <a:shade val="90000"/>
                </a:srgbClr>
              </a:solidFill>
            </a:endParaRPr>
          </a:p>
        </p:txBody>
      </p:sp>
      <p:sp>
        <p:nvSpPr>
          <p:cNvPr id="8" name="Footer Placeholder 21"/>
          <p:cNvSpPr>
            <a:spLocks noGrp="1"/>
          </p:cNvSpPr>
          <p:nvPr>
            <p:ph type="ftr" sz="quarter" idx="11"/>
          </p:nvPr>
        </p:nvSpPr>
        <p:spPr/>
        <p:txBody>
          <a:bodyPr/>
          <a:lstStyle>
            <a:lvl1pPr>
              <a:defRPr/>
            </a:lvl1pPr>
          </a:lstStyle>
          <a:p>
            <a:pPr>
              <a:defRPr/>
            </a:pPr>
            <a:r>
              <a:rPr lang="en-US">
                <a:solidFill>
                  <a:srgbClr val="04617B">
                    <a:shade val="90000"/>
                  </a:srgbClr>
                </a:solidFill>
              </a:rPr>
              <a:t>Air Resources Laboratory</a:t>
            </a:r>
          </a:p>
        </p:txBody>
      </p:sp>
      <p:sp>
        <p:nvSpPr>
          <p:cNvPr id="9" name="Slide Number Placeholder 17"/>
          <p:cNvSpPr>
            <a:spLocks noGrp="1"/>
          </p:cNvSpPr>
          <p:nvPr>
            <p:ph type="sldNum" sz="quarter" idx="12"/>
          </p:nvPr>
        </p:nvSpPr>
        <p:spPr/>
        <p:txBody>
          <a:bodyPr/>
          <a:lstStyle>
            <a:lvl1pPr>
              <a:defRPr/>
            </a:lvl1pPr>
          </a:lstStyle>
          <a:p>
            <a:pPr>
              <a:defRPr/>
            </a:pPr>
            <a:fld id="{D3CA37BE-EC49-46B0-9C27-03E903ED194A}"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3399017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935480"/>
            <a:ext cx="8229600" cy="438912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9"/>
          <p:cNvSpPr>
            <a:spLocks noGrp="1"/>
          </p:cNvSpPr>
          <p:nvPr>
            <p:ph type="dt" sz="half" idx="10"/>
          </p:nvPr>
        </p:nvSpPr>
        <p:spPr/>
        <p:txBody>
          <a:bodyPr/>
          <a:lstStyle>
            <a:lvl1pPr>
              <a:defRPr/>
            </a:lvl1pPr>
          </a:lstStyle>
          <a:p>
            <a:pPr>
              <a:defRPr/>
            </a:pPr>
            <a:r>
              <a:rPr lang="en-US" smtClean="0"/>
              <a:t>8/13/2015</a:t>
            </a:r>
            <a:endParaRPr lang="en-US" dirty="0"/>
          </a:p>
        </p:txBody>
      </p:sp>
      <p:sp>
        <p:nvSpPr>
          <p:cNvPr id="5" name="Footer Placeholder 21"/>
          <p:cNvSpPr>
            <a:spLocks noGrp="1"/>
          </p:cNvSpPr>
          <p:nvPr>
            <p:ph type="ftr" sz="quarter" idx="11"/>
          </p:nvPr>
        </p:nvSpPr>
        <p:spPr/>
        <p:txBody>
          <a:bodyPr/>
          <a:lstStyle>
            <a:lvl1pPr>
              <a:defRPr/>
            </a:lvl1pPr>
          </a:lstStyle>
          <a:p>
            <a:pPr>
              <a:defRPr/>
            </a:pPr>
            <a:r>
              <a:rPr lang="en-US"/>
              <a:t>Air Resources Laboratory</a:t>
            </a:r>
          </a:p>
        </p:txBody>
      </p:sp>
      <p:sp>
        <p:nvSpPr>
          <p:cNvPr id="6" name="Slide Number Placeholder 17"/>
          <p:cNvSpPr>
            <a:spLocks noGrp="1"/>
          </p:cNvSpPr>
          <p:nvPr>
            <p:ph type="sldNum" sz="quarter" idx="12"/>
          </p:nvPr>
        </p:nvSpPr>
        <p:spPr/>
        <p:txBody>
          <a:bodyPr/>
          <a:lstStyle>
            <a:lvl1pPr>
              <a:defRPr/>
            </a:lvl1pPr>
          </a:lstStyle>
          <a:p>
            <a:pPr>
              <a:defRPr/>
            </a:pPr>
            <a:fld id="{9A8250AF-4A14-4A00-BFBA-999D9F62222D}" type="slidenum">
              <a:rPr lang="en-US"/>
              <a:pPr>
                <a:defRPr/>
              </a:pPr>
              <a:t>‹#›</a:t>
            </a:fld>
            <a:endParaRPr lang="en-US" dirty="0"/>
          </a:p>
        </p:txBody>
      </p:sp>
    </p:spTree>
    <p:extLst>
      <p:ext uri="{BB962C8B-B14F-4D97-AF65-F5344CB8AC3E}">
        <p14:creationId xmlns:p14="http://schemas.microsoft.com/office/powerpoint/2010/main" val="14003043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r>
              <a:rPr lang="en-US" smtClean="0">
                <a:solidFill>
                  <a:srgbClr val="04617B">
                    <a:shade val="90000"/>
                  </a:srgbClr>
                </a:solidFill>
              </a:rPr>
              <a:t>8/13/2015</a:t>
            </a:r>
            <a:endParaRPr lang="en-US" dirty="0">
              <a:solidFill>
                <a:srgbClr val="04617B">
                  <a:shade val="90000"/>
                </a:srgbClr>
              </a:solidFill>
            </a:endParaRPr>
          </a:p>
        </p:txBody>
      </p:sp>
      <p:sp>
        <p:nvSpPr>
          <p:cNvPr id="3" name="Footer Placeholder 21"/>
          <p:cNvSpPr>
            <a:spLocks noGrp="1"/>
          </p:cNvSpPr>
          <p:nvPr>
            <p:ph type="ftr" sz="quarter" idx="11"/>
          </p:nvPr>
        </p:nvSpPr>
        <p:spPr/>
        <p:txBody>
          <a:bodyPr/>
          <a:lstStyle>
            <a:lvl1pPr>
              <a:defRPr/>
            </a:lvl1pPr>
          </a:lstStyle>
          <a:p>
            <a:pPr>
              <a:defRPr/>
            </a:pPr>
            <a:r>
              <a:rPr lang="en-US">
                <a:solidFill>
                  <a:srgbClr val="04617B">
                    <a:shade val="90000"/>
                  </a:srgbClr>
                </a:solidFill>
              </a:rPr>
              <a:t>Air Resources Laboratory</a:t>
            </a:r>
          </a:p>
        </p:txBody>
      </p:sp>
      <p:sp>
        <p:nvSpPr>
          <p:cNvPr id="4" name="Slide Number Placeholder 17"/>
          <p:cNvSpPr>
            <a:spLocks noGrp="1"/>
          </p:cNvSpPr>
          <p:nvPr>
            <p:ph type="sldNum" sz="quarter" idx="12"/>
          </p:nvPr>
        </p:nvSpPr>
        <p:spPr/>
        <p:txBody>
          <a:bodyPr/>
          <a:lstStyle>
            <a:lvl1pPr>
              <a:defRPr/>
            </a:lvl1pPr>
          </a:lstStyle>
          <a:p>
            <a:pPr>
              <a:defRPr/>
            </a:pPr>
            <a:fld id="{3AA892CE-29A7-4539-9801-AC9819164F3D}"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33636395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a:prstGeom prst="rect">
            <a:avLst/>
          </a:prstGeom>
        </p:spPr>
        <p:txBody>
          <a:bodyPr>
            <a:noAutofit/>
          </a:bodyPr>
          <a:lstStyle>
            <a:lvl1pPr algn="l" rtl="0">
              <a:spcBef>
                <a:spcPct val="0"/>
              </a:spcBef>
              <a:buNone/>
              <a:defRPr sz="2600" b="0">
                <a:ln>
                  <a:noFill/>
                </a:ln>
                <a:solidFill>
                  <a:schemeClr val="tx1"/>
                </a:solidFill>
                <a:effectLst/>
                <a:latin typeface="+mj-lt"/>
                <a:ea typeface="+mj-ea"/>
                <a:cs typeface="+mj-cs"/>
              </a:defRPr>
            </a:lvl1pPr>
          </a:lstStyle>
          <a:p>
            <a:r>
              <a:rPr lang="en-US" dirty="0" smtClean="0"/>
              <a:t>Click to edit Master title style</a:t>
            </a:r>
            <a:endParaRPr lang="en-US" dirty="0"/>
          </a:p>
        </p:txBody>
      </p:sp>
      <p:sp>
        <p:nvSpPr>
          <p:cNvPr id="3" name="Text Placeholder 2"/>
          <p:cNvSpPr>
            <a:spLocks noGrp="1"/>
          </p:cNvSpPr>
          <p:nvPr>
            <p:ph type="body" idx="2"/>
          </p:nvPr>
        </p:nvSpPr>
        <p:spPr>
          <a:xfrm>
            <a:off x="685800" y="1676400"/>
            <a:ext cx="2743200" cy="4572000"/>
          </a:xfrm>
          <a:prstGeom prst="rect">
            <a:avLst/>
          </a:prstGeo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a:prstGeom prst="rect">
            <a:avLst/>
          </a:prstGeo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r>
              <a:rPr lang="en-US" smtClean="0">
                <a:solidFill>
                  <a:srgbClr val="04617B">
                    <a:shade val="90000"/>
                  </a:srgbClr>
                </a:solidFill>
              </a:rPr>
              <a:t>8/13/2015</a:t>
            </a:r>
            <a:endParaRPr lang="en-US" dirty="0">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r>
              <a:rPr lang="en-US">
                <a:solidFill>
                  <a:srgbClr val="04617B">
                    <a:shade val="90000"/>
                  </a:srgbClr>
                </a:solidFill>
              </a:rPr>
              <a:t>Air Resources Laboratory</a:t>
            </a:r>
          </a:p>
        </p:txBody>
      </p:sp>
      <p:sp>
        <p:nvSpPr>
          <p:cNvPr id="7" name="Slide Number Placeholder 17"/>
          <p:cNvSpPr>
            <a:spLocks noGrp="1"/>
          </p:cNvSpPr>
          <p:nvPr>
            <p:ph type="sldNum" sz="quarter" idx="12"/>
          </p:nvPr>
        </p:nvSpPr>
        <p:spPr/>
        <p:txBody>
          <a:bodyPr/>
          <a:lstStyle>
            <a:lvl1pPr>
              <a:defRPr/>
            </a:lvl1pPr>
          </a:lstStyle>
          <a:p>
            <a:pPr>
              <a:defRPr/>
            </a:pPr>
            <a:fld id="{CA35E3ED-1B6B-4392-8EF9-E2C8920A1D3B}"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3897772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nip and Round Single Corner Rectangle 8"/>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Right Triangle 11"/>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Calibri"/>
            </a:endParaRPr>
          </a:p>
        </p:txBody>
      </p:sp>
      <p:sp>
        <p:nvSpPr>
          <p:cNvPr id="8"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Calibri"/>
            </a:endParaRPr>
          </a:p>
        </p:txBody>
      </p:sp>
      <p:sp>
        <p:nvSpPr>
          <p:cNvPr id="2" name="Title 1"/>
          <p:cNvSpPr>
            <a:spLocks noGrp="1"/>
          </p:cNvSpPr>
          <p:nvPr>
            <p:ph type="title"/>
          </p:nvPr>
        </p:nvSpPr>
        <p:spPr>
          <a:xfrm>
            <a:off x="609600" y="1176996"/>
            <a:ext cx="2212848" cy="1582621"/>
          </a:xfrm>
          <a:prstGeom prst="rect">
            <a:avLst/>
          </a:prstGeom>
        </p:spPr>
        <p:txBody>
          <a:bodyPr lIns="45720" rIns="45720" bIns="45720"/>
          <a:lstStyle>
            <a:lvl1pPr algn="l">
              <a:buNone/>
              <a:defRPr sz="2000" b="1">
                <a:solidFill>
                  <a:schemeClr val="tx1"/>
                </a:solidFill>
              </a:defRPr>
            </a:lvl1pPr>
          </a:lstStyle>
          <a:p>
            <a:r>
              <a:rPr lang="en-US" dirty="0" smtClean="0"/>
              <a:t>Click to edit Master title style</a:t>
            </a:r>
            <a:endParaRPr lang="en-US" dirty="0"/>
          </a:p>
        </p:txBody>
      </p:sp>
      <p:sp>
        <p:nvSpPr>
          <p:cNvPr id="4" name="Text Placeholder 3"/>
          <p:cNvSpPr>
            <a:spLocks noGrp="1"/>
          </p:cNvSpPr>
          <p:nvPr>
            <p:ph type="body" sz="half" idx="2"/>
          </p:nvPr>
        </p:nvSpPr>
        <p:spPr>
          <a:xfrm>
            <a:off x="609600" y="2828785"/>
            <a:ext cx="2209800" cy="2179320"/>
          </a:xfrm>
          <a:prstGeom prst="rect">
            <a:avLst/>
          </a:prstGeo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smtClean="0"/>
            </a:lvl1pPr>
          </a:lstStyle>
          <a:p>
            <a:pPr>
              <a:defRPr/>
            </a:pPr>
            <a:r>
              <a:rPr lang="en-US" smtClean="0">
                <a:solidFill>
                  <a:srgbClr val="04617B">
                    <a:shade val="90000"/>
                  </a:srgbClr>
                </a:solidFill>
              </a:rPr>
              <a:t>8/13/2015</a:t>
            </a:r>
            <a:endParaRPr lang="en-US">
              <a:solidFill>
                <a:srgbClr val="04617B">
                  <a:shade val="90000"/>
                </a:srgbClr>
              </a:solidFill>
            </a:endParaRPr>
          </a:p>
        </p:txBody>
      </p:sp>
      <p:sp>
        <p:nvSpPr>
          <p:cNvPr id="10" name="Footer Placeholder 5"/>
          <p:cNvSpPr>
            <a:spLocks noGrp="1"/>
          </p:cNvSpPr>
          <p:nvPr>
            <p:ph type="ftr" sz="quarter" idx="11"/>
          </p:nvPr>
        </p:nvSpPr>
        <p:spPr/>
        <p:txBody>
          <a:bodyPr/>
          <a:lstStyle>
            <a:lvl1pPr>
              <a:defRPr/>
            </a:lvl1pPr>
          </a:lstStyle>
          <a:p>
            <a:pPr>
              <a:defRPr/>
            </a:pPr>
            <a:r>
              <a:rPr lang="en-US">
                <a:solidFill>
                  <a:srgbClr val="04617B">
                    <a:shade val="90000"/>
                  </a:srgbClr>
                </a:solidFill>
              </a:rPr>
              <a:t>Air Resources Laboratory</a:t>
            </a:r>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EEBEA21A-DB62-4F8E-AA7E-167EFFFFA841}"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18872481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935480"/>
            <a:ext cx="8229600" cy="438912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r>
              <a:rPr lang="en-US" smtClean="0">
                <a:solidFill>
                  <a:srgbClr val="04617B">
                    <a:shade val="90000"/>
                  </a:srgbClr>
                </a:solidFill>
              </a:rPr>
              <a:t>8/13/2015</a:t>
            </a: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r>
              <a:rPr lang="en-US">
                <a:solidFill>
                  <a:srgbClr val="04617B">
                    <a:shade val="90000"/>
                  </a:srgbClr>
                </a:solidFill>
              </a:rPr>
              <a:t>Air Resources Laboratory</a:t>
            </a:r>
          </a:p>
        </p:txBody>
      </p:sp>
      <p:sp>
        <p:nvSpPr>
          <p:cNvPr id="6" name="Slide Number Placeholder 17"/>
          <p:cNvSpPr>
            <a:spLocks noGrp="1"/>
          </p:cNvSpPr>
          <p:nvPr>
            <p:ph type="sldNum" sz="quarter" idx="12"/>
          </p:nvPr>
        </p:nvSpPr>
        <p:spPr/>
        <p:txBody>
          <a:bodyPr/>
          <a:lstStyle>
            <a:lvl1pPr>
              <a:defRPr/>
            </a:lvl1pPr>
          </a:lstStyle>
          <a:p>
            <a:pPr>
              <a:defRPr/>
            </a:pPr>
            <a:fld id="{A5FB65BE-7127-47C7-8389-F7A5BDD3F153}"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2385303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a:prstGeom prst="rect">
            <a:avLst/>
          </a:prstGeo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914401"/>
            <a:ext cx="6019800" cy="5211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r>
              <a:rPr lang="en-US" smtClean="0">
                <a:solidFill>
                  <a:srgbClr val="04617B">
                    <a:shade val="90000"/>
                  </a:srgbClr>
                </a:solidFill>
              </a:rPr>
              <a:t>8/13/2015</a:t>
            </a: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r>
              <a:rPr lang="en-US">
                <a:solidFill>
                  <a:srgbClr val="04617B">
                    <a:shade val="90000"/>
                  </a:srgbClr>
                </a:solidFill>
              </a:rPr>
              <a:t>Air Resources Laboratory</a:t>
            </a:r>
          </a:p>
        </p:txBody>
      </p:sp>
      <p:sp>
        <p:nvSpPr>
          <p:cNvPr id="6" name="Slide Number Placeholder 17"/>
          <p:cNvSpPr>
            <a:spLocks noGrp="1"/>
          </p:cNvSpPr>
          <p:nvPr>
            <p:ph type="sldNum" sz="quarter" idx="12"/>
          </p:nvPr>
        </p:nvSpPr>
        <p:spPr/>
        <p:txBody>
          <a:bodyPr/>
          <a:lstStyle>
            <a:lvl1pPr>
              <a:defRPr/>
            </a:lvl1pPr>
          </a:lstStyle>
          <a:p>
            <a:pPr>
              <a:defRPr/>
            </a:pPr>
            <a:fld id="{D20543E9-41CD-4A16-B0E7-44D2B012F9CF}"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42178337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57200" y="3938588"/>
            <a:ext cx="8229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smtClean="0"/>
            </a:lvl1pPr>
          </a:lstStyle>
          <a:p>
            <a:pPr>
              <a:defRPr/>
            </a:pPr>
            <a:r>
              <a:rPr lang="en-US" smtClean="0">
                <a:solidFill>
                  <a:srgbClr val="04617B">
                    <a:shade val="90000"/>
                  </a:srgbClr>
                </a:solidFill>
              </a:rPr>
              <a:t>8/13/2015</a:t>
            </a:r>
            <a:endParaRPr lang="en-US">
              <a:solidFill>
                <a:srgbClr val="04617B">
                  <a:shade val="90000"/>
                </a:srgbClr>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r>
              <a:rPr lang="en-US">
                <a:solidFill>
                  <a:srgbClr val="04617B">
                    <a:shade val="90000"/>
                  </a:srgbClr>
                </a:solidFill>
              </a:rPr>
              <a:t>Air Resources Laboratory</a:t>
            </a: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0B819515-104F-40CD-953D-C0D7912C7572}"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39686026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smtClean="0"/>
            </a:lvl1pPr>
          </a:lstStyle>
          <a:p>
            <a:pPr>
              <a:defRPr/>
            </a:pPr>
            <a:r>
              <a:rPr lang="en-US" smtClean="0">
                <a:solidFill>
                  <a:srgbClr val="04617B">
                    <a:shade val="90000"/>
                  </a:srgbClr>
                </a:solidFill>
              </a:rPr>
              <a:t>8/13/2015</a:t>
            </a:r>
            <a:endParaRPr lang="es-ES">
              <a:solidFill>
                <a:srgbClr val="04617B">
                  <a:shade val="90000"/>
                </a:srgbClr>
              </a:solidFill>
            </a:endParaRPr>
          </a:p>
        </p:txBody>
      </p:sp>
      <p:sp>
        <p:nvSpPr>
          <p:cNvPr id="4" name="Footer Placeholder 3"/>
          <p:cNvSpPr>
            <a:spLocks noGrp="1"/>
          </p:cNvSpPr>
          <p:nvPr>
            <p:ph type="ftr" sz="quarter" idx="11"/>
          </p:nvPr>
        </p:nvSpPr>
        <p:spPr/>
        <p:txBody>
          <a:bodyPr/>
          <a:lstStyle>
            <a:lvl1pPr>
              <a:defRPr/>
            </a:lvl1pPr>
          </a:lstStyle>
          <a:p>
            <a:pPr>
              <a:defRPr/>
            </a:pPr>
            <a:r>
              <a:rPr lang="es-ES">
                <a:solidFill>
                  <a:srgbClr val="04617B">
                    <a:shade val="90000"/>
                  </a:srgbClr>
                </a:solidFill>
              </a:rPr>
              <a:t>Air Resources Laboratory</a:t>
            </a:r>
          </a:p>
        </p:txBody>
      </p:sp>
      <p:sp>
        <p:nvSpPr>
          <p:cNvPr id="5" name="Slide Number Placeholder 4"/>
          <p:cNvSpPr>
            <a:spLocks noGrp="1"/>
          </p:cNvSpPr>
          <p:nvPr>
            <p:ph type="sldNum" sz="quarter" idx="12"/>
          </p:nvPr>
        </p:nvSpPr>
        <p:spPr/>
        <p:txBody>
          <a:bodyPr/>
          <a:lstStyle>
            <a:lvl1pPr>
              <a:defRPr/>
            </a:lvl1pPr>
          </a:lstStyle>
          <a:p>
            <a:pPr>
              <a:defRPr/>
            </a:pPr>
            <a:fld id="{4DDE19F7-C2CA-497A-B835-C7C3870DBE22}" type="slidenum">
              <a:rPr lang="es-ES">
                <a:solidFill>
                  <a:srgbClr val="04617B">
                    <a:shade val="90000"/>
                  </a:srgbClr>
                </a:solidFill>
              </a:rPr>
              <a:pPr>
                <a:defRPr/>
              </a:pPr>
              <a:t>‹#›</a:t>
            </a:fld>
            <a:endParaRPr lang="es-ES">
              <a:solidFill>
                <a:srgbClr val="04617B">
                  <a:shade val="90000"/>
                </a:srgbClr>
              </a:solidFill>
            </a:endParaRPr>
          </a:p>
        </p:txBody>
      </p:sp>
    </p:spTree>
    <p:extLst>
      <p:ext uri="{BB962C8B-B14F-4D97-AF65-F5344CB8AC3E}">
        <p14:creationId xmlns:p14="http://schemas.microsoft.com/office/powerpoint/2010/main" val="5332283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smtClean="0"/>
            </a:lvl1pPr>
          </a:lstStyle>
          <a:p>
            <a:pPr>
              <a:defRPr/>
            </a:pPr>
            <a:r>
              <a:rPr lang="en-US" smtClean="0">
                <a:solidFill>
                  <a:srgbClr val="04617B">
                    <a:shade val="90000"/>
                  </a:srgbClr>
                </a:solidFill>
              </a:rPr>
              <a:t>8/13/2015</a:t>
            </a:r>
            <a:endParaRPr lang="en-US">
              <a:solidFill>
                <a:srgbClr val="04617B">
                  <a:shade val="90000"/>
                </a:srgbClr>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r>
              <a:rPr lang="en-US">
                <a:solidFill>
                  <a:srgbClr val="04617B">
                    <a:shade val="90000"/>
                  </a:srgbClr>
                </a:solidFill>
              </a:rPr>
              <a:t>Air Resources Laboratory</a:t>
            </a: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3672B826-8401-454D-8165-9830CC0F8B08}"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18691321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47800" y="2514600"/>
            <a:ext cx="6019800" cy="838200"/>
          </a:xfrm>
        </p:spPr>
        <p:txBody>
          <a:bodyPr/>
          <a:lstStyle/>
          <a:p>
            <a:r>
              <a:rPr lang="en-US"/>
              <a:t>Click to edit Master title style</a:t>
            </a:r>
          </a:p>
        </p:txBody>
      </p:sp>
      <p:sp>
        <p:nvSpPr>
          <p:cNvPr id="3" name="Date Placeholder 9"/>
          <p:cNvSpPr>
            <a:spLocks noGrp="1"/>
          </p:cNvSpPr>
          <p:nvPr>
            <p:ph type="dt" sz="half" idx="10"/>
          </p:nvPr>
        </p:nvSpPr>
        <p:spPr/>
        <p:txBody>
          <a:bodyPr/>
          <a:lstStyle>
            <a:lvl1pPr>
              <a:defRPr/>
            </a:lvl1pPr>
          </a:lstStyle>
          <a:p>
            <a:pPr>
              <a:defRPr/>
            </a:pPr>
            <a:r>
              <a:rPr lang="en-US" smtClean="0">
                <a:solidFill>
                  <a:srgbClr val="04617B">
                    <a:shade val="90000"/>
                  </a:srgbClr>
                </a:solidFill>
              </a:rPr>
              <a:t>8/13/2015</a:t>
            </a:r>
            <a:endParaRPr lang="en-US" dirty="0">
              <a:solidFill>
                <a:srgbClr val="04617B">
                  <a:shade val="90000"/>
                </a:srgbClr>
              </a:solidFill>
            </a:endParaRPr>
          </a:p>
        </p:txBody>
      </p:sp>
      <p:sp>
        <p:nvSpPr>
          <p:cNvPr id="4" name="Footer Placeholder 21"/>
          <p:cNvSpPr>
            <a:spLocks noGrp="1"/>
          </p:cNvSpPr>
          <p:nvPr>
            <p:ph type="ftr" sz="quarter" idx="11"/>
          </p:nvPr>
        </p:nvSpPr>
        <p:spPr/>
        <p:txBody>
          <a:bodyPr/>
          <a:lstStyle>
            <a:lvl1pPr>
              <a:defRPr/>
            </a:lvl1pPr>
          </a:lstStyle>
          <a:p>
            <a:pPr>
              <a:defRPr/>
            </a:pPr>
            <a:r>
              <a:rPr lang="en-US">
                <a:solidFill>
                  <a:srgbClr val="04617B">
                    <a:shade val="90000"/>
                  </a:srgbClr>
                </a:solidFill>
              </a:rPr>
              <a:t>Air Resources Laboratory</a:t>
            </a:r>
          </a:p>
        </p:txBody>
      </p:sp>
      <p:sp>
        <p:nvSpPr>
          <p:cNvPr id="5" name="Slide Number Placeholder 17"/>
          <p:cNvSpPr>
            <a:spLocks noGrp="1"/>
          </p:cNvSpPr>
          <p:nvPr>
            <p:ph type="sldNum" sz="quarter" idx="12"/>
          </p:nvPr>
        </p:nvSpPr>
        <p:spPr/>
        <p:txBody>
          <a:bodyPr/>
          <a:lstStyle>
            <a:lvl1pPr>
              <a:defRPr/>
            </a:lvl1pPr>
          </a:lstStyle>
          <a:p>
            <a:pPr>
              <a:defRPr/>
            </a:pPr>
            <a:fld id="{B346FA8F-EA8F-474A-9BFB-A52DBCDF7A08}"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31125674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447800" y="2514600"/>
            <a:ext cx="6019800" cy="8382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a:prstGeom prst="rect">
            <a:avLst/>
          </a:prstGeom>
        </p:spPr>
        <p:txBody>
          <a:bodyPr/>
          <a:lstStyle/>
          <a:p>
            <a:pPr lvl="0"/>
            <a:endParaRPr lang="en-US" noProof="0"/>
          </a:p>
        </p:txBody>
      </p:sp>
      <p:sp>
        <p:nvSpPr>
          <p:cNvPr id="4" name="Date Placeholder 9"/>
          <p:cNvSpPr>
            <a:spLocks noGrp="1"/>
          </p:cNvSpPr>
          <p:nvPr>
            <p:ph type="dt" sz="half" idx="10"/>
          </p:nvPr>
        </p:nvSpPr>
        <p:spPr/>
        <p:txBody>
          <a:bodyPr/>
          <a:lstStyle>
            <a:lvl1pPr>
              <a:defRPr/>
            </a:lvl1pPr>
          </a:lstStyle>
          <a:p>
            <a:pPr>
              <a:defRPr/>
            </a:pPr>
            <a:r>
              <a:rPr lang="en-US" smtClean="0">
                <a:solidFill>
                  <a:srgbClr val="04617B">
                    <a:shade val="90000"/>
                  </a:srgbClr>
                </a:solidFill>
              </a:rPr>
              <a:t>8/13/2015</a:t>
            </a: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r>
              <a:rPr lang="en-US">
                <a:solidFill>
                  <a:srgbClr val="04617B">
                    <a:shade val="90000"/>
                  </a:srgbClr>
                </a:solidFill>
              </a:rPr>
              <a:t>Air Resources Laboratory</a:t>
            </a:r>
          </a:p>
        </p:txBody>
      </p:sp>
      <p:sp>
        <p:nvSpPr>
          <p:cNvPr id="6" name="Slide Number Placeholder 17"/>
          <p:cNvSpPr>
            <a:spLocks noGrp="1"/>
          </p:cNvSpPr>
          <p:nvPr>
            <p:ph type="sldNum" sz="quarter" idx="12"/>
          </p:nvPr>
        </p:nvSpPr>
        <p:spPr/>
        <p:txBody>
          <a:bodyPr/>
          <a:lstStyle>
            <a:lvl1pPr>
              <a:defRPr/>
            </a:lvl1pPr>
          </a:lstStyle>
          <a:p>
            <a:pPr>
              <a:defRPr/>
            </a:pPr>
            <a:fld id="{05B7BB43-90DD-4D6C-8631-233D21DBC0A2}"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3789248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r>
              <a:rPr lang="en-US" smtClean="0"/>
              <a:t>8/13/2015</a:t>
            </a:r>
            <a:endParaRPr lang="en-US" dirty="0"/>
          </a:p>
        </p:txBody>
      </p:sp>
      <p:sp>
        <p:nvSpPr>
          <p:cNvPr id="6" name="Footer Placeholder 21"/>
          <p:cNvSpPr>
            <a:spLocks noGrp="1"/>
          </p:cNvSpPr>
          <p:nvPr>
            <p:ph type="ftr" sz="quarter" idx="11"/>
          </p:nvPr>
        </p:nvSpPr>
        <p:spPr/>
        <p:txBody>
          <a:bodyPr/>
          <a:lstStyle>
            <a:lvl1pPr>
              <a:defRPr/>
            </a:lvl1pPr>
          </a:lstStyle>
          <a:p>
            <a:pPr>
              <a:defRPr/>
            </a:pPr>
            <a:r>
              <a:rPr lang="en-US"/>
              <a:t>Air Resources Laboratory</a:t>
            </a:r>
          </a:p>
        </p:txBody>
      </p:sp>
      <p:sp>
        <p:nvSpPr>
          <p:cNvPr id="7" name="Slide Number Placeholder 17"/>
          <p:cNvSpPr>
            <a:spLocks noGrp="1"/>
          </p:cNvSpPr>
          <p:nvPr>
            <p:ph type="sldNum" sz="quarter" idx="12"/>
          </p:nvPr>
        </p:nvSpPr>
        <p:spPr/>
        <p:txBody>
          <a:bodyPr/>
          <a:lstStyle>
            <a:lvl1pPr>
              <a:defRPr/>
            </a:lvl1pPr>
          </a:lstStyle>
          <a:p>
            <a:pPr>
              <a:defRPr/>
            </a:pPr>
            <a:fld id="{D631789F-39F6-4E84-BA7D-2D839338EDC8}" type="slidenum">
              <a:rPr lang="en-US"/>
              <a:pPr>
                <a:defRPr/>
              </a:pPr>
              <a:t>‹#›</a:t>
            </a:fld>
            <a:endParaRPr lang="en-US" dirty="0"/>
          </a:p>
        </p:txBody>
      </p:sp>
    </p:spTree>
    <p:extLst>
      <p:ext uri="{BB962C8B-B14F-4D97-AF65-F5344CB8AC3E}">
        <p14:creationId xmlns:p14="http://schemas.microsoft.com/office/powerpoint/2010/main" val="5988168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47800" y="2514600"/>
            <a:ext cx="6019800" cy="8382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endParaRPr lang="en-US" noProof="0"/>
          </a:p>
        </p:txBody>
      </p:sp>
      <p:sp>
        <p:nvSpPr>
          <p:cNvPr id="4" name="Date Placeholder 9"/>
          <p:cNvSpPr>
            <a:spLocks noGrp="1"/>
          </p:cNvSpPr>
          <p:nvPr>
            <p:ph type="dt" sz="half" idx="10"/>
          </p:nvPr>
        </p:nvSpPr>
        <p:spPr/>
        <p:txBody>
          <a:bodyPr/>
          <a:lstStyle>
            <a:lvl1pPr>
              <a:defRPr/>
            </a:lvl1pPr>
          </a:lstStyle>
          <a:p>
            <a:pPr>
              <a:defRPr/>
            </a:pPr>
            <a:r>
              <a:rPr lang="en-US" smtClean="0">
                <a:solidFill>
                  <a:srgbClr val="04617B">
                    <a:shade val="90000"/>
                  </a:srgbClr>
                </a:solidFill>
              </a:rPr>
              <a:t>8/13/2015</a:t>
            </a: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r>
              <a:rPr lang="en-US">
                <a:solidFill>
                  <a:srgbClr val="04617B">
                    <a:shade val="90000"/>
                  </a:srgbClr>
                </a:solidFill>
              </a:rPr>
              <a:t>Air Resources Laboratory</a:t>
            </a:r>
          </a:p>
        </p:txBody>
      </p:sp>
      <p:sp>
        <p:nvSpPr>
          <p:cNvPr id="6" name="Slide Number Placeholder 17"/>
          <p:cNvSpPr>
            <a:spLocks noGrp="1"/>
          </p:cNvSpPr>
          <p:nvPr>
            <p:ph type="sldNum" sz="quarter" idx="12"/>
          </p:nvPr>
        </p:nvSpPr>
        <p:spPr/>
        <p:txBody>
          <a:bodyPr/>
          <a:lstStyle>
            <a:lvl1pPr>
              <a:defRPr/>
            </a:lvl1pPr>
          </a:lstStyle>
          <a:p>
            <a:pPr>
              <a:defRPr/>
            </a:pPr>
            <a:fld id="{AB0AE15C-E92C-4F35-9B45-BB5F5C5302C3}"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22001304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8" name="Content Placeholder 2"/>
          <p:cNvSpPr>
            <a:spLocks noGrp="1"/>
          </p:cNvSpPr>
          <p:nvPr>
            <p:ph idx="13"/>
          </p:nvPr>
        </p:nvSpPr>
        <p:spPr>
          <a:xfrm>
            <a:off x="609600" y="1524000"/>
            <a:ext cx="8229600" cy="4389120"/>
          </a:xfrm>
          <a:prstGeom prst="rect">
            <a:avLst/>
          </a:prstGeom>
        </p:spPr>
        <p:txBody>
          <a:bodyPr/>
          <a:lstStyle>
            <a:lvl1pPr>
              <a:defRPr sz="36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9"/>
          <p:cNvSpPr>
            <a:spLocks noGrp="1"/>
          </p:cNvSpPr>
          <p:nvPr>
            <p:ph type="dt" sz="half" idx="14"/>
          </p:nvPr>
        </p:nvSpPr>
        <p:spPr/>
        <p:txBody>
          <a:bodyPr/>
          <a:lstStyle>
            <a:lvl1pPr>
              <a:defRPr/>
            </a:lvl1pPr>
          </a:lstStyle>
          <a:p>
            <a:pPr>
              <a:defRPr/>
            </a:pPr>
            <a:r>
              <a:rPr lang="en-US" smtClean="0">
                <a:solidFill>
                  <a:srgbClr val="04617B">
                    <a:shade val="90000"/>
                  </a:srgbClr>
                </a:solidFill>
              </a:rPr>
              <a:t>8/13/2015</a:t>
            </a:r>
            <a:endParaRPr lang="en-US" dirty="0">
              <a:solidFill>
                <a:srgbClr val="04617B">
                  <a:shade val="90000"/>
                </a:srgbClr>
              </a:solidFill>
            </a:endParaRPr>
          </a:p>
        </p:txBody>
      </p:sp>
      <p:sp>
        <p:nvSpPr>
          <p:cNvPr id="4" name="Footer Placeholder 21"/>
          <p:cNvSpPr>
            <a:spLocks noGrp="1"/>
          </p:cNvSpPr>
          <p:nvPr>
            <p:ph type="ftr" sz="quarter" idx="15"/>
          </p:nvPr>
        </p:nvSpPr>
        <p:spPr/>
        <p:txBody>
          <a:bodyPr/>
          <a:lstStyle>
            <a:lvl1pPr>
              <a:defRPr/>
            </a:lvl1pPr>
          </a:lstStyle>
          <a:p>
            <a:pPr>
              <a:defRPr/>
            </a:pPr>
            <a:r>
              <a:rPr lang="en-US">
                <a:solidFill>
                  <a:srgbClr val="04617B">
                    <a:shade val="90000"/>
                  </a:srgbClr>
                </a:solidFill>
              </a:rPr>
              <a:t>Air Resources Laboratory</a:t>
            </a:r>
          </a:p>
        </p:txBody>
      </p:sp>
      <p:sp>
        <p:nvSpPr>
          <p:cNvPr id="5" name="Slide Number Placeholder 17"/>
          <p:cNvSpPr>
            <a:spLocks noGrp="1"/>
          </p:cNvSpPr>
          <p:nvPr>
            <p:ph type="sldNum" sz="quarter" idx="16"/>
          </p:nvPr>
        </p:nvSpPr>
        <p:spPr/>
        <p:txBody>
          <a:bodyPr/>
          <a:lstStyle>
            <a:lvl1pPr>
              <a:defRPr/>
            </a:lvl1pPr>
          </a:lstStyle>
          <a:p>
            <a:pPr>
              <a:defRPr/>
            </a:pPr>
            <a:fld id="{47D627D4-CC34-4EE8-8DB1-2433089FCCD2}"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33137734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935480"/>
            <a:ext cx="8229600" cy="438912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9"/>
          <p:cNvSpPr>
            <a:spLocks noGrp="1"/>
          </p:cNvSpPr>
          <p:nvPr>
            <p:ph type="dt" sz="half" idx="10"/>
          </p:nvPr>
        </p:nvSpPr>
        <p:spPr/>
        <p:txBody>
          <a:bodyPr/>
          <a:lstStyle>
            <a:lvl1pPr>
              <a:defRPr/>
            </a:lvl1pPr>
          </a:lstStyle>
          <a:p>
            <a:pPr>
              <a:defRPr/>
            </a:pPr>
            <a:r>
              <a:rPr lang="en-US" smtClean="0">
                <a:solidFill>
                  <a:srgbClr val="04617B">
                    <a:shade val="90000"/>
                  </a:srgbClr>
                </a:solidFill>
              </a:rPr>
              <a:t>8/13/2015</a:t>
            </a: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r>
              <a:rPr lang="en-US">
                <a:solidFill>
                  <a:srgbClr val="04617B">
                    <a:shade val="90000"/>
                  </a:srgbClr>
                </a:solidFill>
              </a:rPr>
              <a:t>Air Resources Laboratory</a:t>
            </a:r>
          </a:p>
        </p:txBody>
      </p:sp>
      <p:sp>
        <p:nvSpPr>
          <p:cNvPr id="6" name="Slide Number Placeholder 17"/>
          <p:cNvSpPr>
            <a:spLocks noGrp="1"/>
          </p:cNvSpPr>
          <p:nvPr>
            <p:ph type="sldNum" sz="quarter" idx="12"/>
          </p:nvPr>
        </p:nvSpPr>
        <p:spPr/>
        <p:txBody>
          <a:bodyPr/>
          <a:lstStyle>
            <a:lvl1pPr>
              <a:defRPr/>
            </a:lvl1pPr>
          </a:lstStyle>
          <a:p>
            <a:pPr>
              <a:defRPr/>
            </a:pPr>
            <a:fld id="{9A8250AF-4A14-4A00-BFBA-999D9F62222D}"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40468004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r>
              <a:rPr lang="en-US" smtClean="0">
                <a:solidFill>
                  <a:srgbClr val="04617B">
                    <a:shade val="90000"/>
                  </a:srgbClr>
                </a:solidFill>
              </a:rPr>
              <a:t>8/13/2015</a:t>
            </a:r>
            <a:endParaRPr lang="en-US" dirty="0">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r>
              <a:rPr lang="en-US">
                <a:solidFill>
                  <a:srgbClr val="04617B">
                    <a:shade val="90000"/>
                  </a:srgbClr>
                </a:solidFill>
              </a:rPr>
              <a:t>Air Resources Laboratory</a:t>
            </a:r>
          </a:p>
        </p:txBody>
      </p:sp>
      <p:sp>
        <p:nvSpPr>
          <p:cNvPr id="7" name="Slide Number Placeholder 17"/>
          <p:cNvSpPr>
            <a:spLocks noGrp="1"/>
          </p:cNvSpPr>
          <p:nvPr>
            <p:ph type="sldNum" sz="quarter" idx="12"/>
          </p:nvPr>
        </p:nvSpPr>
        <p:spPr/>
        <p:txBody>
          <a:bodyPr/>
          <a:lstStyle>
            <a:lvl1pPr>
              <a:defRPr/>
            </a:lvl1pPr>
          </a:lstStyle>
          <a:p>
            <a:pPr>
              <a:defRPr/>
            </a:pPr>
            <a:fld id="{D631789F-39F6-4E84-BA7D-2D839338EDC8}"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18863615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a:prstGeom prst="rect">
            <a:avLst/>
          </a:prstGeo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a:r>
              <a:rPr lang="en-US" dirty="0" smtClean="0"/>
              <a:t>Click to edit Master text styles</a:t>
            </a:r>
          </a:p>
        </p:txBody>
      </p:sp>
      <p:sp>
        <p:nvSpPr>
          <p:cNvPr id="4" name="Text Placeholder 3"/>
          <p:cNvSpPr>
            <a:spLocks noGrp="1"/>
          </p:cNvSpPr>
          <p:nvPr>
            <p:ph type="body" sz="half" idx="3"/>
          </p:nvPr>
        </p:nvSpPr>
        <p:spPr>
          <a:xfrm>
            <a:off x="4645025" y="1859757"/>
            <a:ext cx="4041775" cy="654843"/>
          </a:xfrm>
          <a:prstGeom prst="rect">
            <a:avLst/>
          </a:prstGeo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a:r>
              <a:rPr lang="en-US" dirty="0" smtClean="0"/>
              <a:t>Click to edit Master text styles</a:t>
            </a:r>
          </a:p>
        </p:txBody>
      </p:sp>
      <p:sp>
        <p:nvSpPr>
          <p:cNvPr id="5" name="Content Placeholder 4"/>
          <p:cNvSpPr>
            <a:spLocks noGrp="1"/>
          </p:cNvSpPr>
          <p:nvPr>
            <p:ph sz="quarter" idx="2"/>
          </p:nvPr>
        </p:nvSpPr>
        <p:spPr>
          <a:xfrm>
            <a:off x="457200" y="2514600"/>
            <a:ext cx="4040188" cy="3845720"/>
          </a:xfrm>
          <a:prstGeom prst="rect">
            <a:avLst/>
          </a:prstGeo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a:prstGeom prst="rect">
            <a:avLst/>
          </a:prstGeo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r>
              <a:rPr lang="en-US" smtClean="0">
                <a:solidFill>
                  <a:srgbClr val="04617B">
                    <a:shade val="90000"/>
                  </a:srgbClr>
                </a:solidFill>
              </a:rPr>
              <a:t>8/13/2015</a:t>
            </a:r>
            <a:endParaRPr lang="en-US" dirty="0">
              <a:solidFill>
                <a:srgbClr val="04617B">
                  <a:shade val="90000"/>
                </a:srgbClr>
              </a:solidFill>
            </a:endParaRPr>
          </a:p>
        </p:txBody>
      </p:sp>
      <p:sp>
        <p:nvSpPr>
          <p:cNvPr id="8" name="Footer Placeholder 21"/>
          <p:cNvSpPr>
            <a:spLocks noGrp="1"/>
          </p:cNvSpPr>
          <p:nvPr>
            <p:ph type="ftr" sz="quarter" idx="11"/>
          </p:nvPr>
        </p:nvSpPr>
        <p:spPr/>
        <p:txBody>
          <a:bodyPr/>
          <a:lstStyle>
            <a:lvl1pPr>
              <a:defRPr/>
            </a:lvl1pPr>
          </a:lstStyle>
          <a:p>
            <a:pPr>
              <a:defRPr/>
            </a:pPr>
            <a:r>
              <a:rPr lang="en-US">
                <a:solidFill>
                  <a:srgbClr val="04617B">
                    <a:shade val="90000"/>
                  </a:srgbClr>
                </a:solidFill>
              </a:rPr>
              <a:t>Air Resources Laboratory</a:t>
            </a:r>
          </a:p>
        </p:txBody>
      </p:sp>
      <p:sp>
        <p:nvSpPr>
          <p:cNvPr id="9" name="Slide Number Placeholder 17"/>
          <p:cNvSpPr>
            <a:spLocks noGrp="1"/>
          </p:cNvSpPr>
          <p:nvPr>
            <p:ph type="sldNum" sz="quarter" idx="12"/>
          </p:nvPr>
        </p:nvSpPr>
        <p:spPr/>
        <p:txBody>
          <a:bodyPr/>
          <a:lstStyle>
            <a:lvl1pPr>
              <a:defRPr/>
            </a:lvl1pPr>
          </a:lstStyle>
          <a:p>
            <a:pPr>
              <a:defRPr/>
            </a:pPr>
            <a:fld id="{D3CA37BE-EC49-46B0-9C27-03E903ED194A}"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3080028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r>
              <a:rPr lang="en-US" smtClean="0">
                <a:solidFill>
                  <a:srgbClr val="04617B">
                    <a:shade val="90000"/>
                  </a:srgbClr>
                </a:solidFill>
              </a:rPr>
              <a:t>8/13/2015</a:t>
            </a:r>
            <a:endParaRPr lang="en-US" dirty="0">
              <a:solidFill>
                <a:srgbClr val="04617B">
                  <a:shade val="90000"/>
                </a:srgbClr>
              </a:solidFill>
            </a:endParaRPr>
          </a:p>
        </p:txBody>
      </p:sp>
      <p:sp>
        <p:nvSpPr>
          <p:cNvPr id="3" name="Footer Placeholder 21"/>
          <p:cNvSpPr>
            <a:spLocks noGrp="1"/>
          </p:cNvSpPr>
          <p:nvPr>
            <p:ph type="ftr" sz="quarter" idx="11"/>
          </p:nvPr>
        </p:nvSpPr>
        <p:spPr/>
        <p:txBody>
          <a:bodyPr/>
          <a:lstStyle>
            <a:lvl1pPr>
              <a:defRPr/>
            </a:lvl1pPr>
          </a:lstStyle>
          <a:p>
            <a:pPr>
              <a:defRPr/>
            </a:pPr>
            <a:r>
              <a:rPr lang="en-US">
                <a:solidFill>
                  <a:srgbClr val="04617B">
                    <a:shade val="90000"/>
                  </a:srgbClr>
                </a:solidFill>
              </a:rPr>
              <a:t>Air Resources Laboratory</a:t>
            </a:r>
          </a:p>
        </p:txBody>
      </p:sp>
      <p:sp>
        <p:nvSpPr>
          <p:cNvPr id="4" name="Slide Number Placeholder 17"/>
          <p:cNvSpPr>
            <a:spLocks noGrp="1"/>
          </p:cNvSpPr>
          <p:nvPr>
            <p:ph type="sldNum" sz="quarter" idx="12"/>
          </p:nvPr>
        </p:nvSpPr>
        <p:spPr/>
        <p:txBody>
          <a:bodyPr/>
          <a:lstStyle>
            <a:lvl1pPr>
              <a:defRPr/>
            </a:lvl1pPr>
          </a:lstStyle>
          <a:p>
            <a:pPr>
              <a:defRPr/>
            </a:pPr>
            <a:fld id="{3AA892CE-29A7-4539-9801-AC9819164F3D}"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23791991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a:prstGeom prst="rect">
            <a:avLst/>
          </a:prstGeom>
        </p:spPr>
        <p:txBody>
          <a:bodyPr>
            <a:noAutofit/>
          </a:bodyPr>
          <a:lstStyle>
            <a:lvl1pPr algn="l" rtl="0">
              <a:spcBef>
                <a:spcPct val="0"/>
              </a:spcBef>
              <a:buNone/>
              <a:defRPr sz="2600" b="0">
                <a:ln>
                  <a:noFill/>
                </a:ln>
                <a:solidFill>
                  <a:schemeClr val="tx1"/>
                </a:solidFill>
                <a:effectLst/>
                <a:latin typeface="+mj-lt"/>
                <a:ea typeface="+mj-ea"/>
                <a:cs typeface="+mj-cs"/>
              </a:defRPr>
            </a:lvl1pPr>
          </a:lstStyle>
          <a:p>
            <a:r>
              <a:rPr lang="en-US" dirty="0" smtClean="0"/>
              <a:t>Click to edit Master title style</a:t>
            </a:r>
            <a:endParaRPr lang="en-US" dirty="0"/>
          </a:p>
        </p:txBody>
      </p:sp>
      <p:sp>
        <p:nvSpPr>
          <p:cNvPr id="3" name="Text Placeholder 2"/>
          <p:cNvSpPr>
            <a:spLocks noGrp="1"/>
          </p:cNvSpPr>
          <p:nvPr>
            <p:ph type="body" idx="2"/>
          </p:nvPr>
        </p:nvSpPr>
        <p:spPr>
          <a:xfrm>
            <a:off x="685800" y="1676400"/>
            <a:ext cx="2743200" cy="4572000"/>
          </a:xfrm>
          <a:prstGeom prst="rect">
            <a:avLst/>
          </a:prstGeo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a:prstGeom prst="rect">
            <a:avLst/>
          </a:prstGeo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r>
              <a:rPr lang="en-US" smtClean="0">
                <a:solidFill>
                  <a:srgbClr val="04617B">
                    <a:shade val="90000"/>
                  </a:srgbClr>
                </a:solidFill>
              </a:rPr>
              <a:t>8/13/2015</a:t>
            </a:r>
            <a:endParaRPr lang="en-US" dirty="0">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r>
              <a:rPr lang="en-US">
                <a:solidFill>
                  <a:srgbClr val="04617B">
                    <a:shade val="90000"/>
                  </a:srgbClr>
                </a:solidFill>
              </a:rPr>
              <a:t>Air Resources Laboratory</a:t>
            </a:r>
          </a:p>
        </p:txBody>
      </p:sp>
      <p:sp>
        <p:nvSpPr>
          <p:cNvPr id="7" name="Slide Number Placeholder 17"/>
          <p:cNvSpPr>
            <a:spLocks noGrp="1"/>
          </p:cNvSpPr>
          <p:nvPr>
            <p:ph type="sldNum" sz="quarter" idx="12"/>
          </p:nvPr>
        </p:nvSpPr>
        <p:spPr/>
        <p:txBody>
          <a:bodyPr/>
          <a:lstStyle>
            <a:lvl1pPr>
              <a:defRPr/>
            </a:lvl1pPr>
          </a:lstStyle>
          <a:p>
            <a:pPr>
              <a:defRPr/>
            </a:pPr>
            <a:fld id="{CA35E3ED-1B6B-4392-8EF9-E2C8920A1D3B}"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41799944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nip and Round Single Corner Rectangle 8"/>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Right Triangle 11"/>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Calibri"/>
            </a:endParaRPr>
          </a:p>
        </p:txBody>
      </p:sp>
      <p:sp>
        <p:nvSpPr>
          <p:cNvPr id="8"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Calibri"/>
            </a:endParaRPr>
          </a:p>
        </p:txBody>
      </p:sp>
      <p:sp>
        <p:nvSpPr>
          <p:cNvPr id="2" name="Title 1"/>
          <p:cNvSpPr>
            <a:spLocks noGrp="1"/>
          </p:cNvSpPr>
          <p:nvPr>
            <p:ph type="title"/>
          </p:nvPr>
        </p:nvSpPr>
        <p:spPr>
          <a:xfrm>
            <a:off x="609600" y="1176996"/>
            <a:ext cx="2212848" cy="1582621"/>
          </a:xfrm>
          <a:prstGeom prst="rect">
            <a:avLst/>
          </a:prstGeom>
        </p:spPr>
        <p:txBody>
          <a:bodyPr lIns="45720" rIns="45720" bIns="45720"/>
          <a:lstStyle>
            <a:lvl1pPr algn="l">
              <a:buNone/>
              <a:defRPr sz="2000" b="1">
                <a:solidFill>
                  <a:schemeClr val="tx1"/>
                </a:solidFill>
              </a:defRPr>
            </a:lvl1pPr>
          </a:lstStyle>
          <a:p>
            <a:r>
              <a:rPr lang="en-US" dirty="0" smtClean="0"/>
              <a:t>Click to edit Master title style</a:t>
            </a:r>
            <a:endParaRPr lang="en-US" dirty="0"/>
          </a:p>
        </p:txBody>
      </p:sp>
      <p:sp>
        <p:nvSpPr>
          <p:cNvPr id="4" name="Text Placeholder 3"/>
          <p:cNvSpPr>
            <a:spLocks noGrp="1"/>
          </p:cNvSpPr>
          <p:nvPr>
            <p:ph type="body" sz="half" idx="2"/>
          </p:nvPr>
        </p:nvSpPr>
        <p:spPr>
          <a:xfrm>
            <a:off x="609600" y="2828785"/>
            <a:ext cx="2209800" cy="2179320"/>
          </a:xfrm>
          <a:prstGeom prst="rect">
            <a:avLst/>
          </a:prstGeo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smtClean="0"/>
            </a:lvl1pPr>
          </a:lstStyle>
          <a:p>
            <a:pPr>
              <a:defRPr/>
            </a:pPr>
            <a:r>
              <a:rPr lang="en-US" smtClean="0">
                <a:solidFill>
                  <a:srgbClr val="04617B">
                    <a:shade val="90000"/>
                  </a:srgbClr>
                </a:solidFill>
              </a:rPr>
              <a:t>8/13/2015</a:t>
            </a:r>
            <a:endParaRPr lang="en-US">
              <a:solidFill>
                <a:srgbClr val="04617B">
                  <a:shade val="90000"/>
                </a:srgbClr>
              </a:solidFill>
            </a:endParaRPr>
          </a:p>
        </p:txBody>
      </p:sp>
      <p:sp>
        <p:nvSpPr>
          <p:cNvPr id="10" name="Footer Placeholder 5"/>
          <p:cNvSpPr>
            <a:spLocks noGrp="1"/>
          </p:cNvSpPr>
          <p:nvPr>
            <p:ph type="ftr" sz="quarter" idx="11"/>
          </p:nvPr>
        </p:nvSpPr>
        <p:spPr/>
        <p:txBody>
          <a:bodyPr/>
          <a:lstStyle>
            <a:lvl1pPr>
              <a:defRPr/>
            </a:lvl1pPr>
          </a:lstStyle>
          <a:p>
            <a:pPr>
              <a:defRPr/>
            </a:pPr>
            <a:r>
              <a:rPr lang="en-US">
                <a:solidFill>
                  <a:srgbClr val="04617B">
                    <a:shade val="90000"/>
                  </a:srgbClr>
                </a:solidFill>
              </a:rPr>
              <a:t>Air Resources Laboratory</a:t>
            </a:r>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EEBEA21A-DB62-4F8E-AA7E-167EFFFFA841}"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37202474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935480"/>
            <a:ext cx="8229600" cy="438912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r>
              <a:rPr lang="en-US" smtClean="0">
                <a:solidFill>
                  <a:srgbClr val="04617B">
                    <a:shade val="90000"/>
                  </a:srgbClr>
                </a:solidFill>
              </a:rPr>
              <a:t>8/13/2015</a:t>
            </a: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r>
              <a:rPr lang="en-US">
                <a:solidFill>
                  <a:srgbClr val="04617B">
                    <a:shade val="90000"/>
                  </a:srgbClr>
                </a:solidFill>
              </a:rPr>
              <a:t>Air Resources Laboratory</a:t>
            </a:r>
          </a:p>
        </p:txBody>
      </p:sp>
      <p:sp>
        <p:nvSpPr>
          <p:cNvPr id="6" name="Slide Number Placeholder 17"/>
          <p:cNvSpPr>
            <a:spLocks noGrp="1"/>
          </p:cNvSpPr>
          <p:nvPr>
            <p:ph type="sldNum" sz="quarter" idx="12"/>
          </p:nvPr>
        </p:nvSpPr>
        <p:spPr/>
        <p:txBody>
          <a:bodyPr/>
          <a:lstStyle>
            <a:lvl1pPr>
              <a:defRPr/>
            </a:lvl1pPr>
          </a:lstStyle>
          <a:p>
            <a:pPr>
              <a:defRPr/>
            </a:pPr>
            <a:fld id="{A5FB65BE-7127-47C7-8389-F7A5BDD3F153}"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29949410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a:prstGeom prst="rect">
            <a:avLst/>
          </a:prstGeo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914401"/>
            <a:ext cx="6019800" cy="5211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r>
              <a:rPr lang="en-US" smtClean="0">
                <a:solidFill>
                  <a:srgbClr val="04617B">
                    <a:shade val="90000"/>
                  </a:srgbClr>
                </a:solidFill>
              </a:rPr>
              <a:t>8/13/2015</a:t>
            </a: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r>
              <a:rPr lang="en-US">
                <a:solidFill>
                  <a:srgbClr val="04617B">
                    <a:shade val="90000"/>
                  </a:srgbClr>
                </a:solidFill>
              </a:rPr>
              <a:t>Air Resources Laboratory</a:t>
            </a:r>
          </a:p>
        </p:txBody>
      </p:sp>
      <p:sp>
        <p:nvSpPr>
          <p:cNvPr id="6" name="Slide Number Placeholder 17"/>
          <p:cNvSpPr>
            <a:spLocks noGrp="1"/>
          </p:cNvSpPr>
          <p:nvPr>
            <p:ph type="sldNum" sz="quarter" idx="12"/>
          </p:nvPr>
        </p:nvSpPr>
        <p:spPr/>
        <p:txBody>
          <a:bodyPr/>
          <a:lstStyle>
            <a:lvl1pPr>
              <a:defRPr/>
            </a:lvl1pPr>
          </a:lstStyle>
          <a:p>
            <a:pPr>
              <a:defRPr/>
            </a:pPr>
            <a:fld id="{D20543E9-41CD-4A16-B0E7-44D2B012F9CF}"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984322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a:prstGeom prst="rect">
            <a:avLst/>
          </a:prstGeo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a:r>
              <a:rPr lang="en-US" dirty="0" smtClean="0"/>
              <a:t>Click to edit Master text styles</a:t>
            </a:r>
          </a:p>
        </p:txBody>
      </p:sp>
      <p:sp>
        <p:nvSpPr>
          <p:cNvPr id="4" name="Text Placeholder 3"/>
          <p:cNvSpPr>
            <a:spLocks noGrp="1"/>
          </p:cNvSpPr>
          <p:nvPr>
            <p:ph type="body" sz="half" idx="3"/>
          </p:nvPr>
        </p:nvSpPr>
        <p:spPr>
          <a:xfrm>
            <a:off x="4645025" y="1859757"/>
            <a:ext cx="4041775" cy="654843"/>
          </a:xfrm>
          <a:prstGeom prst="rect">
            <a:avLst/>
          </a:prstGeo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a:r>
              <a:rPr lang="en-US" dirty="0" smtClean="0"/>
              <a:t>Click to edit Master text styles</a:t>
            </a:r>
          </a:p>
        </p:txBody>
      </p:sp>
      <p:sp>
        <p:nvSpPr>
          <p:cNvPr id="5" name="Content Placeholder 4"/>
          <p:cNvSpPr>
            <a:spLocks noGrp="1"/>
          </p:cNvSpPr>
          <p:nvPr>
            <p:ph sz="quarter" idx="2"/>
          </p:nvPr>
        </p:nvSpPr>
        <p:spPr>
          <a:xfrm>
            <a:off x="457200" y="2514600"/>
            <a:ext cx="4040188" cy="3845720"/>
          </a:xfrm>
          <a:prstGeom prst="rect">
            <a:avLst/>
          </a:prstGeo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a:prstGeom prst="rect">
            <a:avLst/>
          </a:prstGeo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r>
              <a:rPr lang="en-US" smtClean="0"/>
              <a:t>8/13/2015</a:t>
            </a:r>
            <a:endParaRPr lang="en-US" dirty="0"/>
          </a:p>
        </p:txBody>
      </p:sp>
      <p:sp>
        <p:nvSpPr>
          <p:cNvPr id="8" name="Footer Placeholder 21"/>
          <p:cNvSpPr>
            <a:spLocks noGrp="1"/>
          </p:cNvSpPr>
          <p:nvPr>
            <p:ph type="ftr" sz="quarter" idx="11"/>
          </p:nvPr>
        </p:nvSpPr>
        <p:spPr/>
        <p:txBody>
          <a:bodyPr/>
          <a:lstStyle>
            <a:lvl1pPr>
              <a:defRPr/>
            </a:lvl1pPr>
          </a:lstStyle>
          <a:p>
            <a:pPr>
              <a:defRPr/>
            </a:pPr>
            <a:r>
              <a:rPr lang="en-US"/>
              <a:t>Air Resources Laboratory</a:t>
            </a:r>
          </a:p>
        </p:txBody>
      </p:sp>
      <p:sp>
        <p:nvSpPr>
          <p:cNvPr id="9" name="Slide Number Placeholder 17"/>
          <p:cNvSpPr>
            <a:spLocks noGrp="1"/>
          </p:cNvSpPr>
          <p:nvPr>
            <p:ph type="sldNum" sz="quarter" idx="12"/>
          </p:nvPr>
        </p:nvSpPr>
        <p:spPr/>
        <p:txBody>
          <a:bodyPr/>
          <a:lstStyle>
            <a:lvl1pPr>
              <a:defRPr/>
            </a:lvl1pPr>
          </a:lstStyle>
          <a:p>
            <a:pPr>
              <a:defRPr/>
            </a:pPr>
            <a:fld id="{D3CA37BE-EC49-46B0-9C27-03E903ED194A}" type="slidenum">
              <a:rPr lang="en-US"/>
              <a:pPr>
                <a:defRPr/>
              </a:pPr>
              <a:t>‹#›</a:t>
            </a:fld>
            <a:endParaRPr lang="en-US" dirty="0"/>
          </a:p>
        </p:txBody>
      </p:sp>
    </p:spTree>
    <p:extLst>
      <p:ext uri="{BB962C8B-B14F-4D97-AF65-F5344CB8AC3E}">
        <p14:creationId xmlns:p14="http://schemas.microsoft.com/office/powerpoint/2010/main" val="30213679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57200" y="3938588"/>
            <a:ext cx="8229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smtClean="0"/>
            </a:lvl1pPr>
          </a:lstStyle>
          <a:p>
            <a:pPr>
              <a:defRPr/>
            </a:pPr>
            <a:r>
              <a:rPr lang="en-US" smtClean="0">
                <a:solidFill>
                  <a:srgbClr val="04617B">
                    <a:shade val="90000"/>
                  </a:srgbClr>
                </a:solidFill>
              </a:rPr>
              <a:t>8/13/2015</a:t>
            </a:r>
            <a:endParaRPr lang="en-US">
              <a:solidFill>
                <a:srgbClr val="04617B">
                  <a:shade val="90000"/>
                </a:srgbClr>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r>
              <a:rPr lang="en-US">
                <a:solidFill>
                  <a:srgbClr val="04617B">
                    <a:shade val="90000"/>
                  </a:srgbClr>
                </a:solidFill>
              </a:rPr>
              <a:t>Air Resources Laboratory</a:t>
            </a: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0B819515-104F-40CD-953D-C0D7912C7572}"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34874154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smtClean="0"/>
            </a:lvl1pPr>
          </a:lstStyle>
          <a:p>
            <a:pPr>
              <a:defRPr/>
            </a:pPr>
            <a:r>
              <a:rPr lang="en-US" smtClean="0">
                <a:solidFill>
                  <a:srgbClr val="04617B">
                    <a:shade val="90000"/>
                  </a:srgbClr>
                </a:solidFill>
              </a:rPr>
              <a:t>8/13/2015</a:t>
            </a:r>
            <a:endParaRPr lang="es-ES">
              <a:solidFill>
                <a:srgbClr val="04617B">
                  <a:shade val="90000"/>
                </a:srgbClr>
              </a:solidFill>
            </a:endParaRPr>
          </a:p>
        </p:txBody>
      </p:sp>
      <p:sp>
        <p:nvSpPr>
          <p:cNvPr id="4" name="Footer Placeholder 3"/>
          <p:cNvSpPr>
            <a:spLocks noGrp="1"/>
          </p:cNvSpPr>
          <p:nvPr>
            <p:ph type="ftr" sz="quarter" idx="11"/>
          </p:nvPr>
        </p:nvSpPr>
        <p:spPr/>
        <p:txBody>
          <a:bodyPr/>
          <a:lstStyle>
            <a:lvl1pPr>
              <a:defRPr/>
            </a:lvl1pPr>
          </a:lstStyle>
          <a:p>
            <a:pPr>
              <a:defRPr/>
            </a:pPr>
            <a:r>
              <a:rPr lang="es-ES">
                <a:solidFill>
                  <a:srgbClr val="04617B">
                    <a:shade val="90000"/>
                  </a:srgbClr>
                </a:solidFill>
              </a:rPr>
              <a:t>Air Resources Laboratory</a:t>
            </a:r>
          </a:p>
        </p:txBody>
      </p:sp>
      <p:sp>
        <p:nvSpPr>
          <p:cNvPr id="5" name="Slide Number Placeholder 4"/>
          <p:cNvSpPr>
            <a:spLocks noGrp="1"/>
          </p:cNvSpPr>
          <p:nvPr>
            <p:ph type="sldNum" sz="quarter" idx="12"/>
          </p:nvPr>
        </p:nvSpPr>
        <p:spPr/>
        <p:txBody>
          <a:bodyPr/>
          <a:lstStyle>
            <a:lvl1pPr>
              <a:defRPr/>
            </a:lvl1pPr>
          </a:lstStyle>
          <a:p>
            <a:pPr>
              <a:defRPr/>
            </a:pPr>
            <a:fld id="{4DDE19F7-C2CA-497A-B835-C7C3870DBE22}" type="slidenum">
              <a:rPr lang="es-ES">
                <a:solidFill>
                  <a:srgbClr val="04617B">
                    <a:shade val="90000"/>
                  </a:srgbClr>
                </a:solidFill>
              </a:rPr>
              <a:pPr>
                <a:defRPr/>
              </a:pPr>
              <a:t>‹#›</a:t>
            </a:fld>
            <a:endParaRPr lang="es-ES">
              <a:solidFill>
                <a:srgbClr val="04617B">
                  <a:shade val="90000"/>
                </a:srgbClr>
              </a:solidFill>
            </a:endParaRPr>
          </a:p>
        </p:txBody>
      </p:sp>
    </p:spTree>
    <p:extLst>
      <p:ext uri="{BB962C8B-B14F-4D97-AF65-F5344CB8AC3E}">
        <p14:creationId xmlns:p14="http://schemas.microsoft.com/office/powerpoint/2010/main" val="37819592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smtClean="0"/>
            </a:lvl1pPr>
          </a:lstStyle>
          <a:p>
            <a:pPr>
              <a:defRPr/>
            </a:pPr>
            <a:r>
              <a:rPr lang="en-US" smtClean="0">
                <a:solidFill>
                  <a:srgbClr val="04617B">
                    <a:shade val="90000"/>
                  </a:srgbClr>
                </a:solidFill>
              </a:rPr>
              <a:t>8/13/2015</a:t>
            </a:r>
            <a:endParaRPr lang="en-US">
              <a:solidFill>
                <a:srgbClr val="04617B">
                  <a:shade val="90000"/>
                </a:srgbClr>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r>
              <a:rPr lang="en-US">
                <a:solidFill>
                  <a:srgbClr val="04617B">
                    <a:shade val="90000"/>
                  </a:srgbClr>
                </a:solidFill>
              </a:rPr>
              <a:t>Air Resources Laboratory</a:t>
            </a: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3672B826-8401-454D-8165-9830CC0F8B08}"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39813012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47800" y="2514600"/>
            <a:ext cx="6019800" cy="838200"/>
          </a:xfrm>
        </p:spPr>
        <p:txBody>
          <a:bodyPr/>
          <a:lstStyle/>
          <a:p>
            <a:r>
              <a:rPr lang="en-US"/>
              <a:t>Click to edit Master title style</a:t>
            </a:r>
          </a:p>
        </p:txBody>
      </p:sp>
      <p:sp>
        <p:nvSpPr>
          <p:cNvPr id="3" name="Date Placeholder 9"/>
          <p:cNvSpPr>
            <a:spLocks noGrp="1"/>
          </p:cNvSpPr>
          <p:nvPr>
            <p:ph type="dt" sz="half" idx="10"/>
          </p:nvPr>
        </p:nvSpPr>
        <p:spPr/>
        <p:txBody>
          <a:bodyPr/>
          <a:lstStyle>
            <a:lvl1pPr>
              <a:defRPr/>
            </a:lvl1pPr>
          </a:lstStyle>
          <a:p>
            <a:pPr>
              <a:defRPr/>
            </a:pPr>
            <a:r>
              <a:rPr lang="en-US" smtClean="0">
                <a:solidFill>
                  <a:srgbClr val="04617B">
                    <a:shade val="90000"/>
                  </a:srgbClr>
                </a:solidFill>
              </a:rPr>
              <a:t>8/13/2015</a:t>
            </a:r>
            <a:endParaRPr lang="en-US" dirty="0">
              <a:solidFill>
                <a:srgbClr val="04617B">
                  <a:shade val="90000"/>
                </a:srgbClr>
              </a:solidFill>
            </a:endParaRPr>
          </a:p>
        </p:txBody>
      </p:sp>
      <p:sp>
        <p:nvSpPr>
          <p:cNvPr id="4" name="Footer Placeholder 21"/>
          <p:cNvSpPr>
            <a:spLocks noGrp="1"/>
          </p:cNvSpPr>
          <p:nvPr>
            <p:ph type="ftr" sz="quarter" idx="11"/>
          </p:nvPr>
        </p:nvSpPr>
        <p:spPr/>
        <p:txBody>
          <a:bodyPr/>
          <a:lstStyle>
            <a:lvl1pPr>
              <a:defRPr/>
            </a:lvl1pPr>
          </a:lstStyle>
          <a:p>
            <a:pPr>
              <a:defRPr/>
            </a:pPr>
            <a:r>
              <a:rPr lang="en-US">
                <a:solidFill>
                  <a:srgbClr val="04617B">
                    <a:shade val="90000"/>
                  </a:srgbClr>
                </a:solidFill>
              </a:rPr>
              <a:t>Air Resources Laboratory</a:t>
            </a:r>
          </a:p>
        </p:txBody>
      </p:sp>
      <p:sp>
        <p:nvSpPr>
          <p:cNvPr id="5" name="Slide Number Placeholder 17"/>
          <p:cNvSpPr>
            <a:spLocks noGrp="1"/>
          </p:cNvSpPr>
          <p:nvPr>
            <p:ph type="sldNum" sz="quarter" idx="12"/>
          </p:nvPr>
        </p:nvSpPr>
        <p:spPr/>
        <p:txBody>
          <a:bodyPr/>
          <a:lstStyle>
            <a:lvl1pPr>
              <a:defRPr/>
            </a:lvl1pPr>
          </a:lstStyle>
          <a:p>
            <a:pPr>
              <a:defRPr/>
            </a:pPr>
            <a:fld id="{B346FA8F-EA8F-474A-9BFB-A52DBCDF7A08}"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22881828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447800" y="2514600"/>
            <a:ext cx="6019800" cy="8382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a:prstGeom prst="rect">
            <a:avLst/>
          </a:prstGeom>
        </p:spPr>
        <p:txBody>
          <a:bodyPr/>
          <a:lstStyle/>
          <a:p>
            <a:pPr lvl="0"/>
            <a:endParaRPr lang="en-US" noProof="0"/>
          </a:p>
        </p:txBody>
      </p:sp>
      <p:sp>
        <p:nvSpPr>
          <p:cNvPr id="4" name="Date Placeholder 9"/>
          <p:cNvSpPr>
            <a:spLocks noGrp="1"/>
          </p:cNvSpPr>
          <p:nvPr>
            <p:ph type="dt" sz="half" idx="10"/>
          </p:nvPr>
        </p:nvSpPr>
        <p:spPr/>
        <p:txBody>
          <a:bodyPr/>
          <a:lstStyle>
            <a:lvl1pPr>
              <a:defRPr/>
            </a:lvl1pPr>
          </a:lstStyle>
          <a:p>
            <a:pPr>
              <a:defRPr/>
            </a:pPr>
            <a:r>
              <a:rPr lang="en-US" smtClean="0">
                <a:solidFill>
                  <a:srgbClr val="04617B">
                    <a:shade val="90000"/>
                  </a:srgbClr>
                </a:solidFill>
              </a:rPr>
              <a:t>8/13/2015</a:t>
            </a: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r>
              <a:rPr lang="en-US">
                <a:solidFill>
                  <a:srgbClr val="04617B">
                    <a:shade val="90000"/>
                  </a:srgbClr>
                </a:solidFill>
              </a:rPr>
              <a:t>Air Resources Laboratory</a:t>
            </a:r>
          </a:p>
        </p:txBody>
      </p:sp>
      <p:sp>
        <p:nvSpPr>
          <p:cNvPr id="6" name="Slide Number Placeholder 17"/>
          <p:cNvSpPr>
            <a:spLocks noGrp="1"/>
          </p:cNvSpPr>
          <p:nvPr>
            <p:ph type="sldNum" sz="quarter" idx="12"/>
          </p:nvPr>
        </p:nvSpPr>
        <p:spPr/>
        <p:txBody>
          <a:bodyPr/>
          <a:lstStyle>
            <a:lvl1pPr>
              <a:defRPr/>
            </a:lvl1pPr>
          </a:lstStyle>
          <a:p>
            <a:pPr>
              <a:defRPr/>
            </a:pPr>
            <a:fld id="{05B7BB43-90DD-4D6C-8631-233D21DBC0A2}"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11344432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47800" y="2514600"/>
            <a:ext cx="6019800" cy="8382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endParaRPr lang="en-US" noProof="0"/>
          </a:p>
        </p:txBody>
      </p:sp>
      <p:sp>
        <p:nvSpPr>
          <p:cNvPr id="4" name="Date Placeholder 9"/>
          <p:cNvSpPr>
            <a:spLocks noGrp="1"/>
          </p:cNvSpPr>
          <p:nvPr>
            <p:ph type="dt" sz="half" idx="10"/>
          </p:nvPr>
        </p:nvSpPr>
        <p:spPr/>
        <p:txBody>
          <a:bodyPr/>
          <a:lstStyle>
            <a:lvl1pPr>
              <a:defRPr/>
            </a:lvl1pPr>
          </a:lstStyle>
          <a:p>
            <a:pPr>
              <a:defRPr/>
            </a:pPr>
            <a:r>
              <a:rPr lang="en-US" smtClean="0">
                <a:solidFill>
                  <a:srgbClr val="04617B">
                    <a:shade val="90000"/>
                  </a:srgbClr>
                </a:solidFill>
              </a:rPr>
              <a:t>8/13/2015</a:t>
            </a: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r>
              <a:rPr lang="en-US">
                <a:solidFill>
                  <a:srgbClr val="04617B">
                    <a:shade val="90000"/>
                  </a:srgbClr>
                </a:solidFill>
              </a:rPr>
              <a:t>Air Resources Laboratory</a:t>
            </a:r>
          </a:p>
        </p:txBody>
      </p:sp>
      <p:sp>
        <p:nvSpPr>
          <p:cNvPr id="6" name="Slide Number Placeholder 17"/>
          <p:cNvSpPr>
            <a:spLocks noGrp="1"/>
          </p:cNvSpPr>
          <p:nvPr>
            <p:ph type="sldNum" sz="quarter" idx="12"/>
          </p:nvPr>
        </p:nvSpPr>
        <p:spPr/>
        <p:txBody>
          <a:bodyPr/>
          <a:lstStyle>
            <a:lvl1pPr>
              <a:defRPr/>
            </a:lvl1pPr>
          </a:lstStyle>
          <a:p>
            <a:pPr>
              <a:defRPr/>
            </a:pPr>
            <a:fld id="{AB0AE15C-E92C-4F35-9B45-BB5F5C5302C3}"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39991002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srgbClr val="04617B">
                    <a:shade val="90000"/>
                  </a:srgbClr>
                </a:solidFill>
              </a:rPr>
              <a:t>January 9, 2013</a:t>
            </a:r>
            <a:endParaRPr lang="en-US" dirty="0">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8" name="Content Placeholder 2"/>
          <p:cNvSpPr>
            <a:spLocks noGrp="1"/>
          </p:cNvSpPr>
          <p:nvPr>
            <p:ph idx="13"/>
          </p:nvPr>
        </p:nvSpPr>
        <p:spPr>
          <a:xfrm>
            <a:off x="609600" y="1524000"/>
            <a:ext cx="8229600" cy="4389120"/>
          </a:xfrm>
          <a:prstGeom prst="rect">
            <a:avLst/>
          </a:prstGeom>
        </p:spPr>
        <p:txBody>
          <a:bodyPr/>
          <a:lstStyle>
            <a:lvl1pPr>
              <a:defRPr sz="3600"/>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3184253774"/>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dirty="0" smtClean="0"/>
              <a:t>Click to edit Master title style</a:t>
            </a:r>
            <a:endParaRPr kumimoji="0" lang="en-US" dirty="0"/>
          </a:p>
        </p:txBody>
      </p:sp>
      <p:sp>
        <p:nvSpPr>
          <p:cNvPr id="3" name="Content Placeholder 2"/>
          <p:cNvSpPr>
            <a:spLocks noGrp="1"/>
          </p:cNvSpPr>
          <p:nvPr>
            <p:ph idx="1"/>
          </p:nvPr>
        </p:nvSpPr>
        <p:spPr>
          <a:xfrm>
            <a:off x="457200" y="1935480"/>
            <a:ext cx="8229600" cy="4389120"/>
          </a:xfrm>
          <a:prstGeom prst="rect">
            <a:avLst/>
          </a:prstGeo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a:xfrm>
            <a:off x="107504" y="6453336"/>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solidFill>
                  <a:srgbClr val="04617B">
                    <a:shade val="90000"/>
                  </a:srgbClr>
                </a:solidFill>
              </a:rPr>
              <a:t>Oct 16, 2014</a:t>
            </a:r>
            <a:endParaRPr lang="en-US" dirty="0">
              <a:solidFill>
                <a:srgbClr val="04617B">
                  <a:shade val="90000"/>
                </a:srgbClr>
              </a:solidFill>
            </a:endParaRPr>
          </a:p>
        </p:txBody>
      </p:sp>
      <p:sp>
        <p:nvSpPr>
          <p:cNvPr id="5" name="Footer Placeholder 4"/>
          <p:cNvSpPr>
            <a:spLocks noGrp="1"/>
          </p:cNvSpPr>
          <p:nvPr>
            <p:ph type="ftr" sz="quarter" idx="11"/>
          </p:nvPr>
        </p:nvSpPr>
        <p:spPr>
          <a:xfrm>
            <a:off x="2903704" y="6453336"/>
            <a:ext cx="3352800" cy="365125"/>
          </a:xfrm>
        </p:spPr>
        <p:txBody>
          <a:bodyPr/>
          <a:lstStyle/>
          <a:p>
            <a:r>
              <a:rPr lang="en-US" dirty="0" smtClean="0">
                <a:solidFill>
                  <a:srgbClr val="04617B">
                    <a:shade val="90000"/>
                  </a:srgbClr>
                </a:solidFill>
              </a:rPr>
              <a:t>NOAA Air Resources Laboratory</a:t>
            </a:r>
            <a:endParaRPr lang="en-US" dirty="0">
              <a:solidFill>
                <a:srgbClr val="04617B">
                  <a:shade val="90000"/>
                </a:srgbClr>
              </a:solidFill>
            </a:endParaRPr>
          </a:p>
        </p:txBody>
      </p:sp>
      <p:sp>
        <p:nvSpPr>
          <p:cNvPr id="6" name="Slide Number Placeholder 5"/>
          <p:cNvSpPr>
            <a:spLocks noGrp="1"/>
          </p:cNvSpPr>
          <p:nvPr>
            <p:ph type="sldNum" sz="quarter" idx="12"/>
          </p:nvPr>
        </p:nvSpPr>
        <p:spPr>
          <a:xfrm>
            <a:off x="8316416" y="6453336"/>
            <a:ext cx="762000" cy="365125"/>
          </a:xfrm>
        </p:spPr>
        <p:txBody>
          <a:bodyPr/>
          <a:lstStyle/>
          <a:p>
            <a:fld id="{3E7EE49B-C32B-495C-9640-ABBF50F57D80}"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1069458131"/>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dirty="0" smtClean="0"/>
              <a:t>Click to edit Master title style</a:t>
            </a:r>
            <a:endParaRPr kumimoji="0" lang="en-US" dirty="0"/>
          </a:p>
        </p:txBody>
      </p:sp>
      <p:sp>
        <p:nvSpPr>
          <p:cNvPr id="3" name="Content Placeholder 2"/>
          <p:cNvSpPr>
            <a:spLocks noGrp="1"/>
          </p:cNvSpPr>
          <p:nvPr>
            <p:ph sz="half" idx="1"/>
          </p:nvPr>
        </p:nvSpPr>
        <p:spPr>
          <a:xfrm>
            <a:off x="457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3"/>
          <p:cNvSpPr txBox="1">
            <a:spLocks/>
          </p:cNvSpPr>
          <p:nvPr userDrawn="1"/>
        </p:nvSpPr>
        <p:spPr>
          <a:xfrm>
            <a:off x="107504" y="6453336"/>
            <a:ext cx="2133600" cy="365125"/>
          </a:xfrm>
          <a:prstGeom prst="rect">
            <a:avLst/>
          </a:prstGeom>
        </p:spPr>
        <p:txBody>
          <a:bodyPr vert="horz" lIns="0" tIns="0" rIns="0" bIns="0" anchor="b"/>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04617B">
                    <a:shade val="90000"/>
                  </a:srgbClr>
                </a:solidFill>
              </a:rPr>
              <a:t>May 13, 2015</a:t>
            </a:r>
            <a:endParaRPr lang="en-US" dirty="0">
              <a:solidFill>
                <a:srgbClr val="04617B">
                  <a:shade val="90000"/>
                </a:srgbClr>
              </a:solidFill>
            </a:endParaRPr>
          </a:p>
        </p:txBody>
      </p:sp>
      <p:sp>
        <p:nvSpPr>
          <p:cNvPr id="9" name="Footer Placeholder 4"/>
          <p:cNvSpPr txBox="1">
            <a:spLocks/>
          </p:cNvSpPr>
          <p:nvPr userDrawn="1"/>
        </p:nvSpPr>
        <p:spPr>
          <a:xfrm>
            <a:off x="2903704" y="6453336"/>
            <a:ext cx="3352800" cy="365125"/>
          </a:xfrm>
          <a:prstGeom prst="rect">
            <a:avLst/>
          </a:prstGeom>
        </p:spPr>
        <p:txBody>
          <a:bodyPr vert="horz" lIns="0" tIns="0" rIns="0" bIns="0" anchor="b"/>
          <a:lstStyle>
            <a:defPPr>
              <a:defRPr lang="en-US"/>
            </a:defPPr>
            <a:lvl1pPr marL="0" algn="ct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mtClean="0">
                <a:solidFill>
                  <a:srgbClr val="04617B">
                    <a:shade val="90000"/>
                  </a:srgbClr>
                </a:solidFill>
              </a:rPr>
              <a:t>NOAA Air Resources Laboratory</a:t>
            </a:r>
            <a:endParaRPr lang="en-US" dirty="0">
              <a:solidFill>
                <a:srgbClr val="04617B">
                  <a:shade val="90000"/>
                </a:srgbClr>
              </a:solidFill>
            </a:endParaRPr>
          </a:p>
        </p:txBody>
      </p:sp>
      <p:sp>
        <p:nvSpPr>
          <p:cNvPr id="10" name="Slide Number Placeholder 5"/>
          <p:cNvSpPr txBox="1">
            <a:spLocks/>
          </p:cNvSpPr>
          <p:nvPr userDrawn="1"/>
        </p:nvSpPr>
        <p:spPr>
          <a:xfrm>
            <a:off x="8316416" y="6453336"/>
            <a:ext cx="762000" cy="365125"/>
          </a:xfrm>
          <a:prstGeom prst="rect">
            <a:avLst/>
          </a:prstGeom>
        </p:spPr>
        <p:txBody>
          <a:bodyPr vert="horz" lIns="0" tIns="0" rIns="0" bIns="0" anchor="b"/>
          <a:lstStyle>
            <a:defPPr>
              <a:defRPr lang="en-US"/>
            </a:defPPr>
            <a:lvl1pPr marL="0" algn="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E7EE49B-C32B-495C-9640-ABBF50F57D80}" type="slidenum">
              <a:rPr lang="en-US" smtClean="0">
                <a:solidFill>
                  <a:srgbClr val="04617B">
                    <a:shade val="90000"/>
                  </a:srgbClr>
                </a:solidFill>
              </a:rPr>
              <a:pPr fontAlgn="auto">
                <a:spcBef>
                  <a:spcPts val="0"/>
                </a:spcBef>
                <a:spcAft>
                  <a:spcPts val="0"/>
                </a:spcAft>
              </a:pPr>
              <a:t>‹#›</a:t>
            </a:fld>
            <a:endParaRPr lang="en-US" dirty="0">
              <a:solidFill>
                <a:srgbClr val="04617B">
                  <a:shade val="90000"/>
                </a:srgbClr>
              </a:solidFill>
            </a:endParaRPr>
          </a:p>
        </p:txBody>
      </p:sp>
    </p:spTree>
    <p:extLst>
      <p:ext uri="{BB962C8B-B14F-4D97-AF65-F5344CB8AC3E}">
        <p14:creationId xmlns:p14="http://schemas.microsoft.com/office/powerpoint/2010/main" val="4250027641"/>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a:prstGeom prst="rect">
            <a:avLst/>
          </a:prstGeo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a:prstGeom prst="rect">
            <a:avLst/>
          </a:prstGeo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r>
              <a:rPr lang="en-US" smtClean="0">
                <a:solidFill>
                  <a:srgbClr val="04617B">
                    <a:shade val="90000"/>
                  </a:srgbClr>
                </a:solidFill>
              </a:rPr>
              <a:t>January 9, 2013</a:t>
            </a:r>
            <a:endParaRPr lang="en-US" dirty="0">
              <a:solidFill>
                <a:srgbClr val="04617B">
                  <a:shade val="90000"/>
                </a:srgbClr>
              </a:solidFill>
            </a:endParaRPr>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10" name="Date Placeholder 3"/>
          <p:cNvSpPr txBox="1">
            <a:spLocks/>
          </p:cNvSpPr>
          <p:nvPr userDrawn="1"/>
        </p:nvSpPr>
        <p:spPr>
          <a:xfrm>
            <a:off x="107504" y="6453336"/>
            <a:ext cx="2133600" cy="365125"/>
          </a:xfrm>
          <a:prstGeom prst="rect">
            <a:avLst/>
          </a:prstGeom>
        </p:spPr>
        <p:txBody>
          <a:bodyPr vert="horz" lIns="0" tIns="0" rIns="0" bIns="0" anchor="b"/>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solidFill>
                  <a:srgbClr val="04617B">
                    <a:shade val="90000"/>
                  </a:srgbClr>
                </a:solidFill>
              </a:rPr>
              <a:t>Oct 16, 2014</a:t>
            </a:r>
            <a:endParaRPr lang="en-US" dirty="0">
              <a:solidFill>
                <a:srgbClr val="04617B">
                  <a:shade val="90000"/>
                </a:srgbClr>
              </a:solidFill>
            </a:endParaRPr>
          </a:p>
        </p:txBody>
      </p:sp>
      <p:sp>
        <p:nvSpPr>
          <p:cNvPr id="11" name="Footer Placeholder 4"/>
          <p:cNvSpPr txBox="1">
            <a:spLocks/>
          </p:cNvSpPr>
          <p:nvPr userDrawn="1"/>
        </p:nvSpPr>
        <p:spPr>
          <a:xfrm>
            <a:off x="2903704" y="6453336"/>
            <a:ext cx="3352800" cy="365125"/>
          </a:xfrm>
          <a:prstGeom prst="rect">
            <a:avLst/>
          </a:prstGeom>
        </p:spPr>
        <p:txBody>
          <a:bodyPr vert="horz" lIns="0" tIns="0" rIns="0" bIns="0" anchor="b"/>
          <a:lstStyle>
            <a:defPPr>
              <a:defRPr lang="en-US"/>
            </a:defPPr>
            <a:lvl1pPr marL="0" algn="ct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mtClean="0">
                <a:solidFill>
                  <a:srgbClr val="04617B">
                    <a:shade val="90000"/>
                  </a:srgbClr>
                </a:solidFill>
              </a:rPr>
              <a:t>NOAA Air Resources Laboratory</a:t>
            </a:r>
            <a:endParaRPr lang="en-US" dirty="0">
              <a:solidFill>
                <a:srgbClr val="04617B">
                  <a:shade val="90000"/>
                </a:srgbClr>
              </a:solidFill>
            </a:endParaRPr>
          </a:p>
        </p:txBody>
      </p:sp>
      <p:sp>
        <p:nvSpPr>
          <p:cNvPr id="12" name="Slide Number Placeholder 5"/>
          <p:cNvSpPr txBox="1">
            <a:spLocks/>
          </p:cNvSpPr>
          <p:nvPr userDrawn="1"/>
        </p:nvSpPr>
        <p:spPr>
          <a:xfrm>
            <a:off x="8316416" y="6453336"/>
            <a:ext cx="762000" cy="365125"/>
          </a:xfrm>
          <a:prstGeom prst="rect">
            <a:avLst/>
          </a:prstGeom>
        </p:spPr>
        <p:txBody>
          <a:bodyPr vert="horz" lIns="0" tIns="0" rIns="0" bIns="0" anchor="b"/>
          <a:lstStyle>
            <a:defPPr>
              <a:defRPr lang="en-US"/>
            </a:defPPr>
            <a:lvl1pPr marL="0" algn="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E7EE49B-C32B-495C-9640-ABBF50F57D80}" type="slidenum">
              <a:rPr lang="en-US" smtClean="0">
                <a:solidFill>
                  <a:srgbClr val="04617B">
                    <a:shade val="90000"/>
                  </a:srgbClr>
                </a:solidFill>
              </a:rPr>
              <a:pPr fontAlgn="auto">
                <a:spcBef>
                  <a:spcPts val="0"/>
                </a:spcBef>
                <a:spcAft>
                  <a:spcPts val="0"/>
                </a:spcAft>
              </a:pPr>
              <a:t>‹#›</a:t>
            </a:fld>
            <a:endParaRPr lang="en-US" dirty="0">
              <a:solidFill>
                <a:srgbClr val="04617B">
                  <a:shade val="90000"/>
                </a:srgbClr>
              </a:solidFill>
            </a:endParaRPr>
          </a:p>
        </p:txBody>
      </p:sp>
    </p:spTree>
    <p:extLst>
      <p:ext uri="{BB962C8B-B14F-4D97-AF65-F5344CB8AC3E}">
        <p14:creationId xmlns:p14="http://schemas.microsoft.com/office/powerpoint/2010/main" val="84103063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r>
              <a:rPr lang="en-US" smtClean="0"/>
              <a:t>8/13/2015</a:t>
            </a:r>
            <a:endParaRPr lang="en-US" dirty="0"/>
          </a:p>
        </p:txBody>
      </p:sp>
      <p:sp>
        <p:nvSpPr>
          <p:cNvPr id="3" name="Footer Placeholder 21"/>
          <p:cNvSpPr>
            <a:spLocks noGrp="1"/>
          </p:cNvSpPr>
          <p:nvPr>
            <p:ph type="ftr" sz="quarter" idx="11"/>
          </p:nvPr>
        </p:nvSpPr>
        <p:spPr/>
        <p:txBody>
          <a:bodyPr/>
          <a:lstStyle>
            <a:lvl1pPr>
              <a:defRPr/>
            </a:lvl1pPr>
          </a:lstStyle>
          <a:p>
            <a:pPr>
              <a:defRPr/>
            </a:pPr>
            <a:r>
              <a:rPr lang="en-US"/>
              <a:t>Air Resources Laboratory</a:t>
            </a:r>
          </a:p>
        </p:txBody>
      </p:sp>
      <p:sp>
        <p:nvSpPr>
          <p:cNvPr id="4" name="Slide Number Placeholder 17"/>
          <p:cNvSpPr>
            <a:spLocks noGrp="1"/>
          </p:cNvSpPr>
          <p:nvPr>
            <p:ph type="sldNum" sz="quarter" idx="12"/>
          </p:nvPr>
        </p:nvSpPr>
        <p:spPr/>
        <p:txBody>
          <a:bodyPr/>
          <a:lstStyle>
            <a:lvl1pPr>
              <a:defRPr/>
            </a:lvl1pPr>
          </a:lstStyle>
          <a:p>
            <a:pPr>
              <a:defRPr/>
            </a:pPr>
            <a:fld id="{3AA892CE-29A7-4539-9801-AC9819164F3D}" type="slidenum">
              <a:rPr lang="en-US"/>
              <a:pPr>
                <a:defRPr/>
              </a:pPr>
              <a:t>‹#›</a:t>
            </a:fld>
            <a:endParaRPr lang="en-US" dirty="0"/>
          </a:p>
        </p:txBody>
      </p:sp>
    </p:spTree>
    <p:extLst>
      <p:ext uri="{BB962C8B-B14F-4D97-AF65-F5344CB8AC3E}">
        <p14:creationId xmlns:p14="http://schemas.microsoft.com/office/powerpoint/2010/main" val="8878008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Mar 18 2015 Mtg">
    <p:spTree>
      <p:nvGrpSpPr>
        <p:cNvPr id="1" name=""/>
        <p:cNvGrpSpPr/>
        <p:nvPr/>
      </p:nvGrpSpPr>
      <p:grpSpPr>
        <a:xfrm>
          <a:off x="0" y="0"/>
          <a:ext cx="0" cy="0"/>
          <a:chOff x="0" y="0"/>
          <a:chExt cx="0" cy="0"/>
        </a:xfrm>
      </p:grpSpPr>
      <p:sp>
        <p:nvSpPr>
          <p:cNvPr id="5" name="Date Placeholder 3"/>
          <p:cNvSpPr txBox="1">
            <a:spLocks/>
          </p:cNvSpPr>
          <p:nvPr userDrawn="1"/>
        </p:nvSpPr>
        <p:spPr>
          <a:xfrm>
            <a:off x="107504" y="6453336"/>
            <a:ext cx="2133600" cy="365125"/>
          </a:xfrm>
          <a:prstGeom prst="rect">
            <a:avLst/>
          </a:prstGeom>
        </p:spPr>
        <p:txBody>
          <a:bodyPr vert="horz" lIns="0" tIns="0" rIns="0" bIns="0" anchor="b"/>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04617B">
                    <a:shade val="90000"/>
                  </a:srgbClr>
                </a:solidFill>
              </a:rPr>
              <a:t>June 18, 2015</a:t>
            </a:r>
            <a:endParaRPr lang="en-US" dirty="0">
              <a:solidFill>
                <a:srgbClr val="04617B">
                  <a:shade val="90000"/>
                </a:srgbClr>
              </a:solidFill>
            </a:endParaRPr>
          </a:p>
        </p:txBody>
      </p:sp>
      <p:sp>
        <p:nvSpPr>
          <p:cNvPr id="6" name="Footer Placeholder 4"/>
          <p:cNvSpPr txBox="1">
            <a:spLocks/>
          </p:cNvSpPr>
          <p:nvPr userDrawn="1"/>
        </p:nvSpPr>
        <p:spPr>
          <a:xfrm>
            <a:off x="2903704" y="6453336"/>
            <a:ext cx="3352800" cy="365125"/>
          </a:xfrm>
          <a:prstGeom prst="rect">
            <a:avLst/>
          </a:prstGeom>
        </p:spPr>
        <p:txBody>
          <a:bodyPr vert="horz" lIns="0" tIns="0" rIns="0" bIns="0" anchor="b"/>
          <a:lstStyle>
            <a:defPPr>
              <a:defRPr lang="en-US"/>
            </a:defPPr>
            <a:lvl1pPr marL="0" algn="ct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04617B">
                    <a:shade val="90000"/>
                  </a:srgbClr>
                </a:solidFill>
              </a:rPr>
              <a:t>NOAA Air Resources Laboratory</a:t>
            </a:r>
            <a:endParaRPr lang="en-US" dirty="0">
              <a:solidFill>
                <a:srgbClr val="04617B">
                  <a:shade val="90000"/>
                </a:srgbClr>
              </a:solidFill>
            </a:endParaRPr>
          </a:p>
        </p:txBody>
      </p:sp>
      <p:sp>
        <p:nvSpPr>
          <p:cNvPr id="7" name="Slide Number Placeholder 5"/>
          <p:cNvSpPr txBox="1">
            <a:spLocks/>
          </p:cNvSpPr>
          <p:nvPr userDrawn="1"/>
        </p:nvSpPr>
        <p:spPr>
          <a:xfrm>
            <a:off x="8316416" y="6453336"/>
            <a:ext cx="762000" cy="365125"/>
          </a:xfrm>
          <a:prstGeom prst="rect">
            <a:avLst/>
          </a:prstGeom>
        </p:spPr>
        <p:txBody>
          <a:bodyPr vert="horz" lIns="0" tIns="0" rIns="0" bIns="0" anchor="b"/>
          <a:lstStyle>
            <a:defPPr>
              <a:defRPr lang="en-US"/>
            </a:defPPr>
            <a:lvl1pPr marL="0" algn="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E7EE49B-C32B-495C-9640-ABBF50F57D80}" type="slidenum">
              <a:rPr lang="en-US" smtClean="0">
                <a:solidFill>
                  <a:srgbClr val="04617B">
                    <a:shade val="90000"/>
                  </a:srgbClr>
                </a:solidFill>
              </a:rPr>
              <a:pPr fontAlgn="auto">
                <a:spcBef>
                  <a:spcPts val="0"/>
                </a:spcBef>
                <a:spcAft>
                  <a:spcPts val="0"/>
                </a:spcAft>
              </a:pPr>
              <a:t>‹#›</a:t>
            </a:fld>
            <a:endParaRPr lang="en-US" dirty="0">
              <a:solidFill>
                <a:srgbClr val="04617B">
                  <a:shade val="90000"/>
                </a:srgbClr>
              </a:solidFill>
            </a:endParaRPr>
          </a:p>
        </p:txBody>
      </p:sp>
    </p:spTree>
    <p:extLst>
      <p:ext uri="{BB962C8B-B14F-4D97-AF65-F5344CB8AC3E}">
        <p14:creationId xmlns:p14="http://schemas.microsoft.com/office/powerpoint/2010/main" val="1912435687"/>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a:prstGeom prst="rect">
            <a:avLst/>
          </a:prstGeo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a:prstGeom prst="rect">
            <a:avLst/>
          </a:prstGeo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a:prstGeom prst="rect">
            <a:avLst/>
          </a:prstGeo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en-US" smtClean="0">
                <a:solidFill>
                  <a:srgbClr val="04617B">
                    <a:shade val="90000"/>
                  </a:srgbClr>
                </a:solidFill>
              </a:rPr>
              <a:t>January 9, 2013</a:t>
            </a:r>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8" name="Date Placeholder 3"/>
          <p:cNvSpPr txBox="1">
            <a:spLocks/>
          </p:cNvSpPr>
          <p:nvPr userDrawn="1"/>
        </p:nvSpPr>
        <p:spPr>
          <a:xfrm>
            <a:off x="107504" y="6453336"/>
            <a:ext cx="2133600" cy="365125"/>
          </a:xfrm>
          <a:prstGeom prst="rect">
            <a:avLst/>
          </a:prstGeom>
        </p:spPr>
        <p:txBody>
          <a:bodyPr vert="horz" lIns="0" tIns="0" rIns="0" bIns="0" anchor="b"/>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solidFill>
                  <a:srgbClr val="04617B">
                    <a:shade val="90000"/>
                  </a:srgbClr>
                </a:solidFill>
              </a:rPr>
              <a:t>Oct 16, 2014</a:t>
            </a:r>
            <a:endParaRPr lang="en-US" dirty="0">
              <a:solidFill>
                <a:srgbClr val="04617B">
                  <a:shade val="90000"/>
                </a:srgbClr>
              </a:solidFill>
            </a:endParaRPr>
          </a:p>
        </p:txBody>
      </p:sp>
      <p:sp>
        <p:nvSpPr>
          <p:cNvPr id="9" name="Footer Placeholder 4"/>
          <p:cNvSpPr txBox="1">
            <a:spLocks/>
          </p:cNvSpPr>
          <p:nvPr userDrawn="1"/>
        </p:nvSpPr>
        <p:spPr>
          <a:xfrm>
            <a:off x="2903704" y="6453336"/>
            <a:ext cx="3352800" cy="365125"/>
          </a:xfrm>
          <a:prstGeom prst="rect">
            <a:avLst/>
          </a:prstGeom>
        </p:spPr>
        <p:txBody>
          <a:bodyPr vert="horz" lIns="0" tIns="0" rIns="0" bIns="0" anchor="b"/>
          <a:lstStyle>
            <a:defPPr>
              <a:defRPr lang="en-US"/>
            </a:defPPr>
            <a:lvl1pPr marL="0" algn="ct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mtClean="0">
                <a:solidFill>
                  <a:srgbClr val="04617B">
                    <a:shade val="90000"/>
                  </a:srgbClr>
                </a:solidFill>
              </a:rPr>
              <a:t>NOAA Air Resources Laboratory</a:t>
            </a:r>
            <a:endParaRPr lang="en-US" dirty="0">
              <a:solidFill>
                <a:srgbClr val="04617B">
                  <a:shade val="90000"/>
                </a:srgbClr>
              </a:solidFill>
            </a:endParaRPr>
          </a:p>
        </p:txBody>
      </p:sp>
      <p:sp>
        <p:nvSpPr>
          <p:cNvPr id="10" name="Slide Number Placeholder 5"/>
          <p:cNvSpPr txBox="1">
            <a:spLocks/>
          </p:cNvSpPr>
          <p:nvPr userDrawn="1"/>
        </p:nvSpPr>
        <p:spPr>
          <a:xfrm>
            <a:off x="8316416" y="6453336"/>
            <a:ext cx="762000" cy="365125"/>
          </a:xfrm>
          <a:prstGeom prst="rect">
            <a:avLst/>
          </a:prstGeom>
        </p:spPr>
        <p:txBody>
          <a:bodyPr vert="horz" lIns="0" tIns="0" rIns="0" bIns="0" anchor="b"/>
          <a:lstStyle>
            <a:defPPr>
              <a:defRPr lang="en-US"/>
            </a:defPPr>
            <a:lvl1pPr marL="0" algn="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E7EE49B-C32B-495C-9640-ABBF50F57D80}" type="slidenum">
              <a:rPr lang="en-US" smtClean="0">
                <a:solidFill>
                  <a:srgbClr val="04617B">
                    <a:shade val="90000"/>
                  </a:srgbClr>
                </a:solidFill>
              </a:rPr>
              <a:pPr fontAlgn="auto">
                <a:spcBef>
                  <a:spcPts val="0"/>
                </a:spcBef>
                <a:spcAft>
                  <a:spcPts val="0"/>
                </a:spcAft>
              </a:pPr>
              <a:t>‹#›</a:t>
            </a:fld>
            <a:endParaRPr lang="en-US" dirty="0">
              <a:solidFill>
                <a:srgbClr val="04617B">
                  <a:shade val="90000"/>
                </a:srgbClr>
              </a:solidFill>
            </a:endParaRPr>
          </a:p>
        </p:txBody>
      </p:sp>
    </p:spTree>
    <p:extLst>
      <p:ext uri="{BB962C8B-B14F-4D97-AF65-F5344CB8AC3E}">
        <p14:creationId xmlns:p14="http://schemas.microsoft.com/office/powerpoint/2010/main" val="16211926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title"/>
          </p:nvPr>
        </p:nvSpPr>
        <p:spPr>
          <a:xfrm>
            <a:off x="609600" y="1176996"/>
            <a:ext cx="2212848" cy="1582621"/>
          </a:xfrm>
          <a:prstGeom prst="rect">
            <a:avLst/>
          </a:prstGeo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a:prstGeom prst="rect">
            <a:avLst/>
          </a:prstGeo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r>
              <a:rPr lang="en-US" smtClean="0">
                <a:solidFill>
                  <a:srgbClr val="04617B">
                    <a:shade val="90000"/>
                  </a:srgbClr>
                </a:solidFill>
              </a:rPr>
              <a:t>January 9, 2013</a:t>
            </a:r>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alibri"/>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alibri"/>
              <a:cs typeface="+mn-cs"/>
            </a:endParaRPr>
          </a:p>
        </p:txBody>
      </p:sp>
      <p:sp>
        <p:nvSpPr>
          <p:cNvPr id="13" name="Date Placeholder 3"/>
          <p:cNvSpPr txBox="1">
            <a:spLocks/>
          </p:cNvSpPr>
          <p:nvPr userDrawn="1"/>
        </p:nvSpPr>
        <p:spPr>
          <a:xfrm>
            <a:off x="107504" y="6453336"/>
            <a:ext cx="2133600" cy="365125"/>
          </a:xfrm>
          <a:prstGeom prst="rect">
            <a:avLst/>
          </a:prstGeom>
        </p:spPr>
        <p:txBody>
          <a:bodyPr vert="horz" lIns="0" tIns="0" rIns="0" bIns="0" anchor="b"/>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solidFill>
                  <a:srgbClr val="04617B">
                    <a:shade val="90000"/>
                  </a:srgbClr>
                </a:solidFill>
              </a:rPr>
              <a:t>Oct 16, 2014</a:t>
            </a:r>
            <a:endParaRPr lang="en-US" dirty="0">
              <a:solidFill>
                <a:srgbClr val="04617B">
                  <a:shade val="90000"/>
                </a:srgbClr>
              </a:solidFill>
            </a:endParaRPr>
          </a:p>
        </p:txBody>
      </p:sp>
      <p:sp>
        <p:nvSpPr>
          <p:cNvPr id="14" name="Footer Placeholder 4"/>
          <p:cNvSpPr txBox="1">
            <a:spLocks/>
          </p:cNvSpPr>
          <p:nvPr userDrawn="1"/>
        </p:nvSpPr>
        <p:spPr>
          <a:xfrm>
            <a:off x="2903704" y="6453336"/>
            <a:ext cx="3352800" cy="365125"/>
          </a:xfrm>
          <a:prstGeom prst="rect">
            <a:avLst/>
          </a:prstGeom>
        </p:spPr>
        <p:txBody>
          <a:bodyPr vert="horz" lIns="0" tIns="0" rIns="0" bIns="0" anchor="b"/>
          <a:lstStyle>
            <a:defPPr>
              <a:defRPr lang="en-US"/>
            </a:defPPr>
            <a:lvl1pPr marL="0" algn="ct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mtClean="0">
                <a:solidFill>
                  <a:srgbClr val="04617B">
                    <a:shade val="90000"/>
                  </a:srgbClr>
                </a:solidFill>
              </a:rPr>
              <a:t>NOAA Air Resources Laboratory</a:t>
            </a:r>
            <a:endParaRPr lang="en-US" dirty="0">
              <a:solidFill>
                <a:srgbClr val="04617B">
                  <a:shade val="90000"/>
                </a:srgbClr>
              </a:solidFill>
            </a:endParaRPr>
          </a:p>
        </p:txBody>
      </p:sp>
      <p:sp>
        <p:nvSpPr>
          <p:cNvPr id="15" name="Slide Number Placeholder 5"/>
          <p:cNvSpPr txBox="1">
            <a:spLocks/>
          </p:cNvSpPr>
          <p:nvPr userDrawn="1"/>
        </p:nvSpPr>
        <p:spPr>
          <a:xfrm>
            <a:off x="8316416" y="6453336"/>
            <a:ext cx="762000" cy="365125"/>
          </a:xfrm>
          <a:prstGeom prst="rect">
            <a:avLst/>
          </a:prstGeom>
        </p:spPr>
        <p:txBody>
          <a:bodyPr vert="horz" lIns="0" tIns="0" rIns="0" bIns="0" anchor="b"/>
          <a:lstStyle>
            <a:defPPr>
              <a:defRPr lang="en-US"/>
            </a:defPPr>
            <a:lvl1pPr marL="0" algn="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E7EE49B-C32B-495C-9640-ABBF50F57D80}" type="slidenum">
              <a:rPr lang="en-US" smtClean="0">
                <a:solidFill>
                  <a:srgbClr val="04617B">
                    <a:shade val="90000"/>
                  </a:srgbClr>
                </a:solidFill>
              </a:rPr>
              <a:pPr fontAlgn="auto">
                <a:spcBef>
                  <a:spcPts val="0"/>
                </a:spcBef>
                <a:spcAft>
                  <a:spcPts val="0"/>
                </a:spcAft>
              </a:pPr>
              <a:t>‹#›</a:t>
            </a:fld>
            <a:endParaRPr lang="en-US" dirty="0">
              <a:solidFill>
                <a:srgbClr val="04617B">
                  <a:shade val="90000"/>
                </a:srgbClr>
              </a:solidFill>
            </a:endParaRPr>
          </a:p>
        </p:txBody>
      </p:sp>
    </p:spTree>
    <p:extLst>
      <p:ext uri="{BB962C8B-B14F-4D97-AF65-F5344CB8AC3E}">
        <p14:creationId xmlns:p14="http://schemas.microsoft.com/office/powerpoint/2010/main" val="21834883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dirty="0" smtClean="0"/>
              <a:t>Click to edit Master title style</a:t>
            </a:r>
            <a:endParaRPr kumimoji="0" lang="en-US" dirty="0"/>
          </a:p>
        </p:txBody>
      </p:sp>
      <p:sp>
        <p:nvSpPr>
          <p:cNvPr id="3" name="Vertical Text Placeholder 2"/>
          <p:cNvSpPr>
            <a:spLocks noGrp="1"/>
          </p:cNvSpPr>
          <p:nvPr>
            <p:ph type="body" orient="vert" idx="1"/>
          </p:nvPr>
        </p:nvSpPr>
        <p:spPr>
          <a:xfrm>
            <a:off x="457200" y="1935480"/>
            <a:ext cx="8229600" cy="4389120"/>
          </a:xfrm>
          <a:prstGeom prst="rect">
            <a:avLst/>
          </a:prstGeo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solidFill>
                  <a:srgbClr val="04617B">
                    <a:shade val="90000"/>
                  </a:srgbClr>
                </a:solidFill>
              </a:rPr>
              <a:t>January 9, 2013</a:t>
            </a:r>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7" name="Date Placeholder 3"/>
          <p:cNvSpPr txBox="1">
            <a:spLocks/>
          </p:cNvSpPr>
          <p:nvPr userDrawn="1"/>
        </p:nvSpPr>
        <p:spPr>
          <a:xfrm>
            <a:off x="107504" y="6453336"/>
            <a:ext cx="2133600" cy="365125"/>
          </a:xfrm>
          <a:prstGeom prst="rect">
            <a:avLst/>
          </a:prstGeom>
        </p:spPr>
        <p:txBody>
          <a:bodyPr vert="horz" lIns="0" tIns="0" rIns="0" bIns="0" anchor="b"/>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solidFill>
                  <a:srgbClr val="04617B">
                    <a:shade val="90000"/>
                  </a:srgbClr>
                </a:solidFill>
              </a:rPr>
              <a:t>Oct 16, 2014</a:t>
            </a:r>
            <a:endParaRPr lang="en-US" dirty="0">
              <a:solidFill>
                <a:srgbClr val="04617B">
                  <a:shade val="90000"/>
                </a:srgbClr>
              </a:solidFill>
            </a:endParaRPr>
          </a:p>
        </p:txBody>
      </p:sp>
      <p:sp>
        <p:nvSpPr>
          <p:cNvPr id="8" name="Footer Placeholder 4"/>
          <p:cNvSpPr txBox="1">
            <a:spLocks/>
          </p:cNvSpPr>
          <p:nvPr userDrawn="1"/>
        </p:nvSpPr>
        <p:spPr>
          <a:xfrm>
            <a:off x="2903704" y="6453336"/>
            <a:ext cx="3352800" cy="365125"/>
          </a:xfrm>
          <a:prstGeom prst="rect">
            <a:avLst/>
          </a:prstGeom>
        </p:spPr>
        <p:txBody>
          <a:bodyPr vert="horz" lIns="0" tIns="0" rIns="0" bIns="0" anchor="b"/>
          <a:lstStyle>
            <a:defPPr>
              <a:defRPr lang="en-US"/>
            </a:defPPr>
            <a:lvl1pPr marL="0" algn="ct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mtClean="0">
                <a:solidFill>
                  <a:srgbClr val="04617B">
                    <a:shade val="90000"/>
                  </a:srgbClr>
                </a:solidFill>
              </a:rPr>
              <a:t>NOAA Air Resources Laboratory</a:t>
            </a:r>
            <a:endParaRPr lang="en-US" dirty="0">
              <a:solidFill>
                <a:srgbClr val="04617B">
                  <a:shade val="90000"/>
                </a:srgbClr>
              </a:solidFill>
            </a:endParaRPr>
          </a:p>
        </p:txBody>
      </p:sp>
      <p:sp>
        <p:nvSpPr>
          <p:cNvPr id="9" name="Slide Number Placeholder 5"/>
          <p:cNvSpPr txBox="1">
            <a:spLocks/>
          </p:cNvSpPr>
          <p:nvPr userDrawn="1"/>
        </p:nvSpPr>
        <p:spPr>
          <a:xfrm>
            <a:off x="8316416" y="6453336"/>
            <a:ext cx="762000" cy="365125"/>
          </a:xfrm>
          <a:prstGeom prst="rect">
            <a:avLst/>
          </a:prstGeom>
        </p:spPr>
        <p:txBody>
          <a:bodyPr vert="horz" lIns="0" tIns="0" rIns="0" bIns="0" anchor="b"/>
          <a:lstStyle>
            <a:defPPr>
              <a:defRPr lang="en-US"/>
            </a:defPPr>
            <a:lvl1pPr marL="0" algn="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E7EE49B-C32B-495C-9640-ABBF50F57D80}" type="slidenum">
              <a:rPr lang="en-US" smtClean="0">
                <a:solidFill>
                  <a:srgbClr val="04617B">
                    <a:shade val="90000"/>
                  </a:srgbClr>
                </a:solidFill>
              </a:rPr>
              <a:pPr fontAlgn="auto">
                <a:spcBef>
                  <a:spcPts val="0"/>
                </a:spcBef>
                <a:spcAft>
                  <a:spcPts val="0"/>
                </a:spcAft>
              </a:pPr>
              <a:t>‹#›</a:t>
            </a:fld>
            <a:endParaRPr lang="en-US" dirty="0">
              <a:solidFill>
                <a:srgbClr val="04617B">
                  <a:shade val="90000"/>
                </a:srgbClr>
              </a:solidFill>
            </a:endParaRPr>
          </a:p>
        </p:txBody>
      </p:sp>
    </p:spTree>
    <p:extLst>
      <p:ext uri="{BB962C8B-B14F-4D97-AF65-F5344CB8AC3E}">
        <p14:creationId xmlns:p14="http://schemas.microsoft.com/office/powerpoint/2010/main" val="37295175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a:prstGeom prst="rect">
            <a:avLst/>
          </a:prstGeom>
        </p:spPr>
        <p:txBody>
          <a:bodyPr vert="eaVert"/>
          <a:lstStyle/>
          <a:p>
            <a:r>
              <a:rPr kumimoji="0" lang="en-US" dirty="0" smtClean="0"/>
              <a:t>Click to edit Master title style</a:t>
            </a:r>
            <a:endParaRPr kumimoji="0" lang="en-US" dirty="0"/>
          </a:p>
        </p:txBody>
      </p:sp>
      <p:sp>
        <p:nvSpPr>
          <p:cNvPr id="3" name="Vertical Text Placeholder 2"/>
          <p:cNvSpPr>
            <a:spLocks noGrp="1"/>
          </p:cNvSpPr>
          <p:nvPr>
            <p:ph type="body" orient="vert" idx="1"/>
          </p:nvPr>
        </p:nvSpPr>
        <p:spPr>
          <a:xfrm>
            <a:off x="457200" y="914401"/>
            <a:ext cx="6019800" cy="5211763"/>
          </a:xfrm>
          <a:prstGeom prst="rect">
            <a:avLst/>
          </a:prstGeo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solidFill>
                  <a:srgbClr val="04617B">
                    <a:shade val="90000"/>
                  </a:srgbClr>
                </a:solidFill>
              </a:rPr>
              <a:t>January 9, 2013</a:t>
            </a:r>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7" name="Date Placeholder 3"/>
          <p:cNvSpPr txBox="1">
            <a:spLocks/>
          </p:cNvSpPr>
          <p:nvPr userDrawn="1"/>
        </p:nvSpPr>
        <p:spPr>
          <a:xfrm>
            <a:off x="107504" y="6453336"/>
            <a:ext cx="2133600" cy="365125"/>
          </a:xfrm>
          <a:prstGeom prst="rect">
            <a:avLst/>
          </a:prstGeom>
        </p:spPr>
        <p:txBody>
          <a:bodyPr vert="horz" lIns="0" tIns="0" rIns="0" bIns="0" anchor="b"/>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solidFill>
                  <a:srgbClr val="04617B">
                    <a:shade val="90000"/>
                  </a:srgbClr>
                </a:solidFill>
              </a:rPr>
              <a:t>Oct 16, 2014</a:t>
            </a:r>
            <a:endParaRPr lang="en-US" dirty="0">
              <a:solidFill>
                <a:srgbClr val="04617B">
                  <a:shade val="90000"/>
                </a:srgbClr>
              </a:solidFill>
            </a:endParaRPr>
          </a:p>
        </p:txBody>
      </p:sp>
      <p:sp>
        <p:nvSpPr>
          <p:cNvPr id="8" name="Footer Placeholder 4"/>
          <p:cNvSpPr txBox="1">
            <a:spLocks/>
          </p:cNvSpPr>
          <p:nvPr userDrawn="1"/>
        </p:nvSpPr>
        <p:spPr>
          <a:xfrm>
            <a:off x="2903704" y="6453336"/>
            <a:ext cx="3352800" cy="365125"/>
          </a:xfrm>
          <a:prstGeom prst="rect">
            <a:avLst/>
          </a:prstGeom>
        </p:spPr>
        <p:txBody>
          <a:bodyPr vert="horz" lIns="0" tIns="0" rIns="0" bIns="0" anchor="b"/>
          <a:lstStyle>
            <a:defPPr>
              <a:defRPr lang="en-US"/>
            </a:defPPr>
            <a:lvl1pPr marL="0" algn="ct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mtClean="0">
                <a:solidFill>
                  <a:srgbClr val="04617B">
                    <a:shade val="90000"/>
                  </a:srgbClr>
                </a:solidFill>
              </a:rPr>
              <a:t>NOAA Air Resources Laboratory</a:t>
            </a:r>
            <a:endParaRPr lang="en-US" dirty="0">
              <a:solidFill>
                <a:srgbClr val="04617B">
                  <a:shade val="90000"/>
                </a:srgbClr>
              </a:solidFill>
            </a:endParaRPr>
          </a:p>
        </p:txBody>
      </p:sp>
      <p:sp>
        <p:nvSpPr>
          <p:cNvPr id="9" name="Slide Number Placeholder 5"/>
          <p:cNvSpPr txBox="1">
            <a:spLocks/>
          </p:cNvSpPr>
          <p:nvPr userDrawn="1"/>
        </p:nvSpPr>
        <p:spPr>
          <a:xfrm>
            <a:off x="8316416" y="6453336"/>
            <a:ext cx="762000" cy="365125"/>
          </a:xfrm>
          <a:prstGeom prst="rect">
            <a:avLst/>
          </a:prstGeom>
        </p:spPr>
        <p:txBody>
          <a:bodyPr vert="horz" lIns="0" tIns="0" rIns="0" bIns="0" anchor="b"/>
          <a:lstStyle>
            <a:defPPr>
              <a:defRPr lang="en-US"/>
            </a:defPPr>
            <a:lvl1pPr marL="0" algn="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E7EE49B-C32B-495C-9640-ABBF50F57D80}" type="slidenum">
              <a:rPr lang="en-US" smtClean="0">
                <a:solidFill>
                  <a:srgbClr val="04617B">
                    <a:shade val="90000"/>
                  </a:srgbClr>
                </a:solidFill>
              </a:rPr>
              <a:pPr fontAlgn="auto">
                <a:spcBef>
                  <a:spcPts val="0"/>
                </a:spcBef>
                <a:spcAft>
                  <a:spcPts val="0"/>
                </a:spcAft>
              </a:pPr>
              <a:t>‹#›</a:t>
            </a:fld>
            <a:endParaRPr lang="en-US" dirty="0">
              <a:solidFill>
                <a:srgbClr val="04617B">
                  <a:shade val="90000"/>
                </a:srgbClr>
              </a:solidFill>
            </a:endParaRPr>
          </a:p>
        </p:txBody>
      </p:sp>
    </p:spTree>
    <p:extLst>
      <p:ext uri="{BB962C8B-B14F-4D97-AF65-F5344CB8AC3E}">
        <p14:creationId xmlns:p14="http://schemas.microsoft.com/office/powerpoint/2010/main" val="36823865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srgbClr val="04617B">
                    <a:shade val="90000"/>
                  </a:srgbClr>
                </a:solidFill>
              </a:rPr>
              <a:t>January 9, 2013</a:t>
            </a:r>
            <a:endParaRPr lang="en-US" dirty="0">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6" name="Date Placeholder 3"/>
          <p:cNvSpPr txBox="1">
            <a:spLocks/>
          </p:cNvSpPr>
          <p:nvPr userDrawn="1"/>
        </p:nvSpPr>
        <p:spPr>
          <a:xfrm>
            <a:off x="107504" y="6453336"/>
            <a:ext cx="2133600" cy="365125"/>
          </a:xfrm>
          <a:prstGeom prst="rect">
            <a:avLst/>
          </a:prstGeom>
        </p:spPr>
        <p:txBody>
          <a:bodyPr vert="horz" lIns="0" tIns="0" rIns="0" bIns="0" anchor="b"/>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solidFill>
                  <a:srgbClr val="04617B">
                    <a:shade val="90000"/>
                  </a:srgbClr>
                </a:solidFill>
              </a:rPr>
              <a:t>Oct 16, 2014</a:t>
            </a:r>
            <a:endParaRPr lang="en-US" dirty="0">
              <a:solidFill>
                <a:srgbClr val="04617B">
                  <a:shade val="90000"/>
                </a:srgbClr>
              </a:solidFill>
            </a:endParaRPr>
          </a:p>
        </p:txBody>
      </p:sp>
      <p:sp>
        <p:nvSpPr>
          <p:cNvPr id="7" name="Footer Placeholder 4"/>
          <p:cNvSpPr txBox="1">
            <a:spLocks/>
          </p:cNvSpPr>
          <p:nvPr userDrawn="1"/>
        </p:nvSpPr>
        <p:spPr>
          <a:xfrm>
            <a:off x="2903704" y="6453336"/>
            <a:ext cx="3352800" cy="365125"/>
          </a:xfrm>
          <a:prstGeom prst="rect">
            <a:avLst/>
          </a:prstGeom>
        </p:spPr>
        <p:txBody>
          <a:bodyPr vert="horz" lIns="0" tIns="0" rIns="0" bIns="0" anchor="b"/>
          <a:lstStyle>
            <a:defPPr>
              <a:defRPr lang="en-US"/>
            </a:defPPr>
            <a:lvl1pPr marL="0" algn="ct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mtClean="0">
                <a:solidFill>
                  <a:srgbClr val="04617B">
                    <a:shade val="90000"/>
                  </a:srgbClr>
                </a:solidFill>
              </a:rPr>
              <a:t>NOAA Air Resources Laboratory</a:t>
            </a:r>
            <a:endParaRPr lang="en-US" dirty="0">
              <a:solidFill>
                <a:srgbClr val="04617B">
                  <a:shade val="90000"/>
                </a:srgbClr>
              </a:solidFill>
            </a:endParaRPr>
          </a:p>
        </p:txBody>
      </p:sp>
      <p:sp>
        <p:nvSpPr>
          <p:cNvPr id="8" name="Slide Number Placeholder 5"/>
          <p:cNvSpPr txBox="1">
            <a:spLocks/>
          </p:cNvSpPr>
          <p:nvPr userDrawn="1"/>
        </p:nvSpPr>
        <p:spPr>
          <a:xfrm>
            <a:off x="8316416" y="6453336"/>
            <a:ext cx="762000" cy="365125"/>
          </a:xfrm>
          <a:prstGeom prst="rect">
            <a:avLst/>
          </a:prstGeom>
        </p:spPr>
        <p:txBody>
          <a:bodyPr vert="horz" lIns="0" tIns="0" rIns="0" bIns="0" anchor="b"/>
          <a:lstStyle>
            <a:defPPr>
              <a:defRPr lang="en-US"/>
            </a:defPPr>
            <a:lvl1pPr marL="0" algn="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E7EE49B-C32B-495C-9640-ABBF50F57D80}" type="slidenum">
              <a:rPr lang="en-US" smtClean="0">
                <a:solidFill>
                  <a:srgbClr val="04617B">
                    <a:shade val="90000"/>
                  </a:srgbClr>
                </a:solidFill>
              </a:rPr>
              <a:pPr fontAlgn="auto">
                <a:spcBef>
                  <a:spcPts val="0"/>
                </a:spcBef>
                <a:spcAft>
                  <a:spcPts val="0"/>
                </a:spcAft>
              </a:pPr>
              <a:t>‹#›</a:t>
            </a:fld>
            <a:endParaRPr lang="en-US" dirty="0">
              <a:solidFill>
                <a:srgbClr val="04617B">
                  <a:shade val="90000"/>
                </a:srgbClr>
              </a:solidFill>
            </a:endParaRPr>
          </a:p>
        </p:txBody>
      </p:sp>
    </p:spTree>
    <p:extLst>
      <p:ext uri="{BB962C8B-B14F-4D97-AF65-F5344CB8AC3E}">
        <p14:creationId xmlns:p14="http://schemas.microsoft.com/office/powerpoint/2010/main" val="19885165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srgbClr val="04617B">
                    <a:shade val="90000"/>
                  </a:srgbClr>
                </a:solidFill>
              </a:rPr>
              <a:t>January 9, 2013</a:t>
            </a:r>
            <a:endParaRPr lang="en-US" dirty="0">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6" name="Content Placeholder 2"/>
          <p:cNvSpPr>
            <a:spLocks noGrp="1"/>
          </p:cNvSpPr>
          <p:nvPr>
            <p:ph idx="1"/>
          </p:nvPr>
        </p:nvSpPr>
        <p:spPr>
          <a:xfrm>
            <a:off x="685800" y="1447800"/>
            <a:ext cx="8229600" cy="4389120"/>
          </a:xfrm>
          <a:prstGeom prst="rect">
            <a:avLst/>
          </a:prstGeom>
        </p:spPr>
        <p:txBody>
          <a:bodyPr/>
          <a:lstStyle>
            <a:lvl1pPr>
              <a:defRPr sz="3600"/>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7" name="Date Placeholder 3"/>
          <p:cNvSpPr txBox="1">
            <a:spLocks/>
          </p:cNvSpPr>
          <p:nvPr userDrawn="1"/>
        </p:nvSpPr>
        <p:spPr>
          <a:xfrm>
            <a:off x="107504" y="6453336"/>
            <a:ext cx="2133600" cy="365125"/>
          </a:xfrm>
          <a:prstGeom prst="rect">
            <a:avLst/>
          </a:prstGeom>
        </p:spPr>
        <p:txBody>
          <a:bodyPr vert="horz" lIns="0" tIns="0" rIns="0" bIns="0" anchor="b"/>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solidFill>
                  <a:srgbClr val="04617B">
                    <a:shade val="90000"/>
                  </a:srgbClr>
                </a:solidFill>
              </a:rPr>
              <a:t>Oct 16, 2014</a:t>
            </a:r>
            <a:endParaRPr lang="en-US" dirty="0">
              <a:solidFill>
                <a:srgbClr val="04617B">
                  <a:shade val="90000"/>
                </a:srgbClr>
              </a:solidFill>
            </a:endParaRPr>
          </a:p>
        </p:txBody>
      </p:sp>
      <p:sp>
        <p:nvSpPr>
          <p:cNvPr id="8" name="Footer Placeholder 4"/>
          <p:cNvSpPr txBox="1">
            <a:spLocks/>
          </p:cNvSpPr>
          <p:nvPr userDrawn="1"/>
        </p:nvSpPr>
        <p:spPr>
          <a:xfrm>
            <a:off x="2903704" y="6453336"/>
            <a:ext cx="3352800" cy="365125"/>
          </a:xfrm>
          <a:prstGeom prst="rect">
            <a:avLst/>
          </a:prstGeom>
        </p:spPr>
        <p:txBody>
          <a:bodyPr vert="horz" lIns="0" tIns="0" rIns="0" bIns="0" anchor="b"/>
          <a:lstStyle>
            <a:defPPr>
              <a:defRPr lang="en-US"/>
            </a:defPPr>
            <a:lvl1pPr marL="0" algn="ct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mtClean="0">
                <a:solidFill>
                  <a:srgbClr val="04617B">
                    <a:shade val="90000"/>
                  </a:srgbClr>
                </a:solidFill>
              </a:rPr>
              <a:t>NOAA Air Resources Laboratory</a:t>
            </a:r>
            <a:endParaRPr lang="en-US" dirty="0">
              <a:solidFill>
                <a:srgbClr val="04617B">
                  <a:shade val="90000"/>
                </a:srgbClr>
              </a:solidFill>
            </a:endParaRPr>
          </a:p>
        </p:txBody>
      </p:sp>
      <p:sp>
        <p:nvSpPr>
          <p:cNvPr id="9" name="Slide Number Placeholder 5"/>
          <p:cNvSpPr txBox="1">
            <a:spLocks/>
          </p:cNvSpPr>
          <p:nvPr userDrawn="1"/>
        </p:nvSpPr>
        <p:spPr>
          <a:xfrm>
            <a:off x="8316416" y="6453336"/>
            <a:ext cx="762000" cy="365125"/>
          </a:xfrm>
          <a:prstGeom prst="rect">
            <a:avLst/>
          </a:prstGeom>
        </p:spPr>
        <p:txBody>
          <a:bodyPr vert="horz" lIns="0" tIns="0" rIns="0" bIns="0" anchor="b"/>
          <a:lstStyle>
            <a:defPPr>
              <a:defRPr lang="en-US"/>
            </a:defPPr>
            <a:lvl1pPr marL="0" algn="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E7EE49B-C32B-495C-9640-ABBF50F57D80}" type="slidenum">
              <a:rPr lang="en-US" smtClean="0">
                <a:solidFill>
                  <a:srgbClr val="04617B">
                    <a:shade val="90000"/>
                  </a:srgbClr>
                </a:solidFill>
              </a:rPr>
              <a:pPr fontAlgn="auto">
                <a:spcBef>
                  <a:spcPts val="0"/>
                </a:spcBef>
                <a:spcAft>
                  <a:spcPts val="0"/>
                </a:spcAft>
              </a:pPr>
              <a:t>‹#›</a:t>
            </a:fld>
            <a:endParaRPr lang="en-US" dirty="0">
              <a:solidFill>
                <a:srgbClr val="04617B">
                  <a:shade val="90000"/>
                </a:srgbClr>
              </a:solidFill>
            </a:endParaRPr>
          </a:p>
        </p:txBody>
      </p:sp>
    </p:spTree>
    <p:extLst>
      <p:ext uri="{BB962C8B-B14F-4D97-AF65-F5344CB8AC3E}">
        <p14:creationId xmlns:p14="http://schemas.microsoft.com/office/powerpoint/2010/main" val="5672128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
        <p:nvSpPr>
          <p:cNvPr id="3" name="Date Placeholder 3"/>
          <p:cNvSpPr>
            <a:spLocks noGrp="1"/>
          </p:cNvSpPr>
          <p:nvPr>
            <p:ph type="dt" sz="half" idx="10"/>
          </p:nvPr>
        </p:nvSpPr>
        <p:spPr>
          <a:xfrm>
            <a:off x="107504" y="6453336"/>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solidFill>
                  <a:srgbClr val="04617B">
                    <a:shade val="90000"/>
                  </a:srgbClr>
                </a:solidFill>
              </a:rPr>
              <a:t>Oct 16, 2014</a:t>
            </a:r>
            <a:endParaRPr lang="en-US" dirty="0">
              <a:solidFill>
                <a:srgbClr val="04617B">
                  <a:shade val="90000"/>
                </a:srgbClr>
              </a:solidFill>
            </a:endParaRPr>
          </a:p>
        </p:txBody>
      </p:sp>
      <p:sp>
        <p:nvSpPr>
          <p:cNvPr id="4" name="Footer Placeholder 4"/>
          <p:cNvSpPr txBox="1">
            <a:spLocks/>
          </p:cNvSpPr>
          <p:nvPr userDrawn="1"/>
        </p:nvSpPr>
        <p:spPr>
          <a:xfrm>
            <a:off x="2903704" y="6453336"/>
            <a:ext cx="3352800" cy="365125"/>
          </a:xfrm>
          <a:prstGeom prst="rect">
            <a:avLst/>
          </a:prstGeom>
        </p:spPr>
        <p:txBody>
          <a:bodyPr vert="horz" lIns="0" tIns="0" rIns="0" bIns="0" anchor="b"/>
          <a:lstStyle>
            <a:defPPr>
              <a:defRPr lang="en-US"/>
            </a:defPPr>
            <a:lvl1pPr marL="0" algn="ct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mtClean="0">
                <a:solidFill>
                  <a:srgbClr val="04617B">
                    <a:shade val="90000"/>
                  </a:srgbClr>
                </a:solidFill>
              </a:rPr>
              <a:t>NOAA Air Resources Laboratory</a:t>
            </a:r>
            <a:endParaRPr lang="en-US" dirty="0">
              <a:solidFill>
                <a:srgbClr val="04617B">
                  <a:shade val="90000"/>
                </a:srgbClr>
              </a:solidFill>
            </a:endParaRPr>
          </a:p>
        </p:txBody>
      </p:sp>
      <p:sp>
        <p:nvSpPr>
          <p:cNvPr id="6" name="Slide Number Placeholder 5"/>
          <p:cNvSpPr>
            <a:spLocks noGrp="1"/>
          </p:cNvSpPr>
          <p:nvPr>
            <p:ph type="sldNum" sz="quarter" idx="12"/>
          </p:nvPr>
        </p:nvSpPr>
        <p:spPr>
          <a:xfrm>
            <a:off x="8316416" y="6453336"/>
            <a:ext cx="762000" cy="365125"/>
          </a:xfrm>
        </p:spPr>
        <p:txBody>
          <a:bodyPr/>
          <a:lstStyle/>
          <a:p>
            <a:fld id="{3E7EE49B-C32B-495C-9640-ABBF50F57D80}"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21435766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37676222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4282967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a:prstGeom prst="rect">
            <a:avLst/>
          </a:prstGeom>
        </p:spPr>
        <p:txBody>
          <a:bodyPr>
            <a:noAutofit/>
          </a:bodyPr>
          <a:lstStyle>
            <a:lvl1pPr algn="l" rtl="0">
              <a:spcBef>
                <a:spcPct val="0"/>
              </a:spcBef>
              <a:buNone/>
              <a:defRPr sz="2600" b="0">
                <a:ln>
                  <a:noFill/>
                </a:ln>
                <a:solidFill>
                  <a:schemeClr val="tx1"/>
                </a:solidFill>
                <a:effectLst/>
                <a:latin typeface="+mj-lt"/>
                <a:ea typeface="+mj-ea"/>
                <a:cs typeface="+mj-cs"/>
              </a:defRPr>
            </a:lvl1pPr>
          </a:lstStyle>
          <a:p>
            <a:r>
              <a:rPr lang="en-US" dirty="0" smtClean="0"/>
              <a:t>Click to edit Master title style</a:t>
            </a:r>
            <a:endParaRPr lang="en-US" dirty="0"/>
          </a:p>
        </p:txBody>
      </p:sp>
      <p:sp>
        <p:nvSpPr>
          <p:cNvPr id="3" name="Text Placeholder 2"/>
          <p:cNvSpPr>
            <a:spLocks noGrp="1"/>
          </p:cNvSpPr>
          <p:nvPr>
            <p:ph type="body" idx="2"/>
          </p:nvPr>
        </p:nvSpPr>
        <p:spPr>
          <a:xfrm>
            <a:off x="685800" y="1676400"/>
            <a:ext cx="2743200" cy="4572000"/>
          </a:xfrm>
          <a:prstGeom prst="rect">
            <a:avLst/>
          </a:prstGeo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a:prstGeom prst="rect">
            <a:avLst/>
          </a:prstGeo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r>
              <a:rPr lang="en-US" smtClean="0"/>
              <a:t>8/13/2015</a:t>
            </a:r>
            <a:endParaRPr lang="en-US" dirty="0"/>
          </a:p>
        </p:txBody>
      </p:sp>
      <p:sp>
        <p:nvSpPr>
          <p:cNvPr id="6" name="Footer Placeholder 21"/>
          <p:cNvSpPr>
            <a:spLocks noGrp="1"/>
          </p:cNvSpPr>
          <p:nvPr>
            <p:ph type="ftr" sz="quarter" idx="11"/>
          </p:nvPr>
        </p:nvSpPr>
        <p:spPr/>
        <p:txBody>
          <a:bodyPr/>
          <a:lstStyle>
            <a:lvl1pPr>
              <a:defRPr/>
            </a:lvl1pPr>
          </a:lstStyle>
          <a:p>
            <a:pPr>
              <a:defRPr/>
            </a:pPr>
            <a:r>
              <a:rPr lang="en-US"/>
              <a:t>Air Resources Laboratory</a:t>
            </a:r>
          </a:p>
        </p:txBody>
      </p:sp>
      <p:sp>
        <p:nvSpPr>
          <p:cNvPr id="7" name="Slide Number Placeholder 17"/>
          <p:cNvSpPr>
            <a:spLocks noGrp="1"/>
          </p:cNvSpPr>
          <p:nvPr>
            <p:ph type="sldNum" sz="quarter" idx="12"/>
          </p:nvPr>
        </p:nvSpPr>
        <p:spPr/>
        <p:txBody>
          <a:bodyPr/>
          <a:lstStyle>
            <a:lvl1pPr>
              <a:defRPr/>
            </a:lvl1pPr>
          </a:lstStyle>
          <a:p>
            <a:pPr>
              <a:defRPr/>
            </a:pPr>
            <a:fld id="{CA35E3ED-1B6B-4392-8EF9-E2C8920A1D3B}" type="slidenum">
              <a:rPr lang="en-US"/>
              <a:pPr>
                <a:defRPr/>
              </a:pPr>
              <a:t>‹#›</a:t>
            </a:fld>
            <a:endParaRPr lang="en-US" dirty="0"/>
          </a:p>
        </p:txBody>
      </p:sp>
    </p:spTree>
    <p:extLst>
      <p:ext uri="{BB962C8B-B14F-4D97-AF65-F5344CB8AC3E}">
        <p14:creationId xmlns:p14="http://schemas.microsoft.com/office/powerpoint/2010/main" val="18482334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15171546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34758878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19182066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36568861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30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38326561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30301542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24477174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28245389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24111281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1716629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nip and Round Single Corner Rectangle 8"/>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ight Triangle 11"/>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8"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2" name="Title 1"/>
          <p:cNvSpPr>
            <a:spLocks noGrp="1"/>
          </p:cNvSpPr>
          <p:nvPr>
            <p:ph type="title"/>
          </p:nvPr>
        </p:nvSpPr>
        <p:spPr>
          <a:xfrm>
            <a:off x="609600" y="1176996"/>
            <a:ext cx="2212848" cy="1582621"/>
          </a:xfrm>
          <a:prstGeom prst="rect">
            <a:avLst/>
          </a:prstGeom>
        </p:spPr>
        <p:txBody>
          <a:bodyPr lIns="45720" rIns="45720" bIns="45720"/>
          <a:lstStyle>
            <a:lvl1pPr algn="l">
              <a:buNone/>
              <a:defRPr sz="2000" b="1">
                <a:solidFill>
                  <a:schemeClr val="tx1"/>
                </a:solidFill>
              </a:defRPr>
            </a:lvl1pPr>
          </a:lstStyle>
          <a:p>
            <a:r>
              <a:rPr lang="en-US" dirty="0" smtClean="0"/>
              <a:t>Click to edit Master title style</a:t>
            </a:r>
            <a:endParaRPr lang="en-US" dirty="0"/>
          </a:p>
        </p:txBody>
      </p:sp>
      <p:sp>
        <p:nvSpPr>
          <p:cNvPr id="4" name="Text Placeholder 3"/>
          <p:cNvSpPr>
            <a:spLocks noGrp="1"/>
          </p:cNvSpPr>
          <p:nvPr>
            <p:ph type="body" sz="half" idx="2"/>
          </p:nvPr>
        </p:nvSpPr>
        <p:spPr>
          <a:xfrm>
            <a:off x="609600" y="2828785"/>
            <a:ext cx="2209800" cy="2179320"/>
          </a:xfrm>
          <a:prstGeom prst="rect">
            <a:avLst/>
          </a:prstGeo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smtClean="0"/>
            </a:lvl1pPr>
          </a:lstStyle>
          <a:p>
            <a:pPr>
              <a:defRPr/>
            </a:pPr>
            <a:r>
              <a:rPr lang="en-US" smtClean="0"/>
              <a:t>8/13/2015</a:t>
            </a:r>
            <a:endParaRPr lang="en-US"/>
          </a:p>
        </p:txBody>
      </p:sp>
      <p:sp>
        <p:nvSpPr>
          <p:cNvPr id="10" name="Footer Placeholder 5"/>
          <p:cNvSpPr>
            <a:spLocks noGrp="1"/>
          </p:cNvSpPr>
          <p:nvPr>
            <p:ph type="ftr" sz="quarter" idx="11"/>
          </p:nvPr>
        </p:nvSpPr>
        <p:spPr/>
        <p:txBody>
          <a:bodyPr/>
          <a:lstStyle>
            <a:lvl1pPr>
              <a:defRPr/>
            </a:lvl1pPr>
          </a:lstStyle>
          <a:p>
            <a:pPr>
              <a:defRPr/>
            </a:pPr>
            <a:r>
              <a:rPr lang="en-US"/>
              <a:t>Air Resources Laboratory</a:t>
            </a:r>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EEBEA21A-DB62-4F8E-AA7E-167EFFFFA841}" type="slidenum">
              <a:rPr lang="en-US"/>
              <a:pPr>
                <a:defRPr/>
              </a:pPr>
              <a:t>‹#›</a:t>
            </a:fld>
            <a:endParaRPr lang="en-US"/>
          </a:p>
        </p:txBody>
      </p:sp>
    </p:spTree>
    <p:extLst>
      <p:ext uri="{BB962C8B-B14F-4D97-AF65-F5344CB8AC3E}">
        <p14:creationId xmlns:p14="http://schemas.microsoft.com/office/powerpoint/2010/main" val="19807749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37192815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12162960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5985521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41641189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23037086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38986500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2143642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29258617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6965950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1426072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935480"/>
            <a:ext cx="8229600" cy="438912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r>
              <a:rPr lang="en-US" smtClean="0"/>
              <a:t>8/13/2015</a:t>
            </a:r>
            <a:endParaRPr lang="en-US" dirty="0"/>
          </a:p>
        </p:txBody>
      </p:sp>
      <p:sp>
        <p:nvSpPr>
          <p:cNvPr id="5" name="Footer Placeholder 21"/>
          <p:cNvSpPr>
            <a:spLocks noGrp="1"/>
          </p:cNvSpPr>
          <p:nvPr>
            <p:ph type="ftr" sz="quarter" idx="11"/>
          </p:nvPr>
        </p:nvSpPr>
        <p:spPr/>
        <p:txBody>
          <a:bodyPr/>
          <a:lstStyle>
            <a:lvl1pPr>
              <a:defRPr/>
            </a:lvl1pPr>
          </a:lstStyle>
          <a:p>
            <a:pPr>
              <a:defRPr/>
            </a:pPr>
            <a:r>
              <a:rPr lang="en-US"/>
              <a:t>Air Resources Laboratory</a:t>
            </a:r>
          </a:p>
        </p:txBody>
      </p:sp>
      <p:sp>
        <p:nvSpPr>
          <p:cNvPr id="6" name="Slide Number Placeholder 17"/>
          <p:cNvSpPr>
            <a:spLocks noGrp="1"/>
          </p:cNvSpPr>
          <p:nvPr>
            <p:ph type="sldNum" sz="quarter" idx="12"/>
          </p:nvPr>
        </p:nvSpPr>
        <p:spPr/>
        <p:txBody>
          <a:bodyPr/>
          <a:lstStyle>
            <a:lvl1pPr>
              <a:defRPr/>
            </a:lvl1pPr>
          </a:lstStyle>
          <a:p>
            <a:pPr>
              <a:defRPr/>
            </a:pPr>
            <a:fld id="{A5FB65BE-7127-47C7-8389-F7A5BDD3F153}" type="slidenum">
              <a:rPr lang="en-US"/>
              <a:pPr>
                <a:defRPr/>
              </a:pPr>
              <a:t>‹#›</a:t>
            </a:fld>
            <a:endParaRPr lang="en-US" dirty="0"/>
          </a:p>
        </p:txBody>
      </p:sp>
    </p:spTree>
    <p:extLst>
      <p:ext uri="{BB962C8B-B14F-4D97-AF65-F5344CB8AC3E}">
        <p14:creationId xmlns:p14="http://schemas.microsoft.com/office/powerpoint/2010/main" val="36466873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4211974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11918447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35998384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33193217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42430239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36324091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298810611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B438D66-6146-4E4D-B3C8-AB4A37DD9659}" type="datetimeFigureOut">
              <a:rPr lang="en-US" smtClean="0">
                <a:solidFill>
                  <a:srgbClr val="04617B">
                    <a:shade val="90000"/>
                  </a:srgbClr>
                </a:solidFill>
              </a:rPr>
              <a:pPr/>
              <a:t>4/5/2018</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6DA08B39-E92B-4B7D-AC96-052753260A1C}"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9970844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srgbClr val="04617B">
                    <a:shade val="90000"/>
                  </a:srgbClr>
                </a:solidFill>
              </a:rPr>
              <a:t>January 9, 2013</a:t>
            </a:r>
            <a:endParaRPr lang="en-US" dirty="0">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8" name="Content Placeholder 2"/>
          <p:cNvSpPr>
            <a:spLocks noGrp="1"/>
          </p:cNvSpPr>
          <p:nvPr>
            <p:ph idx="13"/>
          </p:nvPr>
        </p:nvSpPr>
        <p:spPr>
          <a:xfrm>
            <a:off x="609600" y="1524000"/>
            <a:ext cx="8229600" cy="4389120"/>
          </a:xfrm>
          <a:prstGeom prst="rect">
            <a:avLst/>
          </a:prstGeom>
        </p:spPr>
        <p:txBody>
          <a:bodyPr/>
          <a:lstStyle>
            <a:lvl1pPr>
              <a:defRPr sz="3600"/>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2762402165"/>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dirty="0" smtClean="0"/>
              <a:t>Click to edit Master title style</a:t>
            </a:r>
            <a:endParaRPr kumimoji="0" lang="en-US" dirty="0"/>
          </a:p>
        </p:txBody>
      </p:sp>
      <p:sp>
        <p:nvSpPr>
          <p:cNvPr id="3" name="Content Placeholder 2"/>
          <p:cNvSpPr>
            <a:spLocks noGrp="1"/>
          </p:cNvSpPr>
          <p:nvPr>
            <p:ph idx="1"/>
          </p:nvPr>
        </p:nvSpPr>
        <p:spPr>
          <a:xfrm>
            <a:off x="457200" y="1935480"/>
            <a:ext cx="8229600" cy="4389120"/>
          </a:xfrm>
          <a:prstGeom prst="rect">
            <a:avLst/>
          </a:prstGeo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a:xfrm>
            <a:off x="107504" y="6453336"/>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solidFill>
                  <a:srgbClr val="04617B">
                    <a:shade val="90000"/>
                  </a:srgbClr>
                </a:solidFill>
              </a:rPr>
              <a:t>Oct 16, 2014</a:t>
            </a:r>
            <a:endParaRPr lang="en-US" dirty="0">
              <a:solidFill>
                <a:srgbClr val="04617B">
                  <a:shade val="90000"/>
                </a:srgbClr>
              </a:solidFill>
            </a:endParaRPr>
          </a:p>
        </p:txBody>
      </p:sp>
      <p:sp>
        <p:nvSpPr>
          <p:cNvPr id="5" name="Footer Placeholder 4"/>
          <p:cNvSpPr>
            <a:spLocks noGrp="1"/>
          </p:cNvSpPr>
          <p:nvPr>
            <p:ph type="ftr" sz="quarter" idx="11"/>
          </p:nvPr>
        </p:nvSpPr>
        <p:spPr>
          <a:xfrm>
            <a:off x="2903704" y="6453336"/>
            <a:ext cx="3352800" cy="365125"/>
          </a:xfrm>
        </p:spPr>
        <p:txBody>
          <a:bodyPr/>
          <a:lstStyle/>
          <a:p>
            <a:r>
              <a:rPr lang="en-US" dirty="0" smtClean="0">
                <a:solidFill>
                  <a:srgbClr val="04617B">
                    <a:shade val="90000"/>
                  </a:srgbClr>
                </a:solidFill>
              </a:rPr>
              <a:t>NOAA Air Resources Laboratory</a:t>
            </a:r>
            <a:endParaRPr lang="en-US" dirty="0">
              <a:solidFill>
                <a:srgbClr val="04617B">
                  <a:shade val="90000"/>
                </a:srgbClr>
              </a:solidFill>
            </a:endParaRPr>
          </a:p>
        </p:txBody>
      </p:sp>
      <p:sp>
        <p:nvSpPr>
          <p:cNvPr id="6" name="Slide Number Placeholder 5"/>
          <p:cNvSpPr>
            <a:spLocks noGrp="1"/>
          </p:cNvSpPr>
          <p:nvPr>
            <p:ph type="sldNum" sz="quarter" idx="12"/>
          </p:nvPr>
        </p:nvSpPr>
        <p:spPr>
          <a:xfrm>
            <a:off x="8316416" y="6453336"/>
            <a:ext cx="762000" cy="365125"/>
          </a:xfrm>
        </p:spPr>
        <p:txBody>
          <a:bodyPr/>
          <a:lstStyle/>
          <a:p>
            <a:fld id="{3E7EE49B-C32B-495C-9640-ABBF50F57D80}"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30023650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a:prstGeom prst="rect">
            <a:avLst/>
          </a:prstGeo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914401"/>
            <a:ext cx="6019800" cy="5211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r>
              <a:rPr lang="en-US" smtClean="0"/>
              <a:t>8/13/2015</a:t>
            </a:r>
            <a:endParaRPr lang="en-US" dirty="0"/>
          </a:p>
        </p:txBody>
      </p:sp>
      <p:sp>
        <p:nvSpPr>
          <p:cNvPr id="5" name="Footer Placeholder 21"/>
          <p:cNvSpPr>
            <a:spLocks noGrp="1"/>
          </p:cNvSpPr>
          <p:nvPr>
            <p:ph type="ftr" sz="quarter" idx="11"/>
          </p:nvPr>
        </p:nvSpPr>
        <p:spPr/>
        <p:txBody>
          <a:bodyPr/>
          <a:lstStyle>
            <a:lvl1pPr>
              <a:defRPr/>
            </a:lvl1pPr>
          </a:lstStyle>
          <a:p>
            <a:pPr>
              <a:defRPr/>
            </a:pPr>
            <a:r>
              <a:rPr lang="en-US"/>
              <a:t>Air Resources Laboratory</a:t>
            </a:r>
          </a:p>
        </p:txBody>
      </p:sp>
      <p:sp>
        <p:nvSpPr>
          <p:cNvPr id="6" name="Slide Number Placeholder 17"/>
          <p:cNvSpPr>
            <a:spLocks noGrp="1"/>
          </p:cNvSpPr>
          <p:nvPr>
            <p:ph type="sldNum" sz="quarter" idx="12"/>
          </p:nvPr>
        </p:nvSpPr>
        <p:spPr/>
        <p:txBody>
          <a:bodyPr/>
          <a:lstStyle>
            <a:lvl1pPr>
              <a:defRPr/>
            </a:lvl1pPr>
          </a:lstStyle>
          <a:p>
            <a:pPr>
              <a:defRPr/>
            </a:pPr>
            <a:fld id="{D20543E9-41CD-4A16-B0E7-44D2B012F9CF}" type="slidenum">
              <a:rPr lang="en-US"/>
              <a:pPr>
                <a:defRPr/>
              </a:pPr>
              <a:t>‹#›</a:t>
            </a:fld>
            <a:endParaRPr lang="en-US" dirty="0"/>
          </a:p>
        </p:txBody>
      </p:sp>
    </p:spTree>
    <p:extLst>
      <p:ext uri="{BB962C8B-B14F-4D97-AF65-F5344CB8AC3E}">
        <p14:creationId xmlns:p14="http://schemas.microsoft.com/office/powerpoint/2010/main" val="4456215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dirty="0" smtClean="0"/>
              <a:t>Click to edit Master title style</a:t>
            </a:r>
            <a:endParaRPr kumimoji="0" lang="en-US" dirty="0"/>
          </a:p>
        </p:txBody>
      </p:sp>
      <p:sp>
        <p:nvSpPr>
          <p:cNvPr id="3" name="Content Placeholder 2"/>
          <p:cNvSpPr>
            <a:spLocks noGrp="1"/>
          </p:cNvSpPr>
          <p:nvPr>
            <p:ph sz="half" idx="1"/>
          </p:nvPr>
        </p:nvSpPr>
        <p:spPr>
          <a:xfrm>
            <a:off x="457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3"/>
          <p:cNvSpPr txBox="1">
            <a:spLocks/>
          </p:cNvSpPr>
          <p:nvPr userDrawn="1"/>
        </p:nvSpPr>
        <p:spPr>
          <a:xfrm>
            <a:off x="107504" y="6453336"/>
            <a:ext cx="2133600" cy="365125"/>
          </a:xfrm>
          <a:prstGeom prst="rect">
            <a:avLst/>
          </a:prstGeom>
        </p:spPr>
        <p:txBody>
          <a:bodyPr vert="horz" lIns="0" tIns="0" rIns="0" bIns="0" anchor="b"/>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04617B">
                    <a:shade val="90000"/>
                  </a:srgbClr>
                </a:solidFill>
              </a:rPr>
              <a:t>May 13, 2015</a:t>
            </a:r>
            <a:endParaRPr lang="en-US" dirty="0">
              <a:solidFill>
                <a:srgbClr val="04617B">
                  <a:shade val="90000"/>
                </a:srgbClr>
              </a:solidFill>
            </a:endParaRPr>
          </a:p>
        </p:txBody>
      </p:sp>
      <p:sp>
        <p:nvSpPr>
          <p:cNvPr id="9" name="Footer Placeholder 4"/>
          <p:cNvSpPr txBox="1">
            <a:spLocks/>
          </p:cNvSpPr>
          <p:nvPr userDrawn="1"/>
        </p:nvSpPr>
        <p:spPr>
          <a:xfrm>
            <a:off x="2903704" y="6453336"/>
            <a:ext cx="3352800" cy="365125"/>
          </a:xfrm>
          <a:prstGeom prst="rect">
            <a:avLst/>
          </a:prstGeom>
        </p:spPr>
        <p:txBody>
          <a:bodyPr vert="horz" lIns="0" tIns="0" rIns="0" bIns="0" anchor="b"/>
          <a:lstStyle>
            <a:defPPr>
              <a:defRPr lang="en-US"/>
            </a:defPPr>
            <a:lvl1pPr marL="0" algn="ct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mtClean="0">
                <a:solidFill>
                  <a:srgbClr val="04617B">
                    <a:shade val="90000"/>
                  </a:srgbClr>
                </a:solidFill>
              </a:rPr>
              <a:t>NOAA Air Resources Laboratory</a:t>
            </a:r>
            <a:endParaRPr lang="en-US" dirty="0">
              <a:solidFill>
                <a:srgbClr val="04617B">
                  <a:shade val="90000"/>
                </a:srgbClr>
              </a:solidFill>
            </a:endParaRPr>
          </a:p>
        </p:txBody>
      </p:sp>
      <p:sp>
        <p:nvSpPr>
          <p:cNvPr id="10" name="Slide Number Placeholder 5"/>
          <p:cNvSpPr txBox="1">
            <a:spLocks/>
          </p:cNvSpPr>
          <p:nvPr userDrawn="1"/>
        </p:nvSpPr>
        <p:spPr>
          <a:xfrm>
            <a:off x="8316416" y="6453336"/>
            <a:ext cx="762000" cy="365125"/>
          </a:xfrm>
          <a:prstGeom prst="rect">
            <a:avLst/>
          </a:prstGeom>
        </p:spPr>
        <p:txBody>
          <a:bodyPr vert="horz" lIns="0" tIns="0" rIns="0" bIns="0" anchor="b"/>
          <a:lstStyle>
            <a:defPPr>
              <a:defRPr lang="en-US"/>
            </a:defPPr>
            <a:lvl1pPr marL="0" algn="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E7EE49B-C32B-495C-9640-ABBF50F57D80}" type="slidenum">
              <a:rPr lang="en-US" smtClean="0">
                <a:solidFill>
                  <a:srgbClr val="04617B">
                    <a:shade val="90000"/>
                  </a:srgbClr>
                </a:solidFill>
              </a:rPr>
              <a:pPr fontAlgn="auto">
                <a:spcBef>
                  <a:spcPts val="0"/>
                </a:spcBef>
                <a:spcAft>
                  <a:spcPts val="0"/>
                </a:spcAft>
              </a:pPr>
              <a:t>‹#›</a:t>
            </a:fld>
            <a:endParaRPr lang="en-US" dirty="0">
              <a:solidFill>
                <a:srgbClr val="04617B">
                  <a:shade val="90000"/>
                </a:srgbClr>
              </a:solidFill>
            </a:endParaRPr>
          </a:p>
        </p:txBody>
      </p:sp>
    </p:spTree>
    <p:extLst>
      <p:ext uri="{BB962C8B-B14F-4D97-AF65-F5344CB8AC3E}">
        <p14:creationId xmlns:p14="http://schemas.microsoft.com/office/powerpoint/2010/main" val="3666980539"/>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a:prstGeom prst="rect">
            <a:avLst/>
          </a:prstGeo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a:prstGeom prst="rect">
            <a:avLst/>
          </a:prstGeo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r>
              <a:rPr lang="en-US" smtClean="0">
                <a:solidFill>
                  <a:srgbClr val="04617B">
                    <a:shade val="90000"/>
                  </a:srgbClr>
                </a:solidFill>
              </a:rPr>
              <a:t>January 9, 2013</a:t>
            </a:r>
            <a:endParaRPr lang="en-US" dirty="0">
              <a:solidFill>
                <a:srgbClr val="04617B">
                  <a:shade val="90000"/>
                </a:srgbClr>
              </a:solidFill>
            </a:endParaRPr>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10" name="Date Placeholder 3"/>
          <p:cNvSpPr txBox="1">
            <a:spLocks/>
          </p:cNvSpPr>
          <p:nvPr userDrawn="1"/>
        </p:nvSpPr>
        <p:spPr>
          <a:xfrm>
            <a:off x="107504" y="6453336"/>
            <a:ext cx="2133600" cy="365125"/>
          </a:xfrm>
          <a:prstGeom prst="rect">
            <a:avLst/>
          </a:prstGeom>
        </p:spPr>
        <p:txBody>
          <a:bodyPr vert="horz" lIns="0" tIns="0" rIns="0" bIns="0" anchor="b"/>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solidFill>
                  <a:srgbClr val="04617B">
                    <a:shade val="90000"/>
                  </a:srgbClr>
                </a:solidFill>
              </a:rPr>
              <a:t>Oct 16, 2014</a:t>
            </a:r>
            <a:endParaRPr lang="en-US" dirty="0">
              <a:solidFill>
                <a:srgbClr val="04617B">
                  <a:shade val="90000"/>
                </a:srgbClr>
              </a:solidFill>
            </a:endParaRPr>
          </a:p>
        </p:txBody>
      </p:sp>
      <p:sp>
        <p:nvSpPr>
          <p:cNvPr id="11" name="Footer Placeholder 4"/>
          <p:cNvSpPr txBox="1">
            <a:spLocks/>
          </p:cNvSpPr>
          <p:nvPr userDrawn="1"/>
        </p:nvSpPr>
        <p:spPr>
          <a:xfrm>
            <a:off x="2903704" y="6453336"/>
            <a:ext cx="3352800" cy="365125"/>
          </a:xfrm>
          <a:prstGeom prst="rect">
            <a:avLst/>
          </a:prstGeom>
        </p:spPr>
        <p:txBody>
          <a:bodyPr vert="horz" lIns="0" tIns="0" rIns="0" bIns="0" anchor="b"/>
          <a:lstStyle>
            <a:defPPr>
              <a:defRPr lang="en-US"/>
            </a:defPPr>
            <a:lvl1pPr marL="0" algn="ct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mtClean="0">
                <a:solidFill>
                  <a:srgbClr val="04617B">
                    <a:shade val="90000"/>
                  </a:srgbClr>
                </a:solidFill>
              </a:rPr>
              <a:t>NOAA Air Resources Laboratory</a:t>
            </a:r>
            <a:endParaRPr lang="en-US" dirty="0">
              <a:solidFill>
                <a:srgbClr val="04617B">
                  <a:shade val="90000"/>
                </a:srgbClr>
              </a:solidFill>
            </a:endParaRPr>
          </a:p>
        </p:txBody>
      </p:sp>
      <p:sp>
        <p:nvSpPr>
          <p:cNvPr id="12" name="Slide Number Placeholder 5"/>
          <p:cNvSpPr txBox="1">
            <a:spLocks/>
          </p:cNvSpPr>
          <p:nvPr userDrawn="1"/>
        </p:nvSpPr>
        <p:spPr>
          <a:xfrm>
            <a:off x="8316416" y="6453336"/>
            <a:ext cx="762000" cy="365125"/>
          </a:xfrm>
          <a:prstGeom prst="rect">
            <a:avLst/>
          </a:prstGeom>
        </p:spPr>
        <p:txBody>
          <a:bodyPr vert="horz" lIns="0" tIns="0" rIns="0" bIns="0" anchor="b"/>
          <a:lstStyle>
            <a:defPPr>
              <a:defRPr lang="en-US"/>
            </a:defPPr>
            <a:lvl1pPr marL="0" algn="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E7EE49B-C32B-495C-9640-ABBF50F57D80}" type="slidenum">
              <a:rPr lang="en-US" smtClean="0">
                <a:solidFill>
                  <a:srgbClr val="04617B">
                    <a:shade val="90000"/>
                  </a:srgbClr>
                </a:solidFill>
              </a:rPr>
              <a:pPr fontAlgn="auto">
                <a:spcBef>
                  <a:spcPts val="0"/>
                </a:spcBef>
                <a:spcAft>
                  <a:spcPts val="0"/>
                </a:spcAft>
              </a:pPr>
              <a:t>‹#›</a:t>
            </a:fld>
            <a:endParaRPr lang="en-US" dirty="0">
              <a:solidFill>
                <a:srgbClr val="04617B">
                  <a:shade val="90000"/>
                </a:srgbClr>
              </a:solidFill>
            </a:endParaRPr>
          </a:p>
        </p:txBody>
      </p:sp>
    </p:spTree>
    <p:extLst>
      <p:ext uri="{BB962C8B-B14F-4D97-AF65-F5344CB8AC3E}">
        <p14:creationId xmlns:p14="http://schemas.microsoft.com/office/powerpoint/2010/main" val="2065296843"/>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Mar 18 2015 Mtg">
    <p:spTree>
      <p:nvGrpSpPr>
        <p:cNvPr id="1" name=""/>
        <p:cNvGrpSpPr/>
        <p:nvPr/>
      </p:nvGrpSpPr>
      <p:grpSpPr>
        <a:xfrm>
          <a:off x="0" y="0"/>
          <a:ext cx="0" cy="0"/>
          <a:chOff x="0" y="0"/>
          <a:chExt cx="0" cy="0"/>
        </a:xfrm>
      </p:grpSpPr>
      <p:sp>
        <p:nvSpPr>
          <p:cNvPr id="5" name="Date Placeholder 3"/>
          <p:cNvSpPr txBox="1">
            <a:spLocks/>
          </p:cNvSpPr>
          <p:nvPr userDrawn="1"/>
        </p:nvSpPr>
        <p:spPr>
          <a:xfrm>
            <a:off x="107504" y="6453336"/>
            <a:ext cx="2133600" cy="365125"/>
          </a:xfrm>
          <a:prstGeom prst="rect">
            <a:avLst/>
          </a:prstGeom>
        </p:spPr>
        <p:txBody>
          <a:bodyPr vert="horz" lIns="0" tIns="0" rIns="0" bIns="0" anchor="b"/>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solidFill>
                  <a:srgbClr val="04617B">
                    <a:shade val="90000"/>
                  </a:srgbClr>
                </a:solidFill>
              </a:rPr>
              <a:t>August 13, </a:t>
            </a:r>
            <a:r>
              <a:rPr lang="en-US" dirty="0" smtClean="0">
                <a:solidFill>
                  <a:srgbClr val="04617B">
                    <a:shade val="90000"/>
                  </a:srgbClr>
                </a:solidFill>
              </a:rPr>
              <a:t>2015</a:t>
            </a:r>
            <a:endParaRPr lang="en-US" dirty="0">
              <a:solidFill>
                <a:srgbClr val="04617B">
                  <a:shade val="90000"/>
                </a:srgbClr>
              </a:solidFill>
            </a:endParaRPr>
          </a:p>
        </p:txBody>
      </p:sp>
      <p:sp>
        <p:nvSpPr>
          <p:cNvPr id="6" name="Footer Placeholder 4"/>
          <p:cNvSpPr txBox="1">
            <a:spLocks/>
          </p:cNvSpPr>
          <p:nvPr userDrawn="1"/>
        </p:nvSpPr>
        <p:spPr>
          <a:xfrm>
            <a:off x="2903704" y="6453336"/>
            <a:ext cx="3352800" cy="365125"/>
          </a:xfrm>
          <a:prstGeom prst="rect">
            <a:avLst/>
          </a:prstGeom>
        </p:spPr>
        <p:txBody>
          <a:bodyPr vert="horz" lIns="0" tIns="0" rIns="0" bIns="0" anchor="b"/>
          <a:lstStyle>
            <a:defPPr>
              <a:defRPr lang="en-US"/>
            </a:defPPr>
            <a:lvl1pPr marL="0" algn="ct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04617B">
                    <a:shade val="90000"/>
                  </a:srgbClr>
                </a:solidFill>
              </a:rPr>
              <a:t>NOAA Air Resources Laboratory</a:t>
            </a:r>
            <a:endParaRPr lang="en-US" dirty="0">
              <a:solidFill>
                <a:srgbClr val="04617B">
                  <a:shade val="90000"/>
                </a:srgbClr>
              </a:solidFill>
            </a:endParaRPr>
          </a:p>
        </p:txBody>
      </p:sp>
      <p:sp>
        <p:nvSpPr>
          <p:cNvPr id="7" name="Slide Number Placeholder 5"/>
          <p:cNvSpPr txBox="1">
            <a:spLocks/>
          </p:cNvSpPr>
          <p:nvPr userDrawn="1"/>
        </p:nvSpPr>
        <p:spPr>
          <a:xfrm>
            <a:off x="8316416" y="6453336"/>
            <a:ext cx="762000" cy="365125"/>
          </a:xfrm>
          <a:prstGeom prst="rect">
            <a:avLst/>
          </a:prstGeom>
        </p:spPr>
        <p:txBody>
          <a:bodyPr vert="horz" lIns="0" tIns="0" rIns="0" bIns="0" anchor="b"/>
          <a:lstStyle>
            <a:defPPr>
              <a:defRPr lang="en-US"/>
            </a:defPPr>
            <a:lvl1pPr marL="0" algn="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E7EE49B-C32B-495C-9640-ABBF50F57D80}" type="slidenum">
              <a:rPr lang="en-US" smtClean="0">
                <a:solidFill>
                  <a:srgbClr val="04617B">
                    <a:shade val="90000"/>
                  </a:srgbClr>
                </a:solidFill>
              </a:rPr>
              <a:pPr fontAlgn="auto">
                <a:spcBef>
                  <a:spcPts val="0"/>
                </a:spcBef>
                <a:spcAft>
                  <a:spcPts val="0"/>
                </a:spcAft>
              </a:pPr>
              <a:t>‹#›</a:t>
            </a:fld>
            <a:endParaRPr lang="en-US" dirty="0">
              <a:solidFill>
                <a:srgbClr val="04617B">
                  <a:shade val="90000"/>
                </a:srgbClr>
              </a:solidFill>
            </a:endParaRPr>
          </a:p>
        </p:txBody>
      </p:sp>
    </p:spTree>
    <p:extLst>
      <p:ext uri="{BB962C8B-B14F-4D97-AF65-F5344CB8AC3E}">
        <p14:creationId xmlns:p14="http://schemas.microsoft.com/office/powerpoint/2010/main" val="4136455425"/>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a:prstGeom prst="rect">
            <a:avLst/>
          </a:prstGeo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a:prstGeom prst="rect">
            <a:avLst/>
          </a:prstGeo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a:prstGeom prst="rect">
            <a:avLst/>
          </a:prstGeo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en-US" smtClean="0">
                <a:solidFill>
                  <a:srgbClr val="04617B">
                    <a:shade val="90000"/>
                  </a:srgbClr>
                </a:solidFill>
              </a:rPr>
              <a:t>January 9, 2013</a:t>
            </a:r>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8" name="Date Placeholder 3"/>
          <p:cNvSpPr txBox="1">
            <a:spLocks/>
          </p:cNvSpPr>
          <p:nvPr userDrawn="1"/>
        </p:nvSpPr>
        <p:spPr>
          <a:xfrm>
            <a:off x="107504" y="6453336"/>
            <a:ext cx="2133600" cy="365125"/>
          </a:xfrm>
          <a:prstGeom prst="rect">
            <a:avLst/>
          </a:prstGeom>
        </p:spPr>
        <p:txBody>
          <a:bodyPr vert="horz" lIns="0" tIns="0" rIns="0" bIns="0" anchor="b"/>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solidFill>
                  <a:srgbClr val="04617B">
                    <a:shade val="90000"/>
                  </a:srgbClr>
                </a:solidFill>
              </a:rPr>
              <a:t>Oct 16, 2014</a:t>
            </a:r>
            <a:endParaRPr lang="en-US" dirty="0">
              <a:solidFill>
                <a:srgbClr val="04617B">
                  <a:shade val="90000"/>
                </a:srgbClr>
              </a:solidFill>
            </a:endParaRPr>
          </a:p>
        </p:txBody>
      </p:sp>
      <p:sp>
        <p:nvSpPr>
          <p:cNvPr id="9" name="Footer Placeholder 4"/>
          <p:cNvSpPr txBox="1">
            <a:spLocks/>
          </p:cNvSpPr>
          <p:nvPr userDrawn="1"/>
        </p:nvSpPr>
        <p:spPr>
          <a:xfrm>
            <a:off x="2903704" y="6453336"/>
            <a:ext cx="3352800" cy="365125"/>
          </a:xfrm>
          <a:prstGeom prst="rect">
            <a:avLst/>
          </a:prstGeom>
        </p:spPr>
        <p:txBody>
          <a:bodyPr vert="horz" lIns="0" tIns="0" rIns="0" bIns="0" anchor="b"/>
          <a:lstStyle>
            <a:defPPr>
              <a:defRPr lang="en-US"/>
            </a:defPPr>
            <a:lvl1pPr marL="0" algn="ct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mtClean="0">
                <a:solidFill>
                  <a:srgbClr val="04617B">
                    <a:shade val="90000"/>
                  </a:srgbClr>
                </a:solidFill>
              </a:rPr>
              <a:t>NOAA Air Resources Laboratory</a:t>
            </a:r>
            <a:endParaRPr lang="en-US" dirty="0">
              <a:solidFill>
                <a:srgbClr val="04617B">
                  <a:shade val="90000"/>
                </a:srgbClr>
              </a:solidFill>
            </a:endParaRPr>
          </a:p>
        </p:txBody>
      </p:sp>
      <p:sp>
        <p:nvSpPr>
          <p:cNvPr id="10" name="Slide Number Placeholder 5"/>
          <p:cNvSpPr txBox="1">
            <a:spLocks/>
          </p:cNvSpPr>
          <p:nvPr userDrawn="1"/>
        </p:nvSpPr>
        <p:spPr>
          <a:xfrm>
            <a:off x="8316416" y="6453336"/>
            <a:ext cx="762000" cy="365125"/>
          </a:xfrm>
          <a:prstGeom prst="rect">
            <a:avLst/>
          </a:prstGeom>
        </p:spPr>
        <p:txBody>
          <a:bodyPr vert="horz" lIns="0" tIns="0" rIns="0" bIns="0" anchor="b"/>
          <a:lstStyle>
            <a:defPPr>
              <a:defRPr lang="en-US"/>
            </a:defPPr>
            <a:lvl1pPr marL="0" algn="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E7EE49B-C32B-495C-9640-ABBF50F57D80}" type="slidenum">
              <a:rPr lang="en-US" smtClean="0">
                <a:solidFill>
                  <a:srgbClr val="04617B">
                    <a:shade val="90000"/>
                  </a:srgbClr>
                </a:solidFill>
              </a:rPr>
              <a:pPr fontAlgn="auto">
                <a:spcBef>
                  <a:spcPts val="0"/>
                </a:spcBef>
                <a:spcAft>
                  <a:spcPts val="0"/>
                </a:spcAft>
              </a:pPr>
              <a:t>‹#›</a:t>
            </a:fld>
            <a:endParaRPr lang="en-US" dirty="0">
              <a:solidFill>
                <a:srgbClr val="04617B">
                  <a:shade val="90000"/>
                </a:srgbClr>
              </a:solidFill>
            </a:endParaRPr>
          </a:p>
        </p:txBody>
      </p:sp>
    </p:spTree>
    <p:extLst>
      <p:ext uri="{BB962C8B-B14F-4D97-AF65-F5344CB8AC3E}">
        <p14:creationId xmlns:p14="http://schemas.microsoft.com/office/powerpoint/2010/main" val="14898401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title"/>
          </p:nvPr>
        </p:nvSpPr>
        <p:spPr>
          <a:xfrm>
            <a:off x="609600" y="1176996"/>
            <a:ext cx="2212848" cy="1582621"/>
          </a:xfrm>
          <a:prstGeom prst="rect">
            <a:avLst/>
          </a:prstGeo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a:prstGeom prst="rect">
            <a:avLst/>
          </a:prstGeo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r>
              <a:rPr lang="en-US" smtClean="0">
                <a:solidFill>
                  <a:srgbClr val="04617B">
                    <a:shade val="90000"/>
                  </a:srgbClr>
                </a:solidFill>
              </a:rPr>
              <a:t>January 9, 2013</a:t>
            </a:r>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alibri"/>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alibri"/>
              <a:cs typeface="+mn-cs"/>
            </a:endParaRPr>
          </a:p>
        </p:txBody>
      </p:sp>
      <p:sp>
        <p:nvSpPr>
          <p:cNvPr id="13" name="Date Placeholder 3"/>
          <p:cNvSpPr txBox="1">
            <a:spLocks/>
          </p:cNvSpPr>
          <p:nvPr userDrawn="1"/>
        </p:nvSpPr>
        <p:spPr>
          <a:xfrm>
            <a:off x="107504" y="6453336"/>
            <a:ext cx="2133600" cy="365125"/>
          </a:xfrm>
          <a:prstGeom prst="rect">
            <a:avLst/>
          </a:prstGeom>
        </p:spPr>
        <p:txBody>
          <a:bodyPr vert="horz" lIns="0" tIns="0" rIns="0" bIns="0" anchor="b"/>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solidFill>
                  <a:srgbClr val="04617B">
                    <a:shade val="90000"/>
                  </a:srgbClr>
                </a:solidFill>
              </a:rPr>
              <a:t>Oct 16, 2014</a:t>
            </a:r>
            <a:endParaRPr lang="en-US" dirty="0">
              <a:solidFill>
                <a:srgbClr val="04617B">
                  <a:shade val="90000"/>
                </a:srgbClr>
              </a:solidFill>
            </a:endParaRPr>
          </a:p>
        </p:txBody>
      </p:sp>
      <p:sp>
        <p:nvSpPr>
          <p:cNvPr id="14" name="Footer Placeholder 4"/>
          <p:cNvSpPr txBox="1">
            <a:spLocks/>
          </p:cNvSpPr>
          <p:nvPr userDrawn="1"/>
        </p:nvSpPr>
        <p:spPr>
          <a:xfrm>
            <a:off x="2903704" y="6453336"/>
            <a:ext cx="3352800" cy="365125"/>
          </a:xfrm>
          <a:prstGeom prst="rect">
            <a:avLst/>
          </a:prstGeom>
        </p:spPr>
        <p:txBody>
          <a:bodyPr vert="horz" lIns="0" tIns="0" rIns="0" bIns="0" anchor="b"/>
          <a:lstStyle>
            <a:defPPr>
              <a:defRPr lang="en-US"/>
            </a:defPPr>
            <a:lvl1pPr marL="0" algn="ct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mtClean="0">
                <a:solidFill>
                  <a:srgbClr val="04617B">
                    <a:shade val="90000"/>
                  </a:srgbClr>
                </a:solidFill>
              </a:rPr>
              <a:t>NOAA Air Resources Laboratory</a:t>
            </a:r>
            <a:endParaRPr lang="en-US" dirty="0">
              <a:solidFill>
                <a:srgbClr val="04617B">
                  <a:shade val="90000"/>
                </a:srgbClr>
              </a:solidFill>
            </a:endParaRPr>
          </a:p>
        </p:txBody>
      </p:sp>
      <p:sp>
        <p:nvSpPr>
          <p:cNvPr id="15" name="Slide Number Placeholder 5"/>
          <p:cNvSpPr txBox="1">
            <a:spLocks/>
          </p:cNvSpPr>
          <p:nvPr userDrawn="1"/>
        </p:nvSpPr>
        <p:spPr>
          <a:xfrm>
            <a:off x="8316416" y="6453336"/>
            <a:ext cx="762000" cy="365125"/>
          </a:xfrm>
          <a:prstGeom prst="rect">
            <a:avLst/>
          </a:prstGeom>
        </p:spPr>
        <p:txBody>
          <a:bodyPr vert="horz" lIns="0" tIns="0" rIns="0" bIns="0" anchor="b"/>
          <a:lstStyle>
            <a:defPPr>
              <a:defRPr lang="en-US"/>
            </a:defPPr>
            <a:lvl1pPr marL="0" algn="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E7EE49B-C32B-495C-9640-ABBF50F57D80}" type="slidenum">
              <a:rPr lang="en-US" smtClean="0">
                <a:solidFill>
                  <a:srgbClr val="04617B">
                    <a:shade val="90000"/>
                  </a:srgbClr>
                </a:solidFill>
              </a:rPr>
              <a:pPr fontAlgn="auto">
                <a:spcBef>
                  <a:spcPts val="0"/>
                </a:spcBef>
                <a:spcAft>
                  <a:spcPts val="0"/>
                </a:spcAft>
              </a:pPr>
              <a:t>‹#›</a:t>
            </a:fld>
            <a:endParaRPr lang="en-US" dirty="0">
              <a:solidFill>
                <a:srgbClr val="04617B">
                  <a:shade val="90000"/>
                </a:srgbClr>
              </a:solidFill>
            </a:endParaRPr>
          </a:p>
        </p:txBody>
      </p:sp>
    </p:spTree>
    <p:extLst>
      <p:ext uri="{BB962C8B-B14F-4D97-AF65-F5344CB8AC3E}">
        <p14:creationId xmlns:p14="http://schemas.microsoft.com/office/powerpoint/2010/main" val="42448992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dirty="0" smtClean="0"/>
              <a:t>Click to edit Master title style</a:t>
            </a:r>
            <a:endParaRPr kumimoji="0" lang="en-US" dirty="0"/>
          </a:p>
        </p:txBody>
      </p:sp>
      <p:sp>
        <p:nvSpPr>
          <p:cNvPr id="3" name="Vertical Text Placeholder 2"/>
          <p:cNvSpPr>
            <a:spLocks noGrp="1"/>
          </p:cNvSpPr>
          <p:nvPr>
            <p:ph type="body" orient="vert" idx="1"/>
          </p:nvPr>
        </p:nvSpPr>
        <p:spPr>
          <a:xfrm>
            <a:off x="457200" y="1935480"/>
            <a:ext cx="8229600" cy="4389120"/>
          </a:xfrm>
          <a:prstGeom prst="rect">
            <a:avLst/>
          </a:prstGeo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solidFill>
                  <a:srgbClr val="04617B">
                    <a:shade val="90000"/>
                  </a:srgbClr>
                </a:solidFill>
              </a:rPr>
              <a:t>January 9, 2013</a:t>
            </a:r>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7" name="Date Placeholder 3"/>
          <p:cNvSpPr txBox="1">
            <a:spLocks/>
          </p:cNvSpPr>
          <p:nvPr userDrawn="1"/>
        </p:nvSpPr>
        <p:spPr>
          <a:xfrm>
            <a:off x="107504" y="6453336"/>
            <a:ext cx="2133600" cy="365125"/>
          </a:xfrm>
          <a:prstGeom prst="rect">
            <a:avLst/>
          </a:prstGeom>
        </p:spPr>
        <p:txBody>
          <a:bodyPr vert="horz" lIns="0" tIns="0" rIns="0" bIns="0" anchor="b"/>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solidFill>
                  <a:srgbClr val="04617B">
                    <a:shade val="90000"/>
                  </a:srgbClr>
                </a:solidFill>
              </a:rPr>
              <a:t>Oct 16, 2014</a:t>
            </a:r>
            <a:endParaRPr lang="en-US" dirty="0">
              <a:solidFill>
                <a:srgbClr val="04617B">
                  <a:shade val="90000"/>
                </a:srgbClr>
              </a:solidFill>
            </a:endParaRPr>
          </a:p>
        </p:txBody>
      </p:sp>
      <p:sp>
        <p:nvSpPr>
          <p:cNvPr id="8" name="Footer Placeholder 4"/>
          <p:cNvSpPr txBox="1">
            <a:spLocks/>
          </p:cNvSpPr>
          <p:nvPr userDrawn="1"/>
        </p:nvSpPr>
        <p:spPr>
          <a:xfrm>
            <a:off x="2903704" y="6453336"/>
            <a:ext cx="3352800" cy="365125"/>
          </a:xfrm>
          <a:prstGeom prst="rect">
            <a:avLst/>
          </a:prstGeom>
        </p:spPr>
        <p:txBody>
          <a:bodyPr vert="horz" lIns="0" tIns="0" rIns="0" bIns="0" anchor="b"/>
          <a:lstStyle>
            <a:defPPr>
              <a:defRPr lang="en-US"/>
            </a:defPPr>
            <a:lvl1pPr marL="0" algn="ct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mtClean="0">
                <a:solidFill>
                  <a:srgbClr val="04617B">
                    <a:shade val="90000"/>
                  </a:srgbClr>
                </a:solidFill>
              </a:rPr>
              <a:t>NOAA Air Resources Laboratory</a:t>
            </a:r>
            <a:endParaRPr lang="en-US" dirty="0">
              <a:solidFill>
                <a:srgbClr val="04617B">
                  <a:shade val="90000"/>
                </a:srgbClr>
              </a:solidFill>
            </a:endParaRPr>
          </a:p>
        </p:txBody>
      </p:sp>
      <p:sp>
        <p:nvSpPr>
          <p:cNvPr id="9" name="Slide Number Placeholder 5"/>
          <p:cNvSpPr txBox="1">
            <a:spLocks/>
          </p:cNvSpPr>
          <p:nvPr userDrawn="1"/>
        </p:nvSpPr>
        <p:spPr>
          <a:xfrm>
            <a:off x="8316416" y="6453336"/>
            <a:ext cx="762000" cy="365125"/>
          </a:xfrm>
          <a:prstGeom prst="rect">
            <a:avLst/>
          </a:prstGeom>
        </p:spPr>
        <p:txBody>
          <a:bodyPr vert="horz" lIns="0" tIns="0" rIns="0" bIns="0" anchor="b"/>
          <a:lstStyle>
            <a:defPPr>
              <a:defRPr lang="en-US"/>
            </a:defPPr>
            <a:lvl1pPr marL="0" algn="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E7EE49B-C32B-495C-9640-ABBF50F57D80}" type="slidenum">
              <a:rPr lang="en-US" smtClean="0">
                <a:solidFill>
                  <a:srgbClr val="04617B">
                    <a:shade val="90000"/>
                  </a:srgbClr>
                </a:solidFill>
              </a:rPr>
              <a:pPr fontAlgn="auto">
                <a:spcBef>
                  <a:spcPts val="0"/>
                </a:spcBef>
                <a:spcAft>
                  <a:spcPts val="0"/>
                </a:spcAft>
              </a:pPr>
              <a:t>‹#›</a:t>
            </a:fld>
            <a:endParaRPr lang="en-US" dirty="0">
              <a:solidFill>
                <a:srgbClr val="04617B">
                  <a:shade val="90000"/>
                </a:srgbClr>
              </a:solidFill>
            </a:endParaRPr>
          </a:p>
        </p:txBody>
      </p:sp>
    </p:spTree>
    <p:extLst>
      <p:ext uri="{BB962C8B-B14F-4D97-AF65-F5344CB8AC3E}">
        <p14:creationId xmlns:p14="http://schemas.microsoft.com/office/powerpoint/2010/main" val="66316065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a:prstGeom prst="rect">
            <a:avLst/>
          </a:prstGeom>
        </p:spPr>
        <p:txBody>
          <a:bodyPr vert="eaVert"/>
          <a:lstStyle/>
          <a:p>
            <a:r>
              <a:rPr kumimoji="0" lang="en-US" dirty="0" smtClean="0"/>
              <a:t>Click to edit Master title style</a:t>
            </a:r>
            <a:endParaRPr kumimoji="0" lang="en-US" dirty="0"/>
          </a:p>
        </p:txBody>
      </p:sp>
      <p:sp>
        <p:nvSpPr>
          <p:cNvPr id="3" name="Vertical Text Placeholder 2"/>
          <p:cNvSpPr>
            <a:spLocks noGrp="1"/>
          </p:cNvSpPr>
          <p:nvPr>
            <p:ph type="body" orient="vert" idx="1"/>
          </p:nvPr>
        </p:nvSpPr>
        <p:spPr>
          <a:xfrm>
            <a:off x="457200" y="914401"/>
            <a:ext cx="6019800" cy="5211763"/>
          </a:xfrm>
          <a:prstGeom prst="rect">
            <a:avLst/>
          </a:prstGeo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solidFill>
                  <a:srgbClr val="04617B">
                    <a:shade val="90000"/>
                  </a:srgbClr>
                </a:solidFill>
              </a:rPr>
              <a:t>January 9, 2013</a:t>
            </a:r>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7" name="Date Placeholder 3"/>
          <p:cNvSpPr txBox="1">
            <a:spLocks/>
          </p:cNvSpPr>
          <p:nvPr userDrawn="1"/>
        </p:nvSpPr>
        <p:spPr>
          <a:xfrm>
            <a:off x="107504" y="6453336"/>
            <a:ext cx="2133600" cy="365125"/>
          </a:xfrm>
          <a:prstGeom prst="rect">
            <a:avLst/>
          </a:prstGeom>
        </p:spPr>
        <p:txBody>
          <a:bodyPr vert="horz" lIns="0" tIns="0" rIns="0" bIns="0" anchor="b"/>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solidFill>
                  <a:srgbClr val="04617B">
                    <a:shade val="90000"/>
                  </a:srgbClr>
                </a:solidFill>
              </a:rPr>
              <a:t>Oct 16, 2014</a:t>
            </a:r>
            <a:endParaRPr lang="en-US" dirty="0">
              <a:solidFill>
                <a:srgbClr val="04617B">
                  <a:shade val="90000"/>
                </a:srgbClr>
              </a:solidFill>
            </a:endParaRPr>
          </a:p>
        </p:txBody>
      </p:sp>
      <p:sp>
        <p:nvSpPr>
          <p:cNvPr id="8" name="Footer Placeholder 4"/>
          <p:cNvSpPr txBox="1">
            <a:spLocks/>
          </p:cNvSpPr>
          <p:nvPr userDrawn="1"/>
        </p:nvSpPr>
        <p:spPr>
          <a:xfrm>
            <a:off x="2903704" y="6453336"/>
            <a:ext cx="3352800" cy="365125"/>
          </a:xfrm>
          <a:prstGeom prst="rect">
            <a:avLst/>
          </a:prstGeom>
        </p:spPr>
        <p:txBody>
          <a:bodyPr vert="horz" lIns="0" tIns="0" rIns="0" bIns="0" anchor="b"/>
          <a:lstStyle>
            <a:defPPr>
              <a:defRPr lang="en-US"/>
            </a:defPPr>
            <a:lvl1pPr marL="0" algn="ct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mtClean="0">
                <a:solidFill>
                  <a:srgbClr val="04617B">
                    <a:shade val="90000"/>
                  </a:srgbClr>
                </a:solidFill>
              </a:rPr>
              <a:t>NOAA Air Resources Laboratory</a:t>
            </a:r>
            <a:endParaRPr lang="en-US" dirty="0">
              <a:solidFill>
                <a:srgbClr val="04617B">
                  <a:shade val="90000"/>
                </a:srgbClr>
              </a:solidFill>
            </a:endParaRPr>
          </a:p>
        </p:txBody>
      </p:sp>
      <p:sp>
        <p:nvSpPr>
          <p:cNvPr id="9" name="Slide Number Placeholder 5"/>
          <p:cNvSpPr txBox="1">
            <a:spLocks/>
          </p:cNvSpPr>
          <p:nvPr userDrawn="1"/>
        </p:nvSpPr>
        <p:spPr>
          <a:xfrm>
            <a:off x="8316416" y="6453336"/>
            <a:ext cx="762000" cy="365125"/>
          </a:xfrm>
          <a:prstGeom prst="rect">
            <a:avLst/>
          </a:prstGeom>
        </p:spPr>
        <p:txBody>
          <a:bodyPr vert="horz" lIns="0" tIns="0" rIns="0" bIns="0" anchor="b"/>
          <a:lstStyle>
            <a:defPPr>
              <a:defRPr lang="en-US"/>
            </a:defPPr>
            <a:lvl1pPr marL="0" algn="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E7EE49B-C32B-495C-9640-ABBF50F57D80}" type="slidenum">
              <a:rPr lang="en-US" smtClean="0">
                <a:solidFill>
                  <a:srgbClr val="04617B">
                    <a:shade val="90000"/>
                  </a:srgbClr>
                </a:solidFill>
              </a:rPr>
              <a:pPr fontAlgn="auto">
                <a:spcBef>
                  <a:spcPts val="0"/>
                </a:spcBef>
                <a:spcAft>
                  <a:spcPts val="0"/>
                </a:spcAft>
              </a:pPr>
              <a:t>‹#›</a:t>
            </a:fld>
            <a:endParaRPr lang="en-US" dirty="0">
              <a:solidFill>
                <a:srgbClr val="04617B">
                  <a:shade val="90000"/>
                </a:srgbClr>
              </a:solidFill>
            </a:endParaRPr>
          </a:p>
        </p:txBody>
      </p:sp>
    </p:spTree>
    <p:extLst>
      <p:ext uri="{BB962C8B-B14F-4D97-AF65-F5344CB8AC3E}">
        <p14:creationId xmlns:p14="http://schemas.microsoft.com/office/powerpoint/2010/main" val="1766607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srgbClr val="04617B">
                    <a:shade val="90000"/>
                  </a:srgbClr>
                </a:solidFill>
              </a:rPr>
              <a:t>January 9, 2013</a:t>
            </a:r>
            <a:endParaRPr lang="en-US" dirty="0">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6" name="Date Placeholder 3"/>
          <p:cNvSpPr txBox="1">
            <a:spLocks/>
          </p:cNvSpPr>
          <p:nvPr userDrawn="1"/>
        </p:nvSpPr>
        <p:spPr>
          <a:xfrm>
            <a:off x="107504" y="6453336"/>
            <a:ext cx="2133600" cy="365125"/>
          </a:xfrm>
          <a:prstGeom prst="rect">
            <a:avLst/>
          </a:prstGeom>
        </p:spPr>
        <p:txBody>
          <a:bodyPr vert="horz" lIns="0" tIns="0" rIns="0" bIns="0" anchor="b"/>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solidFill>
                  <a:srgbClr val="04617B">
                    <a:shade val="90000"/>
                  </a:srgbClr>
                </a:solidFill>
              </a:rPr>
              <a:t>Oct 16, 2014</a:t>
            </a:r>
            <a:endParaRPr lang="en-US" dirty="0">
              <a:solidFill>
                <a:srgbClr val="04617B">
                  <a:shade val="90000"/>
                </a:srgbClr>
              </a:solidFill>
            </a:endParaRPr>
          </a:p>
        </p:txBody>
      </p:sp>
      <p:sp>
        <p:nvSpPr>
          <p:cNvPr id="7" name="Footer Placeholder 4"/>
          <p:cNvSpPr txBox="1">
            <a:spLocks/>
          </p:cNvSpPr>
          <p:nvPr userDrawn="1"/>
        </p:nvSpPr>
        <p:spPr>
          <a:xfrm>
            <a:off x="2903704" y="6453336"/>
            <a:ext cx="3352800" cy="365125"/>
          </a:xfrm>
          <a:prstGeom prst="rect">
            <a:avLst/>
          </a:prstGeom>
        </p:spPr>
        <p:txBody>
          <a:bodyPr vert="horz" lIns="0" tIns="0" rIns="0" bIns="0" anchor="b"/>
          <a:lstStyle>
            <a:defPPr>
              <a:defRPr lang="en-US"/>
            </a:defPPr>
            <a:lvl1pPr marL="0" algn="ct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mtClean="0">
                <a:solidFill>
                  <a:srgbClr val="04617B">
                    <a:shade val="90000"/>
                  </a:srgbClr>
                </a:solidFill>
              </a:rPr>
              <a:t>NOAA Air Resources Laboratory</a:t>
            </a:r>
            <a:endParaRPr lang="en-US" dirty="0">
              <a:solidFill>
                <a:srgbClr val="04617B">
                  <a:shade val="90000"/>
                </a:srgbClr>
              </a:solidFill>
            </a:endParaRPr>
          </a:p>
        </p:txBody>
      </p:sp>
      <p:sp>
        <p:nvSpPr>
          <p:cNvPr id="8" name="Slide Number Placeholder 5"/>
          <p:cNvSpPr txBox="1">
            <a:spLocks/>
          </p:cNvSpPr>
          <p:nvPr userDrawn="1"/>
        </p:nvSpPr>
        <p:spPr>
          <a:xfrm>
            <a:off x="8316416" y="6453336"/>
            <a:ext cx="762000" cy="365125"/>
          </a:xfrm>
          <a:prstGeom prst="rect">
            <a:avLst/>
          </a:prstGeom>
        </p:spPr>
        <p:txBody>
          <a:bodyPr vert="horz" lIns="0" tIns="0" rIns="0" bIns="0" anchor="b"/>
          <a:lstStyle>
            <a:defPPr>
              <a:defRPr lang="en-US"/>
            </a:defPPr>
            <a:lvl1pPr marL="0" algn="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E7EE49B-C32B-495C-9640-ABBF50F57D80}" type="slidenum">
              <a:rPr lang="en-US" smtClean="0">
                <a:solidFill>
                  <a:srgbClr val="04617B">
                    <a:shade val="90000"/>
                  </a:srgbClr>
                </a:solidFill>
              </a:rPr>
              <a:pPr fontAlgn="auto">
                <a:spcBef>
                  <a:spcPts val="0"/>
                </a:spcBef>
                <a:spcAft>
                  <a:spcPts val="0"/>
                </a:spcAft>
              </a:pPr>
              <a:t>‹#›</a:t>
            </a:fld>
            <a:endParaRPr lang="en-US" dirty="0">
              <a:solidFill>
                <a:srgbClr val="04617B">
                  <a:shade val="90000"/>
                </a:srgbClr>
              </a:solidFill>
            </a:endParaRPr>
          </a:p>
        </p:txBody>
      </p:sp>
    </p:spTree>
    <p:extLst>
      <p:ext uri="{BB962C8B-B14F-4D97-AF65-F5344CB8AC3E}">
        <p14:creationId xmlns:p14="http://schemas.microsoft.com/office/powerpoint/2010/main" val="7509538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srgbClr val="04617B">
                    <a:shade val="90000"/>
                  </a:srgbClr>
                </a:solidFill>
              </a:rPr>
              <a:t>January 9, 2013</a:t>
            </a:r>
            <a:endParaRPr lang="en-US" dirty="0">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6" name="Content Placeholder 2"/>
          <p:cNvSpPr>
            <a:spLocks noGrp="1"/>
          </p:cNvSpPr>
          <p:nvPr>
            <p:ph idx="1"/>
          </p:nvPr>
        </p:nvSpPr>
        <p:spPr>
          <a:xfrm>
            <a:off x="685800" y="1447800"/>
            <a:ext cx="8229600" cy="4389120"/>
          </a:xfrm>
          <a:prstGeom prst="rect">
            <a:avLst/>
          </a:prstGeom>
        </p:spPr>
        <p:txBody>
          <a:bodyPr/>
          <a:lstStyle>
            <a:lvl1pPr>
              <a:defRPr sz="3600"/>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7" name="Date Placeholder 3"/>
          <p:cNvSpPr txBox="1">
            <a:spLocks/>
          </p:cNvSpPr>
          <p:nvPr userDrawn="1"/>
        </p:nvSpPr>
        <p:spPr>
          <a:xfrm>
            <a:off x="107504" y="6453336"/>
            <a:ext cx="2133600" cy="365125"/>
          </a:xfrm>
          <a:prstGeom prst="rect">
            <a:avLst/>
          </a:prstGeom>
        </p:spPr>
        <p:txBody>
          <a:bodyPr vert="horz" lIns="0" tIns="0" rIns="0" bIns="0" anchor="b"/>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solidFill>
                  <a:srgbClr val="04617B">
                    <a:shade val="90000"/>
                  </a:srgbClr>
                </a:solidFill>
              </a:rPr>
              <a:t>Oct 16, 2014</a:t>
            </a:r>
            <a:endParaRPr lang="en-US" dirty="0">
              <a:solidFill>
                <a:srgbClr val="04617B">
                  <a:shade val="90000"/>
                </a:srgbClr>
              </a:solidFill>
            </a:endParaRPr>
          </a:p>
        </p:txBody>
      </p:sp>
      <p:sp>
        <p:nvSpPr>
          <p:cNvPr id="8" name="Footer Placeholder 4"/>
          <p:cNvSpPr txBox="1">
            <a:spLocks/>
          </p:cNvSpPr>
          <p:nvPr userDrawn="1"/>
        </p:nvSpPr>
        <p:spPr>
          <a:xfrm>
            <a:off x="2903704" y="6453336"/>
            <a:ext cx="3352800" cy="365125"/>
          </a:xfrm>
          <a:prstGeom prst="rect">
            <a:avLst/>
          </a:prstGeom>
        </p:spPr>
        <p:txBody>
          <a:bodyPr vert="horz" lIns="0" tIns="0" rIns="0" bIns="0" anchor="b"/>
          <a:lstStyle>
            <a:defPPr>
              <a:defRPr lang="en-US"/>
            </a:defPPr>
            <a:lvl1pPr marL="0" algn="ct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mtClean="0">
                <a:solidFill>
                  <a:srgbClr val="04617B">
                    <a:shade val="90000"/>
                  </a:srgbClr>
                </a:solidFill>
              </a:rPr>
              <a:t>NOAA Air Resources Laboratory</a:t>
            </a:r>
            <a:endParaRPr lang="en-US" dirty="0">
              <a:solidFill>
                <a:srgbClr val="04617B">
                  <a:shade val="90000"/>
                </a:srgbClr>
              </a:solidFill>
            </a:endParaRPr>
          </a:p>
        </p:txBody>
      </p:sp>
      <p:sp>
        <p:nvSpPr>
          <p:cNvPr id="9" name="Slide Number Placeholder 5"/>
          <p:cNvSpPr txBox="1">
            <a:spLocks/>
          </p:cNvSpPr>
          <p:nvPr userDrawn="1"/>
        </p:nvSpPr>
        <p:spPr>
          <a:xfrm>
            <a:off x="8316416" y="6453336"/>
            <a:ext cx="762000" cy="365125"/>
          </a:xfrm>
          <a:prstGeom prst="rect">
            <a:avLst/>
          </a:prstGeom>
        </p:spPr>
        <p:txBody>
          <a:bodyPr vert="horz" lIns="0" tIns="0" rIns="0" bIns="0" anchor="b"/>
          <a:lstStyle>
            <a:defPPr>
              <a:defRPr lang="en-US"/>
            </a:defPPr>
            <a:lvl1pPr marL="0" algn="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E7EE49B-C32B-495C-9640-ABBF50F57D80}" type="slidenum">
              <a:rPr lang="en-US" smtClean="0">
                <a:solidFill>
                  <a:srgbClr val="04617B">
                    <a:shade val="90000"/>
                  </a:srgbClr>
                </a:solidFill>
              </a:rPr>
              <a:pPr fontAlgn="auto">
                <a:spcBef>
                  <a:spcPts val="0"/>
                </a:spcBef>
                <a:spcAft>
                  <a:spcPts val="0"/>
                </a:spcAft>
              </a:pPr>
              <a:t>‹#›</a:t>
            </a:fld>
            <a:endParaRPr lang="en-US" dirty="0">
              <a:solidFill>
                <a:srgbClr val="04617B">
                  <a:shade val="90000"/>
                </a:srgbClr>
              </a:solidFill>
            </a:endParaRPr>
          </a:p>
        </p:txBody>
      </p:sp>
    </p:spTree>
    <p:extLst>
      <p:ext uri="{BB962C8B-B14F-4D97-AF65-F5344CB8AC3E}">
        <p14:creationId xmlns:p14="http://schemas.microsoft.com/office/powerpoint/2010/main" val="81489289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
        <p:nvSpPr>
          <p:cNvPr id="3" name="Date Placeholder 3"/>
          <p:cNvSpPr>
            <a:spLocks noGrp="1"/>
          </p:cNvSpPr>
          <p:nvPr>
            <p:ph type="dt" sz="half" idx="10"/>
          </p:nvPr>
        </p:nvSpPr>
        <p:spPr>
          <a:xfrm>
            <a:off x="107504" y="6453336"/>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solidFill>
                  <a:srgbClr val="04617B">
                    <a:shade val="90000"/>
                  </a:srgbClr>
                </a:solidFill>
              </a:rPr>
              <a:t>Oct 16, 2014</a:t>
            </a:r>
            <a:endParaRPr lang="en-US" dirty="0">
              <a:solidFill>
                <a:srgbClr val="04617B">
                  <a:shade val="90000"/>
                </a:srgbClr>
              </a:solidFill>
            </a:endParaRPr>
          </a:p>
        </p:txBody>
      </p:sp>
      <p:sp>
        <p:nvSpPr>
          <p:cNvPr id="4" name="Footer Placeholder 4"/>
          <p:cNvSpPr txBox="1">
            <a:spLocks/>
          </p:cNvSpPr>
          <p:nvPr userDrawn="1"/>
        </p:nvSpPr>
        <p:spPr>
          <a:xfrm>
            <a:off x="2903704" y="6453336"/>
            <a:ext cx="3352800" cy="365125"/>
          </a:xfrm>
          <a:prstGeom prst="rect">
            <a:avLst/>
          </a:prstGeom>
        </p:spPr>
        <p:txBody>
          <a:bodyPr vert="horz" lIns="0" tIns="0" rIns="0" bIns="0" anchor="b"/>
          <a:lstStyle>
            <a:defPPr>
              <a:defRPr lang="en-US"/>
            </a:defPPr>
            <a:lvl1pPr marL="0" algn="ct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mtClean="0">
                <a:solidFill>
                  <a:srgbClr val="04617B">
                    <a:shade val="90000"/>
                  </a:srgbClr>
                </a:solidFill>
              </a:rPr>
              <a:t>NOAA Air Resources Laboratory</a:t>
            </a:r>
            <a:endParaRPr lang="en-US" dirty="0">
              <a:solidFill>
                <a:srgbClr val="04617B">
                  <a:shade val="90000"/>
                </a:srgbClr>
              </a:solidFill>
            </a:endParaRPr>
          </a:p>
        </p:txBody>
      </p:sp>
      <p:sp>
        <p:nvSpPr>
          <p:cNvPr id="6" name="Slide Number Placeholder 5"/>
          <p:cNvSpPr>
            <a:spLocks noGrp="1"/>
          </p:cNvSpPr>
          <p:nvPr>
            <p:ph type="sldNum" sz="quarter" idx="12"/>
          </p:nvPr>
        </p:nvSpPr>
        <p:spPr>
          <a:xfrm>
            <a:off x="8316416" y="6453336"/>
            <a:ext cx="762000" cy="365125"/>
          </a:xfrm>
        </p:spPr>
        <p:txBody>
          <a:bodyPr/>
          <a:lstStyle/>
          <a:p>
            <a:fld id="{3E7EE49B-C32B-495C-9640-ABBF50F57D80}"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3712133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2.png"/><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image" Target="../media/image2.png"/><Relationship Id="rId2" Type="http://schemas.openxmlformats.org/officeDocument/2006/relationships/slideLayout" Target="../slideLayouts/slideLayout32.xml"/><Relationship Id="rId16" Type="http://schemas.openxmlformats.org/officeDocument/2006/relationships/theme" Target="../theme/theme3.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9" Type="http://schemas.openxmlformats.org/officeDocument/2006/relationships/slideLayout" Target="../slideLayouts/slideLayout84.xml"/><Relationship Id="rId21" Type="http://schemas.openxmlformats.org/officeDocument/2006/relationships/slideLayout" Target="../slideLayouts/slideLayout66.xml"/><Relationship Id="rId34" Type="http://schemas.openxmlformats.org/officeDocument/2006/relationships/slideLayout" Target="../slideLayouts/slideLayout79.xml"/><Relationship Id="rId42" Type="http://schemas.openxmlformats.org/officeDocument/2006/relationships/slideLayout" Target="../slideLayouts/slideLayout87.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29" Type="http://schemas.openxmlformats.org/officeDocument/2006/relationships/slideLayout" Target="../slideLayouts/slideLayout74.xml"/><Relationship Id="rId41" Type="http://schemas.openxmlformats.org/officeDocument/2006/relationships/slideLayout" Target="../slideLayouts/slideLayout86.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32" Type="http://schemas.openxmlformats.org/officeDocument/2006/relationships/slideLayout" Target="../slideLayouts/slideLayout77.xml"/><Relationship Id="rId37" Type="http://schemas.openxmlformats.org/officeDocument/2006/relationships/slideLayout" Target="../slideLayouts/slideLayout82.xml"/><Relationship Id="rId40" Type="http://schemas.openxmlformats.org/officeDocument/2006/relationships/slideLayout" Target="../slideLayouts/slideLayout85.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36" Type="http://schemas.openxmlformats.org/officeDocument/2006/relationships/slideLayout" Target="../slideLayouts/slideLayout81.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31" Type="http://schemas.openxmlformats.org/officeDocument/2006/relationships/slideLayout" Target="../slideLayouts/slideLayout76.xml"/><Relationship Id="rId44" Type="http://schemas.openxmlformats.org/officeDocument/2006/relationships/image" Target="../media/image3.png"/><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slideLayout" Target="../slideLayouts/slideLayout75.xml"/><Relationship Id="rId35" Type="http://schemas.openxmlformats.org/officeDocument/2006/relationships/slideLayout" Target="../slideLayouts/slideLayout80.xml"/><Relationship Id="rId43" Type="http://schemas.openxmlformats.org/officeDocument/2006/relationships/theme" Target="../theme/theme4.xml"/><Relationship Id="rId8" Type="http://schemas.openxmlformats.org/officeDocument/2006/relationships/slideLayout" Target="../slideLayouts/slideLayout53.xml"/><Relationship Id="rId3" Type="http://schemas.openxmlformats.org/officeDocument/2006/relationships/slideLayout" Target="../slideLayouts/slideLayout48.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33" Type="http://schemas.openxmlformats.org/officeDocument/2006/relationships/slideLayout" Target="../slideLayouts/slideLayout78.xml"/><Relationship Id="rId38" Type="http://schemas.openxmlformats.org/officeDocument/2006/relationships/slideLayout" Target="../slideLayouts/slideLayout83.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9" Type="http://schemas.openxmlformats.org/officeDocument/2006/relationships/slideLayout" Target="../slideLayouts/slideLayout126.xml"/><Relationship Id="rId21" Type="http://schemas.openxmlformats.org/officeDocument/2006/relationships/slideLayout" Target="../slideLayouts/slideLayout108.xml"/><Relationship Id="rId34" Type="http://schemas.openxmlformats.org/officeDocument/2006/relationships/slideLayout" Target="../slideLayouts/slideLayout121.xml"/><Relationship Id="rId42" Type="http://schemas.openxmlformats.org/officeDocument/2006/relationships/slideLayout" Target="../slideLayouts/slideLayout129.xml"/><Relationship Id="rId7" Type="http://schemas.openxmlformats.org/officeDocument/2006/relationships/slideLayout" Target="../slideLayouts/slideLayout9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29" Type="http://schemas.openxmlformats.org/officeDocument/2006/relationships/slideLayout" Target="../slideLayouts/slideLayout116.xml"/><Relationship Id="rId41" Type="http://schemas.openxmlformats.org/officeDocument/2006/relationships/slideLayout" Target="../slideLayouts/slideLayout128.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32" Type="http://schemas.openxmlformats.org/officeDocument/2006/relationships/slideLayout" Target="../slideLayouts/slideLayout119.xml"/><Relationship Id="rId37" Type="http://schemas.openxmlformats.org/officeDocument/2006/relationships/slideLayout" Target="../slideLayouts/slideLayout124.xml"/><Relationship Id="rId40" Type="http://schemas.openxmlformats.org/officeDocument/2006/relationships/slideLayout" Target="../slideLayouts/slideLayout127.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slideLayout" Target="../slideLayouts/slideLayout115.xml"/><Relationship Id="rId36" Type="http://schemas.openxmlformats.org/officeDocument/2006/relationships/slideLayout" Target="../slideLayouts/slideLayout123.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31" Type="http://schemas.openxmlformats.org/officeDocument/2006/relationships/slideLayout" Target="../slideLayouts/slideLayout118.xml"/><Relationship Id="rId44" Type="http://schemas.openxmlformats.org/officeDocument/2006/relationships/image" Target="../media/image3.png"/><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30" Type="http://schemas.openxmlformats.org/officeDocument/2006/relationships/slideLayout" Target="../slideLayouts/slideLayout117.xml"/><Relationship Id="rId35" Type="http://schemas.openxmlformats.org/officeDocument/2006/relationships/slideLayout" Target="../slideLayouts/slideLayout122.xml"/><Relationship Id="rId43" Type="http://schemas.openxmlformats.org/officeDocument/2006/relationships/theme" Target="../theme/theme5.xml"/><Relationship Id="rId8" Type="http://schemas.openxmlformats.org/officeDocument/2006/relationships/slideLayout" Target="../slideLayouts/slideLayout95.xml"/><Relationship Id="rId3" Type="http://schemas.openxmlformats.org/officeDocument/2006/relationships/slideLayout" Target="../slideLayouts/slideLayout90.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33" Type="http://schemas.openxmlformats.org/officeDocument/2006/relationships/slideLayout" Target="../slideLayouts/slideLayout120.xml"/><Relationship Id="rId38" Type="http://schemas.openxmlformats.org/officeDocument/2006/relationships/slideLayout" Target="../slideLayouts/slideLayout12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17" Type="http://schemas.openxmlformats.org/officeDocument/2006/relationships/image" Target="../media/image2.png"/><Relationship Id="rId2" Type="http://schemas.openxmlformats.org/officeDocument/2006/relationships/slideLayout" Target="../slideLayouts/slideLayout131.xml"/><Relationship Id="rId16" Type="http://schemas.openxmlformats.org/officeDocument/2006/relationships/theme" Target="../theme/theme6.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5" Type="http://schemas.openxmlformats.org/officeDocument/2006/relationships/slideLayout" Target="../slideLayouts/slideLayout14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17" Type="http://schemas.openxmlformats.org/officeDocument/2006/relationships/image" Target="../media/image2.png"/><Relationship Id="rId2" Type="http://schemas.openxmlformats.org/officeDocument/2006/relationships/slideLayout" Target="../slideLayouts/slideLayout146.xml"/><Relationship Id="rId16" Type="http://schemas.openxmlformats.org/officeDocument/2006/relationships/theme" Target="../theme/theme7.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openxmlformats.org/officeDocument/2006/relationships/slideLayout" Target="../slideLayouts/slideLayout15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image" Target="../media/image2.png"/><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8.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Box 16"/>
          <p:cNvSpPr txBox="1">
            <a:spLocks noChangeArrowheads="1"/>
          </p:cNvSpPr>
          <p:nvPr/>
        </p:nvSpPr>
        <p:spPr bwMode="auto">
          <a:xfrm>
            <a:off x="0" y="6488113"/>
            <a:ext cx="9144000" cy="369887"/>
          </a:xfrm>
          <a:prstGeom prst="rect">
            <a:avLst/>
          </a:prstGeom>
          <a:gradFill rotWithShape="1">
            <a:gsLst>
              <a:gs pos="0">
                <a:srgbClr val="90F1F1"/>
              </a:gs>
              <a:gs pos="25000">
                <a:srgbClr val="90F1F1"/>
              </a:gs>
              <a:gs pos="50000">
                <a:srgbClr val="BCF5F5"/>
              </a:gs>
              <a:gs pos="100000">
                <a:srgbClr val="DFF9F9"/>
              </a:gs>
            </a:gsLst>
            <a:lin ang="162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mtClean="0">
              <a:latin typeface="Calibri" pitchFamily="34" charset="0"/>
            </a:endParaRPr>
          </a:p>
        </p:txBody>
      </p:sp>
      <p:sp>
        <p:nvSpPr>
          <p:cNvPr id="7" name="Freeform 6"/>
          <p:cNvSpPr>
            <a:spLocks/>
          </p:cNvSpPr>
          <p:nvPr/>
        </p:nvSpPr>
        <p:spPr bwMode="auto">
          <a:xfrm>
            <a:off x="-9525" y="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0" name="Date Placeholder 9"/>
          <p:cNvSpPr>
            <a:spLocks noGrp="1"/>
          </p:cNvSpPr>
          <p:nvPr>
            <p:ph type="dt" sz="half" idx="2"/>
          </p:nvPr>
        </p:nvSpPr>
        <p:spPr>
          <a:xfrm>
            <a:off x="228600" y="6416675"/>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b="1" smtClean="0">
                <a:solidFill>
                  <a:schemeClr val="tx2">
                    <a:shade val="90000"/>
                  </a:schemeClr>
                </a:solidFill>
                <a:latin typeface="+mn-lt"/>
                <a:cs typeface="+mn-cs"/>
              </a:defRPr>
            </a:lvl1pPr>
          </a:lstStyle>
          <a:p>
            <a:pPr>
              <a:defRPr/>
            </a:pPr>
            <a:r>
              <a:rPr lang="en-US" smtClean="0"/>
              <a:t>8/13/2015</a:t>
            </a:r>
            <a:endParaRPr lang="en-US" dirty="0"/>
          </a:p>
        </p:txBody>
      </p:sp>
      <p:sp>
        <p:nvSpPr>
          <p:cNvPr id="22" name="Footer Placeholder 21"/>
          <p:cNvSpPr>
            <a:spLocks noGrp="1"/>
          </p:cNvSpPr>
          <p:nvPr>
            <p:ph type="ftr" sz="quarter" idx="3"/>
          </p:nvPr>
        </p:nvSpPr>
        <p:spPr>
          <a:xfrm>
            <a:off x="2895600" y="6416675"/>
            <a:ext cx="3352800" cy="365125"/>
          </a:xfrm>
          <a:prstGeom prst="rect">
            <a:avLst/>
          </a:prstGeom>
        </p:spPr>
        <p:txBody>
          <a:bodyPr vert="horz" lIns="0" tIns="0" rIns="0" bIns="0" anchor="b"/>
          <a:lstStyle>
            <a:lvl1pPr algn="ctr" eaLnBrk="1" fontAlgn="auto" latinLnBrk="0" hangingPunct="1">
              <a:spcBef>
                <a:spcPts val="0"/>
              </a:spcBef>
              <a:spcAft>
                <a:spcPts val="0"/>
              </a:spcAft>
              <a:defRPr kumimoji="0" sz="1200" b="1">
                <a:solidFill>
                  <a:schemeClr val="tx2">
                    <a:shade val="90000"/>
                  </a:schemeClr>
                </a:solidFill>
                <a:latin typeface="+mn-lt"/>
                <a:cs typeface="+mn-cs"/>
              </a:defRPr>
            </a:lvl1pPr>
          </a:lstStyle>
          <a:p>
            <a:pPr>
              <a:defRPr/>
            </a:pPr>
            <a:r>
              <a:rPr lang="en-US"/>
              <a:t>Air Resources Laboratory</a:t>
            </a:r>
          </a:p>
        </p:txBody>
      </p:sp>
      <p:sp>
        <p:nvSpPr>
          <p:cNvPr id="18" name="Slide Number Placeholder 17"/>
          <p:cNvSpPr>
            <a:spLocks noGrp="1"/>
          </p:cNvSpPr>
          <p:nvPr>
            <p:ph type="sldNum" sz="quarter" idx="4"/>
          </p:nvPr>
        </p:nvSpPr>
        <p:spPr>
          <a:xfrm>
            <a:off x="8229600" y="6416675"/>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b="1">
                <a:solidFill>
                  <a:schemeClr val="tx2">
                    <a:shade val="90000"/>
                  </a:schemeClr>
                </a:solidFill>
                <a:latin typeface="+mn-lt"/>
                <a:cs typeface="+mn-cs"/>
              </a:defRPr>
            </a:lvl1pPr>
          </a:lstStyle>
          <a:p>
            <a:pPr>
              <a:defRPr/>
            </a:pPr>
            <a:fld id="{64226C3F-160D-4AB8-B33E-F1950DD7CFFA}" type="slidenum">
              <a:rPr lang="en-US" smtClean="0"/>
              <a:pPr>
                <a:defRPr/>
              </a:pPr>
              <a:t>‹#›</a:t>
            </a:fld>
            <a:endParaRPr lang="en-US" dirty="0"/>
          </a:p>
        </p:txBody>
      </p:sp>
      <p:grpSp>
        <p:nvGrpSpPr>
          <p:cNvPr id="1032"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grpSp>
      <p:pic>
        <p:nvPicPr>
          <p:cNvPr id="1033" name="Picture 7" descr="NOAA"/>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6200" y="76200"/>
            <a:ext cx="762000" cy="762000"/>
          </a:xfrm>
          <a:prstGeom prst="rect">
            <a:avLst/>
          </a:prstGeom>
          <a:noFill/>
          <a:ln>
            <a:noFill/>
          </a:ln>
          <a:effectLst>
            <a:outerShdw dist="45791" dir="2021404" algn="ctr" rotWithShape="0">
              <a:srgbClr val="000066">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Title Placeholder 8"/>
          <p:cNvSpPr>
            <a:spLocks noGrp="1"/>
          </p:cNvSpPr>
          <p:nvPr>
            <p:ph type="title"/>
          </p:nvPr>
        </p:nvSpPr>
        <p:spPr bwMode="auto">
          <a:xfrm>
            <a:off x="1447800" y="2514600"/>
            <a:ext cx="6019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smtClean="0"/>
              <a:t>Click to edit Master title style</a:t>
            </a:r>
          </a:p>
        </p:txBody>
      </p:sp>
    </p:spTree>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93" r:id="rId7"/>
    <p:sldLayoutId id="2147483988" r:id="rId8"/>
    <p:sldLayoutId id="2147483989" r:id="rId9"/>
    <p:sldLayoutId id="2147483994" r:id="rId10"/>
    <p:sldLayoutId id="2147483995" r:id="rId11"/>
    <p:sldLayoutId id="2147483996" r:id="rId12"/>
    <p:sldLayoutId id="2147483990" r:id="rId13"/>
    <p:sldLayoutId id="2147483991" r:id="rId14"/>
    <p:sldLayoutId id="2147483992" r:id="rId15"/>
  </p:sldLayoutIdLst>
  <p:hf hdr="0"/>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Box 16"/>
          <p:cNvSpPr txBox="1">
            <a:spLocks noChangeArrowheads="1"/>
          </p:cNvSpPr>
          <p:nvPr/>
        </p:nvSpPr>
        <p:spPr bwMode="auto">
          <a:xfrm>
            <a:off x="0" y="6488113"/>
            <a:ext cx="9144000" cy="369887"/>
          </a:xfrm>
          <a:prstGeom prst="rect">
            <a:avLst/>
          </a:prstGeom>
          <a:gradFill rotWithShape="1">
            <a:gsLst>
              <a:gs pos="0">
                <a:srgbClr val="90F1F1"/>
              </a:gs>
              <a:gs pos="25000">
                <a:srgbClr val="90F1F1"/>
              </a:gs>
              <a:gs pos="50000">
                <a:srgbClr val="BCF5F5"/>
              </a:gs>
              <a:gs pos="100000">
                <a:srgbClr val="DFF9F9"/>
              </a:gs>
            </a:gsLst>
            <a:lin ang="162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mtClean="0">
              <a:solidFill>
                <a:prstClr val="black"/>
              </a:solidFill>
              <a:latin typeface="Calibri" pitchFamily="34" charset="0"/>
            </a:endParaRPr>
          </a:p>
        </p:txBody>
      </p:sp>
      <p:sp>
        <p:nvSpPr>
          <p:cNvPr id="7" name="Freeform 6"/>
          <p:cNvSpPr>
            <a:spLocks/>
          </p:cNvSpPr>
          <p:nvPr/>
        </p:nvSpPr>
        <p:spPr bwMode="auto">
          <a:xfrm>
            <a:off x="-9525" y="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Calibri"/>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Calibri"/>
            </a:endParaRPr>
          </a:p>
        </p:txBody>
      </p:sp>
      <p:sp>
        <p:nvSpPr>
          <p:cNvPr id="10" name="Date Placeholder 9"/>
          <p:cNvSpPr>
            <a:spLocks noGrp="1"/>
          </p:cNvSpPr>
          <p:nvPr>
            <p:ph type="dt" sz="half" idx="2"/>
          </p:nvPr>
        </p:nvSpPr>
        <p:spPr>
          <a:xfrm>
            <a:off x="228600" y="6416675"/>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b="1" smtClean="0">
                <a:solidFill>
                  <a:schemeClr val="tx2">
                    <a:shade val="90000"/>
                  </a:schemeClr>
                </a:solidFill>
                <a:latin typeface="+mn-lt"/>
                <a:cs typeface="+mn-cs"/>
              </a:defRPr>
            </a:lvl1pPr>
          </a:lstStyle>
          <a:p>
            <a:pPr>
              <a:defRPr/>
            </a:pPr>
            <a:r>
              <a:rPr lang="en-US" smtClean="0">
                <a:solidFill>
                  <a:srgbClr val="04617B">
                    <a:shade val="90000"/>
                  </a:srgbClr>
                </a:solidFill>
              </a:rPr>
              <a:t>8/13/2015</a:t>
            </a:r>
            <a:endParaRPr lang="en-US" dirty="0">
              <a:solidFill>
                <a:srgbClr val="04617B">
                  <a:shade val="90000"/>
                </a:srgbClr>
              </a:solidFill>
            </a:endParaRPr>
          </a:p>
        </p:txBody>
      </p:sp>
      <p:sp>
        <p:nvSpPr>
          <p:cNvPr id="22" name="Footer Placeholder 21"/>
          <p:cNvSpPr>
            <a:spLocks noGrp="1"/>
          </p:cNvSpPr>
          <p:nvPr>
            <p:ph type="ftr" sz="quarter" idx="3"/>
          </p:nvPr>
        </p:nvSpPr>
        <p:spPr>
          <a:xfrm>
            <a:off x="2895600" y="6416675"/>
            <a:ext cx="3352800" cy="365125"/>
          </a:xfrm>
          <a:prstGeom prst="rect">
            <a:avLst/>
          </a:prstGeom>
        </p:spPr>
        <p:txBody>
          <a:bodyPr vert="horz" lIns="0" tIns="0" rIns="0" bIns="0" anchor="b"/>
          <a:lstStyle>
            <a:lvl1pPr algn="ctr" eaLnBrk="1" fontAlgn="auto" latinLnBrk="0" hangingPunct="1">
              <a:spcBef>
                <a:spcPts val="0"/>
              </a:spcBef>
              <a:spcAft>
                <a:spcPts val="0"/>
              </a:spcAft>
              <a:defRPr kumimoji="0" sz="1200" b="1">
                <a:solidFill>
                  <a:schemeClr val="tx2">
                    <a:shade val="90000"/>
                  </a:schemeClr>
                </a:solidFill>
                <a:latin typeface="+mn-lt"/>
                <a:cs typeface="+mn-cs"/>
              </a:defRPr>
            </a:lvl1pPr>
          </a:lstStyle>
          <a:p>
            <a:pPr>
              <a:defRPr/>
            </a:pPr>
            <a:r>
              <a:rPr lang="en-US">
                <a:solidFill>
                  <a:srgbClr val="04617B">
                    <a:shade val="90000"/>
                  </a:srgbClr>
                </a:solidFill>
              </a:rPr>
              <a:t>Air Resources Laboratory</a:t>
            </a:r>
          </a:p>
        </p:txBody>
      </p:sp>
      <p:sp>
        <p:nvSpPr>
          <p:cNvPr id="18" name="Slide Number Placeholder 17"/>
          <p:cNvSpPr>
            <a:spLocks noGrp="1"/>
          </p:cNvSpPr>
          <p:nvPr>
            <p:ph type="sldNum" sz="quarter" idx="4"/>
          </p:nvPr>
        </p:nvSpPr>
        <p:spPr>
          <a:xfrm>
            <a:off x="8229600" y="6416675"/>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b="1">
                <a:solidFill>
                  <a:schemeClr val="tx2">
                    <a:shade val="90000"/>
                  </a:schemeClr>
                </a:solidFill>
                <a:latin typeface="+mn-lt"/>
                <a:cs typeface="+mn-cs"/>
              </a:defRPr>
            </a:lvl1pPr>
          </a:lstStyle>
          <a:p>
            <a:pPr>
              <a:defRPr/>
            </a:pPr>
            <a:fld id="{64226C3F-160D-4AB8-B33E-F1950DD7CFFA}" type="slidenum">
              <a:rPr lang="en-US" smtClean="0">
                <a:solidFill>
                  <a:srgbClr val="04617B">
                    <a:shade val="90000"/>
                  </a:srgbClr>
                </a:solidFill>
              </a:rPr>
              <a:pPr>
                <a:defRPr/>
              </a:pPr>
              <a:t>‹#›</a:t>
            </a:fld>
            <a:endParaRPr lang="en-US" dirty="0">
              <a:solidFill>
                <a:srgbClr val="04617B">
                  <a:shade val="90000"/>
                </a:srgbClr>
              </a:solidFill>
            </a:endParaRPr>
          </a:p>
        </p:txBody>
      </p:sp>
      <p:grpSp>
        <p:nvGrpSpPr>
          <p:cNvPr id="1032"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Calibri"/>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Calibri"/>
              </a:endParaRPr>
            </a:p>
          </p:txBody>
        </p:sp>
      </p:grpSp>
      <p:pic>
        <p:nvPicPr>
          <p:cNvPr id="1033" name="Picture 7" descr="NOAA"/>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6200" y="76200"/>
            <a:ext cx="762000" cy="762000"/>
          </a:xfrm>
          <a:prstGeom prst="rect">
            <a:avLst/>
          </a:prstGeom>
          <a:noFill/>
          <a:ln>
            <a:noFill/>
          </a:ln>
          <a:effectLst>
            <a:outerShdw dist="45791" dir="2021404" algn="ctr" rotWithShape="0">
              <a:srgbClr val="000066">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Title Placeholder 8"/>
          <p:cNvSpPr>
            <a:spLocks noGrp="1"/>
          </p:cNvSpPr>
          <p:nvPr>
            <p:ph type="title"/>
          </p:nvPr>
        </p:nvSpPr>
        <p:spPr bwMode="auto">
          <a:xfrm>
            <a:off x="1447800" y="2514600"/>
            <a:ext cx="6019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smtClean="0"/>
              <a:t>Click to edit Master title style</a:t>
            </a:r>
          </a:p>
        </p:txBody>
      </p:sp>
    </p:spTree>
    <p:extLst>
      <p:ext uri="{BB962C8B-B14F-4D97-AF65-F5344CB8AC3E}">
        <p14:creationId xmlns:p14="http://schemas.microsoft.com/office/powerpoint/2010/main" val="1414729453"/>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 id="2147484009" r:id="rId12"/>
    <p:sldLayoutId id="2147484010" r:id="rId13"/>
    <p:sldLayoutId id="2147484011" r:id="rId14"/>
    <p:sldLayoutId id="2147484012" r:id="rId15"/>
  </p:sldLayoutIdLst>
  <p:hf hdr="0"/>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Box 16"/>
          <p:cNvSpPr txBox="1">
            <a:spLocks noChangeArrowheads="1"/>
          </p:cNvSpPr>
          <p:nvPr/>
        </p:nvSpPr>
        <p:spPr bwMode="auto">
          <a:xfrm>
            <a:off x="0" y="6488113"/>
            <a:ext cx="9144000" cy="369887"/>
          </a:xfrm>
          <a:prstGeom prst="rect">
            <a:avLst/>
          </a:prstGeom>
          <a:gradFill rotWithShape="1">
            <a:gsLst>
              <a:gs pos="0">
                <a:srgbClr val="90F1F1"/>
              </a:gs>
              <a:gs pos="25000">
                <a:srgbClr val="90F1F1"/>
              </a:gs>
              <a:gs pos="50000">
                <a:srgbClr val="BCF5F5"/>
              </a:gs>
              <a:gs pos="100000">
                <a:srgbClr val="DFF9F9"/>
              </a:gs>
            </a:gsLst>
            <a:lin ang="162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mtClean="0">
              <a:solidFill>
                <a:prstClr val="black"/>
              </a:solidFill>
              <a:latin typeface="Calibri" pitchFamily="34" charset="0"/>
            </a:endParaRPr>
          </a:p>
        </p:txBody>
      </p:sp>
      <p:sp>
        <p:nvSpPr>
          <p:cNvPr id="7" name="Freeform 6"/>
          <p:cNvSpPr>
            <a:spLocks/>
          </p:cNvSpPr>
          <p:nvPr/>
        </p:nvSpPr>
        <p:spPr bwMode="auto">
          <a:xfrm>
            <a:off x="-9525" y="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Calibri"/>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Calibri"/>
            </a:endParaRPr>
          </a:p>
        </p:txBody>
      </p:sp>
      <p:sp>
        <p:nvSpPr>
          <p:cNvPr id="10" name="Date Placeholder 9"/>
          <p:cNvSpPr>
            <a:spLocks noGrp="1"/>
          </p:cNvSpPr>
          <p:nvPr>
            <p:ph type="dt" sz="half" idx="2"/>
          </p:nvPr>
        </p:nvSpPr>
        <p:spPr>
          <a:xfrm>
            <a:off x="228600" y="6416675"/>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b="1" smtClean="0">
                <a:solidFill>
                  <a:schemeClr val="tx2">
                    <a:shade val="90000"/>
                  </a:schemeClr>
                </a:solidFill>
                <a:latin typeface="+mn-lt"/>
                <a:cs typeface="+mn-cs"/>
              </a:defRPr>
            </a:lvl1pPr>
          </a:lstStyle>
          <a:p>
            <a:pPr>
              <a:defRPr/>
            </a:pPr>
            <a:r>
              <a:rPr lang="en-US" smtClean="0">
                <a:solidFill>
                  <a:srgbClr val="04617B">
                    <a:shade val="90000"/>
                  </a:srgbClr>
                </a:solidFill>
              </a:rPr>
              <a:t>8/13/2015</a:t>
            </a:r>
            <a:endParaRPr lang="en-US" dirty="0">
              <a:solidFill>
                <a:srgbClr val="04617B">
                  <a:shade val="90000"/>
                </a:srgbClr>
              </a:solidFill>
            </a:endParaRPr>
          </a:p>
        </p:txBody>
      </p:sp>
      <p:sp>
        <p:nvSpPr>
          <p:cNvPr id="22" name="Footer Placeholder 21"/>
          <p:cNvSpPr>
            <a:spLocks noGrp="1"/>
          </p:cNvSpPr>
          <p:nvPr>
            <p:ph type="ftr" sz="quarter" idx="3"/>
          </p:nvPr>
        </p:nvSpPr>
        <p:spPr>
          <a:xfrm>
            <a:off x="2895600" y="6416675"/>
            <a:ext cx="3352800" cy="365125"/>
          </a:xfrm>
          <a:prstGeom prst="rect">
            <a:avLst/>
          </a:prstGeom>
        </p:spPr>
        <p:txBody>
          <a:bodyPr vert="horz" lIns="0" tIns="0" rIns="0" bIns="0" anchor="b"/>
          <a:lstStyle>
            <a:lvl1pPr algn="ctr" eaLnBrk="1" fontAlgn="auto" latinLnBrk="0" hangingPunct="1">
              <a:spcBef>
                <a:spcPts val="0"/>
              </a:spcBef>
              <a:spcAft>
                <a:spcPts val="0"/>
              </a:spcAft>
              <a:defRPr kumimoji="0" sz="1200" b="1">
                <a:solidFill>
                  <a:schemeClr val="tx2">
                    <a:shade val="90000"/>
                  </a:schemeClr>
                </a:solidFill>
                <a:latin typeface="+mn-lt"/>
                <a:cs typeface="+mn-cs"/>
              </a:defRPr>
            </a:lvl1pPr>
          </a:lstStyle>
          <a:p>
            <a:pPr>
              <a:defRPr/>
            </a:pPr>
            <a:r>
              <a:rPr lang="en-US">
                <a:solidFill>
                  <a:srgbClr val="04617B">
                    <a:shade val="90000"/>
                  </a:srgbClr>
                </a:solidFill>
              </a:rPr>
              <a:t>Air Resources Laboratory</a:t>
            </a:r>
          </a:p>
        </p:txBody>
      </p:sp>
      <p:sp>
        <p:nvSpPr>
          <p:cNvPr id="18" name="Slide Number Placeholder 17"/>
          <p:cNvSpPr>
            <a:spLocks noGrp="1"/>
          </p:cNvSpPr>
          <p:nvPr>
            <p:ph type="sldNum" sz="quarter" idx="4"/>
          </p:nvPr>
        </p:nvSpPr>
        <p:spPr>
          <a:xfrm>
            <a:off x="8229600" y="6416675"/>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b="1">
                <a:solidFill>
                  <a:schemeClr val="tx2">
                    <a:shade val="90000"/>
                  </a:schemeClr>
                </a:solidFill>
                <a:latin typeface="+mn-lt"/>
                <a:cs typeface="+mn-cs"/>
              </a:defRPr>
            </a:lvl1pPr>
          </a:lstStyle>
          <a:p>
            <a:pPr>
              <a:defRPr/>
            </a:pPr>
            <a:fld id="{64226C3F-160D-4AB8-B33E-F1950DD7CFFA}" type="slidenum">
              <a:rPr lang="en-US" smtClean="0">
                <a:solidFill>
                  <a:srgbClr val="04617B">
                    <a:shade val="90000"/>
                  </a:srgbClr>
                </a:solidFill>
              </a:rPr>
              <a:pPr>
                <a:defRPr/>
              </a:pPr>
              <a:t>‹#›</a:t>
            </a:fld>
            <a:endParaRPr lang="en-US" dirty="0">
              <a:solidFill>
                <a:srgbClr val="04617B">
                  <a:shade val="90000"/>
                </a:srgbClr>
              </a:solidFill>
            </a:endParaRPr>
          </a:p>
        </p:txBody>
      </p:sp>
      <p:grpSp>
        <p:nvGrpSpPr>
          <p:cNvPr id="1032"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Calibri"/>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Calibri"/>
              </a:endParaRPr>
            </a:p>
          </p:txBody>
        </p:sp>
      </p:grpSp>
      <p:pic>
        <p:nvPicPr>
          <p:cNvPr id="1033" name="Picture 7" descr="NOAA"/>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6200" y="76200"/>
            <a:ext cx="762000" cy="762000"/>
          </a:xfrm>
          <a:prstGeom prst="rect">
            <a:avLst/>
          </a:prstGeom>
          <a:noFill/>
          <a:ln>
            <a:noFill/>
          </a:ln>
          <a:effectLst>
            <a:outerShdw dist="45791" dir="2021404" algn="ctr" rotWithShape="0">
              <a:srgbClr val="000066">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Title Placeholder 8"/>
          <p:cNvSpPr>
            <a:spLocks noGrp="1"/>
          </p:cNvSpPr>
          <p:nvPr>
            <p:ph type="title"/>
          </p:nvPr>
        </p:nvSpPr>
        <p:spPr bwMode="auto">
          <a:xfrm>
            <a:off x="1447800" y="2514600"/>
            <a:ext cx="6019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smtClean="0"/>
              <a:t>Click to edit Master title style</a:t>
            </a:r>
          </a:p>
        </p:txBody>
      </p:sp>
    </p:spTree>
    <p:extLst>
      <p:ext uri="{BB962C8B-B14F-4D97-AF65-F5344CB8AC3E}">
        <p14:creationId xmlns:p14="http://schemas.microsoft.com/office/powerpoint/2010/main" val="2224251181"/>
      </p:ext>
    </p:extLst>
  </p:cSld>
  <p:clrMap bg1="lt1" tx1="dk1" bg2="lt2" tx2="dk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 id="2147484018" r:id="rId5"/>
    <p:sldLayoutId id="2147484019" r:id="rId6"/>
    <p:sldLayoutId id="2147484020" r:id="rId7"/>
    <p:sldLayoutId id="2147484021" r:id="rId8"/>
    <p:sldLayoutId id="2147484022" r:id="rId9"/>
    <p:sldLayoutId id="2147484023" r:id="rId10"/>
    <p:sldLayoutId id="2147484024" r:id="rId11"/>
    <p:sldLayoutId id="2147484025" r:id="rId12"/>
    <p:sldLayoutId id="2147484026" r:id="rId13"/>
    <p:sldLayoutId id="2147484027" r:id="rId14"/>
    <p:sldLayoutId id="2147484028" r:id="rId15"/>
  </p:sldLayoutIdLst>
  <p:hf hdr="0"/>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 name="TextBox 16"/>
          <p:cNvSpPr txBox="1"/>
          <p:nvPr/>
        </p:nvSpPr>
        <p:spPr>
          <a:xfrm>
            <a:off x="0" y="6488668"/>
            <a:ext cx="9144000" cy="369332"/>
          </a:xfrm>
          <a:prstGeom prst="rect">
            <a:avLst/>
          </a:prstGeom>
          <a:gradFill flip="none" rotWithShape="1">
            <a:gsLst>
              <a:gs pos="25000">
                <a:srgbClr val="33CCCC">
                  <a:tint val="66000"/>
                  <a:satMod val="160000"/>
                </a:srgbClr>
              </a:gs>
              <a:gs pos="50000">
                <a:srgbClr val="33CCCC">
                  <a:tint val="44500"/>
                  <a:satMod val="160000"/>
                </a:srgbClr>
              </a:gs>
              <a:gs pos="100000">
                <a:srgbClr val="33CCCC">
                  <a:tint val="23500"/>
                  <a:satMod val="160000"/>
                </a:srgbClr>
              </a:gs>
            </a:gsLst>
            <a:lin ang="16200000" scaled="1"/>
            <a:tileRect/>
          </a:gradFill>
        </p:spPr>
        <p:txBody>
          <a:bodyPr wrap="square" rtlCol="0">
            <a:spAutoFit/>
          </a:bodyPr>
          <a:lstStyle/>
          <a:p>
            <a:pPr fontAlgn="auto">
              <a:spcBef>
                <a:spcPts val="0"/>
              </a:spcBef>
              <a:spcAft>
                <a:spcPts val="0"/>
              </a:spcAft>
            </a:pPr>
            <a:endParaRPr lang="en-US" dirty="0">
              <a:solidFill>
                <a:prstClr val="black"/>
              </a:solidFill>
              <a:latin typeface="Calibri"/>
              <a:cs typeface="+mn-cs"/>
            </a:endParaRPr>
          </a:p>
        </p:txBody>
      </p:sp>
      <p:sp>
        <p:nvSpPr>
          <p:cNvPr id="7" name="Freeform 6"/>
          <p:cNvSpPr>
            <a:spLocks/>
          </p:cNvSpPr>
          <p:nvPr/>
        </p:nvSpPr>
        <p:spPr bwMode="auto">
          <a:xfrm>
            <a:off x="-9525" y="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alibri"/>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alibri"/>
              <a:cs typeface="+mn-cs"/>
            </a:endParaRP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400" b="1">
                <a:solidFill>
                  <a:schemeClr val="tx2">
                    <a:shade val="90000"/>
                  </a:schemeClr>
                </a:solidFill>
              </a:defRPr>
            </a:lvl1pPr>
          </a:lstStyle>
          <a:p>
            <a:pPr fontAlgn="auto">
              <a:spcBef>
                <a:spcPts val="0"/>
              </a:spcBef>
              <a:spcAft>
                <a:spcPts val="0"/>
              </a:spcAft>
            </a:pPr>
            <a:r>
              <a:rPr lang="en-US" smtClean="0">
                <a:solidFill>
                  <a:srgbClr val="04617B">
                    <a:shade val="90000"/>
                  </a:srgbClr>
                </a:solidFill>
                <a:latin typeface="Calibri"/>
                <a:cs typeface="+mn-cs"/>
              </a:rPr>
              <a:t>January 9, 2013</a:t>
            </a:r>
            <a:endParaRPr lang="en-US" dirty="0">
              <a:solidFill>
                <a:srgbClr val="04617B">
                  <a:shade val="90000"/>
                </a:srgbClr>
              </a:solidFill>
              <a:latin typeface="Calibri"/>
              <a:cs typeface="+mn-cs"/>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ctr" eaLnBrk="1" latinLnBrk="0" hangingPunct="1">
              <a:defRPr kumimoji="0" sz="1400" b="1">
                <a:solidFill>
                  <a:schemeClr val="tx2">
                    <a:shade val="90000"/>
                  </a:schemeClr>
                </a:solidFill>
              </a:defRPr>
            </a:lvl1pPr>
          </a:lstStyle>
          <a:p>
            <a:pPr fontAlgn="auto">
              <a:spcBef>
                <a:spcPts val="0"/>
              </a:spcBef>
              <a:spcAft>
                <a:spcPts val="0"/>
              </a:spcAft>
            </a:pPr>
            <a:r>
              <a:rPr lang="en-US" smtClean="0">
                <a:solidFill>
                  <a:srgbClr val="04617B">
                    <a:shade val="90000"/>
                  </a:srgbClr>
                </a:solidFill>
                <a:latin typeface="Calibri"/>
                <a:cs typeface="+mn-cs"/>
              </a:rPr>
              <a:t>NOAA Air Resources Laboratory</a:t>
            </a:r>
            <a:endParaRPr lang="en-US" dirty="0">
              <a:solidFill>
                <a:srgbClr val="04617B">
                  <a:shade val="90000"/>
                </a:srgbClr>
              </a:solidFill>
              <a:latin typeface="Calibri"/>
              <a:cs typeface="+mn-cs"/>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400" b="1">
                <a:solidFill>
                  <a:schemeClr val="tx2">
                    <a:shade val="90000"/>
                  </a:schemeClr>
                </a:solidFill>
              </a:defRPr>
            </a:lvl1pPr>
          </a:lstStyle>
          <a:p>
            <a:pPr fontAlgn="auto">
              <a:spcBef>
                <a:spcPts val="0"/>
              </a:spcBef>
              <a:spcAft>
                <a:spcPts val="0"/>
              </a:spcAft>
            </a:pPr>
            <a:fld id="{3E7EE49B-C32B-495C-9640-ABBF50F57D80}" type="slidenum">
              <a:rPr lang="en-US" smtClean="0">
                <a:solidFill>
                  <a:srgbClr val="04617B">
                    <a:shade val="90000"/>
                  </a:srgbClr>
                </a:solidFill>
                <a:latin typeface="Calibri"/>
                <a:cs typeface="+mn-cs"/>
              </a:rPr>
              <a:pPr fontAlgn="auto">
                <a:spcBef>
                  <a:spcPts val="0"/>
                </a:spcBef>
                <a:spcAft>
                  <a:spcPts val="0"/>
                </a:spcAft>
              </a:pPr>
              <a:t>‹#›</a:t>
            </a:fld>
            <a:endParaRPr lang="en-US" dirty="0">
              <a:solidFill>
                <a:srgbClr val="04617B">
                  <a:shade val="90000"/>
                </a:srgbClr>
              </a:solidFill>
              <a:latin typeface="Calibri"/>
              <a:cs typeface="+mn-cs"/>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alibri"/>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alibri"/>
                <a:cs typeface="+mn-cs"/>
              </a:endParaRPr>
            </a:p>
          </p:txBody>
        </p:sp>
      </p:grpSp>
      <p:pic>
        <p:nvPicPr>
          <p:cNvPr id="14" name="Picture 7" descr="NOAA"/>
          <p:cNvPicPr>
            <a:picLocks noChangeAspect="1" noChangeArrowheads="1"/>
          </p:cNvPicPr>
          <p:nvPr/>
        </p:nvPicPr>
        <p:blipFill>
          <a:blip r:embed="rId44" cstate="print"/>
          <a:srcRect/>
          <a:stretch>
            <a:fillRect/>
          </a:stretch>
        </p:blipFill>
        <p:spPr bwMode="auto">
          <a:xfrm>
            <a:off x="76200" y="76200"/>
            <a:ext cx="762000" cy="762000"/>
          </a:xfrm>
          <a:prstGeom prst="rect">
            <a:avLst/>
          </a:prstGeom>
          <a:noFill/>
          <a:effectLst>
            <a:outerShdw dist="45791" dir="2021404" algn="ctr" rotWithShape="0">
              <a:srgbClr val="000066">
                <a:alpha val="50000"/>
              </a:srgbClr>
            </a:outerShdw>
          </a:effectLst>
        </p:spPr>
      </p:pic>
      <p:sp>
        <p:nvSpPr>
          <p:cNvPr id="16" name="Title Placeholder 8"/>
          <p:cNvSpPr>
            <a:spLocks noGrp="1"/>
          </p:cNvSpPr>
          <p:nvPr>
            <p:ph type="title"/>
          </p:nvPr>
        </p:nvSpPr>
        <p:spPr>
          <a:xfrm>
            <a:off x="1447800" y="2514600"/>
            <a:ext cx="6019800" cy="838200"/>
          </a:xfrm>
          <a:prstGeom prst="rect">
            <a:avLst/>
          </a:prstGeom>
        </p:spPr>
        <p:txBody>
          <a:bodyPr vert="horz" lIns="0" rIns="0" bIns="0" anchor="b">
            <a:noAutofit/>
          </a:bodyPr>
          <a:lstStyle/>
          <a:p>
            <a:r>
              <a:rPr kumimoji="0" lang="en-US" dirty="0" smtClean="0"/>
              <a:t>Click to edit Master title style</a:t>
            </a:r>
            <a:endParaRPr kumimoji="0" lang="en-US" dirty="0"/>
          </a:p>
        </p:txBody>
      </p:sp>
    </p:spTree>
    <p:extLst>
      <p:ext uri="{BB962C8B-B14F-4D97-AF65-F5344CB8AC3E}">
        <p14:creationId xmlns:p14="http://schemas.microsoft.com/office/powerpoint/2010/main" val="1111661613"/>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 id="2147484041" r:id="rId12"/>
    <p:sldLayoutId id="2147484042" r:id="rId13"/>
    <p:sldLayoutId id="2147484043" r:id="rId14"/>
    <p:sldLayoutId id="2147484044" r:id="rId15"/>
    <p:sldLayoutId id="2147484045" r:id="rId16"/>
    <p:sldLayoutId id="2147484046" r:id="rId17"/>
    <p:sldLayoutId id="2147484047" r:id="rId18"/>
    <p:sldLayoutId id="2147484048" r:id="rId19"/>
    <p:sldLayoutId id="2147484049" r:id="rId20"/>
    <p:sldLayoutId id="2147484050" r:id="rId21"/>
    <p:sldLayoutId id="2147484051" r:id="rId22"/>
    <p:sldLayoutId id="2147484052" r:id="rId23"/>
    <p:sldLayoutId id="2147484053" r:id="rId24"/>
    <p:sldLayoutId id="2147484054" r:id="rId25"/>
    <p:sldLayoutId id="2147484055" r:id="rId26"/>
    <p:sldLayoutId id="2147484056" r:id="rId27"/>
    <p:sldLayoutId id="2147484057" r:id="rId28"/>
    <p:sldLayoutId id="2147484058" r:id="rId29"/>
    <p:sldLayoutId id="2147484059" r:id="rId30"/>
    <p:sldLayoutId id="2147484060" r:id="rId31"/>
    <p:sldLayoutId id="2147484061" r:id="rId32"/>
    <p:sldLayoutId id="2147484062" r:id="rId33"/>
    <p:sldLayoutId id="2147484063" r:id="rId34"/>
    <p:sldLayoutId id="2147484064" r:id="rId35"/>
    <p:sldLayoutId id="2147484065" r:id="rId36"/>
    <p:sldLayoutId id="2147484066" r:id="rId37"/>
    <p:sldLayoutId id="2147484067" r:id="rId38"/>
    <p:sldLayoutId id="2147484068" r:id="rId39"/>
    <p:sldLayoutId id="2147484069" r:id="rId40"/>
    <p:sldLayoutId id="2147484070" r:id="rId41"/>
    <p:sldLayoutId id="2147484071" r:id="rId42"/>
  </p:sldLayoutIdLst>
  <p:timing>
    <p:tnLst>
      <p:par>
        <p:cTn id="1" dur="indefinite" restart="never" nodeType="tmRoot"/>
      </p:par>
    </p:tnLst>
  </p:timing>
  <p:hf hdr="0"/>
  <p:txStyles>
    <p:titleStyle>
      <a:lvl1pPr algn="l" rtl="0" eaLnBrk="1" latinLnBrk="0" hangingPunct="1">
        <a:spcBef>
          <a:spcPct val="0"/>
        </a:spcBef>
        <a:buNone/>
        <a:defRPr kumimoji="0" sz="36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 name="TextBox 16"/>
          <p:cNvSpPr txBox="1"/>
          <p:nvPr/>
        </p:nvSpPr>
        <p:spPr>
          <a:xfrm>
            <a:off x="0" y="6488668"/>
            <a:ext cx="9144000" cy="369332"/>
          </a:xfrm>
          <a:prstGeom prst="rect">
            <a:avLst/>
          </a:prstGeom>
          <a:gradFill flip="none" rotWithShape="1">
            <a:gsLst>
              <a:gs pos="25000">
                <a:srgbClr val="33CCCC">
                  <a:tint val="66000"/>
                  <a:satMod val="160000"/>
                </a:srgbClr>
              </a:gs>
              <a:gs pos="50000">
                <a:srgbClr val="33CCCC">
                  <a:tint val="44500"/>
                  <a:satMod val="160000"/>
                </a:srgbClr>
              </a:gs>
              <a:gs pos="100000">
                <a:srgbClr val="33CCCC">
                  <a:tint val="23500"/>
                  <a:satMod val="160000"/>
                </a:srgbClr>
              </a:gs>
            </a:gsLst>
            <a:lin ang="16200000" scaled="1"/>
            <a:tileRect/>
          </a:gradFill>
        </p:spPr>
        <p:txBody>
          <a:bodyPr wrap="square" rtlCol="0">
            <a:spAutoFit/>
          </a:bodyPr>
          <a:lstStyle/>
          <a:p>
            <a:pPr fontAlgn="auto">
              <a:spcBef>
                <a:spcPts val="0"/>
              </a:spcBef>
              <a:spcAft>
                <a:spcPts val="0"/>
              </a:spcAft>
            </a:pPr>
            <a:endParaRPr lang="en-US" dirty="0">
              <a:solidFill>
                <a:prstClr val="black"/>
              </a:solidFill>
              <a:latin typeface="Calibri"/>
              <a:cs typeface="+mn-cs"/>
            </a:endParaRPr>
          </a:p>
        </p:txBody>
      </p:sp>
      <p:sp>
        <p:nvSpPr>
          <p:cNvPr id="7" name="Freeform 6"/>
          <p:cNvSpPr>
            <a:spLocks/>
          </p:cNvSpPr>
          <p:nvPr/>
        </p:nvSpPr>
        <p:spPr bwMode="auto">
          <a:xfrm>
            <a:off x="-9525" y="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alibri"/>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alibri"/>
              <a:cs typeface="+mn-cs"/>
            </a:endParaRP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400" b="1">
                <a:solidFill>
                  <a:schemeClr val="tx2">
                    <a:shade val="90000"/>
                  </a:schemeClr>
                </a:solidFill>
              </a:defRPr>
            </a:lvl1pPr>
          </a:lstStyle>
          <a:p>
            <a:pPr fontAlgn="auto">
              <a:spcBef>
                <a:spcPts val="0"/>
              </a:spcBef>
              <a:spcAft>
                <a:spcPts val="0"/>
              </a:spcAft>
            </a:pPr>
            <a:r>
              <a:rPr lang="en-US" smtClean="0">
                <a:solidFill>
                  <a:srgbClr val="04617B">
                    <a:shade val="90000"/>
                  </a:srgbClr>
                </a:solidFill>
                <a:latin typeface="Calibri"/>
                <a:cs typeface="+mn-cs"/>
              </a:rPr>
              <a:t>January 9, 2013</a:t>
            </a:r>
            <a:endParaRPr lang="en-US" dirty="0">
              <a:solidFill>
                <a:srgbClr val="04617B">
                  <a:shade val="90000"/>
                </a:srgbClr>
              </a:solidFill>
              <a:latin typeface="Calibri"/>
              <a:cs typeface="+mn-cs"/>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ctr" eaLnBrk="1" latinLnBrk="0" hangingPunct="1">
              <a:defRPr kumimoji="0" sz="1400" b="1">
                <a:solidFill>
                  <a:schemeClr val="tx2">
                    <a:shade val="90000"/>
                  </a:schemeClr>
                </a:solidFill>
              </a:defRPr>
            </a:lvl1pPr>
          </a:lstStyle>
          <a:p>
            <a:pPr fontAlgn="auto">
              <a:spcBef>
                <a:spcPts val="0"/>
              </a:spcBef>
              <a:spcAft>
                <a:spcPts val="0"/>
              </a:spcAft>
            </a:pPr>
            <a:r>
              <a:rPr lang="en-US" smtClean="0">
                <a:solidFill>
                  <a:srgbClr val="04617B">
                    <a:shade val="90000"/>
                  </a:srgbClr>
                </a:solidFill>
                <a:latin typeface="Calibri"/>
                <a:cs typeface="+mn-cs"/>
              </a:rPr>
              <a:t>NOAA Air Resources Laboratory</a:t>
            </a:r>
            <a:endParaRPr lang="en-US" dirty="0">
              <a:solidFill>
                <a:srgbClr val="04617B">
                  <a:shade val="90000"/>
                </a:srgbClr>
              </a:solidFill>
              <a:latin typeface="Calibri"/>
              <a:cs typeface="+mn-cs"/>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400" b="1">
                <a:solidFill>
                  <a:schemeClr val="tx2">
                    <a:shade val="90000"/>
                  </a:schemeClr>
                </a:solidFill>
              </a:defRPr>
            </a:lvl1pPr>
          </a:lstStyle>
          <a:p>
            <a:pPr fontAlgn="auto">
              <a:spcBef>
                <a:spcPts val="0"/>
              </a:spcBef>
              <a:spcAft>
                <a:spcPts val="0"/>
              </a:spcAft>
            </a:pPr>
            <a:fld id="{3E7EE49B-C32B-495C-9640-ABBF50F57D80}" type="slidenum">
              <a:rPr lang="en-US" smtClean="0">
                <a:solidFill>
                  <a:srgbClr val="04617B">
                    <a:shade val="90000"/>
                  </a:srgbClr>
                </a:solidFill>
                <a:latin typeface="Calibri"/>
                <a:cs typeface="+mn-cs"/>
              </a:rPr>
              <a:pPr fontAlgn="auto">
                <a:spcBef>
                  <a:spcPts val="0"/>
                </a:spcBef>
                <a:spcAft>
                  <a:spcPts val="0"/>
                </a:spcAft>
              </a:pPr>
              <a:t>‹#›</a:t>
            </a:fld>
            <a:endParaRPr lang="en-US" dirty="0">
              <a:solidFill>
                <a:srgbClr val="04617B">
                  <a:shade val="90000"/>
                </a:srgbClr>
              </a:solidFill>
              <a:latin typeface="Calibri"/>
              <a:cs typeface="+mn-cs"/>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alibri"/>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alibri"/>
                <a:cs typeface="+mn-cs"/>
              </a:endParaRPr>
            </a:p>
          </p:txBody>
        </p:sp>
      </p:grpSp>
      <p:pic>
        <p:nvPicPr>
          <p:cNvPr id="14" name="Picture 7" descr="NOAA"/>
          <p:cNvPicPr>
            <a:picLocks noChangeAspect="1" noChangeArrowheads="1"/>
          </p:cNvPicPr>
          <p:nvPr/>
        </p:nvPicPr>
        <p:blipFill>
          <a:blip r:embed="rId44" cstate="print"/>
          <a:srcRect/>
          <a:stretch>
            <a:fillRect/>
          </a:stretch>
        </p:blipFill>
        <p:spPr bwMode="auto">
          <a:xfrm>
            <a:off x="76200" y="76200"/>
            <a:ext cx="762000" cy="762000"/>
          </a:xfrm>
          <a:prstGeom prst="rect">
            <a:avLst/>
          </a:prstGeom>
          <a:noFill/>
          <a:effectLst>
            <a:outerShdw dist="45791" dir="2021404" algn="ctr" rotWithShape="0">
              <a:srgbClr val="000066">
                <a:alpha val="50000"/>
              </a:srgbClr>
            </a:outerShdw>
          </a:effectLst>
        </p:spPr>
      </p:pic>
      <p:sp>
        <p:nvSpPr>
          <p:cNvPr id="16" name="Title Placeholder 8"/>
          <p:cNvSpPr>
            <a:spLocks noGrp="1"/>
          </p:cNvSpPr>
          <p:nvPr>
            <p:ph type="title"/>
          </p:nvPr>
        </p:nvSpPr>
        <p:spPr>
          <a:xfrm>
            <a:off x="1447800" y="2514600"/>
            <a:ext cx="6019800" cy="838200"/>
          </a:xfrm>
          <a:prstGeom prst="rect">
            <a:avLst/>
          </a:prstGeom>
        </p:spPr>
        <p:txBody>
          <a:bodyPr vert="horz" lIns="0" rIns="0" bIns="0" anchor="b">
            <a:noAutofit/>
          </a:bodyPr>
          <a:lstStyle/>
          <a:p>
            <a:r>
              <a:rPr kumimoji="0" lang="en-US" dirty="0" smtClean="0"/>
              <a:t>Click to edit Master title style</a:t>
            </a:r>
            <a:endParaRPr kumimoji="0" lang="en-US" dirty="0"/>
          </a:p>
        </p:txBody>
      </p:sp>
    </p:spTree>
    <p:extLst>
      <p:ext uri="{BB962C8B-B14F-4D97-AF65-F5344CB8AC3E}">
        <p14:creationId xmlns:p14="http://schemas.microsoft.com/office/powerpoint/2010/main" val="3849845210"/>
      </p:ext>
    </p:extLst>
  </p:cSld>
  <p:clrMap bg1="lt1" tx1="dk1" bg2="lt2" tx2="dk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 id="2147484084" r:id="rId12"/>
    <p:sldLayoutId id="2147484085" r:id="rId13"/>
    <p:sldLayoutId id="2147484086" r:id="rId14"/>
    <p:sldLayoutId id="2147484087" r:id="rId15"/>
    <p:sldLayoutId id="2147484088" r:id="rId16"/>
    <p:sldLayoutId id="2147484089" r:id="rId17"/>
    <p:sldLayoutId id="2147484090" r:id="rId18"/>
    <p:sldLayoutId id="2147484091" r:id="rId19"/>
    <p:sldLayoutId id="2147484092" r:id="rId20"/>
    <p:sldLayoutId id="2147484093" r:id="rId21"/>
    <p:sldLayoutId id="2147484094" r:id="rId22"/>
    <p:sldLayoutId id="2147484095" r:id="rId23"/>
    <p:sldLayoutId id="2147484096" r:id="rId24"/>
    <p:sldLayoutId id="2147484097" r:id="rId25"/>
    <p:sldLayoutId id="2147484098" r:id="rId26"/>
    <p:sldLayoutId id="2147484099" r:id="rId27"/>
    <p:sldLayoutId id="2147484100" r:id="rId28"/>
    <p:sldLayoutId id="2147484101" r:id="rId29"/>
    <p:sldLayoutId id="2147484102" r:id="rId30"/>
    <p:sldLayoutId id="2147484103" r:id="rId31"/>
    <p:sldLayoutId id="2147484104" r:id="rId32"/>
    <p:sldLayoutId id="2147484105" r:id="rId33"/>
    <p:sldLayoutId id="2147484106" r:id="rId34"/>
    <p:sldLayoutId id="2147484107" r:id="rId35"/>
    <p:sldLayoutId id="2147484108" r:id="rId36"/>
    <p:sldLayoutId id="2147484109" r:id="rId37"/>
    <p:sldLayoutId id="2147484110" r:id="rId38"/>
    <p:sldLayoutId id="2147484111" r:id="rId39"/>
    <p:sldLayoutId id="2147484112" r:id="rId40"/>
    <p:sldLayoutId id="2147484113" r:id="rId41"/>
    <p:sldLayoutId id="2147484114" r:id="rId42"/>
  </p:sldLayoutIdLst>
  <p:timing>
    <p:tnLst>
      <p:par>
        <p:cTn id="1" dur="indefinite" restart="never" nodeType="tmRoot"/>
      </p:par>
    </p:tnLst>
  </p:timing>
  <p:hf hdr="0"/>
  <p:txStyles>
    <p:titleStyle>
      <a:lvl1pPr algn="l" rtl="0" eaLnBrk="1" latinLnBrk="0" hangingPunct="1">
        <a:spcBef>
          <a:spcPct val="0"/>
        </a:spcBef>
        <a:buNone/>
        <a:defRPr kumimoji="0" sz="36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Box 16"/>
          <p:cNvSpPr txBox="1">
            <a:spLocks noChangeArrowheads="1"/>
          </p:cNvSpPr>
          <p:nvPr/>
        </p:nvSpPr>
        <p:spPr bwMode="auto">
          <a:xfrm>
            <a:off x="0" y="6488113"/>
            <a:ext cx="9144000" cy="369887"/>
          </a:xfrm>
          <a:prstGeom prst="rect">
            <a:avLst/>
          </a:prstGeom>
          <a:gradFill rotWithShape="1">
            <a:gsLst>
              <a:gs pos="0">
                <a:srgbClr val="90F1F1"/>
              </a:gs>
              <a:gs pos="25000">
                <a:srgbClr val="90F1F1"/>
              </a:gs>
              <a:gs pos="50000">
                <a:srgbClr val="BCF5F5"/>
              </a:gs>
              <a:gs pos="100000">
                <a:srgbClr val="DFF9F9"/>
              </a:gs>
            </a:gsLst>
            <a:lin ang="162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mtClean="0">
              <a:solidFill>
                <a:prstClr val="black"/>
              </a:solidFill>
              <a:latin typeface="Calibri" pitchFamily="34" charset="0"/>
            </a:endParaRPr>
          </a:p>
        </p:txBody>
      </p:sp>
      <p:sp>
        <p:nvSpPr>
          <p:cNvPr id="7" name="Freeform 6"/>
          <p:cNvSpPr>
            <a:spLocks/>
          </p:cNvSpPr>
          <p:nvPr/>
        </p:nvSpPr>
        <p:spPr bwMode="auto">
          <a:xfrm>
            <a:off x="-9525" y="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Calibri"/>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Calibri"/>
            </a:endParaRPr>
          </a:p>
        </p:txBody>
      </p:sp>
      <p:sp>
        <p:nvSpPr>
          <p:cNvPr id="10" name="Date Placeholder 9"/>
          <p:cNvSpPr>
            <a:spLocks noGrp="1"/>
          </p:cNvSpPr>
          <p:nvPr>
            <p:ph type="dt" sz="half" idx="2"/>
          </p:nvPr>
        </p:nvSpPr>
        <p:spPr>
          <a:xfrm>
            <a:off x="228600" y="6416675"/>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b="1" smtClean="0">
                <a:solidFill>
                  <a:schemeClr val="tx2">
                    <a:shade val="90000"/>
                  </a:schemeClr>
                </a:solidFill>
                <a:latin typeface="+mn-lt"/>
                <a:cs typeface="+mn-cs"/>
              </a:defRPr>
            </a:lvl1pPr>
          </a:lstStyle>
          <a:p>
            <a:pPr>
              <a:defRPr/>
            </a:pPr>
            <a:r>
              <a:rPr lang="en-US">
                <a:solidFill>
                  <a:srgbClr val="04617B">
                    <a:shade val="90000"/>
                  </a:srgbClr>
                </a:solidFill>
              </a:rPr>
              <a:t>8/13/2015</a:t>
            </a:r>
            <a:endParaRPr lang="en-US" dirty="0">
              <a:solidFill>
                <a:srgbClr val="04617B">
                  <a:shade val="90000"/>
                </a:srgbClr>
              </a:solidFill>
            </a:endParaRPr>
          </a:p>
        </p:txBody>
      </p:sp>
      <p:sp>
        <p:nvSpPr>
          <p:cNvPr id="22" name="Footer Placeholder 21"/>
          <p:cNvSpPr>
            <a:spLocks noGrp="1"/>
          </p:cNvSpPr>
          <p:nvPr>
            <p:ph type="ftr" sz="quarter" idx="3"/>
          </p:nvPr>
        </p:nvSpPr>
        <p:spPr>
          <a:xfrm>
            <a:off x="2895600" y="6416675"/>
            <a:ext cx="3352800" cy="365125"/>
          </a:xfrm>
          <a:prstGeom prst="rect">
            <a:avLst/>
          </a:prstGeom>
        </p:spPr>
        <p:txBody>
          <a:bodyPr vert="horz" lIns="0" tIns="0" rIns="0" bIns="0" anchor="b"/>
          <a:lstStyle>
            <a:lvl1pPr algn="ctr" eaLnBrk="1" fontAlgn="auto" latinLnBrk="0" hangingPunct="1">
              <a:spcBef>
                <a:spcPts val="0"/>
              </a:spcBef>
              <a:spcAft>
                <a:spcPts val="0"/>
              </a:spcAft>
              <a:defRPr kumimoji="0" sz="1200" b="1">
                <a:solidFill>
                  <a:schemeClr val="tx2">
                    <a:shade val="90000"/>
                  </a:schemeClr>
                </a:solidFill>
                <a:latin typeface="+mn-lt"/>
                <a:cs typeface="+mn-cs"/>
              </a:defRPr>
            </a:lvl1pPr>
          </a:lstStyle>
          <a:p>
            <a:pPr>
              <a:defRPr/>
            </a:pPr>
            <a:r>
              <a:rPr lang="en-US">
                <a:solidFill>
                  <a:srgbClr val="04617B">
                    <a:shade val="90000"/>
                  </a:srgbClr>
                </a:solidFill>
              </a:rPr>
              <a:t>Air Resources Laboratory</a:t>
            </a:r>
          </a:p>
        </p:txBody>
      </p:sp>
      <p:sp>
        <p:nvSpPr>
          <p:cNvPr id="18" name="Slide Number Placeholder 17"/>
          <p:cNvSpPr>
            <a:spLocks noGrp="1"/>
          </p:cNvSpPr>
          <p:nvPr>
            <p:ph type="sldNum" sz="quarter" idx="4"/>
          </p:nvPr>
        </p:nvSpPr>
        <p:spPr>
          <a:xfrm>
            <a:off x="8229600" y="6416675"/>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b="1">
                <a:solidFill>
                  <a:schemeClr val="tx2">
                    <a:shade val="90000"/>
                  </a:schemeClr>
                </a:solidFill>
                <a:latin typeface="+mn-lt"/>
                <a:cs typeface="+mn-cs"/>
              </a:defRPr>
            </a:lvl1pPr>
          </a:lstStyle>
          <a:p>
            <a:pPr>
              <a:defRPr/>
            </a:pPr>
            <a:fld id="{64226C3F-160D-4AB8-B33E-F1950DD7CFFA}" type="slidenum">
              <a:rPr lang="en-US" smtClean="0">
                <a:solidFill>
                  <a:srgbClr val="04617B">
                    <a:shade val="90000"/>
                  </a:srgbClr>
                </a:solidFill>
              </a:rPr>
              <a:pPr>
                <a:defRPr/>
              </a:pPr>
              <a:t>‹#›</a:t>
            </a:fld>
            <a:endParaRPr lang="en-US" dirty="0">
              <a:solidFill>
                <a:srgbClr val="04617B">
                  <a:shade val="90000"/>
                </a:srgbClr>
              </a:solidFill>
            </a:endParaRPr>
          </a:p>
        </p:txBody>
      </p:sp>
      <p:grpSp>
        <p:nvGrpSpPr>
          <p:cNvPr id="1032"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Calibri"/>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Calibri"/>
              </a:endParaRPr>
            </a:p>
          </p:txBody>
        </p:sp>
      </p:grpSp>
      <p:pic>
        <p:nvPicPr>
          <p:cNvPr id="1033" name="Picture 7" descr="NOAA"/>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6200" y="76200"/>
            <a:ext cx="762000" cy="762000"/>
          </a:xfrm>
          <a:prstGeom prst="rect">
            <a:avLst/>
          </a:prstGeom>
          <a:noFill/>
          <a:ln>
            <a:noFill/>
          </a:ln>
          <a:effectLst>
            <a:outerShdw dist="45791" dir="2021404" algn="ctr" rotWithShape="0">
              <a:srgbClr val="000066">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Title Placeholder 8"/>
          <p:cNvSpPr>
            <a:spLocks noGrp="1"/>
          </p:cNvSpPr>
          <p:nvPr>
            <p:ph type="title"/>
          </p:nvPr>
        </p:nvSpPr>
        <p:spPr bwMode="auto">
          <a:xfrm>
            <a:off x="1447800" y="2514600"/>
            <a:ext cx="6019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smtClean="0"/>
              <a:t>Click to edit Master title style</a:t>
            </a:r>
          </a:p>
        </p:txBody>
      </p:sp>
    </p:spTree>
    <p:extLst>
      <p:ext uri="{BB962C8B-B14F-4D97-AF65-F5344CB8AC3E}">
        <p14:creationId xmlns:p14="http://schemas.microsoft.com/office/powerpoint/2010/main" val="146881188"/>
      </p:ext>
    </p:extLst>
  </p:cSld>
  <p:clrMap bg1="lt1" tx1="dk1" bg2="lt2" tx2="dk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 id="2147484126" r:id="rId11"/>
    <p:sldLayoutId id="2147484127" r:id="rId12"/>
    <p:sldLayoutId id="2147484128" r:id="rId13"/>
    <p:sldLayoutId id="2147484129" r:id="rId14"/>
    <p:sldLayoutId id="2147484130" r:id="rId15"/>
  </p:sldLayoutIdLst>
  <p:hf hdr="0"/>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Box 16"/>
          <p:cNvSpPr txBox="1">
            <a:spLocks noChangeArrowheads="1"/>
          </p:cNvSpPr>
          <p:nvPr/>
        </p:nvSpPr>
        <p:spPr bwMode="auto">
          <a:xfrm>
            <a:off x="0" y="6488113"/>
            <a:ext cx="9144000" cy="369887"/>
          </a:xfrm>
          <a:prstGeom prst="rect">
            <a:avLst/>
          </a:prstGeom>
          <a:gradFill rotWithShape="1">
            <a:gsLst>
              <a:gs pos="0">
                <a:srgbClr val="90F1F1"/>
              </a:gs>
              <a:gs pos="25000">
                <a:srgbClr val="90F1F1"/>
              </a:gs>
              <a:gs pos="50000">
                <a:srgbClr val="BCF5F5"/>
              </a:gs>
              <a:gs pos="100000">
                <a:srgbClr val="DFF9F9"/>
              </a:gs>
            </a:gsLst>
            <a:lin ang="162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mtClean="0">
              <a:solidFill>
                <a:prstClr val="black"/>
              </a:solidFill>
              <a:latin typeface="Calibri" pitchFamily="34" charset="0"/>
            </a:endParaRPr>
          </a:p>
        </p:txBody>
      </p:sp>
      <p:sp>
        <p:nvSpPr>
          <p:cNvPr id="7" name="Freeform 6"/>
          <p:cNvSpPr>
            <a:spLocks/>
          </p:cNvSpPr>
          <p:nvPr/>
        </p:nvSpPr>
        <p:spPr bwMode="auto">
          <a:xfrm>
            <a:off x="-9525" y="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Calibri"/>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Calibri"/>
            </a:endParaRPr>
          </a:p>
        </p:txBody>
      </p:sp>
      <p:sp>
        <p:nvSpPr>
          <p:cNvPr id="10" name="Date Placeholder 9"/>
          <p:cNvSpPr>
            <a:spLocks noGrp="1"/>
          </p:cNvSpPr>
          <p:nvPr>
            <p:ph type="dt" sz="half" idx="2"/>
          </p:nvPr>
        </p:nvSpPr>
        <p:spPr>
          <a:xfrm>
            <a:off x="228600" y="6416675"/>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b="1" smtClean="0">
                <a:solidFill>
                  <a:schemeClr val="tx2">
                    <a:shade val="90000"/>
                  </a:schemeClr>
                </a:solidFill>
                <a:latin typeface="+mn-lt"/>
                <a:cs typeface="+mn-cs"/>
              </a:defRPr>
            </a:lvl1pPr>
          </a:lstStyle>
          <a:p>
            <a:pPr>
              <a:defRPr/>
            </a:pPr>
            <a:r>
              <a:rPr lang="en-US">
                <a:solidFill>
                  <a:srgbClr val="04617B">
                    <a:shade val="90000"/>
                  </a:srgbClr>
                </a:solidFill>
              </a:rPr>
              <a:t>8/13/2015</a:t>
            </a:r>
            <a:endParaRPr lang="en-US" dirty="0">
              <a:solidFill>
                <a:srgbClr val="04617B">
                  <a:shade val="90000"/>
                </a:srgbClr>
              </a:solidFill>
            </a:endParaRPr>
          </a:p>
        </p:txBody>
      </p:sp>
      <p:sp>
        <p:nvSpPr>
          <p:cNvPr id="22" name="Footer Placeholder 21"/>
          <p:cNvSpPr>
            <a:spLocks noGrp="1"/>
          </p:cNvSpPr>
          <p:nvPr>
            <p:ph type="ftr" sz="quarter" idx="3"/>
          </p:nvPr>
        </p:nvSpPr>
        <p:spPr>
          <a:xfrm>
            <a:off x="2895600" y="6416675"/>
            <a:ext cx="3352800" cy="365125"/>
          </a:xfrm>
          <a:prstGeom prst="rect">
            <a:avLst/>
          </a:prstGeom>
        </p:spPr>
        <p:txBody>
          <a:bodyPr vert="horz" lIns="0" tIns="0" rIns="0" bIns="0" anchor="b"/>
          <a:lstStyle>
            <a:lvl1pPr algn="ctr" eaLnBrk="1" fontAlgn="auto" latinLnBrk="0" hangingPunct="1">
              <a:spcBef>
                <a:spcPts val="0"/>
              </a:spcBef>
              <a:spcAft>
                <a:spcPts val="0"/>
              </a:spcAft>
              <a:defRPr kumimoji="0" sz="1200" b="1">
                <a:solidFill>
                  <a:schemeClr val="tx2">
                    <a:shade val="90000"/>
                  </a:schemeClr>
                </a:solidFill>
                <a:latin typeface="+mn-lt"/>
                <a:cs typeface="+mn-cs"/>
              </a:defRPr>
            </a:lvl1pPr>
          </a:lstStyle>
          <a:p>
            <a:pPr>
              <a:defRPr/>
            </a:pPr>
            <a:r>
              <a:rPr lang="en-US">
                <a:solidFill>
                  <a:srgbClr val="04617B">
                    <a:shade val="90000"/>
                  </a:srgbClr>
                </a:solidFill>
              </a:rPr>
              <a:t>Air Resources Laboratory</a:t>
            </a:r>
          </a:p>
        </p:txBody>
      </p:sp>
      <p:sp>
        <p:nvSpPr>
          <p:cNvPr id="18" name="Slide Number Placeholder 17"/>
          <p:cNvSpPr>
            <a:spLocks noGrp="1"/>
          </p:cNvSpPr>
          <p:nvPr>
            <p:ph type="sldNum" sz="quarter" idx="4"/>
          </p:nvPr>
        </p:nvSpPr>
        <p:spPr>
          <a:xfrm>
            <a:off x="8229600" y="6416675"/>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b="1">
                <a:solidFill>
                  <a:schemeClr val="tx2">
                    <a:shade val="90000"/>
                  </a:schemeClr>
                </a:solidFill>
                <a:latin typeface="+mn-lt"/>
                <a:cs typeface="+mn-cs"/>
              </a:defRPr>
            </a:lvl1pPr>
          </a:lstStyle>
          <a:p>
            <a:pPr>
              <a:defRPr/>
            </a:pPr>
            <a:fld id="{64226C3F-160D-4AB8-B33E-F1950DD7CFFA}" type="slidenum">
              <a:rPr lang="en-US" smtClean="0">
                <a:solidFill>
                  <a:srgbClr val="04617B">
                    <a:shade val="90000"/>
                  </a:srgbClr>
                </a:solidFill>
              </a:rPr>
              <a:pPr>
                <a:defRPr/>
              </a:pPr>
              <a:t>‹#›</a:t>
            </a:fld>
            <a:endParaRPr lang="en-US" dirty="0">
              <a:solidFill>
                <a:srgbClr val="04617B">
                  <a:shade val="90000"/>
                </a:srgbClr>
              </a:solidFill>
            </a:endParaRPr>
          </a:p>
        </p:txBody>
      </p:sp>
      <p:grpSp>
        <p:nvGrpSpPr>
          <p:cNvPr id="1032"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Calibri"/>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Calibri"/>
              </a:endParaRPr>
            </a:p>
          </p:txBody>
        </p:sp>
      </p:grpSp>
      <p:pic>
        <p:nvPicPr>
          <p:cNvPr id="1033" name="Picture 7" descr="NOAA"/>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6200" y="76200"/>
            <a:ext cx="762000" cy="762000"/>
          </a:xfrm>
          <a:prstGeom prst="rect">
            <a:avLst/>
          </a:prstGeom>
          <a:noFill/>
          <a:ln>
            <a:noFill/>
          </a:ln>
          <a:effectLst>
            <a:outerShdw dist="45791" dir="2021404" algn="ctr" rotWithShape="0">
              <a:srgbClr val="000066">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Title Placeholder 8"/>
          <p:cNvSpPr>
            <a:spLocks noGrp="1"/>
          </p:cNvSpPr>
          <p:nvPr>
            <p:ph type="title"/>
          </p:nvPr>
        </p:nvSpPr>
        <p:spPr bwMode="auto">
          <a:xfrm>
            <a:off x="1447800" y="2514600"/>
            <a:ext cx="6019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smtClean="0"/>
              <a:t>Click to edit Master title style</a:t>
            </a:r>
          </a:p>
        </p:txBody>
      </p:sp>
    </p:spTree>
    <p:extLst>
      <p:ext uri="{BB962C8B-B14F-4D97-AF65-F5344CB8AC3E}">
        <p14:creationId xmlns:p14="http://schemas.microsoft.com/office/powerpoint/2010/main" val="1171224021"/>
      </p:ext>
    </p:extLst>
  </p:cSld>
  <p:clrMap bg1="lt1" tx1="dk1" bg2="lt2" tx2="dk2" accent1="accent1" accent2="accent2" accent3="accent3" accent4="accent4" accent5="accent5" accent6="accent6" hlink="hlink" folHlink="folHlink"/>
  <p:sldLayoutIdLst>
    <p:sldLayoutId id="2147484132" r:id="rId1"/>
    <p:sldLayoutId id="2147484133" r:id="rId2"/>
    <p:sldLayoutId id="2147484134" r:id="rId3"/>
    <p:sldLayoutId id="2147484135" r:id="rId4"/>
    <p:sldLayoutId id="2147484136" r:id="rId5"/>
    <p:sldLayoutId id="2147484137" r:id="rId6"/>
    <p:sldLayoutId id="2147484138" r:id="rId7"/>
    <p:sldLayoutId id="2147484139" r:id="rId8"/>
    <p:sldLayoutId id="2147484140" r:id="rId9"/>
    <p:sldLayoutId id="2147484141" r:id="rId10"/>
    <p:sldLayoutId id="2147484142" r:id="rId11"/>
    <p:sldLayoutId id="2147484143" r:id="rId12"/>
    <p:sldLayoutId id="2147484144" r:id="rId13"/>
    <p:sldLayoutId id="2147484145" r:id="rId14"/>
    <p:sldLayoutId id="2147484146" r:id="rId15"/>
  </p:sldLayoutIdLst>
  <p:hf hdr="0"/>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spcBef>
                <a:spcPct val="40000"/>
              </a:spcBef>
              <a:buClr>
                <a:prstClr val="black"/>
              </a:buClr>
              <a:buFontTx/>
              <a:buChar char="–"/>
            </a:pPr>
            <a:endParaRPr lang="ko-KR" altLang="ko-KR" sz="2300">
              <a:solidFill>
                <a:prstClr val="black"/>
              </a:solidFill>
              <a:effectLst>
                <a:outerShdw blurRad="38100" dist="38100" dir="2700000" algn="tl">
                  <a:srgbClr val="FFFFFF"/>
                </a:outerShdw>
              </a:effectLst>
              <a:latin typeface="Calibri" pitchFamily="34" charset="0"/>
              <a:cs typeface="+mn-cs"/>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spcBef>
                <a:spcPct val="40000"/>
              </a:spcBef>
              <a:buClr>
                <a:prstClr val="black"/>
              </a:buClr>
              <a:buFontTx/>
              <a:buChar char="–"/>
            </a:pPr>
            <a:endParaRPr lang="ko-KR" altLang="ko-KR" sz="2300">
              <a:solidFill>
                <a:prstClr val="black"/>
              </a:solidFill>
              <a:effectLst>
                <a:outerShdw blurRad="38100" dist="38100" dir="2700000" algn="tl">
                  <a:srgbClr val="FFFFFF"/>
                </a:outerShdw>
              </a:effectLst>
              <a:latin typeface="Calibri" pitchFamily="34" charset="0"/>
              <a:cs typeface="+mn-cs"/>
            </a:endParaRPr>
          </a:p>
        </p:txBody>
      </p:sp>
      <p:sp>
        <p:nvSpPr>
          <p:cNvPr id="1028" name="Title Placeholder 8"/>
          <p:cNvSpPr>
            <a:spLocks noGrp="1"/>
          </p:cNvSpPr>
          <p:nvPr>
            <p:ph type="title"/>
          </p:nvPr>
        </p:nvSpPr>
        <p:spPr bwMode="auto">
          <a:xfrm>
            <a:off x="1447800" y="304800"/>
            <a:ext cx="6553200" cy="70485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altLang="ko-KR" smtClean="0"/>
              <a:t>Click to edit Master title style</a:t>
            </a:r>
          </a:p>
        </p:txBody>
      </p:sp>
      <p:sp>
        <p:nvSpPr>
          <p:cNvPr id="1029" name="Text Placeholder 29"/>
          <p:cNvSpPr>
            <a:spLocks noGrp="1"/>
          </p:cNvSpPr>
          <p:nvPr>
            <p:ph type="body" idx="1"/>
          </p:nvPr>
        </p:nvSpPr>
        <p:spPr bwMode="auto">
          <a:xfrm>
            <a:off x="457200" y="1524000"/>
            <a:ext cx="8229600" cy="43894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p>
        </p:txBody>
      </p:sp>
      <p:grpSp>
        <p:nvGrpSpPr>
          <p:cNvPr id="1030"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eaLnBrk="0" hangingPunct="0">
                <a:spcBef>
                  <a:spcPct val="40000"/>
                </a:spcBef>
                <a:buClr>
                  <a:prstClr val="black"/>
                </a:buClr>
                <a:buFontTx/>
                <a:buChar char="–"/>
              </a:pPr>
              <a:endParaRPr lang="ko-KR" altLang="ko-KR" sz="2300">
                <a:solidFill>
                  <a:prstClr val="black"/>
                </a:solidFill>
                <a:effectLst>
                  <a:outerShdw blurRad="38100" dist="38100" dir="2700000" algn="tl">
                    <a:srgbClr val="FFFFFF"/>
                  </a:outerShdw>
                </a:effectLst>
                <a:latin typeface="Tahoma" pitchFamily="34" charset="0"/>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eaLnBrk="0" hangingPunct="0">
                <a:spcBef>
                  <a:spcPct val="40000"/>
                </a:spcBef>
                <a:buClr>
                  <a:prstClr val="black"/>
                </a:buClr>
                <a:buFontTx/>
                <a:buChar char="–"/>
              </a:pPr>
              <a:endParaRPr lang="ko-KR" altLang="ko-KR" sz="2300">
                <a:solidFill>
                  <a:prstClr val="black"/>
                </a:solidFill>
                <a:effectLst>
                  <a:outerShdw blurRad="38100" dist="38100" dir="2700000" algn="tl">
                    <a:srgbClr val="FFFFFF"/>
                  </a:outerShdw>
                </a:effectLst>
                <a:latin typeface="Tahoma" pitchFamily="34" charset="0"/>
                <a:cs typeface="+mn-cs"/>
              </a:endParaRPr>
            </a:p>
          </p:txBody>
        </p:sp>
      </p:grpSp>
      <p:pic>
        <p:nvPicPr>
          <p:cNvPr id="14" name="Picture 7" descr="NOAA"/>
          <p:cNvPicPr>
            <a:picLocks noChangeAspect="1" noChangeArrowheads="1"/>
          </p:cNvPicPr>
          <p:nvPr userDrawn="1"/>
        </p:nvPicPr>
        <p:blipFill>
          <a:blip r:embed="rId13" cstate="print"/>
          <a:srcRect/>
          <a:stretch>
            <a:fillRect/>
          </a:stretch>
        </p:blipFill>
        <p:spPr bwMode="auto">
          <a:xfrm>
            <a:off x="76200" y="76200"/>
            <a:ext cx="762000" cy="762000"/>
          </a:xfrm>
          <a:prstGeom prst="rect">
            <a:avLst/>
          </a:prstGeom>
          <a:noFill/>
          <a:ln w="9525">
            <a:noFill/>
            <a:miter lim="800000"/>
            <a:headEnd/>
            <a:tailEnd/>
          </a:ln>
          <a:effectLst>
            <a:outerShdw dist="45791" dir="2021404" algn="ctr" rotWithShape="0">
              <a:srgbClr val="000066">
                <a:alpha val="50000"/>
              </a:srgbClr>
            </a:outerShdw>
          </a:effectLst>
        </p:spPr>
      </p:pic>
      <p:sp>
        <p:nvSpPr>
          <p:cNvPr id="16" name="Slide Number Placeholder 1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spcBef>
                <a:spcPct val="40000"/>
              </a:spcBef>
              <a:buClr>
                <a:schemeClr val="tx1"/>
              </a:buClr>
              <a:buNone/>
              <a:defRPr sz="1100">
                <a:solidFill>
                  <a:schemeClr val="accent4"/>
                </a:solidFill>
                <a:effectLst>
                  <a:outerShdw blurRad="38100" dist="38100" dir="2700000" algn="tl">
                    <a:srgbClr val="000000">
                      <a:alpha val="43137"/>
                    </a:srgbClr>
                  </a:outerShdw>
                </a:effectLst>
                <a:latin typeface="+mn-lt"/>
                <a:ea typeface="+mn-ea"/>
                <a:cs typeface="+mn-cs"/>
              </a:defRPr>
            </a:lvl1pPr>
          </a:lstStyle>
          <a:p>
            <a:pPr>
              <a:buClr>
                <a:prstClr val="black"/>
              </a:buClr>
              <a:defRPr/>
            </a:pPr>
            <a:r>
              <a:rPr kumimoji="1" lang="en-US">
                <a:solidFill>
                  <a:srgbClr val="0B5394"/>
                </a:solidFill>
              </a:rPr>
              <a:t>Page#</a:t>
            </a:r>
            <a:endParaRPr kumimoji="1" lang="en-US" dirty="0">
              <a:solidFill>
                <a:srgbClr val="0B5394"/>
              </a:solidFill>
            </a:endParaRPr>
          </a:p>
        </p:txBody>
      </p:sp>
      <p:sp>
        <p:nvSpPr>
          <p:cNvPr id="17" name="TextBox 16"/>
          <p:cNvSpPr txBox="1"/>
          <p:nvPr userDrawn="1"/>
        </p:nvSpPr>
        <p:spPr>
          <a:xfrm>
            <a:off x="2743200" y="6473825"/>
            <a:ext cx="3733800" cy="261938"/>
          </a:xfrm>
          <a:prstGeom prst="rect">
            <a:avLst/>
          </a:prstGeom>
          <a:noFill/>
        </p:spPr>
        <p:txBody>
          <a:bodyPr>
            <a:spAutoFit/>
          </a:bodyPr>
          <a:lstStyle/>
          <a:p>
            <a:pPr algn="ctr" eaLnBrk="0" hangingPunct="0">
              <a:spcBef>
                <a:spcPct val="40000"/>
              </a:spcBef>
              <a:buClr>
                <a:prstClr val="black"/>
              </a:buClr>
              <a:defRPr/>
            </a:pPr>
            <a:r>
              <a:rPr kumimoji="1" lang="en-US" sz="1100" b="1" i="1" dirty="0">
                <a:solidFill>
                  <a:srgbClr val="0B5394"/>
                </a:solidFill>
                <a:effectLst>
                  <a:outerShdw blurRad="38100" dist="38100" dir="2700000" algn="tl">
                    <a:srgbClr val="000000">
                      <a:alpha val="43137"/>
                    </a:srgbClr>
                  </a:outerShdw>
                </a:effectLst>
                <a:latin typeface="Calibri"/>
                <a:ea typeface="ＭＳ Ｐゴシック" pitchFamily="34" charset="-128"/>
                <a:cs typeface="+mn-cs"/>
              </a:rPr>
              <a:t>Air Resources Laboratory</a:t>
            </a:r>
          </a:p>
        </p:txBody>
      </p:sp>
      <p:sp>
        <p:nvSpPr>
          <p:cNvPr id="15" name="Date Placeholder 14"/>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0" hangingPunct="0">
              <a:spcBef>
                <a:spcPct val="40000"/>
              </a:spcBef>
              <a:buClr>
                <a:schemeClr val="tx1"/>
              </a:buClr>
              <a:defRPr sz="1000">
                <a:solidFill>
                  <a:srgbClr val="0B5394"/>
                </a:solidFill>
                <a:effectLst>
                  <a:outerShdw blurRad="38100" dist="38100" dir="2700000" algn="tl">
                    <a:srgbClr val="000000"/>
                  </a:outerShdw>
                </a:effectLst>
                <a:latin typeface="Calibri" pitchFamily="34" charset="0"/>
              </a:defRPr>
            </a:lvl1pPr>
          </a:lstStyle>
          <a:p>
            <a:pPr>
              <a:buClr>
                <a:prstClr val="black"/>
              </a:buClr>
            </a:pPr>
            <a:r>
              <a:rPr kumimoji="1" lang="en-US" altLang="ko-KR">
                <a:ea typeface="ＭＳ Ｐゴシック" pitchFamily="34" charset="-128"/>
                <a:cs typeface="+mn-cs"/>
              </a:rPr>
              <a:t>10/12/10</a:t>
            </a:r>
          </a:p>
        </p:txBody>
      </p:sp>
    </p:spTree>
    <p:extLst>
      <p:ext uri="{BB962C8B-B14F-4D97-AF65-F5344CB8AC3E}">
        <p14:creationId xmlns:p14="http://schemas.microsoft.com/office/powerpoint/2010/main" val="220410374"/>
      </p:ext>
    </p:extLst>
  </p:cSld>
  <p:clrMap bg1="lt1" tx1="dk1" bg2="lt2" tx2="dk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 id="2147484155" r:id="rId8"/>
    <p:sldLayoutId id="2147484156" r:id="rId9"/>
    <p:sldLayoutId id="2147484157" r:id="rId10"/>
    <p:sldLayoutId id="2147484158" r:id="rId11"/>
  </p:sldLayoutIdLst>
  <p:hf hdr="0" ftr="0"/>
  <p:txStyles>
    <p:titleStyle>
      <a:lvl1pPr algn="l" rtl="0" eaLnBrk="0" fontAlgn="base" hangingPunct="0">
        <a:spcBef>
          <a:spcPct val="0"/>
        </a:spcBef>
        <a:spcAft>
          <a:spcPct val="0"/>
        </a:spcAft>
        <a:defRPr sz="3600" kern="1200">
          <a:solidFill>
            <a:schemeClr val="tx1"/>
          </a:solidFill>
          <a:latin typeface="+mn-lt"/>
          <a:ea typeface="ＭＳ Ｐゴシック" charset="-128"/>
          <a:cs typeface="ＭＳ Ｐゴシック" charset="-128"/>
        </a:defRPr>
      </a:lvl1pPr>
      <a:lvl2pPr algn="l" rtl="0" eaLnBrk="0" fontAlgn="base" hangingPunct="0">
        <a:spcBef>
          <a:spcPct val="0"/>
        </a:spcBef>
        <a:spcAft>
          <a:spcPct val="0"/>
        </a:spcAft>
        <a:defRPr sz="3600">
          <a:solidFill>
            <a:schemeClr val="tx1"/>
          </a:solidFill>
          <a:latin typeface="Calibri" charset="0"/>
          <a:ea typeface="ＭＳ Ｐゴシック" charset="-128"/>
          <a:cs typeface="ＭＳ Ｐゴシック" charset="-128"/>
        </a:defRPr>
      </a:lvl2pPr>
      <a:lvl3pPr algn="l" rtl="0" eaLnBrk="0" fontAlgn="base" hangingPunct="0">
        <a:spcBef>
          <a:spcPct val="0"/>
        </a:spcBef>
        <a:spcAft>
          <a:spcPct val="0"/>
        </a:spcAft>
        <a:defRPr sz="3600">
          <a:solidFill>
            <a:schemeClr val="tx1"/>
          </a:solidFill>
          <a:latin typeface="Calibri" charset="0"/>
          <a:ea typeface="ＭＳ Ｐゴシック" charset="-128"/>
          <a:cs typeface="ＭＳ Ｐゴシック" charset="-128"/>
        </a:defRPr>
      </a:lvl3pPr>
      <a:lvl4pPr algn="l" rtl="0" eaLnBrk="0" fontAlgn="base" hangingPunct="0">
        <a:spcBef>
          <a:spcPct val="0"/>
        </a:spcBef>
        <a:spcAft>
          <a:spcPct val="0"/>
        </a:spcAft>
        <a:defRPr sz="3600">
          <a:solidFill>
            <a:schemeClr val="tx1"/>
          </a:solidFill>
          <a:latin typeface="Calibri" charset="0"/>
          <a:ea typeface="ＭＳ Ｐゴシック" charset="-128"/>
          <a:cs typeface="ＭＳ Ｐゴシック" charset="-128"/>
        </a:defRPr>
      </a:lvl4pPr>
      <a:lvl5pPr algn="l" rtl="0" eaLnBrk="0" fontAlgn="base" hangingPunct="0">
        <a:spcBef>
          <a:spcPct val="0"/>
        </a:spcBef>
        <a:spcAft>
          <a:spcPct val="0"/>
        </a:spcAft>
        <a:defRPr sz="3600">
          <a:solidFill>
            <a:schemeClr val="tx1"/>
          </a:solidFill>
          <a:latin typeface="Calibri" charset="0"/>
          <a:ea typeface="ＭＳ Ｐゴシック" charset="-128"/>
          <a:cs typeface="ＭＳ Ｐゴシック" charset="-128"/>
        </a:defRPr>
      </a:lvl5pPr>
      <a:lvl6pPr marL="457200" algn="l" rtl="0" fontAlgn="base">
        <a:spcBef>
          <a:spcPct val="0"/>
        </a:spcBef>
        <a:spcAft>
          <a:spcPct val="0"/>
        </a:spcAft>
        <a:defRPr sz="3600">
          <a:solidFill>
            <a:schemeClr val="tx1"/>
          </a:solidFill>
          <a:latin typeface="Calibri" charset="0"/>
          <a:ea typeface="ＭＳ Ｐゴシック" charset="-128"/>
          <a:cs typeface="ＭＳ Ｐゴシック" charset="-128"/>
        </a:defRPr>
      </a:lvl6pPr>
      <a:lvl7pPr marL="914400" algn="l" rtl="0" fontAlgn="base">
        <a:spcBef>
          <a:spcPct val="0"/>
        </a:spcBef>
        <a:spcAft>
          <a:spcPct val="0"/>
        </a:spcAft>
        <a:defRPr sz="3600">
          <a:solidFill>
            <a:schemeClr val="tx1"/>
          </a:solidFill>
          <a:latin typeface="Calibri" charset="0"/>
          <a:ea typeface="ＭＳ Ｐゴシック" charset="-128"/>
          <a:cs typeface="ＭＳ Ｐゴシック" charset="-128"/>
        </a:defRPr>
      </a:lvl7pPr>
      <a:lvl8pPr marL="1371600" algn="l" rtl="0" fontAlgn="base">
        <a:spcBef>
          <a:spcPct val="0"/>
        </a:spcBef>
        <a:spcAft>
          <a:spcPct val="0"/>
        </a:spcAft>
        <a:defRPr sz="3600">
          <a:solidFill>
            <a:schemeClr val="tx1"/>
          </a:solidFill>
          <a:latin typeface="Calibri" charset="0"/>
          <a:ea typeface="ＭＳ Ｐゴシック" charset="-128"/>
          <a:cs typeface="ＭＳ Ｐゴシック" charset="-128"/>
        </a:defRPr>
      </a:lvl8pPr>
      <a:lvl9pPr marL="1828800" algn="l" rtl="0" fontAlgn="base">
        <a:spcBef>
          <a:spcPct val="0"/>
        </a:spcBef>
        <a:spcAft>
          <a:spcPct val="0"/>
        </a:spcAft>
        <a:defRPr sz="3600">
          <a:solidFill>
            <a:schemeClr val="tx1"/>
          </a:solidFill>
          <a:latin typeface="Calibri" charset="0"/>
          <a:ea typeface="ＭＳ Ｐゴシック" charset="-128"/>
          <a:cs typeface="ＭＳ Ｐゴシック" charset="-128"/>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ＭＳ Ｐゴシック" charset="-128"/>
          <a:cs typeface="ＭＳ Ｐゴシック" charset="-128"/>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ＭＳ Ｐゴシック" charset="-128"/>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ＭＳ Ｐゴシック" charset="-128"/>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ＭＳ Ｐゴシック" charset="-128"/>
          <a:cs typeface="+mn-cs"/>
        </a:defRPr>
      </a:lvl4pPr>
      <a:lvl5pPr marL="1462088" indent="-209550" algn="l" rtl="0" eaLnBrk="0" fontAlgn="base" hangingPunct="0">
        <a:spcBef>
          <a:spcPct val="20000"/>
        </a:spcBef>
        <a:spcAft>
          <a:spcPct val="0"/>
        </a:spcAft>
        <a:buClr>
          <a:srgbClr val="0B5394"/>
        </a:buClr>
        <a:buSzPct val="65000"/>
        <a:buFont typeface="Wingdings 2" pitchFamily="18" charset="2"/>
        <a:buChar char=""/>
        <a:defRPr sz="2000" kern="1200">
          <a:solidFill>
            <a:schemeClr val="tx1"/>
          </a:solidFill>
          <a:latin typeface="+mn-lt"/>
          <a:ea typeface="ＭＳ Ｐゴシック" charset="-128"/>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6.xml"/><Relationship Id="rId1" Type="http://schemas.openxmlformats.org/officeDocument/2006/relationships/slideLayout" Target="../slideLayouts/slideLayout9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3.xml"/><Relationship Id="rId1" Type="http://schemas.openxmlformats.org/officeDocument/2006/relationships/slideLayout" Target="../slideLayouts/slideLayout6.xml"/><Relationship Id="rId4" Type="http://schemas.openxmlformats.org/officeDocument/2006/relationships/image" Target="../media/image105.jpeg"/></Relationships>
</file>

<file path=ppt/slides/_rels/slide10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6.xml"/><Relationship Id="rId1" Type="http://schemas.openxmlformats.org/officeDocument/2006/relationships/slideLayout" Target="../slideLayouts/slideLayout5.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0.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2.xml"/><Relationship Id="rId1" Type="http://schemas.openxmlformats.org/officeDocument/2006/relationships/slideLayout" Target="../slideLayouts/slideLayout92.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1.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9.jpeg"/><Relationship Id="rId7" Type="http://schemas.openxmlformats.org/officeDocument/2006/relationships/image" Target="../media/image12.jpeg"/><Relationship Id="rId12"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92.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7.wmf"/><Relationship Id="rId9" Type="http://schemas.openxmlformats.org/officeDocument/2006/relationships/image" Target="../media/image1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54.jpeg"/></Relationships>
</file>

<file path=ppt/slides/_rels/slide53.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5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166.xml"/><Relationship Id="rId4" Type="http://schemas.openxmlformats.org/officeDocument/2006/relationships/hyperlink" Target="http://dx.doi.org/10.1175/JAMC-D-14-0247.1"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166.xml"/><Relationship Id="rId4" Type="http://schemas.openxmlformats.org/officeDocument/2006/relationships/image" Target="../media/image66.png"/></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166.xml"/><Relationship Id="rId4" Type="http://schemas.openxmlformats.org/officeDocument/2006/relationships/image" Target="../media/image20.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4.xml"/><Relationship Id="rId1" Type="http://schemas.openxmlformats.org/officeDocument/2006/relationships/slideLayout" Target="../slideLayouts/slideLayout92.xml"/></Relationships>
</file>

<file path=ppt/slides/_rels/slide7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7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7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78.png"/></Relationships>
</file>

<file path=ppt/slides/_rels/slide7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81.png"/><Relationship Id="rId4" Type="http://schemas.openxmlformats.org/officeDocument/2006/relationships/image" Target="../media/image80.png"/></Relationships>
</file>

<file path=ppt/slides/_rels/slide7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86.jpeg"/></Relationships>
</file>

<file path=ppt/slides/_rels/slide8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92.jpeg"/></Relationships>
</file>

<file path=ppt/slides/_rels/slide8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94.jpe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7.xml"/><Relationship Id="rId6" Type="http://schemas.openxmlformats.org/officeDocument/2006/relationships/image" Target="../media/image24.wmf"/><Relationship Id="rId5" Type="http://schemas.openxmlformats.org/officeDocument/2006/relationships/image" Target="../media/image23.emf"/><Relationship Id="rId4" Type="http://schemas.openxmlformats.org/officeDocument/2006/relationships/image" Target="../media/image22.emf"/></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96.png"/></Relationships>
</file>

<file path=ppt/slides/_rels/slide92.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jpeg"/><Relationship Id="rId2" Type="http://schemas.openxmlformats.org/officeDocument/2006/relationships/notesSlide" Target="../notesSlides/notesSlide55.xml"/><Relationship Id="rId1" Type="http://schemas.openxmlformats.org/officeDocument/2006/relationships/slideLayout" Target="../slideLayouts/slideLayout5.xml"/><Relationship Id="rId6" Type="http://schemas.openxmlformats.org/officeDocument/2006/relationships/image" Target="../media/image100.emf"/><Relationship Id="rId5" Type="http://schemas.openxmlformats.org/officeDocument/2006/relationships/image" Target="../media/image99.emf"/><Relationship Id="rId4" Type="http://schemas.openxmlformats.org/officeDocument/2006/relationships/image" Target="../media/image98.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103.emf"/><Relationship Id="rId5" Type="http://schemas.openxmlformats.org/officeDocument/2006/relationships/package" Target="../embeddings/Microsoft_Excel_Macro-Enabled_Worksheet1.xlsm"/><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66800" y="1143000"/>
            <a:ext cx="4724400" cy="723275"/>
          </a:xfrm>
          <a:ln>
            <a:solidFill>
              <a:schemeClr val="bg1"/>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eaLnBrk="1" hangingPunct="1">
              <a:defRPr/>
            </a:pPr>
            <a:r>
              <a:rPr lang="en-US" sz="4400" b="1" dirty="0" smtClean="0"/>
              <a:t>The </a:t>
            </a:r>
            <a:r>
              <a:rPr lang="en-US" sz="4400" b="1" smtClean="0"/>
              <a:t>HYSPLIT model</a:t>
            </a:r>
            <a:endParaRPr lang="en-US" sz="4400" dirty="0" smtClean="0">
              <a:solidFill>
                <a:schemeClr val="tx1"/>
              </a:solidFill>
            </a:endParaRPr>
          </a:p>
        </p:txBody>
      </p:sp>
      <p:sp>
        <p:nvSpPr>
          <p:cNvPr id="6147" name="Content Placeholder 5"/>
          <p:cNvSpPr>
            <a:spLocks noGrp="1"/>
          </p:cNvSpPr>
          <p:nvPr>
            <p:ph idx="1"/>
          </p:nvPr>
        </p:nvSpPr>
        <p:spPr bwMode="auto">
          <a:xfrm>
            <a:off x="533400" y="2514600"/>
            <a:ext cx="8229600" cy="120032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algn="ctr" eaLnBrk="1" hangingPunct="1">
              <a:spcBef>
                <a:spcPct val="0"/>
              </a:spcBef>
              <a:buFont typeface="Wingdings 2" pitchFamily="18" charset="2"/>
              <a:buNone/>
            </a:pPr>
            <a:r>
              <a:rPr lang="en-US" altLang="en-US" sz="2400" b="1" smtClean="0"/>
              <a:t>Mark Cohen, Roland Draxler, Ariel Stein, </a:t>
            </a:r>
          </a:p>
          <a:p>
            <a:pPr algn="ctr" eaLnBrk="1" hangingPunct="1">
              <a:spcBef>
                <a:spcPct val="0"/>
              </a:spcBef>
              <a:buFont typeface="Wingdings 2" pitchFamily="18" charset="2"/>
              <a:buNone/>
            </a:pPr>
            <a:r>
              <a:rPr lang="en-US" altLang="en-US" sz="2400" b="1" smtClean="0"/>
              <a:t>Glenn Rolph, Barbara Stunder, Fantine Ngan, </a:t>
            </a:r>
          </a:p>
          <a:p>
            <a:pPr algn="ctr" eaLnBrk="1" hangingPunct="1">
              <a:spcBef>
                <a:spcPct val="0"/>
              </a:spcBef>
              <a:buFont typeface="Wingdings 2" pitchFamily="18" charset="2"/>
              <a:buNone/>
            </a:pPr>
            <a:r>
              <a:rPr lang="en-US" altLang="en-US" sz="2400" b="1" smtClean="0"/>
              <a:t>Tianfeng Chai, and Alice Crawford</a:t>
            </a:r>
          </a:p>
        </p:txBody>
      </p:sp>
      <p:sp>
        <p:nvSpPr>
          <p:cNvPr id="8" name="Date Placeholder 1"/>
          <p:cNvSpPr>
            <a:spLocks noGrp="1"/>
          </p:cNvSpPr>
          <p:nvPr>
            <p:ph type="dt" sz="quarter" idx="10"/>
          </p:nvPr>
        </p:nvSpPr>
        <p:spPr/>
        <p:txBody>
          <a:bodyPr/>
          <a:lstStyle/>
          <a:p>
            <a:pPr>
              <a:defRPr/>
            </a:pPr>
            <a:r>
              <a:rPr lang="en-US" sz="1400" smtClean="0"/>
              <a:t>8/13/2015</a:t>
            </a:r>
            <a:endParaRPr lang="en-US" sz="1400" dirty="0"/>
          </a:p>
        </p:txBody>
      </p:sp>
      <p:sp>
        <p:nvSpPr>
          <p:cNvPr id="2" name="Footer Placeholder 1"/>
          <p:cNvSpPr>
            <a:spLocks noGrp="1"/>
          </p:cNvSpPr>
          <p:nvPr>
            <p:ph type="ftr" sz="quarter" idx="11"/>
          </p:nvPr>
        </p:nvSpPr>
        <p:spPr/>
        <p:txBody>
          <a:bodyPr/>
          <a:lstStyle/>
          <a:p>
            <a:pPr>
              <a:defRPr/>
            </a:pPr>
            <a:r>
              <a:rPr lang="en-US" smtClean="0"/>
              <a:t>Air Resources Laboratory</a:t>
            </a:r>
            <a:endParaRPr lang="en-US"/>
          </a:p>
        </p:txBody>
      </p:sp>
      <p:sp>
        <p:nvSpPr>
          <p:cNvPr id="3" name="Slide Number Placeholder 2"/>
          <p:cNvSpPr>
            <a:spLocks noGrp="1"/>
          </p:cNvSpPr>
          <p:nvPr>
            <p:ph type="sldNum" sz="quarter" idx="12"/>
          </p:nvPr>
        </p:nvSpPr>
        <p:spPr/>
        <p:txBody>
          <a:bodyPr/>
          <a:lstStyle/>
          <a:p>
            <a:pPr>
              <a:defRPr/>
            </a:pPr>
            <a:fld id="{92C1F40E-CE59-46DC-B3A4-95245E1F7C5F}" type="slidenum">
              <a:rPr lang="en-US" smtClean="0"/>
              <a:pPr>
                <a:defRPr/>
              </a:pPr>
              <a:t>1</a:t>
            </a:fld>
            <a:endParaRPr lang="en-US" dirty="0"/>
          </a:p>
        </p:txBody>
      </p:sp>
      <p:sp>
        <p:nvSpPr>
          <p:cNvPr id="7" name="Content Placeholder 5"/>
          <p:cNvSpPr txBox="1">
            <a:spLocks/>
          </p:cNvSpPr>
          <p:nvPr/>
        </p:nvSpPr>
        <p:spPr bwMode="auto">
          <a:xfrm>
            <a:off x="457200" y="4800600"/>
            <a:ext cx="8229600" cy="12926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lgn="ctr" eaLnBrk="1" hangingPunct="1">
              <a:spcBef>
                <a:spcPct val="0"/>
              </a:spcBef>
              <a:buFont typeface="Wingdings 2" pitchFamily="18" charset="2"/>
              <a:buNone/>
            </a:pPr>
            <a:r>
              <a:rPr lang="en-US" altLang="en-US" smtClean="0"/>
              <a:t>Webinar Presentation: </a:t>
            </a:r>
          </a:p>
          <a:p>
            <a:pPr algn="ctr" eaLnBrk="1" hangingPunct="1">
              <a:spcBef>
                <a:spcPct val="0"/>
              </a:spcBef>
              <a:buFont typeface="Wingdings 2" pitchFamily="18" charset="2"/>
              <a:buNone/>
            </a:pPr>
            <a:r>
              <a:rPr lang="en-US" altLang="en-US" smtClean="0"/>
              <a:t>Exposure Science for the 21</a:t>
            </a:r>
            <a:r>
              <a:rPr lang="en-US" altLang="en-US" baseline="30000" smtClean="0"/>
              <a:t>st</a:t>
            </a:r>
            <a:r>
              <a:rPr lang="en-US" altLang="en-US" smtClean="0"/>
              <a:t> Century</a:t>
            </a:r>
          </a:p>
          <a:p>
            <a:pPr algn="ctr" eaLnBrk="1" hangingPunct="1">
              <a:spcBef>
                <a:spcPct val="0"/>
              </a:spcBef>
              <a:buFont typeface="Wingdings 2" pitchFamily="18" charset="2"/>
              <a:buNone/>
            </a:pPr>
            <a:r>
              <a:rPr lang="en-US" altLang="en-US" smtClean="0"/>
              <a:t>13 Aug 2015</a:t>
            </a:r>
          </a:p>
        </p:txBody>
      </p:sp>
      <p:pic>
        <p:nvPicPr>
          <p:cNvPr id="6151"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31884" r="25570" b="16912"/>
          <a:stretch/>
        </p:blipFill>
        <p:spPr bwMode="auto">
          <a:xfrm>
            <a:off x="6248400" y="609600"/>
            <a:ext cx="1864155" cy="1645920"/>
          </a:xfrm>
          <a:prstGeom prst="rect">
            <a:avLst/>
          </a:prstGeom>
          <a:noFill/>
          <a:ln w="19050">
            <a:solidFill>
              <a:schemeClr val="tx1"/>
            </a:solidFill>
            <a:miter lim="800000"/>
            <a:headEnd/>
            <a:tailEnd/>
          </a:ln>
          <a:scene3d>
            <a:camera prst="orthographicFront"/>
            <a:lightRig rig="threePt" dir="t">
              <a:rot lat="0" lon="0" rev="0"/>
            </a:lightRig>
          </a:scene3d>
          <a:sp3d extrusionH="95250" prstMaterial="metal">
            <a:bevelT w="266700" h="273050"/>
            <a:bevelB w="95250"/>
          </a:sp3d>
          <a:extLst>
            <a:ext uri="{909E8E84-426E-40DD-AFC4-6F175D3DCCD1}">
              <a14:hiddenFill xmlns:a14="http://schemas.microsoft.com/office/drawing/2010/main">
                <a:solidFill>
                  <a:schemeClr val="accent1"/>
                </a:solidFill>
              </a14:hiddenFill>
            </a:ext>
          </a:extLst>
        </p:spPr>
      </p:pic>
      <p:sp>
        <p:nvSpPr>
          <p:cNvPr id="9" name="Content Placeholder 5"/>
          <p:cNvSpPr txBox="1">
            <a:spLocks/>
          </p:cNvSpPr>
          <p:nvPr/>
        </p:nvSpPr>
        <p:spPr bwMode="auto">
          <a:xfrm>
            <a:off x="685800" y="3962400"/>
            <a:ext cx="8229600" cy="4616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lgn="ctr" eaLnBrk="1" hangingPunct="1">
              <a:spcBef>
                <a:spcPct val="0"/>
              </a:spcBef>
              <a:buFont typeface="Wingdings 2" pitchFamily="18" charset="2"/>
              <a:buNone/>
            </a:pPr>
            <a:r>
              <a:rPr lang="en-US" altLang="en-US" sz="2400" b="1" smtClean="0">
                <a:solidFill>
                  <a:srgbClr val="0070C0"/>
                </a:solidFill>
              </a:rPr>
              <a:t>NOAA Air Resources Laboratory, College Park, MD</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Box 6"/>
          <p:cNvSpPr txBox="1"/>
          <p:nvPr/>
        </p:nvSpPr>
        <p:spPr>
          <a:xfrm>
            <a:off x="304799" y="1286470"/>
            <a:ext cx="2490353" cy="2246769"/>
          </a:xfrm>
          <a:prstGeom prst="rect">
            <a:avLst/>
          </a:prstGeom>
          <a:noFill/>
        </p:spPr>
        <p:txBody>
          <a:bodyPr wrap="square" rtlCol="0">
            <a:spAutoFit/>
          </a:bodyPr>
          <a:lstStyle/>
          <a:p>
            <a:pPr>
              <a:spcAft>
                <a:spcPts val="2400"/>
              </a:spcAft>
            </a:pPr>
            <a:r>
              <a:rPr lang="en-US" sz="2000" smtClean="0">
                <a:solidFill>
                  <a:schemeClr val="bg1"/>
                </a:solidFill>
              </a:rPr>
              <a:t>ALSO: a </a:t>
            </a:r>
            <a:r>
              <a:rPr lang="en-US" sz="2000">
                <a:solidFill>
                  <a:schemeClr val="bg1"/>
                </a:solidFill>
              </a:rPr>
              <a:t>suite of </a:t>
            </a:r>
            <a:r>
              <a:rPr lang="en-US" sz="2000" smtClean="0">
                <a:solidFill>
                  <a:schemeClr val="bg1"/>
                </a:solidFill>
              </a:rPr>
              <a:t>pre- and post-processing </a:t>
            </a:r>
            <a:r>
              <a:rPr lang="en-US" sz="2000">
                <a:solidFill>
                  <a:schemeClr val="bg1"/>
                </a:solidFill>
              </a:rPr>
              <a:t>graphics and statistical </a:t>
            </a:r>
            <a:r>
              <a:rPr lang="en-US" sz="2000" smtClean="0">
                <a:solidFill>
                  <a:schemeClr val="bg1"/>
                </a:solidFill>
              </a:rPr>
              <a:t>programs, including visualization via Google Earth</a:t>
            </a:r>
            <a:endParaRPr lang="en-US" sz="2000">
              <a:solidFill>
                <a:schemeClr val="bg1"/>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5153" y="0"/>
            <a:ext cx="6653647" cy="8610600"/>
          </a:xfrm>
          <a:prstGeom prst="rect">
            <a:avLst/>
          </a:prstGeom>
        </p:spPr>
      </p:pic>
      <p:sp>
        <p:nvSpPr>
          <p:cNvPr id="12" name="TextBox 11"/>
          <p:cNvSpPr txBox="1"/>
          <p:nvPr/>
        </p:nvSpPr>
        <p:spPr>
          <a:xfrm>
            <a:off x="152400" y="4602540"/>
            <a:ext cx="2895600" cy="1569660"/>
          </a:xfrm>
          <a:prstGeom prst="rect">
            <a:avLst/>
          </a:prstGeom>
          <a:solidFill>
            <a:schemeClr val="bg1"/>
          </a:solidFill>
        </p:spPr>
        <p:txBody>
          <a:bodyPr wrap="square" rtlCol="0">
            <a:spAutoFit/>
          </a:bodyPr>
          <a:lstStyle/>
          <a:p>
            <a:r>
              <a:rPr lang="en-US" sz="2400" smtClean="0"/>
              <a:t>Kasatochi volcanic eruption, </a:t>
            </a:r>
            <a:r>
              <a:rPr lang="en-US" sz="2400" dirty="0" smtClean="0"/>
              <a:t>Aleutian Islands</a:t>
            </a:r>
            <a:r>
              <a:rPr lang="en-US" sz="2400" smtClean="0"/>
              <a:t>, </a:t>
            </a:r>
          </a:p>
          <a:p>
            <a:r>
              <a:rPr lang="en-US" sz="2400" smtClean="0"/>
              <a:t>August 2008</a:t>
            </a:r>
            <a:endParaRPr lang="en-US" sz="2400" dirty="0"/>
          </a:p>
        </p:txBody>
      </p:sp>
      <p:sp>
        <p:nvSpPr>
          <p:cNvPr id="6" name="TextBox 5"/>
          <p:cNvSpPr txBox="1"/>
          <p:nvPr/>
        </p:nvSpPr>
        <p:spPr>
          <a:xfrm>
            <a:off x="1981200" y="228600"/>
            <a:ext cx="4386137" cy="461665"/>
          </a:xfrm>
          <a:prstGeom prst="rect">
            <a:avLst/>
          </a:prstGeom>
          <a:solidFill>
            <a:schemeClr val="tx1"/>
          </a:solidFill>
          <a:ln>
            <a:solidFill>
              <a:schemeClr val="bg1"/>
            </a:solidFill>
          </a:ln>
        </p:spPr>
        <p:txBody>
          <a:bodyPr wrap="none" rtlCol="0">
            <a:spAutoFit/>
          </a:bodyPr>
          <a:lstStyle/>
          <a:p>
            <a:r>
              <a:rPr lang="en-US" sz="2400" b="1" smtClean="0">
                <a:solidFill>
                  <a:schemeClr val="bg1"/>
                </a:solidFill>
              </a:rPr>
              <a:t>What is the HYSPLIT model?</a:t>
            </a:r>
            <a:endParaRPr lang="en-US" sz="2400" b="1">
              <a:solidFill>
                <a:schemeClr val="bg1"/>
              </a:solidFill>
            </a:endParaRPr>
          </a:p>
        </p:txBody>
      </p:sp>
      <p:sp>
        <p:nvSpPr>
          <p:cNvPr id="5" name="Slide Number Placeholder 4"/>
          <p:cNvSpPr>
            <a:spLocks noGrp="1"/>
          </p:cNvSpPr>
          <p:nvPr>
            <p:ph type="sldNum" sz="quarter" idx="4294967295"/>
          </p:nvPr>
        </p:nvSpPr>
        <p:spPr>
          <a:xfrm>
            <a:off x="8382000" y="6416675"/>
            <a:ext cx="762000" cy="365125"/>
          </a:xfrm>
        </p:spPr>
        <p:txBody>
          <a:bodyPr/>
          <a:lstStyle/>
          <a:p>
            <a:pPr>
              <a:defRPr/>
            </a:pPr>
            <a:fld id="{4DDE19F7-C2CA-497A-B835-C7C3870DBE22}" type="slidenum">
              <a:rPr lang="es-ES" smtClean="0"/>
              <a:pPr>
                <a:defRPr/>
              </a:pPr>
              <a:t>10</a:t>
            </a:fld>
            <a:endParaRPr lang="es-ES"/>
          </a:p>
        </p:txBody>
      </p:sp>
    </p:spTree>
    <p:extLst>
      <p:ext uri="{BB962C8B-B14F-4D97-AF65-F5344CB8AC3E}">
        <p14:creationId xmlns:p14="http://schemas.microsoft.com/office/powerpoint/2010/main" val="30577600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r>
              <a:rPr lang="en-US" smtClean="0">
                <a:solidFill>
                  <a:srgbClr val="04617B">
                    <a:shade val="90000"/>
                  </a:srgbClr>
                </a:solidFill>
              </a:rPr>
              <a:t>8/13/2015</a:t>
            </a:r>
            <a:endParaRPr lang="en-US" dirty="0">
              <a:solidFill>
                <a:srgbClr val="04617B">
                  <a:shade val="90000"/>
                </a:srgbClr>
              </a:solidFill>
            </a:endParaRPr>
          </a:p>
        </p:txBody>
      </p:sp>
      <p:sp>
        <p:nvSpPr>
          <p:cNvPr id="3" name="Footer Placeholder 2"/>
          <p:cNvSpPr>
            <a:spLocks noGrp="1"/>
          </p:cNvSpPr>
          <p:nvPr>
            <p:ph type="ftr" sz="quarter" idx="11"/>
          </p:nvPr>
        </p:nvSpPr>
        <p:spPr/>
        <p:txBody>
          <a:bodyPr/>
          <a:lstStyle/>
          <a:p>
            <a:pPr>
              <a:defRPr/>
            </a:pPr>
            <a:r>
              <a:rPr lang="en-US" smtClean="0">
                <a:solidFill>
                  <a:srgbClr val="04617B">
                    <a:shade val="90000"/>
                  </a:srgbClr>
                </a:solidFill>
              </a:rPr>
              <a:t>Air Resources Laboratory</a:t>
            </a:r>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pPr>
              <a:defRPr/>
            </a:pPr>
            <a:fld id="{D3F92CF5-4A84-4A98-9381-7A67FACF2BCA}" type="slidenum">
              <a:rPr lang="en-US" smtClean="0">
                <a:solidFill>
                  <a:srgbClr val="04617B">
                    <a:shade val="90000"/>
                  </a:srgbClr>
                </a:solidFill>
              </a:rPr>
              <a:pPr>
                <a:defRPr/>
              </a:pPr>
              <a:t>100</a:t>
            </a:fld>
            <a:endParaRPr lang="en-US" dirty="0">
              <a:solidFill>
                <a:srgbClr val="04617B">
                  <a:shade val="90000"/>
                </a:srgbClr>
              </a:solidFill>
            </a:endParaRPr>
          </a:p>
        </p:txBody>
      </p:sp>
      <p:sp>
        <p:nvSpPr>
          <p:cNvPr id="46085" name="Title 4"/>
          <p:cNvSpPr txBox="1">
            <a:spLocks/>
          </p:cNvSpPr>
          <p:nvPr/>
        </p:nvSpPr>
        <p:spPr bwMode="auto">
          <a:xfrm>
            <a:off x="990600" y="152400"/>
            <a:ext cx="7924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3200">
                <a:latin typeface="Calibri" pitchFamily="34" charset="0"/>
              </a:rPr>
              <a:t>HYSPLIT 4 (Mercury)</a:t>
            </a:r>
          </a:p>
        </p:txBody>
      </p:sp>
      <p:pic>
        <p:nvPicPr>
          <p:cNvPr id="46086"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125" y="898525"/>
            <a:ext cx="3978275"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84750" y="1006475"/>
            <a:ext cx="3778250"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8" name="TextBox 10"/>
          <p:cNvSpPr txBox="1">
            <a:spLocks noChangeArrowheads="1"/>
          </p:cNvSpPr>
          <p:nvPr/>
        </p:nvSpPr>
        <p:spPr bwMode="auto">
          <a:xfrm>
            <a:off x="152400" y="5876925"/>
            <a:ext cx="4298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1400"/>
              <a:t>Standard Source Locations and Interpolated Air Transfer Coefficients for three forms of mercury emissions  </a:t>
            </a:r>
          </a:p>
        </p:txBody>
      </p:sp>
      <p:sp>
        <p:nvSpPr>
          <p:cNvPr id="46089" name="TextBox 22"/>
          <p:cNvSpPr txBox="1">
            <a:spLocks noChangeArrowheads="1"/>
          </p:cNvSpPr>
          <p:nvPr/>
        </p:nvSpPr>
        <p:spPr bwMode="auto">
          <a:xfrm>
            <a:off x="4756150" y="5715000"/>
            <a:ext cx="4191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1400"/>
              <a:t>Geographical distribution of mercury contributions to Lake Superior from anthropogenic sources in the United Sates and Canada during 1996</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5"/>
          <p:cNvSpPr txBox="1">
            <a:spLocks noGrp="1"/>
          </p:cNvSpPr>
          <p:nvPr/>
        </p:nvSpPr>
        <p:spPr>
          <a:xfrm>
            <a:off x="2743200" y="6324600"/>
            <a:ext cx="3352800" cy="365125"/>
          </a:xfrm>
          <a:prstGeom prst="rect">
            <a:avLst/>
          </a:prstGeom>
          <a:noFill/>
        </p:spPr>
        <p:txBody>
          <a:bodyPr lIns="0" tIns="0" rIns="0" bIns="0" anchor="b"/>
          <a:lstStyle/>
          <a:p>
            <a:pPr algn="ctr" fontAlgn="auto">
              <a:spcBef>
                <a:spcPts val="0"/>
              </a:spcBef>
              <a:spcAft>
                <a:spcPts val="0"/>
              </a:spcAft>
              <a:defRPr/>
            </a:pPr>
            <a:r>
              <a:rPr lang="en-US" sz="1200" b="1">
                <a:solidFill>
                  <a:schemeClr val="tx2">
                    <a:shade val="90000"/>
                  </a:schemeClr>
                </a:solidFill>
                <a:latin typeface="+mn-lt"/>
                <a:cs typeface="+mn-cs"/>
              </a:rPr>
              <a:t>Air Resources Laboratory</a:t>
            </a:r>
          </a:p>
        </p:txBody>
      </p:sp>
      <p:sp>
        <p:nvSpPr>
          <p:cNvPr id="6" name="Slide Number Placeholder 6"/>
          <p:cNvSpPr txBox="1">
            <a:spLocks noGrp="1"/>
          </p:cNvSpPr>
          <p:nvPr/>
        </p:nvSpPr>
        <p:spPr>
          <a:xfrm>
            <a:off x="7924800" y="6324600"/>
            <a:ext cx="762000" cy="365125"/>
          </a:xfrm>
          <a:prstGeom prst="rect">
            <a:avLst/>
          </a:prstGeom>
          <a:noFill/>
        </p:spPr>
        <p:txBody>
          <a:bodyPr lIns="0" tIns="0" rIns="0" bIns="0" anchor="b"/>
          <a:lstStyle/>
          <a:p>
            <a:pPr algn="r" fontAlgn="auto">
              <a:spcBef>
                <a:spcPts val="0"/>
              </a:spcBef>
              <a:spcAft>
                <a:spcPts val="0"/>
              </a:spcAft>
              <a:defRPr/>
            </a:pPr>
            <a:fld id="{2E4D8CFB-A498-4ADA-8F00-6065A273D79C}" type="slidenum">
              <a:rPr lang="en-US" sz="800" b="1">
                <a:solidFill>
                  <a:schemeClr val="tx2">
                    <a:shade val="90000"/>
                  </a:schemeClr>
                </a:solidFill>
                <a:latin typeface="+mn-lt"/>
                <a:cs typeface="+mn-cs"/>
              </a:rPr>
              <a:pPr algn="r" fontAlgn="auto">
                <a:spcBef>
                  <a:spcPts val="0"/>
                </a:spcBef>
                <a:spcAft>
                  <a:spcPts val="0"/>
                </a:spcAft>
                <a:defRPr/>
              </a:pPr>
              <a:t>101</a:t>
            </a:fld>
            <a:endParaRPr lang="en-US" sz="800" b="1" dirty="0">
              <a:solidFill>
                <a:schemeClr val="tx2">
                  <a:shade val="90000"/>
                </a:schemeClr>
              </a:solidFill>
              <a:latin typeface="+mn-lt"/>
              <a:cs typeface="+mn-cs"/>
            </a:endParaRPr>
          </a:p>
        </p:txBody>
      </p:sp>
      <p:sp>
        <p:nvSpPr>
          <p:cNvPr id="44036" name="Rectangle 2"/>
          <p:cNvSpPr>
            <a:spLocks noGrp="1"/>
          </p:cNvSpPr>
          <p:nvPr>
            <p:ph type="title" idx="4294967295"/>
          </p:nvPr>
        </p:nvSpPr>
        <p:spPr>
          <a:xfrm>
            <a:off x="1600200" y="0"/>
            <a:ext cx="6019800" cy="838200"/>
          </a:xfrm>
        </p:spPr>
        <p:txBody>
          <a:bodyPr/>
          <a:lstStyle/>
          <a:p>
            <a:pPr algn="ctr" eaLnBrk="1" hangingPunct="1"/>
            <a:r>
              <a:rPr lang="en-US" altLang="en-US" sz="3200" smtClean="0"/>
              <a:t>Air Quality</a:t>
            </a:r>
            <a:br>
              <a:rPr lang="en-US" altLang="en-US" sz="3200" smtClean="0"/>
            </a:br>
            <a:r>
              <a:rPr lang="en-US" altLang="en-US" sz="2400" smtClean="0"/>
              <a:t>Fire Smoke</a:t>
            </a:r>
          </a:p>
        </p:txBody>
      </p:sp>
      <p:pic>
        <p:nvPicPr>
          <p:cNvPr id="44037" name="Picture 5" descr="smoke"/>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762000" y="990600"/>
            <a:ext cx="7772400" cy="49561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quarter" idx="10"/>
          </p:nvPr>
        </p:nvSpPr>
        <p:spPr/>
        <p:txBody>
          <a:bodyPr/>
          <a:lstStyle/>
          <a:p>
            <a:pPr>
              <a:defRPr/>
            </a:pPr>
            <a:r>
              <a:rPr lang="en-US" smtClean="0"/>
              <a:t>8/13/2015</a:t>
            </a:r>
            <a:endParaRPr lang="en-US" dirty="0"/>
          </a:p>
        </p:txBody>
      </p:sp>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txBox="1">
            <a:spLocks noGrp="1"/>
          </p:cNvSpPr>
          <p:nvPr/>
        </p:nvSpPr>
        <p:spPr>
          <a:xfrm>
            <a:off x="2743200" y="6324600"/>
            <a:ext cx="3352800" cy="365125"/>
          </a:xfrm>
          <a:prstGeom prst="rect">
            <a:avLst/>
          </a:prstGeom>
          <a:noFill/>
        </p:spPr>
        <p:txBody>
          <a:bodyPr lIns="0" tIns="0" rIns="0" bIns="0" anchor="b"/>
          <a:lstStyle/>
          <a:p>
            <a:pPr algn="ctr" fontAlgn="auto">
              <a:spcBef>
                <a:spcPts val="0"/>
              </a:spcBef>
              <a:spcAft>
                <a:spcPts val="0"/>
              </a:spcAft>
              <a:defRPr/>
            </a:pPr>
            <a:r>
              <a:rPr lang="en-US" sz="1200" b="1">
                <a:solidFill>
                  <a:schemeClr val="tx2">
                    <a:shade val="90000"/>
                  </a:schemeClr>
                </a:solidFill>
                <a:latin typeface="+mn-lt"/>
                <a:cs typeface="+mn-cs"/>
              </a:rPr>
              <a:t>Air Resources Laboratory</a:t>
            </a:r>
          </a:p>
        </p:txBody>
      </p:sp>
      <p:sp>
        <p:nvSpPr>
          <p:cNvPr id="7" name="Slide Number Placeholder 6"/>
          <p:cNvSpPr txBox="1">
            <a:spLocks noGrp="1"/>
          </p:cNvSpPr>
          <p:nvPr/>
        </p:nvSpPr>
        <p:spPr>
          <a:xfrm>
            <a:off x="7924800" y="6324600"/>
            <a:ext cx="762000" cy="365125"/>
          </a:xfrm>
          <a:prstGeom prst="rect">
            <a:avLst/>
          </a:prstGeom>
          <a:noFill/>
        </p:spPr>
        <p:txBody>
          <a:bodyPr lIns="0" tIns="0" rIns="0" bIns="0" anchor="b"/>
          <a:lstStyle/>
          <a:p>
            <a:pPr algn="r" fontAlgn="auto">
              <a:spcBef>
                <a:spcPts val="0"/>
              </a:spcBef>
              <a:spcAft>
                <a:spcPts val="0"/>
              </a:spcAft>
              <a:defRPr/>
            </a:pPr>
            <a:fld id="{317E62B4-CE2E-4841-B9B0-E3C56F52F466}" type="slidenum">
              <a:rPr lang="en-US" sz="800" b="1">
                <a:solidFill>
                  <a:schemeClr val="tx2">
                    <a:shade val="90000"/>
                  </a:schemeClr>
                </a:solidFill>
                <a:latin typeface="+mn-lt"/>
                <a:cs typeface="+mn-cs"/>
              </a:rPr>
              <a:pPr algn="r" fontAlgn="auto">
                <a:spcBef>
                  <a:spcPts val="0"/>
                </a:spcBef>
                <a:spcAft>
                  <a:spcPts val="0"/>
                </a:spcAft>
                <a:defRPr/>
              </a:pPr>
              <a:t>102</a:t>
            </a:fld>
            <a:endParaRPr lang="en-US" sz="800" b="1">
              <a:solidFill>
                <a:schemeClr val="tx2">
                  <a:shade val="90000"/>
                </a:schemeClr>
              </a:solidFill>
              <a:latin typeface="+mn-lt"/>
              <a:cs typeface="+mn-cs"/>
            </a:endParaRPr>
          </a:p>
        </p:txBody>
      </p:sp>
      <p:sp>
        <p:nvSpPr>
          <p:cNvPr id="38916" name="Rectangle 2"/>
          <p:cNvSpPr>
            <a:spLocks noGrp="1"/>
          </p:cNvSpPr>
          <p:nvPr>
            <p:ph type="title" idx="4294967295"/>
          </p:nvPr>
        </p:nvSpPr>
        <p:spPr>
          <a:xfrm>
            <a:off x="2514600" y="228600"/>
            <a:ext cx="4191000" cy="838200"/>
          </a:xfrm>
        </p:spPr>
        <p:txBody>
          <a:bodyPr/>
          <a:lstStyle/>
          <a:p>
            <a:pPr algn="ctr" eaLnBrk="1" hangingPunct="1"/>
            <a:r>
              <a:rPr lang="en-US" altLang="en-US" sz="3200" smtClean="0"/>
              <a:t>Emergency Response</a:t>
            </a:r>
            <a:br>
              <a:rPr lang="en-US" altLang="en-US" sz="3200" smtClean="0"/>
            </a:br>
            <a:r>
              <a:rPr lang="en-US" altLang="en-US" sz="2400" smtClean="0"/>
              <a:t>Improvised Nuclear Devices</a:t>
            </a:r>
          </a:p>
        </p:txBody>
      </p:sp>
      <p:sp>
        <p:nvSpPr>
          <p:cNvPr id="38917" name="Rectangle 3"/>
          <p:cNvSpPr>
            <a:spLocks noGrp="1" noChangeArrowheads="1"/>
          </p:cNvSpPr>
          <p:nvPr>
            <p:ph type="body" sz="half" idx="4294967295"/>
          </p:nvPr>
        </p:nvSpPr>
        <p:spPr bwMode="auto">
          <a:xfrm>
            <a:off x="5334000" y="1905000"/>
            <a:ext cx="3810000" cy="3581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altLang="en-US" sz="1600" b="1" smtClean="0"/>
              <a:t>Backgroud</a:t>
            </a:r>
          </a:p>
          <a:p>
            <a:pPr lvl="1" eaLnBrk="1" hangingPunct="1">
              <a:lnSpc>
                <a:spcPct val="80000"/>
              </a:lnSpc>
            </a:pPr>
            <a:r>
              <a:rPr lang="en-US" altLang="en-US" sz="1600" smtClean="0"/>
              <a:t>ARL participated in early atmospheric testing</a:t>
            </a:r>
          </a:p>
          <a:p>
            <a:pPr lvl="1" eaLnBrk="1" hangingPunct="1">
              <a:lnSpc>
                <a:spcPct val="80000"/>
              </a:lnSpc>
              <a:buFont typeface="Wingdings 2" pitchFamily="18" charset="2"/>
              <a:buNone/>
            </a:pPr>
            <a:endParaRPr lang="en-US" altLang="en-US" sz="1600" smtClean="0"/>
          </a:p>
          <a:p>
            <a:pPr eaLnBrk="1" hangingPunct="1">
              <a:lnSpc>
                <a:spcPct val="80000"/>
              </a:lnSpc>
            </a:pPr>
            <a:r>
              <a:rPr lang="en-US" altLang="en-US" sz="1600" b="1" smtClean="0"/>
              <a:t>Approaches</a:t>
            </a:r>
          </a:p>
          <a:p>
            <a:pPr lvl="1" eaLnBrk="1" hangingPunct="1">
              <a:lnSpc>
                <a:spcPct val="80000"/>
              </a:lnSpc>
            </a:pPr>
            <a:r>
              <a:rPr lang="en-US" altLang="en-US" sz="1600" smtClean="0"/>
              <a:t>Dose based upon fission yields </a:t>
            </a:r>
          </a:p>
          <a:p>
            <a:pPr lvl="1" eaLnBrk="1" hangingPunct="1">
              <a:lnSpc>
                <a:spcPct val="80000"/>
              </a:lnSpc>
            </a:pPr>
            <a:r>
              <a:rPr lang="en-US" altLang="en-US" sz="1600" smtClean="0">
                <a:solidFill>
                  <a:schemeClr val="accent1"/>
                </a:solidFill>
              </a:rPr>
              <a:t>212 species considered</a:t>
            </a:r>
          </a:p>
          <a:p>
            <a:pPr lvl="1" eaLnBrk="1" hangingPunct="1">
              <a:lnSpc>
                <a:spcPct val="80000"/>
              </a:lnSpc>
            </a:pPr>
            <a:r>
              <a:rPr lang="en-US" altLang="en-US" sz="1600" smtClean="0"/>
              <a:t>Partitioned between gas and 60 particle size bins</a:t>
            </a:r>
          </a:p>
          <a:p>
            <a:pPr lvl="1" eaLnBrk="1" hangingPunct="1">
              <a:lnSpc>
                <a:spcPct val="80000"/>
              </a:lnSpc>
            </a:pPr>
            <a:r>
              <a:rPr lang="en-US" altLang="en-US" sz="1600" smtClean="0"/>
              <a:t>Activity distribution with height based upon yield</a:t>
            </a:r>
          </a:p>
          <a:p>
            <a:pPr lvl="1" eaLnBrk="1" hangingPunct="1">
              <a:lnSpc>
                <a:spcPct val="80000"/>
              </a:lnSpc>
            </a:pPr>
            <a:r>
              <a:rPr lang="en-US" altLang="en-US" sz="1600" smtClean="0"/>
              <a:t>Time-decayed dose post-processing</a:t>
            </a:r>
          </a:p>
          <a:p>
            <a:pPr lvl="1" eaLnBrk="1" hangingPunct="1">
              <a:lnSpc>
                <a:spcPct val="80000"/>
              </a:lnSpc>
            </a:pPr>
            <a:r>
              <a:rPr lang="en-US" altLang="en-US" sz="1600" smtClean="0"/>
              <a:t>WRF model for meteorology</a:t>
            </a:r>
          </a:p>
          <a:p>
            <a:pPr lvl="1" eaLnBrk="1" hangingPunct="1">
              <a:lnSpc>
                <a:spcPct val="80000"/>
              </a:lnSpc>
              <a:buFont typeface="Wingdings 2" pitchFamily="18" charset="2"/>
              <a:buNone/>
            </a:pPr>
            <a:endParaRPr lang="en-US" altLang="en-US" sz="1600" smtClean="0"/>
          </a:p>
          <a:p>
            <a:pPr lvl="1" eaLnBrk="1" hangingPunct="1">
              <a:lnSpc>
                <a:spcPct val="80000"/>
              </a:lnSpc>
              <a:buFont typeface="Wingdings 2" pitchFamily="18" charset="2"/>
              <a:buNone/>
            </a:pPr>
            <a:endParaRPr lang="en-US" altLang="en-US" sz="1600" smtClean="0"/>
          </a:p>
          <a:p>
            <a:pPr lvl="1" eaLnBrk="1" hangingPunct="1">
              <a:lnSpc>
                <a:spcPct val="80000"/>
              </a:lnSpc>
            </a:pPr>
            <a:endParaRPr lang="en-US" altLang="en-US" sz="1600" smtClean="0"/>
          </a:p>
          <a:p>
            <a:pPr lvl="1" eaLnBrk="1" hangingPunct="1">
              <a:lnSpc>
                <a:spcPct val="80000"/>
              </a:lnSpc>
            </a:pPr>
            <a:endParaRPr lang="en-US" altLang="en-US" sz="1600" smtClean="0"/>
          </a:p>
        </p:txBody>
      </p:sp>
      <p:pic>
        <p:nvPicPr>
          <p:cNvPr id="38918" name="Picture 2"/>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rot="21540000">
            <a:off x="36513" y="1419225"/>
            <a:ext cx="5410200" cy="43132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quarter" idx="10"/>
          </p:nvPr>
        </p:nvSpPr>
        <p:spPr/>
        <p:txBody>
          <a:bodyPr/>
          <a:lstStyle/>
          <a:p>
            <a:pPr>
              <a:defRPr/>
            </a:pPr>
            <a:r>
              <a:rPr lang="en-US" smtClean="0"/>
              <a:t>8/13/2015</a:t>
            </a:r>
            <a:endParaRPr lang="en-US"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p:cNvSpPr txBox="1">
            <a:spLocks noGrp="1"/>
          </p:cNvSpPr>
          <p:nvPr/>
        </p:nvSpPr>
        <p:spPr>
          <a:xfrm>
            <a:off x="2743200" y="6324600"/>
            <a:ext cx="3352800" cy="365125"/>
          </a:xfrm>
          <a:prstGeom prst="rect">
            <a:avLst/>
          </a:prstGeom>
          <a:noFill/>
        </p:spPr>
        <p:txBody>
          <a:bodyPr lIns="0" tIns="0" rIns="0" bIns="0" anchor="b"/>
          <a:lstStyle/>
          <a:p>
            <a:pPr algn="ctr" fontAlgn="auto">
              <a:spcBef>
                <a:spcPts val="0"/>
              </a:spcBef>
              <a:spcAft>
                <a:spcPts val="0"/>
              </a:spcAft>
              <a:defRPr/>
            </a:pPr>
            <a:r>
              <a:rPr lang="en-US" sz="1200" b="1">
                <a:solidFill>
                  <a:schemeClr val="tx2">
                    <a:shade val="90000"/>
                  </a:schemeClr>
                </a:solidFill>
                <a:latin typeface="+mn-lt"/>
                <a:cs typeface="+mn-cs"/>
              </a:rPr>
              <a:t>Air Resources Laboratory</a:t>
            </a:r>
          </a:p>
        </p:txBody>
      </p:sp>
      <p:sp>
        <p:nvSpPr>
          <p:cNvPr id="9" name="Slide Number Placeholder 8"/>
          <p:cNvSpPr txBox="1">
            <a:spLocks noGrp="1"/>
          </p:cNvSpPr>
          <p:nvPr/>
        </p:nvSpPr>
        <p:spPr>
          <a:xfrm>
            <a:off x="7924800" y="6324600"/>
            <a:ext cx="762000" cy="365125"/>
          </a:xfrm>
          <a:prstGeom prst="rect">
            <a:avLst/>
          </a:prstGeom>
          <a:noFill/>
        </p:spPr>
        <p:txBody>
          <a:bodyPr lIns="0" tIns="0" rIns="0" bIns="0" anchor="b"/>
          <a:lstStyle/>
          <a:p>
            <a:pPr algn="r" fontAlgn="auto">
              <a:spcBef>
                <a:spcPts val="0"/>
              </a:spcBef>
              <a:spcAft>
                <a:spcPts val="0"/>
              </a:spcAft>
              <a:defRPr/>
            </a:pPr>
            <a:fld id="{83F566D7-BCDC-4B4C-9821-A46A5F94D267}" type="slidenum">
              <a:rPr lang="en-US" sz="800" b="1">
                <a:solidFill>
                  <a:schemeClr val="tx2">
                    <a:shade val="90000"/>
                  </a:schemeClr>
                </a:solidFill>
                <a:latin typeface="+mn-lt"/>
                <a:cs typeface="+mn-cs"/>
              </a:rPr>
              <a:pPr algn="r" fontAlgn="auto">
                <a:spcBef>
                  <a:spcPts val="0"/>
                </a:spcBef>
                <a:spcAft>
                  <a:spcPts val="0"/>
                </a:spcAft>
                <a:defRPr/>
              </a:pPr>
              <a:t>103</a:t>
            </a:fld>
            <a:endParaRPr lang="en-US" sz="800" b="1">
              <a:solidFill>
                <a:schemeClr val="tx2">
                  <a:shade val="90000"/>
                </a:schemeClr>
              </a:solidFill>
              <a:latin typeface="+mn-lt"/>
              <a:cs typeface="+mn-cs"/>
            </a:endParaRPr>
          </a:p>
        </p:txBody>
      </p:sp>
      <p:sp>
        <p:nvSpPr>
          <p:cNvPr id="39940" name="Rectangle 4"/>
          <p:cNvSpPr>
            <a:spLocks noGrp="1"/>
          </p:cNvSpPr>
          <p:nvPr>
            <p:ph type="title" sz="quarter" idx="4294967295"/>
          </p:nvPr>
        </p:nvSpPr>
        <p:spPr>
          <a:xfrm>
            <a:off x="1752600" y="0"/>
            <a:ext cx="6019800" cy="838200"/>
          </a:xfrm>
        </p:spPr>
        <p:txBody>
          <a:bodyPr/>
          <a:lstStyle/>
          <a:p>
            <a:pPr algn="ctr" eaLnBrk="1" hangingPunct="1"/>
            <a:r>
              <a:rPr lang="en-US" altLang="en-US" sz="3200" smtClean="0"/>
              <a:t>Emergency Response</a:t>
            </a:r>
            <a:br>
              <a:rPr lang="en-US" altLang="en-US" sz="3200" smtClean="0"/>
            </a:br>
            <a:r>
              <a:rPr lang="en-US" altLang="en-US" sz="2400" smtClean="0"/>
              <a:t>Improvised Nuclear Devices</a:t>
            </a:r>
          </a:p>
        </p:txBody>
      </p:sp>
      <p:pic>
        <p:nvPicPr>
          <p:cNvPr id="39941" name="Picture 5"/>
          <p:cNvPicPr>
            <a:picLocks noGrp="1" noChangeAspect="1" noChangeArrowheads="1"/>
          </p:cNvPicPr>
          <p:nvPr>
            <p:ph sz="quarter"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1295400"/>
            <a:ext cx="3214688" cy="21859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6"/>
          <p:cNvPicPr>
            <a:picLocks noGrp="1" noChangeAspect="1" noChangeArrowheads="1"/>
          </p:cNvPicPr>
          <p:nvPr>
            <p:ph sz="quarter" idx="4294967295"/>
          </p:nvPr>
        </p:nvPicPr>
        <p:blipFill>
          <a:blip r:embed="rId4" cstate="print">
            <a:extLst>
              <a:ext uri="{28A0092B-C50C-407E-A947-70E740481C1C}">
                <a14:useLocalDpi xmlns:a14="http://schemas.microsoft.com/office/drawing/2010/main" val="0"/>
              </a:ext>
            </a:extLst>
          </a:blip>
          <a:srcRect/>
          <a:stretch>
            <a:fillRect/>
          </a:stretch>
        </p:blipFill>
        <p:spPr bwMode="auto">
          <a:xfrm>
            <a:off x="4419600" y="1295400"/>
            <a:ext cx="3208338" cy="21859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7"/>
          <p:cNvPicPr>
            <a:picLocks noGrp="1" noChangeAspect="1" noChangeArrowheads="1"/>
          </p:cNvPicPr>
          <p:nvPr>
            <p:ph sz="quarter" idx="4294967295"/>
          </p:nvPr>
        </p:nvPicPr>
        <p:blipFill>
          <a:blip r:embed="rId5" cstate="print">
            <a:extLst>
              <a:ext uri="{28A0092B-C50C-407E-A947-70E740481C1C}">
                <a14:useLocalDpi xmlns:a14="http://schemas.microsoft.com/office/drawing/2010/main" val="0"/>
              </a:ext>
            </a:extLst>
          </a:blip>
          <a:srcRect/>
          <a:stretch>
            <a:fillRect/>
          </a:stretch>
        </p:blipFill>
        <p:spPr bwMode="auto">
          <a:xfrm>
            <a:off x="1066800" y="3657600"/>
            <a:ext cx="3211513" cy="2187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4" name="Picture 2"/>
          <p:cNvPicPr>
            <a:picLocks noGrp="1" noChangeAspect="1" noChangeArrowheads="1"/>
          </p:cNvPicPr>
          <p:nvPr>
            <p:ph sz="quarter" idx="4294967295"/>
          </p:nvPr>
        </p:nvPicPr>
        <p:blipFill>
          <a:blip r:embed="rId6">
            <a:extLst>
              <a:ext uri="{28A0092B-C50C-407E-A947-70E740481C1C}">
                <a14:useLocalDpi xmlns:a14="http://schemas.microsoft.com/office/drawing/2010/main" val="0"/>
              </a:ext>
            </a:extLst>
          </a:blip>
          <a:srcRect/>
          <a:stretch>
            <a:fillRect/>
          </a:stretch>
        </p:blipFill>
        <p:spPr bwMode="auto">
          <a:xfrm>
            <a:off x="4419600" y="3657600"/>
            <a:ext cx="3402013" cy="2187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quarter" idx="10"/>
          </p:nvPr>
        </p:nvSpPr>
        <p:spPr/>
        <p:txBody>
          <a:bodyPr/>
          <a:lstStyle/>
          <a:p>
            <a:pPr>
              <a:defRPr/>
            </a:pPr>
            <a:r>
              <a:rPr lang="en-US" smtClean="0"/>
              <a:t>8/13/2015</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8/13/2015</a:t>
            </a:r>
            <a:endParaRPr lang="es-ES"/>
          </a:p>
        </p:txBody>
      </p:sp>
      <p:sp>
        <p:nvSpPr>
          <p:cNvPr id="4" name="Footer Placeholder 3"/>
          <p:cNvSpPr>
            <a:spLocks noGrp="1"/>
          </p:cNvSpPr>
          <p:nvPr>
            <p:ph type="ftr" sz="quarter" idx="11"/>
          </p:nvPr>
        </p:nvSpPr>
        <p:spPr/>
        <p:txBody>
          <a:bodyPr/>
          <a:lstStyle/>
          <a:p>
            <a:pPr>
              <a:defRPr/>
            </a:pPr>
            <a:r>
              <a:rPr lang="es-ES" smtClean="0"/>
              <a:t>Air Resources Laboratory</a:t>
            </a:r>
            <a:endParaRPr lang="es-ES"/>
          </a:p>
        </p:txBody>
      </p:sp>
      <p:sp>
        <p:nvSpPr>
          <p:cNvPr id="5" name="Slide Number Placeholder 4"/>
          <p:cNvSpPr>
            <a:spLocks noGrp="1"/>
          </p:cNvSpPr>
          <p:nvPr>
            <p:ph type="sldNum" sz="quarter" idx="12"/>
          </p:nvPr>
        </p:nvSpPr>
        <p:spPr/>
        <p:txBody>
          <a:bodyPr/>
          <a:lstStyle/>
          <a:p>
            <a:pPr>
              <a:defRPr/>
            </a:pPr>
            <a:fld id="{4DDE19F7-C2CA-497A-B835-C7C3870DBE22}" type="slidenum">
              <a:rPr lang="es-ES" smtClean="0"/>
              <a:pPr>
                <a:defRPr/>
              </a:pPr>
              <a:t>11</a:t>
            </a:fld>
            <a:endParaRPr lang="es-ES"/>
          </a:p>
        </p:txBody>
      </p:sp>
      <p:sp>
        <p:nvSpPr>
          <p:cNvPr id="7" name="TextBox 6"/>
          <p:cNvSpPr txBox="1"/>
          <p:nvPr/>
        </p:nvSpPr>
        <p:spPr>
          <a:xfrm>
            <a:off x="304800" y="1286470"/>
            <a:ext cx="2971800" cy="1938992"/>
          </a:xfrm>
          <a:prstGeom prst="rect">
            <a:avLst/>
          </a:prstGeom>
          <a:noFill/>
        </p:spPr>
        <p:txBody>
          <a:bodyPr wrap="square" rtlCol="0">
            <a:spAutoFit/>
          </a:bodyPr>
          <a:lstStyle/>
          <a:p>
            <a:pPr>
              <a:spcAft>
                <a:spcPts val="2400"/>
              </a:spcAft>
            </a:pPr>
            <a:r>
              <a:rPr lang="en-US" sz="2400" smtClean="0">
                <a:solidFill>
                  <a:schemeClr val="bg1"/>
                </a:solidFill>
              </a:rPr>
              <a:t>Also: a suite of meteorological data conversion, analysis, and visualization tools</a:t>
            </a:r>
          </a:p>
        </p:txBody>
      </p:sp>
      <p:sp>
        <p:nvSpPr>
          <p:cNvPr id="8" name="TextBox 7"/>
          <p:cNvSpPr txBox="1"/>
          <p:nvPr/>
        </p:nvSpPr>
        <p:spPr>
          <a:xfrm>
            <a:off x="1981200" y="228600"/>
            <a:ext cx="4386137" cy="461665"/>
          </a:xfrm>
          <a:prstGeom prst="rect">
            <a:avLst/>
          </a:prstGeom>
          <a:solidFill>
            <a:schemeClr val="tx1"/>
          </a:solidFill>
          <a:ln>
            <a:solidFill>
              <a:schemeClr val="bg1"/>
            </a:solidFill>
          </a:ln>
        </p:spPr>
        <p:txBody>
          <a:bodyPr wrap="none" rtlCol="0">
            <a:spAutoFit/>
          </a:bodyPr>
          <a:lstStyle/>
          <a:p>
            <a:r>
              <a:rPr lang="en-US" sz="2400" b="1" smtClean="0">
                <a:solidFill>
                  <a:schemeClr val="bg1"/>
                </a:solidFill>
              </a:rPr>
              <a:t>What is the HYSPLIT model?</a:t>
            </a:r>
            <a:endParaRPr lang="en-US" sz="2400" b="1">
              <a:solidFill>
                <a:schemeClr val="bg1"/>
              </a:solidFill>
            </a:endParaRP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838200"/>
            <a:ext cx="5538749"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24101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003" t="1427" r="743" b="1602"/>
          <a:stretch>
            <a:fillRect/>
          </a:stretch>
        </p:blipFill>
        <p:spPr bwMode="auto">
          <a:xfrm>
            <a:off x="92075" y="889843"/>
            <a:ext cx="8959850" cy="585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72309" y="53801"/>
            <a:ext cx="7020768" cy="1200329"/>
          </a:xfrm>
          <a:prstGeom prst="rect">
            <a:avLst/>
          </a:prstGeom>
          <a:solidFill>
            <a:srgbClr val="FFFFCC"/>
          </a:solidFill>
          <a:ln>
            <a:solidFill>
              <a:schemeClr val="tx1"/>
            </a:solidFill>
          </a:ln>
        </p:spPr>
        <p:txBody>
          <a:bodyPr wrap="none" rtlCol="0">
            <a:spAutoFit/>
          </a:bodyPr>
          <a:lstStyle/>
          <a:p>
            <a:pPr algn="ctr" fontAlgn="auto">
              <a:spcBef>
                <a:spcPts val="0"/>
              </a:spcBef>
              <a:spcAft>
                <a:spcPts val="0"/>
              </a:spcAft>
            </a:pPr>
            <a:r>
              <a:rPr lang="en-US" b="1">
                <a:solidFill>
                  <a:prstClr val="black"/>
                </a:solidFill>
                <a:latin typeface="Calibri"/>
                <a:cs typeface="+mn-cs"/>
              </a:rPr>
              <a:t>NOAA’s HYSPLIT atmospheric transport and dispersion modeling system</a:t>
            </a:r>
          </a:p>
          <a:p>
            <a:pPr algn="ctr" fontAlgn="auto">
              <a:spcBef>
                <a:spcPts val="0"/>
              </a:spcBef>
              <a:spcAft>
                <a:spcPts val="0"/>
              </a:spcAft>
            </a:pPr>
            <a:r>
              <a:rPr lang="en-US" sz="1600" b="1" smtClean="0">
                <a:solidFill>
                  <a:prstClr val="black"/>
                </a:solidFill>
                <a:latin typeface="Calibri"/>
                <a:cs typeface="+mn-cs"/>
              </a:rPr>
              <a:t>Stein,</a:t>
            </a:r>
            <a:r>
              <a:rPr lang="en-US" sz="1600" b="1">
                <a:solidFill>
                  <a:prstClr val="black"/>
                </a:solidFill>
                <a:latin typeface="Calibri"/>
                <a:cs typeface="+mn-cs"/>
              </a:rPr>
              <a:t> </a:t>
            </a:r>
            <a:r>
              <a:rPr lang="en-US" sz="1600" b="1" smtClean="0">
                <a:solidFill>
                  <a:prstClr val="black"/>
                </a:solidFill>
                <a:latin typeface="Calibri"/>
                <a:cs typeface="+mn-cs"/>
              </a:rPr>
              <a:t>A.F., Draxler, R.R., Rolph, G.D, Stunder,</a:t>
            </a:r>
            <a:r>
              <a:rPr lang="en-US" sz="1600" b="1">
                <a:solidFill>
                  <a:prstClr val="black"/>
                </a:solidFill>
                <a:latin typeface="Calibri"/>
                <a:cs typeface="+mn-cs"/>
              </a:rPr>
              <a:t> </a:t>
            </a:r>
            <a:r>
              <a:rPr lang="en-US" sz="1600" b="1" smtClean="0">
                <a:solidFill>
                  <a:prstClr val="black"/>
                </a:solidFill>
                <a:latin typeface="Calibri"/>
                <a:cs typeface="+mn-cs"/>
              </a:rPr>
              <a:t>B.J.B., Cohen, M.D., and Ngan, F.</a:t>
            </a:r>
            <a:r>
              <a:rPr lang="en-US" b="1" smtClean="0">
                <a:solidFill>
                  <a:prstClr val="black"/>
                </a:solidFill>
                <a:latin typeface="Calibri"/>
                <a:cs typeface="+mn-cs"/>
              </a:rPr>
              <a:t> </a:t>
            </a:r>
          </a:p>
          <a:p>
            <a:pPr algn="ctr" fontAlgn="auto">
              <a:spcBef>
                <a:spcPts val="0"/>
              </a:spcBef>
              <a:spcAft>
                <a:spcPts val="0"/>
              </a:spcAft>
            </a:pPr>
            <a:r>
              <a:rPr lang="en-US" b="1" smtClean="0">
                <a:solidFill>
                  <a:prstClr val="black"/>
                </a:solidFill>
                <a:latin typeface="Calibri"/>
                <a:cs typeface="+mn-cs"/>
              </a:rPr>
              <a:t>Bulletin of the American Meteorological Society, 2015, in press.</a:t>
            </a:r>
            <a:endParaRPr lang="en-US" smtClean="0">
              <a:solidFill>
                <a:prstClr val="black"/>
              </a:solidFill>
              <a:latin typeface="Calibri"/>
              <a:cs typeface="+mn-cs"/>
            </a:endParaRPr>
          </a:p>
          <a:p>
            <a:pPr algn="ctr" fontAlgn="auto">
              <a:spcBef>
                <a:spcPts val="0"/>
              </a:spcBef>
              <a:spcAft>
                <a:spcPts val="0"/>
              </a:spcAft>
            </a:pPr>
            <a:r>
              <a:rPr lang="en-US" smtClean="0">
                <a:solidFill>
                  <a:prstClr val="black"/>
                </a:solidFill>
                <a:latin typeface="Calibri"/>
                <a:cs typeface="+mn-cs"/>
              </a:rPr>
              <a:t>http</a:t>
            </a:r>
            <a:r>
              <a:rPr lang="en-US">
                <a:solidFill>
                  <a:prstClr val="black"/>
                </a:solidFill>
                <a:latin typeface="Calibri"/>
                <a:cs typeface="+mn-cs"/>
              </a:rPr>
              <a:t>://</a:t>
            </a:r>
            <a:r>
              <a:rPr lang="en-US" smtClean="0">
                <a:solidFill>
                  <a:prstClr val="black"/>
                </a:solidFill>
                <a:latin typeface="Calibri"/>
                <a:cs typeface="+mn-cs"/>
              </a:rPr>
              <a:t>journals.ametsoc.org/doi/abs/10.1175/BAMS-D-14-00110.1</a:t>
            </a:r>
            <a:endParaRPr lang="en-US">
              <a:solidFill>
                <a:prstClr val="black"/>
              </a:solidFill>
              <a:latin typeface="Calibri"/>
              <a:cs typeface="+mn-cs"/>
            </a:endParaRPr>
          </a:p>
        </p:txBody>
      </p:sp>
      <p:sp>
        <p:nvSpPr>
          <p:cNvPr id="2" name="TextBox 1"/>
          <p:cNvSpPr txBox="1"/>
          <p:nvPr/>
        </p:nvSpPr>
        <p:spPr>
          <a:xfrm>
            <a:off x="-108520" y="3248980"/>
            <a:ext cx="652743" cy="369332"/>
          </a:xfrm>
          <a:prstGeom prst="rect">
            <a:avLst/>
          </a:prstGeom>
          <a:noFill/>
        </p:spPr>
        <p:txBody>
          <a:bodyPr wrap="none" rtlCol="0">
            <a:spAutoFit/>
          </a:bodyPr>
          <a:lstStyle/>
          <a:p>
            <a:pPr fontAlgn="auto">
              <a:spcBef>
                <a:spcPts val="0"/>
              </a:spcBef>
              <a:spcAft>
                <a:spcPts val="0"/>
              </a:spcAft>
            </a:pPr>
            <a:r>
              <a:rPr lang="en-US" b="1" dirty="0" smtClean="0">
                <a:solidFill>
                  <a:prstClr val="black"/>
                </a:solidFill>
                <a:latin typeface="Calibri"/>
                <a:cs typeface="+mn-cs"/>
              </a:rPr>
              <a:t>1940</a:t>
            </a:r>
            <a:endParaRPr lang="en-US" b="1" dirty="0">
              <a:solidFill>
                <a:prstClr val="black"/>
              </a:solidFill>
              <a:latin typeface="Calibri"/>
              <a:cs typeface="+mn-cs"/>
            </a:endParaRPr>
          </a:p>
        </p:txBody>
      </p:sp>
      <p:sp>
        <p:nvSpPr>
          <p:cNvPr id="5" name="TextBox 4"/>
          <p:cNvSpPr txBox="1"/>
          <p:nvPr/>
        </p:nvSpPr>
        <p:spPr>
          <a:xfrm>
            <a:off x="955427" y="3248980"/>
            <a:ext cx="652743" cy="369332"/>
          </a:xfrm>
          <a:prstGeom prst="rect">
            <a:avLst/>
          </a:prstGeom>
          <a:noFill/>
        </p:spPr>
        <p:txBody>
          <a:bodyPr wrap="none" rtlCol="0">
            <a:spAutoFit/>
          </a:bodyPr>
          <a:lstStyle/>
          <a:p>
            <a:pPr fontAlgn="auto">
              <a:spcBef>
                <a:spcPts val="0"/>
              </a:spcBef>
              <a:spcAft>
                <a:spcPts val="0"/>
              </a:spcAft>
            </a:pPr>
            <a:r>
              <a:rPr lang="en-US" b="1" dirty="0" smtClean="0">
                <a:solidFill>
                  <a:prstClr val="black"/>
                </a:solidFill>
                <a:latin typeface="Calibri"/>
                <a:cs typeface="+mn-cs"/>
              </a:rPr>
              <a:t>1950</a:t>
            </a:r>
            <a:endParaRPr lang="en-US" b="1" dirty="0">
              <a:solidFill>
                <a:prstClr val="black"/>
              </a:solidFill>
              <a:latin typeface="Calibri"/>
              <a:cs typeface="+mn-cs"/>
            </a:endParaRPr>
          </a:p>
        </p:txBody>
      </p:sp>
      <p:sp>
        <p:nvSpPr>
          <p:cNvPr id="6" name="TextBox 5"/>
          <p:cNvSpPr txBox="1"/>
          <p:nvPr/>
        </p:nvSpPr>
        <p:spPr>
          <a:xfrm>
            <a:off x="2052800" y="3248980"/>
            <a:ext cx="652743" cy="369332"/>
          </a:xfrm>
          <a:prstGeom prst="rect">
            <a:avLst/>
          </a:prstGeom>
          <a:noFill/>
        </p:spPr>
        <p:txBody>
          <a:bodyPr wrap="none" rtlCol="0">
            <a:spAutoFit/>
          </a:bodyPr>
          <a:lstStyle/>
          <a:p>
            <a:pPr fontAlgn="auto">
              <a:spcBef>
                <a:spcPts val="0"/>
              </a:spcBef>
              <a:spcAft>
                <a:spcPts val="0"/>
              </a:spcAft>
            </a:pPr>
            <a:r>
              <a:rPr lang="en-US" b="1" dirty="0" smtClean="0">
                <a:solidFill>
                  <a:prstClr val="black"/>
                </a:solidFill>
                <a:latin typeface="Calibri"/>
                <a:cs typeface="+mn-cs"/>
              </a:rPr>
              <a:t>1960</a:t>
            </a:r>
            <a:endParaRPr lang="en-US" b="1" dirty="0">
              <a:solidFill>
                <a:prstClr val="black"/>
              </a:solidFill>
              <a:latin typeface="Calibri"/>
              <a:cs typeface="+mn-cs"/>
            </a:endParaRPr>
          </a:p>
        </p:txBody>
      </p:sp>
      <p:sp>
        <p:nvSpPr>
          <p:cNvPr id="7" name="TextBox 6"/>
          <p:cNvSpPr txBox="1"/>
          <p:nvPr/>
        </p:nvSpPr>
        <p:spPr>
          <a:xfrm>
            <a:off x="3150173" y="3248980"/>
            <a:ext cx="652743" cy="369332"/>
          </a:xfrm>
          <a:prstGeom prst="rect">
            <a:avLst/>
          </a:prstGeom>
          <a:noFill/>
        </p:spPr>
        <p:txBody>
          <a:bodyPr wrap="none" rtlCol="0">
            <a:spAutoFit/>
          </a:bodyPr>
          <a:lstStyle/>
          <a:p>
            <a:pPr fontAlgn="auto">
              <a:spcBef>
                <a:spcPts val="0"/>
              </a:spcBef>
              <a:spcAft>
                <a:spcPts val="0"/>
              </a:spcAft>
            </a:pPr>
            <a:r>
              <a:rPr lang="en-US" b="1" dirty="0" smtClean="0">
                <a:solidFill>
                  <a:prstClr val="black"/>
                </a:solidFill>
                <a:latin typeface="Calibri"/>
                <a:cs typeface="+mn-cs"/>
              </a:rPr>
              <a:t>1970</a:t>
            </a:r>
            <a:endParaRPr lang="en-US" b="1" dirty="0">
              <a:solidFill>
                <a:prstClr val="black"/>
              </a:solidFill>
              <a:latin typeface="Calibri"/>
              <a:cs typeface="+mn-cs"/>
            </a:endParaRPr>
          </a:p>
        </p:txBody>
      </p:sp>
      <p:sp>
        <p:nvSpPr>
          <p:cNvPr id="8" name="TextBox 7"/>
          <p:cNvSpPr txBox="1"/>
          <p:nvPr/>
        </p:nvSpPr>
        <p:spPr>
          <a:xfrm>
            <a:off x="4247546" y="3248980"/>
            <a:ext cx="652743" cy="369332"/>
          </a:xfrm>
          <a:prstGeom prst="rect">
            <a:avLst/>
          </a:prstGeom>
          <a:noFill/>
        </p:spPr>
        <p:txBody>
          <a:bodyPr wrap="none" rtlCol="0">
            <a:spAutoFit/>
          </a:bodyPr>
          <a:lstStyle/>
          <a:p>
            <a:pPr fontAlgn="auto">
              <a:spcBef>
                <a:spcPts val="0"/>
              </a:spcBef>
              <a:spcAft>
                <a:spcPts val="0"/>
              </a:spcAft>
            </a:pPr>
            <a:r>
              <a:rPr lang="en-US" b="1" dirty="0" smtClean="0">
                <a:solidFill>
                  <a:prstClr val="black"/>
                </a:solidFill>
                <a:latin typeface="Calibri"/>
                <a:cs typeface="+mn-cs"/>
              </a:rPr>
              <a:t>1980</a:t>
            </a:r>
            <a:endParaRPr lang="en-US" b="1" dirty="0">
              <a:solidFill>
                <a:prstClr val="black"/>
              </a:solidFill>
              <a:latin typeface="Calibri"/>
              <a:cs typeface="+mn-cs"/>
            </a:endParaRPr>
          </a:p>
        </p:txBody>
      </p:sp>
      <p:sp>
        <p:nvSpPr>
          <p:cNvPr id="9" name="TextBox 8"/>
          <p:cNvSpPr txBox="1"/>
          <p:nvPr/>
        </p:nvSpPr>
        <p:spPr>
          <a:xfrm>
            <a:off x="5336413" y="3248980"/>
            <a:ext cx="652743" cy="369332"/>
          </a:xfrm>
          <a:prstGeom prst="rect">
            <a:avLst/>
          </a:prstGeom>
          <a:noFill/>
        </p:spPr>
        <p:txBody>
          <a:bodyPr wrap="none" rtlCol="0">
            <a:spAutoFit/>
          </a:bodyPr>
          <a:lstStyle/>
          <a:p>
            <a:pPr fontAlgn="auto">
              <a:spcBef>
                <a:spcPts val="0"/>
              </a:spcBef>
              <a:spcAft>
                <a:spcPts val="0"/>
              </a:spcAft>
            </a:pPr>
            <a:r>
              <a:rPr lang="en-US" b="1" dirty="0" smtClean="0">
                <a:solidFill>
                  <a:prstClr val="black"/>
                </a:solidFill>
                <a:latin typeface="Calibri"/>
                <a:cs typeface="+mn-cs"/>
              </a:rPr>
              <a:t>1990</a:t>
            </a:r>
            <a:endParaRPr lang="en-US" b="1" dirty="0">
              <a:solidFill>
                <a:prstClr val="black"/>
              </a:solidFill>
              <a:latin typeface="Calibri"/>
              <a:cs typeface="+mn-cs"/>
            </a:endParaRPr>
          </a:p>
        </p:txBody>
      </p:sp>
      <p:sp>
        <p:nvSpPr>
          <p:cNvPr id="10" name="TextBox 9"/>
          <p:cNvSpPr txBox="1"/>
          <p:nvPr/>
        </p:nvSpPr>
        <p:spPr>
          <a:xfrm>
            <a:off x="6419288" y="3248980"/>
            <a:ext cx="652743" cy="369332"/>
          </a:xfrm>
          <a:prstGeom prst="rect">
            <a:avLst/>
          </a:prstGeom>
          <a:noFill/>
        </p:spPr>
        <p:txBody>
          <a:bodyPr wrap="none" rtlCol="0">
            <a:spAutoFit/>
          </a:bodyPr>
          <a:lstStyle/>
          <a:p>
            <a:pPr fontAlgn="auto">
              <a:spcBef>
                <a:spcPts val="0"/>
              </a:spcBef>
              <a:spcAft>
                <a:spcPts val="0"/>
              </a:spcAft>
            </a:pPr>
            <a:r>
              <a:rPr lang="en-US" b="1" dirty="0" smtClean="0">
                <a:solidFill>
                  <a:prstClr val="black"/>
                </a:solidFill>
                <a:latin typeface="Calibri"/>
                <a:cs typeface="+mn-cs"/>
              </a:rPr>
              <a:t>2000</a:t>
            </a:r>
            <a:endParaRPr lang="en-US" b="1" dirty="0">
              <a:solidFill>
                <a:prstClr val="black"/>
              </a:solidFill>
              <a:latin typeface="Calibri"/>
              <a:cs typeface="+mn-cs"/>
            </a:endParaRPr>
          </a:p>
        </p:txBody>
      </p:sp>
      <p:sp>
        <p:nvSpPr>
          <p:cNvPr id="11" name="TextBox 10"/>
          <p:cNvSpPr txBox="1"/>
          <p:nvPr/>
        </p:nvSpPr>
        <p:spPr>
          <a:xfrm>
            <a:off x="7535830" y="3248980"/>
            <a:ext cx="652743" cy="369332"/>
          </a:xfrm>
          <a:prstGeom prst="rect">
            <a:avLst/>
          </a:prstGeom>
          <a:noFill/>
        </p:spPr>
        <p:txBody>
          <a:bodyPr wrap="none" rtlCol="0">
            <a:spAutoFit/>
          </a:bodyPr>
          <a:lstStyle/>
          <a:p>
            <a:pPr fontAlgn="auto">
              <a:spcBef>
                <a:spcPts val="0"/>
              </a:spcBef>
              <a:spcAft>
                <a:spcPts val="0"/>
              </a:spcAft>
            </a:pPr>
            <a:r>
              <a:rPr lang="en-US" b="1" dirty="0" smtClean="0">
                <a:solidFill>
                  <a:prstClr val="black"/>
                </a:solidFill>
                <a:latin typeface="Calibri"/>
                <a:cs typeface="+mn-cs"/>
              </a:rPr>
              <a:t>2010</a:t>
            </a:r>
            <a:endParaRPr lang="en-US" b="1" dirty="0">
              <a:solidFill>
                <a:prstClr val="black"/>
              </a:solidFill>
              <a:latin typeface="Calibri"/>
              <a:cs typeface="+mn-cs"/>
            </a:endParaRPr>
          </a:p>
        </p:txBody>
      </p:sp>
      <p:sp>
        <p:nvSpPr>
          <p:cNvPr id="12" name="TextBox 11"/>
          <p:cNvSpPr txBox="1"/>
          <p:nvPr/>
        </p:nvSpPr>
        <p:spPr>
          <a:xfrm>
            <a:off x="8599777" y="3248980"/>
            <a:ext cx="652743" cy="369332"/>
          </a:xfrm>
          <a:prstGeom prst="rect">
            <a:avLst/>
          </a:prstGeom>
          <a:noFill/>
        </p:spPr>
        <p:txBody>
          <a:bodyPr wrap="none" rtlCol="0">
            <a:spAutoFit/>
          </a:bodyPr>
          <a:lstStyle/>
          <a:p>
            <a:pPr fontAlgn="auto">
              <a:spcBef>
                <a:spcPts val="0"/>
              </a:spcBef>
              <a:spcAft>
                <a:spcPts val="0"/>
              </a:spcAft>
            </a:pPr>
            <a:r>
              <a:rPr lang="en-US" b="1" dirty="0" smtClean="0">
                <a:solidFill>
                  <a:prstClr val="black"/>
                </a:solidFill>
                <a:latin typeface="Calibri"/>
                <a:cs typeface="+mn-cs"/>
              </a:rPr>
              <a:t>2020</a:t>
            </a:r>
            <a:endParaRPr lang="en-US" b="1" dirty="0">
              <a:solidFill>
                <a:prstClr val="black"/>
              </a:solidFill>
              <a:latin typeface="Calibri"/>
              <a:cs typeface="+mn-cs"/>
            </a:endParaRPr>
          </a:p>
        </p:txBody>
      </p:sp>
      <p:sp>
        <p:nvSpPr>
          <p:cNvPr id="4" name="Rectangle 3"/>
          <p:cNvSpPr/>
          <p:nvPr/>
        </p:nvSpPr>
        <p:spPr>
          <a:xfrm>
            <a:off x="-324544" y="3300004"/>
            <a:ext cx="9865096" cy="64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cxnSp>
        <p:nvCxnSpPr>
          <p:cNvPr id="14" name="Straight Connector 13"/>
          <p:cNvCxnSpPr/>
          <p:nvPr/>
        </p:nvCxnSpPr>
        <p:spPr>
          <a:xfrm>
            <a:off x="-828600" y="3317260"/>
            <a:ext cx="109452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179512" y="3152702"/>
            <a:ext cx="0" cy="1828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274146" y="3152702"/>
            <a:ext cx="0" cy="1828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2383996" y="3152702"/>
            <a:ext cx="0" cy="1828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493612" y="3152702"/>
            <a:ext cx="0" cy="1828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4586748" y="3152702"/>
            <a:ext cx="0" cy="1828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5666868" y="3152702"/>
            <a:ext cx="0" cy="1828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6746988" y="3152702"/>
            <a:ext cx="0" cy="1828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7869620" y="3152702"/>
            <a:ext cx="0" cy="1828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8907228" y="3152702"/>
            <a:ext cx="0" cy="1828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700872" y="5445224"/>
            <a:ext cx="6335624" cy="461665"/>
          </a:xfrm>
          <a:prstGeom prst="rect">
            <a:avLst/>
          </a:prstGeom>
          <a:solidFill>
            <a:srgbClr val="FFFF00"/>
          </a:solidFill>
          <a:ln>
            <a:solidFill>
              <a:schemeClr val="tx1"/>
            </a:solidFill>
          </a:ln>
        </p:spPr>
        <p:txBody>
          <a:bodyPr wrap="square" rtlCol="0">
            <a:spAutoFit/>
          </a:bodyPr>
          <a:lstStyle/>
          <a:p>
            <a:pPr fontAlgn="auto">
              <a:spcBef>
                <a:spcPts val="0"/>
              </a:spcBef>
              <a:spcAft>
                <a:spcPts val="0"/>
              </a:spcAft>
            </a:pPr>
            <a:r>
              <a:rPr lang="en-US" sz="2400" b="1" dirty="0" smtClean="0">
                <a:solidFill>
                  <a:prstClr val="black"/>
                </a:solidFill>
                <a:latin typeface="Calibri"/>
                <a:cs typeface="+mn-cs"/>
              </a:rPr>
              <a:t>HYSPLIT can do more than just back-trajectories</a:t>
            </a:r>
            <a:endParaRPr lang="en-US" sz="2400" b="1" dirty="0">
              <a:solidFill>
                <a:prstClr val="black"/>
              </a:solidFill>
              <a:latin typeface="Calibri"/>
              <a:cs typeface="+mn-cs"/>
            </a:endParaRPr>
          </a:p>
        </p:txBody>
      </p:sp>
    </p:spTree>
    <p:extLst>
      <p:ext uri="{BB962C8B-B14F-4D97-AF65-F5344CB8AC3E}">
        <p14:creationId xmlns:p14="http://schemas.microsoft.com/office/powerpoint/2010/main" val="34087598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42" name="Title 5"/>
          <p:cNvSpPr>
            <a:spLocks noGrp="1"/>
          </p:cNvSpPr>
          <p:nvPr>
            <p:ph type="title"/>
          </p:nvPr>
        </p:nvSpPr>
        <p:spPr>
          <a:xfrm>
            <a:off x="0" y="33338"/>
            <a:ext cx="9144000" cy="576262"/>
          </a:xfrm>
        </p:spPr>
        <p:txBody>
          <a:bodyPr/>
          <a:lstStyle/>
          <a:p>
            <a:pPr algn="ctr" eaLnBrk="1" hangingPunct="1"/>
            <a:r>
              <a:rPr lang="en-US" altLang="en-US" sz="3200" smtClean="0">
                <a:solidFill>
                  <a:schemeClr val="bg1"/>
                </a:solidFill>
              </a:rPr>
              <a:t>Hand drawn trajectories: 1949</a:t>
            </a:r>
          </a:p>
        </p:txBody>
      </p:sp>
      <p:sp>
        <p:nvSpPr>
          <p:cNvPr id="2" name="Date Placeholder 1"/>
          <p:cNvSpPr>
            <a:spLocks noGrp="1"/>
          </p:cNvSpPr>
          <p:nvPr>
            <p:ph type="dt" sz="quarter" idx="10"/>
          </p:nvPr>
        </p:nvSpPr>
        <p:spPr/>
        <p:txBody>
          <a:bodyPr/>
          <a:lstStyle/>
          <a:p>
            <a:pPr>
              <a:defRPr/>
            </a:pPr>
            <a:r>
              <a:rPr lang="en-US" smtClean="0"/>
              <a:t>8/13/2015</a:t>
            </a:r>
            <a:endParaRPr lang="en-US" dirty="0"/>
          </a:p>
        </p:txBody>
      </p:sp>
      <p:sp>
        <p:nvSpPr>
          <p:cNvPr id="10244" name="TextBox 6"/>
          <p:cNvSpPr txBox="1">
            <a:spLocks noChangeArrowheads="1"/>
          </p:cNvSpPr>
          <p:nvPr/>
        </p:nvSpPr>
        <p:spPr bwMode="auto">
          <a:xfrm>
            <a:off x="6248400" y="6216650"/>
            <a:ext cx="23002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t>Machta, 1992 </a:t>
            </a:r>
            <a:r>
              <a:rPr lang="en-US" altLang="en-US" i="1"/>
              <a:t>BAMS</a:t>
            </a:r>
          </a:p>
        </p:txBody>
      </p:sp>
      <p:sp>
        <p:nvSpPr>
          <p:cNvPr id="3" name="Footer Placeholder 2"/>
          <p:cNvSpPr>
            <a:spLocks noGrp="1"/>
          </p:cNvSpPr>
          <p:nvPr>
            <p:ph type="ftr" sz="quarter" idx="11"/>
          </p:nvPr>
        </p:nvSpPr>
        <p:spPr/>
        <p:txBody>
          <a:bodyPr/>
          <a:lstStyle/>
          <a:p>
            <a:pPr>
              <a:defRPr/>
            </a:pPr>
            <a:r>
              <a:rPr lang="es-ES" smtClean="0"/>
              <a:t>Air Resources Laboratory</a:t>
            </a:r>
            <a:endParaRPr lang="es-ES"/>
          </a:p>
        </p:txBody>
      </p:sp>
      <p:sp>
        <p:nvSpPr>
          <p:cNvPr id="4" name="Slide Number Placeholder 3"/>
          <p:cNvSpPr>
            <a:spLocks noGrp="1"/>
          </p:cNvSpPr>
          <p:nvPr>
            <p:ph type="sldNum" sz="quarter" idx="12"/>
          </p:nvPr>
        </p:nvSpPr>
        <p:spPr/>
        <p:txBody>
          <a:bodyPr/>
          <a:lstStyle/>
          <a:p>
            <a:pPr>
              <a:defRPr/>
            </a:pPr>
            <a:fld id="{79759BFE-3EBF-4D35-88F1-817C87A565F5}" type="slidenum">
              <a:rPr lang="es-ES" smtClean="0"/>
              <a:pPr>
                <a:defRPr/>
              </a:pPr>
              <a:t>13</a:t>
            </a:fld>
            <a:endParaRPr lang="es-ES"/>
          </a:p>
        </p:txBody>
      </p:sp>
      <p:pic>
        <p:nvPicPr>
          <p:cNvPr id="1024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31938" y="762000"/>
            <a:ext cx="6621462" cy="536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r>
              <a:rPr lang="en-US" smtClean="0"/>
              <a:t>8/13/2015</a:t>
            </a:r>
            <a:endParaRPr lang="en-US" dirty="0"/>
          </a:p>
        </p:txBody>
      </p:sp>
      <p:sp>
        <p:nvSpPr>
          <p:cNvPr id="10244" name="TextBox 6"/>
          <p:cNvSpPr txBox="1">
            <a:spLocks noChangeArrowheads="1"/>
          </p:cNvSpPr>
          <p:nvPr/>
        </p:nvSpPr>
        <p:spPr bwMode="auto">
          <a:xfrm>
            <a:off x="6248400" y="6216650"/>
            <a:ext cx="23002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t>Machta, 1992 </a:t>
            </a:r>
            <a:r>
              <a:rPr lang="en-US" altLang="en-US" i="1"/>
              <a:t>BAMS</a:t>
            </a:r>
          </a:p>
        </p:txBody>
      </p:sp>
      <p:sp>
        <p:nvSpPr>
          <p:cNvPr id="3" name="Footer Placeholder 2"/>
          <p:cNvSpPr>
            <a:spLocks noGrp="1"/>
          </p:cNvSpPr>
          <p:nvPr>
            <p:ph type="ftr" sz="quarter" idx="11"/>
          </p:nvPr>
        </p:nvSpPr>
        <p:spPr/>
        <p:txBody>
          <a:bodyPr/>
          <a:lstStyle/>
          <a:p>
            <a:pPr>
              <a:defRPr/>
            </a:pPr>
            <a:r>
              <a:rPr lang="es-ES" smtClean="0"/>
              <a:t>Air Resources Laboratory</a:t>
            </a:r>
            <a:endParaRPr lang="es-ES"/>
          </a:p>
        </p:txBody>
      </p:sp>
      <p:sp>
        <p:nvSpPr>
          <p:cNvPr id="4" name="Slide Number Placeholder 3"/>
          <p:cNvSpPr>
            <a:spLocks noGrp="1"/>
          </p:cNvSpPr>
          <p:nvPr>
            <p:ph type="sldNum" sz="quarter" idx="12"/>
          </p:nvPr>
        </p:nvSpPr>
        <p:spPr/>
        <p:txBody>
          <a:bodyPr/>
          <a:lstStyle/>
          <a:p>
            <a:pPr>
              <a:defRPr/>
            </a:pPr>
            <a:fld id="{79759BFE-3EBF-4D35-88F1-817C87A565F5}" type="slidenum">
              <a:rPr lang="es-ES" smtClean="0"/>
              <a:pPr>
                <a:defRPr/>
              </a:pPr>
              <a:t>14</a:t>
            </a:fld>
            <a:endParaRPr lang="es-ES"/>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7214" t="10190" r="6510" b="8381"/>
          <a:stretch/>
        </p:blipFill>
        <p:spPr>
          <a:xfrm>
            <a:off x="38483" y="26124"/>
            <a:ext cx="9042379" cy="6400800"/>
          </a:xfrm>
          <a:prstGeom prst="rect">
            <a:avLst/>
          </a:prstGeom>
        </p:spPr>
      </p:pic>
      <p:sp>
        <p:nvSpPr>
          <p:cNvPr id="7" name="TextBox 6"/>
          <p:cNvSpPr txBox="1"/>
          <p:nvPr/>
        </p:nvSpPr>
        <p:spPr>
          <a:xfrm>
            <a:off x="1985699" y="189018"/>
            <a:ext cx="5413661" cy="400110"/>
          </a:xfrm>
          <a:prstGeom prst="rect">
            <a:avLst/>
          </a:prstGeom>
          <a:solidFill>
            <a:schemeClr val="tx1"/>
          </a:solidFill>
          <a:ln>
            <a:solidFill>
              <a:schemeClr val="bg1"/>
            </a:solidFill>
          </a:ln>
        </p:spPr>
        <p:txBody>
          <a:bodyPr wrap="none" rtlCol="0">
            <a:spAutoFit/>
          </a:bodyPr>
          <a:lstStyle/>
          <a:p>
            <a:r>
              <a:rPr lang="en-US" sz="2000" b="1" smtClean="0">
                <a:solidFill>
                  <a:schemeClr val="bg1"/>
                </a:solidFill>
              </a:rPr>
              <a:t>Roland Draxler and the History of HYSPLIT</a:t>
            </a:r>
            <a:endParaRPr lang="en-US" sz="2000" b="1">
              <a:solidFill>
                <a:schemeClr val="bg1"/>
              </a:solidFill>
            </a:endParaRPr>
          </a:p>
        </p:txBody>
      </p:sp>
    </p:spTree>
    <p:extLst>
      <p:ext uri="{BB962C8B-B14F-4D97-AF65-F5344CB8AC3E}">
        <p14:creationId xmlns:p14="http://schemas.microsoft.com/office/powerpoint/2010/main" val="14445235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8/13/2015</a:t>
            </a:r>
            <a:endParaRPr lang="es-ES"/>
          </a:p>
        </p:txBody>
      </p:sp>
      <p:sp>
        <p:nvSpPr>
          <p:cNvPr id="4" name="Footer Placeholder 3"/>
          <p:cNvSpPr>
            <a:spLocks noGrp="1"/>
          </p:cNvSpPr>
          <p:nvPr>
            <p:ph type="ftr" sz="quarter" idx="11"/>
          </p:nvPr>
        </p:nvSpPr>
        <p:spPr/>
        <p:txBody>
          <a:bodyPr/>
          <a:lstStyle/>
          <a:p>
            <a:pPr>
              <a:defRPr/>
            </a:pPr>
            <a:r>
              <a:rPr lang="es-ES" smtClean="0"/>
              <a:t>Air Resources Laboratory</a:t>
            </a:r>
            <a:endParaRPr lang="es-ES"/>
          </a:p>
        </p:txBody>
      </p:sp>
      <p:sp>
        <p:nvSpPr>
          <p:cNvPr id="5" name="Slide Number Placeholder 4"/>
          <p:cNvSpPr>
            <a:spLocks noGrp="1"/>
          </p:cNvSpPr>
          <p:nvPr>
            <p:ph type="sldNum" sz="quarter" idx="12"/>
          </p:nvPr>
        </p:nvSpPr>
        <p:spPr/>
        <p:txBody>
          <a:bodyPr/>
          <a:lstStyle/>
          <a:p>
            <a:pPr>
              <a:defRPr/>
            </a:pPr>
            <a:fld id="{4DDE19F7-C2CA-497A-B835-C7C3870DBE22}" type="slidenum">
              <a:rPr lang="es-ES" smtClean="0"/>
              <a:pPr>
                <a:defRPr/>
              </a:pPr>
              <a:t>15</a:t>
            </a:fld>
            <a:endParaRPr lang="es-ES"/>
          </a:p>
        </p:txBody>
      </p:sp>
      <p:sp>
        <p:nvSpPr>
          <p:cNvPr id="6" name="TextBox 5"/>
          <p:cNvSpPr txBox="1"/>
          <p:nvPr/>
        </p:nvSpPr>
        <p:spPr>
          <a:xfrm>
            <a:off x="1020575" y="263856"/>
            <a:ext cx="7209025" cy="461665"/>
          </a:xfrm>
          <a:prstGeom prst="rect">
            <a:avLst/>
          </a:prstGeom>
          <a:solidFill>
            <a:schemeClr val="tx1"/>
          </a:solidFill>
          <a:ln>
            <a:solidFill>
              <a:schemeClr val="bg1"/>
            </a:solidFill>
          </a:ln>
        </p:spPr>
        <p:txBody>
          <a:bodyPr wrap="none" rtlCol="0">
            <a:spAutoFit/>
          </a:bodyPr>
          <a:lstStyle/>
          <a:p>
            <a:r>
              <a:rPr lang="en-US" sz="2400" b="1" smtClean="0">
                <a:solidFill>
                  <a:schemeClr val="bg1"/>
                </a:solidFill>
              </a:rPr>
              <a:t>Meteorological data drives the HYSPLIT model</a:t>
            </a:r>
            <a:endParaRPr lang="en-US" sz="2400" b="1">
              <a:solidFill>
                <a:schemeClr val="bg1"/>
              </a:solidFill>
            </a:endParaRPr>
          </a:p>
        </p:txBody>
      </p:sp>
      <p:sp>
        <p:nvSpPr>
          <p:cNvPr id="7" name="TextBox 6"/>
          <p:cNvSpPr txBox="1"/>
          <p:nvPr/>
        </p:nvSpPr>
        <p:spPr>
          <a:xfrm>
            <a:off x="304800" y="1286470"/>
            <a:ext cx="8305800" cy="4370427"/>
          </a:xfrm>
          <a:prstGeom prst="rect">
            <a:avLst/>
          </a:prstGeom>
          <a:noFill/>
        </p:spPr>
        <p:txBody>
          <a:bodyPr wrap="square" rtlCol="0">
            <a:spAutoFit/>
          </a:bodyPr>
          <a:lstStyle/>
          <a:p>
            <a:pPr marL="285750" indent="-285750">
              <a:spcAft>
                <a:spcPts val="2400"/>
              </a:spcAft>
              <a:buFont typeface="Wingdings" panose="05000000000000000000" pitchFamily="2" charset="2"/>
              <a:buChar char="q"/>
            </a:pPr>
            <a:r>
              <a:rPr lang="en-US" smtClean="0">
                <a:solidFill>
                  <a:schemeClr val="bg1"/>
                </a:solidFill>
              </a:rPr>
              <a:t>HYSPLIT uses specially formatted meteorological data to estimate the transport and dispersion of atmospheric constituents</a:t>
            </a:r>
          </a:p>
          <a:p>
            <a:pPr marL="285750" indent="-285750">
              <a:spcAft>
                <a:spcPts val="2400"/>
              </a:spcAft>
              <a:buFont typeface="Wingdings" panose="05000000000000000000" pitchFamily="2" charset="2"/>
              <a:buChar char="q"/>
            </a:pPr>
            <a:r>
              <a:rPr lang="en-US" smtClean="0">
                <a:solidFill>
                  <a:schemeClr val="bg1"/>
                </a:solidFill>
              </a:rPr>
              <a:t>Both Forecast and Archived met data can be used</a:t>
            </a:r>
          </a:p>
          <a:p>
            <a:pPr marL="285750" indent="-285750">
              <a:spcAft>
                <a:spcPts val="2400"/>
              </a:spcAft>
              <a:buFont typeface="Wingdings" panose="05000000000000000000" pitchFamily="2" charset="2"/>
              <a:buChar char="q"/>
            </a:pPr>
            <a:r>
              <a:rPr lang="en-US" smtClean="0">
                <a:solidFill>
                  <a:schemeClr val="bg1"/>
                </a:solidFill>
              </a:rPr>
              <a:t>NOAA Air Resources Laboratory converts meteorological model ouputs (e.g., from NOAA weather models) to this HYSPLIT format, and makes them avaialble freely via the web</a:t>
            </a:r>
          </a:p>
          <a:p>
            <a:pPr marL="285750" indent="-285750">
              <a:spcAft>
                <a:spcPts val="2400"/>
              </a:spcAft>
              <a:buFont typeface="Wingdings" panose="05000000000000000000" pitchFamily="2" charset="2"/>
              <a:buChar char="q"/>
            </a:pPr>
            <a:r>
              <a:rPr lang="en-US" smtClean="0">
                <a:solidFill>
                  <a:schemeClr val="bg1"/>
                </a:solidFill>
              </a:rPr>
              <a:t>Numerous North American and Global datasets (primarily NOAA-based) are available to run HYSPLIT</a:t>
            </a:r>
          </a:p>
          <a:p>
            <a:pPr marL="285750" indent="-285750">
              <a:spcAft>
                <a:spcPts val="2400"/>
              </a:spcAft>
              <a:buFont typeface="Wingdings" panose="05000000000000000000" pitchFamily="2" charset="2"/>
              <a:buChar char="q"/>
            </a:pPr>
            <a:r>
              <a:rPr lang="en-US" smtClean="0">
                <a:solidFill>
                  <a:schemeClr val="bg1"/>
                </a:solidFill>
              </a:rPr>
              <a:t>The HYSPLIT suite also includes conversion programs to convert other meteorological model output to the correct format (WRF, ECMWF, MM5, RAMS, etc.)</a:t>
            </a:r>
          </a:p>
        </p:txBody>
      </p:sp>
    </p:spTree>
    <p:extLst>
      <p:ext uri="{BB962C8B-B14F-4D97-AF65-F5344CB8AC3E}">
        <p14:creationId xmlns:p14="http://schemas.microsoft.com/office/powerpoint/2010/main" val="13781629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8/13/2015</a:t>
            </a:r>
            <a:endParaRPr lang="es-ES"/>
          </a:p>
        </p:txBody>
      </p:sp>
      <p:sp>
        <p:nvSpPr>
          <p:cNvPr id="4" name="Footer Placeholder 3"/>
          <p:cNvSpPr>
            <a:spLocks noGrp="1"/>
          </p:cNvSpPr>
          <p:nvPr>
            <p:ph type="ftr" sz="quarter" idx="11"/>
          </p:nvPr>
        </p:nvSpPr>
        <p:spPr/>
        <p:txBody>
          <a:bodyPr/>
          <a:lstStyle/>
          <a:p>
            <a:pPr>
              <a:defRPr/>
            </a:pPr>
            <a:r>
              <a:rPr lang="es-ES" smtClean="0"/>
              <a:t>Air Resources Laboratory</a:t>
            </a:r>
            <a:endParaRPr lang="es-ES"/>
          </a:p>
        </p:txBody>
      </p:sp>
      <p:sp>
        <p:nvSpPr>
          <p:cNvPr id="5" name="Slide Number Placeholder 4"/>
          <p:cNvSpPr>
            <a:spLocks noGrp="1"/>
          </p:cNvSpPr>
          <p:nvPr>
            <p:ph type="sldNum" sz="quarter" idx="12"/>
          </p:nvPr>
        </p:nvSpPr>
        <p:spPr/>
        <p:txBody>
          <a:bodyPr/>
          <a:lstStyle/>
          <a:p>
            <a:pPr>
              <a:defRPr/>
            </a:pPr>
            <a:fld id="{4DDE19F7-C2CA-497A-B835-C7C3870DBE22}" type="slidenum">
              <a:rPr lang="es-ES" smtClean="0"/>
              <a:pPr>
                <a:defRPr/>
              </a:pPr>
              <a:t>16</a:t>
            </a:fld>
            <a:endParaRPr lang="es-ES"/>
          </a:p>
        </p:txBody>
      </p:sp>
      <p:sp>
        <p:nvSpPr>
          <p:cNvPr id="6" name="TextBox 5"/>
          <p:cNvSpPr txBox="1"/>
          <p:nvPr/>
        </p:nvSpPr>
        <p:spPr>
          <a:xfrm>
            <a:off x="1020575" y="263856"/>
            <a:ext cx="7209025" cy="461665"/>
          </a:xfrm>
          <a:prstGeom prst="rect">
            <a:avLst/>
          </a:prstGeom>
          <a:solidFill>
            <a:schemeClr val="tx1"/>
          </a:solidFill>
          <a:ln>
            <a:solidFill>
              <a:schemeClr val="bg1"/>
            </a:solidFill>
          </a:ln>
        </p:spPr>
        <p:txBody>
          <a:bodyPr wrap="none" rtlCol="0">
            <a:spAutoFit/>
          </a:bodyPr>
          <a:lstStyle/>
          <a:p>
            <a:r>
              <a:rPr lang="en-US" sz="2400" b="1" smtClean="0">
                <a:solidFill>
                  <a:schemeClr val="bg1"/>
                </a:solidFill>
              </a:rPr>
              <a:t>Meteorological data drives the HYSPLIT model</a:t>
            </a:r>
            <a:endParaRPr lang="en-US" sz="2400" b="1">
              <a:solidFill>
                <a:schemeClr val="bg1"/>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1902240205"/>
              </p:ext>
            </p:extLst>
          </p:nvPr>
        </p:nvGraphicFramePr>
        <p:xfrm>
          <a:off x="228600" y="990600"/>
          <a:ext cx="8610600" cy="5454313"/>
        </p:xfrm>
        <a:graphic>
          <a:graphicData uri="http://schemas.openxmlformats.org/drawingml/2006/table">
            <a:tbl>
              <a:tblPr firstRow="1" bandRow="1">
                <a:tableStyleId>{5C22544A-7EE6-4342-B048-85BDC9FD1C3A}</a:tableStyleId>
              </a:tblPr>
              <a:tblGrid>
                <a:gridCol w="1142222"/>
                <a:gridCol w="1142222"/>
                <a:gridCol w="1054360"/>
                <a:gridCol w="1230086"/>
                <a:gridCol w="1142222"/>
                <a:gridCol w="878632"/>
                <a:gridCol w="966496"/>
                <a:gridCol w="1054360"/>
              </a:tblGrid>
              <a:tr h="1452785">
                <a:tc>
                  <a:txBody>
                    <a:bodyPr/>
                    <a:lstStyle/>
                    <a:p>
                      <a:pPr algn="r"/>
                      <a:r>
                        <a:rPr lang="en-US" sz="1400" smtClean="0">
                          <a:solidFill>
                            <a:schemeClr val="bg1"/>
                          </a:solidFill>
                          <a:latin typeface="Calibri" panose="020F0502020204030204" pitchFamily="34" charset="0"/>
                        </a:rPr>
                        <a:t>HYSPLIT-Format Met</a:t>
                      </a:r>
                      <a:r>
                        <a:rPr lang="en-US" sz="1400" baseline="0" smtClean="0">
                          <a:solidFill>
                            <a:schemeClr val="bg1"/>
                          </a:solidFill>
                          <a:latin typeface="Calibri" panose="020F0502020204030204" pitchFamily="34" charset="0"/>
                        </a:rPr>
                        <a:t> Model Output </a:t>
                      </a:r>
                      <a:r>
                        <a:rPr lang="en-US" sz="1400" smtClean="0">
                          <a:solidFill>
                            <a:schemeClr val="bg1"/>
                          </a:solidFill>
                          <a:latin typeface="Calibri" panose="020F0502020204030204" pitchFamily="34" charset="0"/>
                        </a:rPr>
                        <a:t>Dataset</a:t>
                      </a:r>
                      <a:endParaRPr lang="en-US" sz="1400">
                        <a:solidFill>
                          <a:schemeClr val="bg1"/>
                        </a:solidFill>
                        <a:latin typeface="Calibri" panose="020F0502020204030204"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smtClean="0">
                          <a:solidFill>
                            <a:schemeClr val="bg1"/>
                          </a:solidFill>
                          <a:latin typeface="Calibri" panose="020F0502020204030204" pitchFamily="34" charset="0"/>
                        </a:rPr>
                        <a:t>Spatial</a:t>
                      </a:r>
                      <a:r>
                        <a:rPr lang="en-US" sz="1400" baseline="0" smtClean="0">
                          <a:solidFill>
                            <a:schemeClr val="bg1"/>
                          </a:solidFill>
                          <a:latin typeface="Calibri" panose="020F0502020204030204" pitchFamily="34" charset="0"/>
                        </a:rPr>
                        <a:t> Resolution (km)</a:t>
                      </a:r>
                    </a:p>
                    <a:p>
                      <a:pPr algn="ctr"/>
                      <a:r>
                        <a:rPr lang="en-US" sz="1050" baseline="0" smtClean="0">
                          <a:solidFill>
                            <a:schemeClr val="bg1"/>
                          </a:solidFill>
                          <a:latin typeface="Calibri" panose="020F0502020204030204" pitchFamily="34" charset="0"/>
                        </a:rPr>
                        <a:t>(approximate)</a:t>
                      </a:r>
                      <a:endParaRPr lang="en-US" sz="1050">
                        <a:solidFill>
                          <a:schemeClr val="bg1"/>
                        </a:solidFill>
                        <a:latin typeface="Calibri" panose="020F0502020204030204"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smtClean="0">
                          <a:solidFill>
                            <a:schemeClr val="bg1"/>
                          </a:solidFill>
                          <a:latin typeface="Calibri" panose="020F0502020204030204" pitchFamily="34" charset="0"/>
                        </a:rPr>
                        <a:t>Domain</a:t>
                      </a:r>
                      <a:endParaRPr lang="en-US" sz="1400">
                        <a:solidFill>
                          <a:schemeClr val="bg1"/>
                        </a:solidFill>
                        <a:latin typeface="Calibri" panose="020F0502020204030204"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smtClean="0">
                          <a:solidFill>
                            <a:schemeClr val="bg1"/>
                          </a:solidFill>
                          <a:latin typeface="Calibri" panose="020F0502020204030204" pitchFamily="34" charset="0"/>
                        </a:rPr>
                        <a:t>Full-grid dimensions</a:t>
                      </a:r>
                      <a:endParaRPr lang="en-US" sz="1400">
                        <a:solidFill>
                          <a:schemeClr val="bg1"/>
                        </a:solidFill>
                        <a:latin typeface="Calibri" panose="020F0502020204030204"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smtClean="0">
                          <a:solidFill>
                            <a:schemeClr val="bg1"/>
                          </a:solidFill>
                          <a:latin typeface="Calibri" panose="020F0502020204030204" pitchFamily="34" charset="0"/>
                        </a:rPr>
                        <a:t>Temporal resolution</a:t>
                      </a:r>
                      <a:endParaRPr lang="en-US" sz="1400">
                        <a:solidFill>
                          <a:schemeClr val="bg1"/>
                        </a:solidFill>
                        <a:latin typeface="Calibri" panose="020F0502020204030204"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smtClean="0">
                          <a:solidFill>
                            <a:schemeClr val="bg1"/>
                          </a:solidFill>
                          <a:latin typeface="Calibri" panose="020F0502020204030204" pitchFamily="34" charset="0"/>
                        </a:rPr>
                        <a:t>Vertical</a:t>
                      </a:r>
                    </a:p>
                    <a:p>
                      <a:pPr algn="ctr"/>
                      <a:r>
                        <a:rPr lang="en-US" sz="1400" smtClean="0">
                          <a:solidFill>
                            <a:schemeClr val="bg1"/>
                          </a:solidFill>
                          <a:latin typeface="Calibri" panose="020F0502020204030204" pitchFamily="34" charset="0"/>
                        </a:rPr>
                        <a:t>Levels</a:t>
                      </a:r>
                      <a:endParaRPr lang="en-US" sz="1400">
                        <a:solidFill>
                          <a:schemeClr val="bg1"/>
                        </a:solidFill>
                        <a:latin typeface="Calibri" panose="020F0502020204030204"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smtClean="0">
                          <a:solidFill>
                            <a:schemeClr val="bg1"/>
                          </a:solidFill>
                          <a:latin typeface="Calibri" panose="020F0502020204030204" pitchFamily="34" charset="0"/>
                        </a:rPr>
                        <a:t>Period</a:t>
                      </a:r>
                      <a:r>
                        <a:rPr lang="en-US" sz="1400" baseline="0" smtClean="0">
                          <a:solidFill>
                            <a:schemeClr val="bg1"/>
                          </a:solidFill>
                          <a:latin typeface="Calibri" panose="020F0502020204030204" pitchFamily="34" charset="0"/>
                        </a:rPr>
                        <a:t> of each full-grid </a:t>
                      </a:r>
                      <a:r>
                        <a:rPr lang="en-US" sz="1400" smtClean="0">
                          <a:solidFill>
                            <a:schemeClr val="bg1"/>
                          </a:solidFill>
                          <a:latin typeface="Calibri" panose="020F0502020204030204" pitchFamily="34" charset="0"/>
                        </a:rPr>
                        <a:t>HYSPLIT format files</a:t>
                      </a:r>
                      <a:endParaRPr lang="en-US" sz="1400">
                        <a:solidFill>
                          <a:schemeClr val="bg1"/>
                        </a:solidFill>
                        <a:latin typeface="Calibri" panose="020F0502020204030204"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smtClean="0">
                          <a:solidFill>
                            <a:schemeClr val="bg1"/>
                          </a:solidFill>
                          <a:latin typeface="Calibri" panose="020F0502020204030204" pitchFamily="34" charset="0"/>
                        </a:rPr>
                        <a:t>HYSPLIT format file-size</a:t>
                      </a:r>
                      <a:r>
                        <a:rPr lang="en-US" sz="1400" baseline="0" smtClean="0">
                          <a:solidFill>
                            <a:schemeClr val="bg1"/>
                          </a:solidFill>
                          <a:latin typeface="Calibri" panose="020F0502020204030204" pitchFamily="34" charset="0"/>
                        </a:rPr>
                        <a:t> for one month</a:t>
                      </a:r>
                      <a:endParaRPr lang="en-US" sz="1400">
                        <a:solidFill>
                          <a:schemeClr val="bg1"/>
                        </a:solidFill>
                        <a:latin typeface="Calibri" panose="020F0502020204030204"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685621">
                <a:tc>
                  <a:txBody>
                    <a:bodyPr/>
                    <a:lstStyle/>
                    <a:p>
                      <a:pPr algn="r"/>
                      <a:r>
                        <a:rPr lang="en-US" sz="1400" smtClean="0">
                          <a:latin typeface="Calibri" panose="020F0502020204030204" pitchFamily="34" charset="0"/>
                        </a:rPr>
                        <a:t>EDAS</a:t>
                      </a:r>
                      <a:endParaRPr lang="en-US" sz="140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smtClean="0">
                          <a:latin typeface="Calibri" panose="020F0502020204030204" pitchFamily="34" charset="0"/>
                        </a:rPr>
                        <a:t>40</a:t>
                      </a:r>
                      <a:endParaRPr lang="en-US" sz="140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3">
                  <a:txBody>
                    <a:bodyPr/>
                    <a:lstStyle/>
                    <a:p>
                      <a:pPr algn="ctr"/>
                      <a:r>
                        <a:rPr lang="en-US" sz="1400" smtClean="0">
                          <a:latin typeface="Calibri" panose="020F0502020204030204" pitchFamily="34" charset="0"/>
                        </a:rPr>
                        <a:t>North</a:t>
                      </a:r>
                      <a:r>
                        <a:rPr lang="en-US" sz="1400" baseline="0" smtClean="0">
                          <a:latin typeface="Calibri" panose="020F0502020204030204" pitchFamily="34" charset="0"/>
                        </a:rPr>
                        <a:t> America</a:t>
                      </a:r>
                      <a:endParaRPr lang="en-US" sz="140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smtClean="0">
                          <a:latin typeface="Calibri" panose="020F0502020204030204" pitchFamily="34" charset="0"/>
                        </a:rPr>
                        <a:t>185 x 129</a:t>
                      </a:r>
                      <a:endParaRPr lang="en-US" sz="140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smtClean="0">
                          <a:latin typeface="Calibri" panose="020F0502020204030204" pitchFamily="34" charset="0"/>
                        </a:rPr>
                        <a:t>3 </a:t>
                      </a:r>
                      <a:r>
                        <a:rPr lang="en-US" sz="1400" err="1" smtClean="0">
                          <a:latin typeface="Calibri" panose="020F0502020204030204" pitchFamily="34" charset="0"/>
                        </a:rPr>
                        <a:t>hrs</a:t>
                      </a:r>
                      <a:endParaRPr lang="en-US" sz="140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smtClean="0">
                          <a:latin typeface="Calibri" panose="020F0502020204030204" pitchFamily="34" charset="0"/>
                        </a:rPr>
                        <a:t>27</a:t>
                      </a:r>
                      <a:endParaRPr lang="en-US" sz="140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smtClean="0">
                          <a:latin typeface="Calibri" panose="020F0502020204030204" pitchFamily="34" charset="0"/>
                        </a:rPr>
                        <a:t>½</a:t>
                      </a:r>
                      <a:r>
                        <a:rPr lang="en-US" sz="1400" baseline="0" smtClean="0">
                          <a:latin typeface="Calibri" panose="020F0502020204030204" pitchFamily="34" charset="0"/>
                        </a:rPr>
                        <a:t> month</a:t>
                      </a:r>
                      <a:endParaRPr lang="en-US" sz="140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smtClean="0">
                          <a:latin typeface="Calibri" panose="020F0502020204030204" pitchFamily="34" charset="0"/>
                        </a:rPr>
                        <a:t>1.2 GB</a:t>
                      </a:r>
                      <a:endParaRPr lang="en-US" sz="140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685621">
                <a:tc>
                  <a:txBody>
                    <a:bodyPr/>
                    <a:lstStyle/>
                    <a:p>
                      <a:pPr algn="r"/>
                      <a:r>
                        <a:rPr lang="en-US" sz="1400" smtClean="0">
                          <a:latin typeface="Calibri" panose="020F0502020204030204" pitchFamily="34" charset="0"/>
                        </a:rPr>
                        <a:t>NARR</a:t>
                      </a:r>
                      <a:endParaRPr lang="en-US" sz="140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smtClean="0">
                          <a:latin typeface="Calibri" panose="020F0502020204030204" pitchFamily="34" charset="0"/>
                        </a:rPr>
                        <a:t>32</a:t>
                      </a:r>
                      <a:endParaRPr lang="en-US" sz="140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a:p>
                  </a:txBody>
                  <a:tcPr/>
                </a:tc>
                <a:tc>
                  <a:txBody>
                    <a:bodyPr/>
                    <a:lstStyle/>
                    <a:p>
                      <a:pPr algn="ctr"/>
                      <a:r>
                        <a:rPr lang="en-US" sz="1400" smtClean="0">
                          <a:latin typeface="Calibri" panose="020F0502020204030204" pitchFamily="34" charset="0"/>
                        </a:rPr>
                        <a:t>309 x 237</a:t>
                      </a:r>
                      <a:endParaRPr lang="en-US" sz="140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smtClean="0">
                          <a:latin typeface="Calibri" panose="020F0502020204030204" pitchFamily="34" charset="0"/>
                        </a:rPr>
                        <a:t>3 </a:t>
                      </a:r>
                      <a:r>
                        <a:rPr lang="en-US" sz="1400" err="1" smtClean="0">
                          <a:latin typeface="Calibri" panose="020F0502020204030204" pitchFamily="34" charset="0"/>
                        </a:rPr>
                        <a:t>hrs</a:t>
                      </a:r>
                      <a:endParaRPr lang="en-US" sz="140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smtClean="0">
                          <a:latin typeface="Calibri" panose="020F0502020204030204" pitchFamily="34" charset="0"/>
                        </a:rPr>
                        <a:t>24</a:t>
                      </a:r>
                      <a:endParaRPr lang="en-US" sz="140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smtClean="0">
                          <a:latin typeface="Calibri" panose="020F0502020204030204" pitchFamily="34" charset="0"/>
                        </a:rPr>
                        <a:t>1 month</a:t>
                      </a:r>
                      <a:endParaRPr lang="en-US" sz="140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smtClean="0">
                          <a:latin typeface="Calibri" panose="020F0502020204030204" pitchFamily="34" charset="0"/>
                        </a:rPr>
                        <a:t>2.9</a:t>
                      </a:r>
                      <a:r>
                        <a:rPr lang="en-US" sz="1400" baseline="0" smtClean="0">
                          <a:latin typeface="Calibri" panose="020F0502020204030204" pitchFamily="34" charset="0"/>
                        </a:rPr>
                        <a:t> GB</a:t>
                      </a:r>
                      <a:endParaRPr lang="en-US" sz="140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685621">
                <a:tc>
                  <a:txBody>
                    <a:bodyPr/>
                    <a:lstStyle/>
                    <a:p>
                      <a:pPr algn="r"/>
                      <a:r>
                        <a:rPr lang="en-US" sz="1400" smtClean="0">
                          <a:latin typeface="Calibri" panose="020F0502020204030204" pitchFamily="34" charset="0"/>
                        </a:rPr>
                        <a:t>NAM12</a:t>
                      </a:r>
                      <a:endParaRPr lang="en-US" sz="140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smtClean="0">
                          <a:latin typeface="Calibri" panose="020F0502020204030204" pitchFamily="34" charset="0"/>
                        </a:rPr>
                        <a:t>12</a:t>
                      </a:r>
                      <a:endParaRPr lang="en-US" sz="140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ctr"/>
                      <a:endParaRPr lang="en-US" sz="14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smtClean="0">
                          <a:latin typeface="Calibri" panose="020F0502020204030204" pitchFamily="34" charset="0"/>
                        </a:rPr>
                        <a:t>614</a:t>
                      </a:r>
                      <a:r>
                        <a:rPr lang="en-US" sz="1400" baseline="0" smtClean="0">
                          <a:latin typeface="Calibri" panose="020F0502020204030204" pitchFamily="34" charset="0"/>
                        </a:rPr>
                        <a:t> x 428</a:t>
                      </a:r>
                      <a:endParaRPr lang="en-US" sz="140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smtClean="0">
                          <a:latin typeface="Calibri" panose="020F0502020204030204" pitchFamily="34" charset="0"/>
                        </a:rPr>
                        <a:t>3 </a:t>
                      </a:r>
                      <a:r>
                        <a:rPr lang="en-US" sz="1400" err="1" smtClean="0">
                          <a:latin typeface="Calibri" panose="020F0502020204030204" pitchFamily="34" charset="0"/>
                        </a:rPr>
                        <a:t>hrs</a:t>
                      </a:r>
                      <a:endParaRPr lang="en-US" sz="140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smtClean="0">
                          <a:latin typeface="Calibri" panose="020F0502020204030204" pitchFamily="34" charset="0"/>
                        </a:rPr>
                        <a:t>27</a:t>
                      </a:r>
                      <a:endParaRPr lang="en-US" sz="140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smtClean="0">
                          <a:latin typeface="Calibri" panose="020F0502020204030204" pitchFamily="34" charset="0"/>
                        </a:rPr>
                        <a:t>1 day</a:t>
                      </a:r>
                      <a:endParaRPr lang="en-US" sz="140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smtClean="0">
                          <a:latin typeface="Calibri" panose="020F0502020204030204" pitchFamily="34" charset="0"/>
                        </a:rPr>
                        <a:t>133 GB</a:t>
                      </a:r>
                      <a:endParaRPr lang="en-US" sz="140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25989">
                <a:tc gridSpan="8">
                  <a:txBody>
                    <a:bodyPr/>
                    <a:lstStyle/>
                    <a:p>
                      <a:pPr algn="r"/>
                      <a:endParaRPr lang="en-US" sz="1400">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algn="ctr"/>
                      <a:endParaRPr lang="en-US" sz="14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sz="14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sz="14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sz="14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sz="14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sz="14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sz="14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72892">
                <a:tc>
                  <a:txBody>
                    <a:bodyPr/>
                    <a:lstStyle/>
                    <a:p>
                      <a:pPr algn="r"/>
                      <a:r>
                        <a:rPr lang="en-US" sz="1400" smtClean="0">
                          <a:latin typeface="Calibri" panose="020F0502020204030204" pitchFamily="34" charset="0"/>
                        </a:rPr>
                        <a:t>Global Reanalysis</a:t>
                      </a:r>
                      <a:endParaRPr lang="en-US" sz="140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smtClean="0">
                          <a:latin typeface="Calibri" panose="020F0502020204030204" pitchFamily="34" charset="0"/>
                        </a:rPr>
                        <a:t>278</a:t>
                      </a:r>
                      <a:endParaRPr lang="en-US" sz="140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3">
                  <a:txBody>
                    <a:bodyPr/>
                    <a:lstStyle/>
                    <a:p>
                      <a:pPr algn="ctr"/>
                      <a:r>
                        <a:rPr lang="en-US" sz="1400" smtClean="0">
                          <a:latin typeface="Calibri" panose="020F0502020204030204" pitchFamily="34" charset="0"/>
                        </a:rPr>
                        <a:t>Global</a:t>
                      </a:r>
                      <a:endParaRPr lang="en-US" sz="140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smtClean="0">
                          <a:latin typeface="Calibri" panose="020F0502020204030204" pitchFamily="34" charset="0"/>
                        </a:rPr>
                        <a:t>144 x 73</a:t>
                      </a:r>
                      <a:endParaRPr lang="en-US" sz="140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smtClean="0">
                          <a:latin typeface="Calibri" panose="020F0502020204030204" pitchFamily="34" charset="0"/>
                        </a:rPr>
                        <a:t>6 </a:t>
                      </a:r>
                      <a:r>
                        <a:rPr lang="en-US" sz="1400" err="1" smtClean="0">
                          <a:latin typeface="Calibri" panose="020F0502020204030204" pitchFamily="34" charset="0"/>
                        </a:rPr>
                        <a:t>hrs</a:t>
                      </a:r>
                      <a:endParaRPr lang="en-US" sz="140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smtClean="0">
                          <a:latin typeface="Calibri" panose="020F0502020204030204" pitchFamily="34" charset="0"/>
                        </a:rPr>
                        <a:t>18</a:t>
                      </a:r>
                      <a:endParaRPr lang="en-US" sz="140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smtClean="0">
                          <a:latin typeface="Calibri" panose="020F0502020204030204" pitchFamily="34" charset="0"/>
                        </a:rPr>
                        <a:t>1 month</a:t>
                      </a:r>
                      <a:endParaRPr lang="en-US" sz="140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smtClean="0">
                          <a:latin typeface="Calibri" panose="020F0502020204030204" pitchFamily="34" charset="0"/>
                        </a:rPr>
                        <a:t>0.11 GB</a:t>
                      </a:r>
                      <a:endParaRPr lang="en-US" sz="140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72892">
                <a:tc>
                  <a:txBody>
                    <a:bodyPr/>
                    <a:lstStyle/>
                    <a:p>
                      <a:pPr algn="r"/>
                      <a:r>
                        <a:rPr lang="en-US" sz="1400" smtClean="0">
                          <a:latin typeface="Calibri" panose="020F0502020204030204" pitchFamily="34" charset="0"/>
                        </a:rPr>
                        <a:t>GDAS 1 degree</a:t>
                      </a:r>
                      <a:endParaRPr lang="en-US" sz="140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smtClean="0">
                          <a:latin typeface="Calibri" panose="020F0502020204030204" pitchFamily="34" charset="0"/>
                        </a:rPr>
                        <a:t>111</a:t>
                      </a:r>
                      <a:endParaRPr lang="en-US" sz="140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ctr"/>
                      <a:endParaRPr lang="en-US" sz="14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smtClean="0">
                          <a:latin typeface="Calibri" panose="020F0502020204030204" pitchFamily="34" charset="0"/>
                        </a:rPr>
                        <a:t>360 x 181</a:t>
                      </a:r>
                      <a:endParaRPr lang="en-US" sz="140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smtClean="0">
                          <a:latin typeface="Calibri" panose="020F0502020204030204" pitchFamily="34" charset="0"/>
                        </a:rPr>
                        <a:t>3 </a:t>
                      </a:r>
                      <a:r>
                        <a:rPr lang="en-US" sz="1400" err="1" smtClean="0">
                          <a:latin typeface="Calibri" panose="020F0502020204030204" pitchFamily="34" charset="0"/>
                        </a:rPr>
                        <a:t>hrs</a:t>
                      </a:r>
                      <a:endParaRPr lang="en-US" sz="140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smtClean="0">
                          <a:latin typeface="Calibri" panose="020F0502020204030204" pitchFamily="34" charset="0"/>
                        </a:rPr>
                        <a:t>24</a:t>
                      </a:r>
                      <a:endParaRPr lang="en-US" sz="140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smtClean="0">
                          <a:latin typeface="Calibri" panose="020F0502020204030204" pitchFamily="34" charset="0"/>
                        </a:rPr>
                        <a:t>1 week</a:t>
                      </a:r>
                      <a:endParaRPr lang="en-US" sz="140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smtClean="0">
                          <a:latin typeface="Calibri" panose="020F0502020204030204" pitchFamily="34" charset="0"/>
                        </a:rPr>
                        <a:t>2.5 GB</a:t>
                      </a:r>
                      <a:endParaRPr lang="en-US" sz="140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72892">
                <a:tc>
                  <a:txBody>
                    <a:bodyPr/>
                    <a:lstStyle/>
                    <a:p>
                      <a:pPr algn="r"/>
                      <a:r>
                        <a:rPr lang="en-US" sz="1400" smtClean="0">
                          <a:latin typeface="Calibri" panose="020F0502020204030204" pitchFamily="34" charset="0"/>
                        </a:rPr>
                        <a:t>GDAS 0.5 degree</a:t>
                      </a:r>
                      <a:endParaRPr lang="en-US" sz="140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smtClean="0">
                          <a:latin typeface="Calibri" panose="020F0502020204030204" pitchFamily="34" charset="0"/>
                        </a:rPr>
                        <a:t>55</a:t>
                      </a:r>
                      <a:endParaRPr lang="en-US" sz="140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ctr"/>
                      <a:endParaRPr lang="en-US" sz="14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smtClean="0">
                          <a:latin typeface="Calibri" panose="020F0502020204030204" pitchFamily="34" charset="0"/>
                        </a:rPr>
                        <a:t>720 x 361</a:t>
                      </a:r>
                      <a:endParaRPr lang="en-US" sz="140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smtClean="0">
                          <a:latin typeface="Calibri" panose="020F0502020204030204" pitchFamily="34" charset="0"/>
                        </a:rPr>
                        <a:t>3 </a:t>
                      </a:r>
                      <a:r>
                        <a:rPr lang="en-US" sz="1400" err="1" smtClean="0">
                          <a:latin typeface="Calibri" panose="020F0502020204030204" pitchFamily="34" charset="0"/>
                        </a:rPr>
                        <a:t>hrs</a:t>
                      </a:r>
                      <a:endParaRPr lang="en-US" sz="140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smtClean="0">
                          <a:latin typeface="Calibri" panose="020F0502020204030204" pitchFamily="34" charset="0"/>
                        </a:rPr>
                        <a:t>56</a:t>
                      </a:r>
                      <a:endParaRPr lang="en-US" sz="140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smtClean="0">
                          <a:latin typeface="Calibri" panose="020F0502020204030204" pitchFamily="34" charset="0"/>
                        </a:rPr>
                        <a:t>1 day</a:t>
                      </a:r>
                      <a:endParaRPr lang="en-US" sz="140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smtClean="0">
                          <a:latin typeface="Calibri" panose="020F0502020204030204" pitchFamily="34" charset="0"/>
                        </a:rPr>
                        <a:t>212 GB</a:t>
                      </a:r>
                      <a:endParaRPr lang="en-US" sz="140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6638274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8/13/2015</a:t>
            </a:r>
            <a:endParaRPr lang="es-ES"/>
          </a:p>
        </p:txBody>
      </p:sp>
      <p:sp>
        <p:nvSpPr>
          <p:cNvPr id="4" name="Footer Placeholder 3"/>
          <p:cNvSpPr>
            <a:spLocks noGrp="1"/>
          </p:cNvSpPr>
          <p:nvPr>
            <p:ph type="ftr" sz="quarter" idx="11"/>
          </p:nvPr>
        </p:nvSpPr>
        <p:spPr/>
        <p:txBody>
          <a:bodyPr/>
          <a:lstStyle/>
          <a:p>
            <a:pPr>
              <a:defRPr/>
            </a:pPr>
            <a:r>
              <a:rPr lang="es-ES" smtClean="0"/>
              <a:t>Air Resources Laboratory</a:t>
            </a:r>
            <a:endParaRPr lang="es-ES"/>
          </a:p>
        </p:txBody>
      </p:sp>
      <p:sp>
        <p:nvSpPr>
          <p:cNvPr id="5" name="Slide Number Placeholder 4"/>
          <p:cNvSpPr>
            <a:spLocks noGrp="1"/>
          </p:cNvSpPr>
          <p:nvPr>
            <p:ph type="sldNum" sz="quarter" idx="12"/>
          </p:nvPr>
        </p:nvSpPr>
        <p:spPr/>
        <p:txBody>
          <a:bodyPr/>
          <a:lstStyle/>
          <a:p>
            <a:pPr>
              <a:defRPr/>
            </a:pPr>
            <a:fld id="{4DDE19F7-C2CA-497A-B835-C7C3870DBE22}" type="slidenum">
              <a:rPr lang="es-ES" smtClean="0"/>
              <a:pPr>
                <a:defRPr/>
              </a:pPr>
              <a:t>17</a:t>
            </a:fld>
            <a:endParaRPr lang="es-ES"/>
          </a:p>
        </p:txBody>
      </p:sp>
      <p:sp>
        <p:nvSpPr>
          <p:cNvPr id="6" name="TextBox 5"/>
          <p:cNvSpPr txBox="1"/>
          <p:nvPr/>
        </p:nvSpPr>
        <p:spPr>
          <a:xfrm>
            <a:off x="1662806" y="224135"/>
            <a:ext cx="5804794" cy="461665"/>
          </a:xfrm>
          <a:prstGeom prst="rect">
            <a:avLst/>
          </a:prstGeom>
          <a:solidFill>
            <a:schemeClr val="tx1"/>
          </a:solidFill>
          <a:ln>
            <a:solidFill>
              <a:schemeClr val="bg1"/>
            </a:solidFill>
          </a:ln>
        </p:spPr>
        <p:txBody>
          <a:bodyPr wrap="none" rtlCol="0">
            <a:spAutoFit/>
          </a:bodyPr>
          <a:lstStyle/>
          <a:p>
            <a:r>
              <a:rPr lang="en-US" sz="2400" b="1" smtClean="0">
                <a:solidFill>
                  <a:schemeClr val="bg1"/>
                </a:solidFill>
              </a:rPr>
              <a:t>How can the HYSPLIT model be used?</a:t>
            </a:r>
            <a:endParaRPr lang="en-US" sz="2400" b="1">
              <a:solidFill>
                <a:schemeClr val="bg1"/>
              </a:solidFill>
            </a:endParaRPr>
          </a:p>
        </p:txBody>
      </p:sp>
      <p:sp>
        <p:nvSpPr>
          <p:cNvPr id="7" name="TextBox 6"/>
          <p:cNvSpPr txBox="1"/>
          <p:nvPr/>
        </p:nvSpPr>
        <p:spPr>
          <a:xfrm>
            <a:off x="304800" y="1286470"/>
            <a:ext cx="8305800" cy="3416320"/>
          </a:xfrm>
          <a:prstGeom prst="rect">
            <a:avLst/>
          </a:prstGeom>
          <a:noFill/>
        </p:spPr>
        <p:txBody>
          <a:bodyPr wrap="square" rtlCol="0">
            <a:spAutoFit/>
          </a:bodyPr>
          <a:lstStyle/>
          <a:p>
            <a:pPr marL="285750" indent="-285750">
              <a:spcAft>
                <a:spcPts val="2400"/>
              </a:spcAft>
              <a:buFont typeface="Wingdings" panose="05000000000000000000" pitchFamily="2" charset="2"/>
              <a:buChar char="q"/>
            </a:pPr>
            <a:r>
              <a:rPr lang="en-US" smtClean="0">
                <a:solidFill>
                  <a:schemeClr val="bg1"/>
                </a:solidFill>
              </a:rPr>
              <a:t>Online, via the READY website</a:t>
            </a:r>
          </a:p>
          <a:p>
            <a:pPr marL="285750" indent="-285750">
              <a:spcBef>
                <a:spcPts val="1200"/>
              </a:spcBef>
              <a:spcAft>
                <a:spcPts val="0"/>
              </a:spcAft>
              <a:buFont typeface="Wingdings" panose="05000000000000000000" pitchFamily="2" charset="2"/>
              <a:buChar char="q"/>
            </a:pPr>
            <a:r>
              <a:rPr lang="en-US" smtClean="0">
                <a:solidFill>
                  <a:schemeClr val="bg1"/>
                </a:solidFill>
              </a:rPr>
              <a:t>Can download the entire model to your local computer – Windows, Mac, or Linux – and run the model locally</a:t>
            </a:r>
          </a:p>
          <a:p>
            <a:pPr marL="742950" lvl="1" indent="-285750">
              <a:spcBef>
                <a:spcPts val="1200"/>
              </a:spcBef>
              <a:spcAft>
                <a:spcPts val="0"/>
              </a:spcAft>
              <a:buFont typeface="Wingdings" panose="05000000000000000000" pitchFamily="2" charset="2"/>
              <a:buChar char="q"/>
            </a:pPr>
            <a:r>
              <a:rPr lang="en-US" smtClean="0">
                <a:solidFill>
                  <a:schemeClr val="bg1"/>
                </a:solidFill>
              </a:rPr>
              <a:t>Graphical User Interface</a:t>
            </a:r>
          </a:p>
          <a:p>
            <a:pPr marL="742950" lvl="1" indent="-285750">
              <a:spcBef>
                <a:spcPts val="1200"/>
              </a:spcBef>
              <a:spcAft>
                <a:spcPts val="0"/>
              </a:spcAft>
              <a:buFont typeface="Wingdings" panose="05000000000000000000" pitchFamily="2" charset="2"/>
              <a:buChar char="q"/>
            </a:pPr>
            <a:r>
              <a:rPr lang="en-US" smtClean="0">
                <a:solidFill>
                  <a:schemeClr val="bg1"/>
                </a:solidFill>
              </a:rPr>
              <a:t>from the Command Line </a:t>
            </a:r>
          </a:p>
          <a:p>
            <a:pPr marL="742950" lvl="1" indent="-285750">
              <a:spcBef>
                <a:spcPts val="1200"/>
              </a:spcBef>
              <a:spcAft>
                <a:spcPts val="0"/>
              </a:spcAft>
              <a:buFont typeface="Wingdings" panose="05000000000000000000" pitchFamily="2" charset="2"/>
              <a:buChar char="q"/>
            </a:pPr>
            <a:r>
              <a:rPr lang="en-US" smtClean="0">
                <a:solidFill>
                  <a:schemeClr val="bg1"/>
                </a:solidFill>
              </a:rPr>
              <a:t>Scripts</a:t>
            </a:r>
          </a:p>
          <a:p>
            <a:pPr marL="285750" indent="-285750">
              <a:spcBef>
                <a:spcPts val="3600"/>
              </a:spcBef>
              <a:spcAft>
                <a:spcPts val="2400"/>
              </a:spcAft>
              <a:buFont typeface="Wingdings" panose="05000000000000000000" pitchFamily="2" charset="2"/>
              <a:buChar char="q"/>
            </a:pPr>
            <a:r>
              <a:rPr lang="en-US" smtClean="0">
                <a:solidFill>
                  <a:schemeClr val="bg1"/>
                </a:solidFill>
              </a:rPr>
              <a:t>To use </a:t>
            </a:r>
            <a:r>
              <a:rPr lang="en-US" i="1" smtClean="0">
                <a:solidFill>
                  <a:schemeClr val="bg1"/>
                </a:solidFill>
              </a:rPr>
              <a:t>Forecast Meteorological data</a:t>
            </a:r>
            <a:r>
              <a:rPr lang="en-US" smtClean="0">
                <a:solidFill>
                  <a:schemeClr val="bg1"/>
                </a:solidFill>
              </a:rPr>
              <a:t>, you have to be a </a:t>
            </a:r>
            <a:r>
              <a:rPr lang="en-US" i="1" smtClean="0">
                <a:solidFill>
                  <a:schemeClr val="bg1"/>
                </a:solidFill>
              </a:rPr>
              <a:t>registered</a:t>
            </a:r>
            <a:r>
              <a:rPr lang="en-US" smtClean="0">
                <a:solidFill>
                  <a:schemeClr val="bg1"/>
                </a:solidFill>
              </a:rPr>
              <a:t> user</a:t>
            </a:r>
          </a:p>
        </p:txBody>
      </p:sp>
    </p:spTree>
    <p:extLst>
      <p:ext uri="{BB962C8B-B14F-4D97-AF65-F5344CB8AC3E}">
        <p14:creationId xmlns:p14="http://schemas.microsoft.com/office/powerpoint/2010/main" val="34738973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8/13/2015</a:t>
            </a:r>
            <a:endParaRPr lang="es-ES"/>
          </a:p>
        </p:txBody>
      </p:sp>
      <p:sp>
        <p:nvSpPr>
          <p:cNvPr id="4" name="Footer Placeholder 3"/>
          <p:cNvSpPr>
            <a:spLocks noGrp="1"/>
          </p:cNvSpPr>
          <p:nvPr>
            <p:ph type="ftr" sz="quarter" idx="11"/>
          </p:nvPr>
        </p:nvSpPr>
        <p:spPr/>
        <p:txBody>
          <a:bodyPr/>
          <a:lstStyle/>
          <a:p>
            <a:pPr>
              <a:defRPr/>
            </a:pPr>
            <a:r>
              <a:rPr lang="es-ES" smtClean="0"/>
              <a:t>Air Resources Laboratory</a:t>
            </a:r>
            <a:endParaRPr lang="es-ES"/>
          </a:p>
        </p:txBody>
      </p:sp>
      <p:sp>
        <p:nvSpPr>
          <p:cNvPr id="5" name="Slide Number Placeholder 4"/>
          <p:cNvSpPr>
            <a:spLocks noGrp="1"/>
          </p:cNvSpPr>
          <p:nvPr>
            <p:ph type="sldNum" sz="quarter" idx="12"/>
          </p:nvPr>
        </p:nvSpPr>
        <p:spPr/>
        <p:txBody>
          <a:bodyPr/>
          <a:lstStyle/>
          <a:p>
            <a:pPr>
              <a:defRPr/>
            </a:pPr>
            <a:fld id="{4DDE19F7-C2CA-497A-B835-C7C3870DBE22}" type="slidenum">
              <a:rPr lang="es-ES" smtClean="0"/>
              <a:pPr>
                <a:defRPr/>
              </a:pPr>
              <a:t>18</a:t>
            </a:fld>
            <a:endParaRPr lang="es-ES"/>
          </a:p>
        </p:txBody>
      </p:sp>
      <p:sp>
        <p:nvSpPr>
          <p:cNvPr id="7" name="TextBox 6"/>
          <p:cNvSpPr txBox="1"/>
          <p:nvPr/>
        </p:nvSpPr>
        <p:spPr>
          <a:xfrm>
            <a:off x="2438400" y="1203960"/>
            <a:ext cx="4267200" cy="4031873"/>
          </a:xfrm>
          <a:prstGeom prst="rect">
            <a:avLst/>
          </a:prstGeom>
          <a:noFill/>
        </p:spPr>
        <p:txBody>
          <a:bodyPr wrap="square" rtlCol="0">
            <a:spAutoFit/>
          </a:bodyPr>
          <a:lstStyle/>
          <a:p>
            <a:pPr>
              <a:spcAft>
                <a:spcPts val="2400"/>
              </a:spcAft>
            </a:pPr>
            <a:r>
              <a:rPr lang="en-US" sz="7200" smtClean="0">
                <a:solidFill>
                  <a:schemeClr val="bg1"/>
                </a:solidFill>
              </a:rPr>
              <a:t>Running </a:t>
            </a:r>
          </a:p>
          <a:p>
            <a:pPr>
              <a:spcAft>
                <a:spcPts val="2400"/>
              </a:spcAft>
            </a:pPr>
            <a:r>
              <a:rPr lang="en-US" sz="7200" smtClean="0">
                <a:solidFill>
                  <a:schemeClr val="bg1"/>
                </a:solidFill>
              </a:rPr>
              <a:t>HYSPLIT </a:t>
            </a:r>
          </a:p>
          <a:p>
            <a:pPr>
              <a:spcAft>
                <a:spcPts val="2400"/>
              </a:spcAft>
            </a:pPr>
            <a:r>
              <a:rPr lang="en-US" sz="7200" smtClean="0">
                <a:solidFill>
                  <a:schemeClr val="bg1"/>
                </a:solidFill>
              </a:rPr>
              <a:t>On-Line</a:t>
            </a:r>
          </a:p>
        </p:txBody>
      </p:sp>
    </p:spTree>
    <p:extLst>
      <p:ext uri="{BB962C8B-B14F-4D97-AF65-F5344CB8AC3E}">
        <p14:creationId xmlns:p14="http://schemas.microsoft.com/office/powerpoint/2010/main" val="7310305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8/13/2015</a:t>
            </a:r>
            <a:endParaRPr lang="es-ES"/>
          </a:p>
        </p:txBody>
      </p:sp>
      <p:sp>
        <p:nvSpPr>
          <p:cNvPr id="4" name="Footer Placeholder 3"/>
          <p:cNvSpPr>
            <a:spLocks noGrp="1"/>
          </p:cNvSpPr>
          <p:nvPr>
            <p:ph type="ftr" sz="quarter" idx="11"/>
          </p:nvPr>
        </p:nvSpPr>
        <p:spPr/>
        <p:txBody>
          <a:bodyPr/>
          <a:lstStyle/>
          <a:p>
            <a:pPr>
              <a:defRPr/>
            </a:pPr>
            <a:r>
              <a:rPr lang="es-ES" smtClean="0"/>
              <a:t>Air Resources Laboratory</a:t>
            </a:r>
            <a:endParaRPr lang="es-ES"/>
          </a:p>
        </p:txBody>
      </p:sp>
      <p:sp>
        <p:nvSpPr>
          <p:cNvPr id="5" name="Slide Number Placeholder 4"/>
          <p:cNvSpPr>
            <a:spLocks noGrp="1"/>
          </p:cNvSpPr>
          <p:nvPr>
            <p:ph type="sldNum" sz="quarter" idx="12"/>
          </p:nvPr>
        </p:nvSpPr>
        <p:spPr/>
        <p:txBody>
          <a:bodyPr/>
          <a:lstStyle/>
          <a:p>
            <a:pPr>
              <a:defRPr/>
            </a:pPr>
            <a:fld id="{4DDE19F7-C2CA-497A-B835-C7C3870DBE22}" type="slidenum">
              <a:rPr lang="es-ES" smtClean="0"/>
              <a:pPr>
                <a:defRPr/>
              </a:pPr>
              <a:t>19</a:t>
            </a:fld>
            <a:endParaRPr lang="es-ES"/>
          </a:p>
        </p:txBody>
      </p:sp>
      <p:sp>
        <p:nvSpPr>
          <p:cNvPr id="6" name="TextBox 5"/>
          <p:cNvSpPr txBox="1"/>
          <p:nvPr/>
        </p:nvSpPr>
        <p:spPr>
          <a:xfrm>
            <a:off x="2514600" y="224135"/>
            <a:ext cx="4059125" cy="461665"/>
          </a:xfrm>
          <a:prstGeom prst="rect">
            <a:avLst/>
          </a:prstGeom>
          <a:solidFill>
            <a:schemeClr val="tx1"/>
          </a:solidFill>
          <a:ln>
            <a:solidFill>
              <a:schemeClr val="bg1"/>
            </a:solidFill>
          </a:ln>
        </p:spPr>
        <p:txBody>
          <a:bodyPr wrap="none" rtlCol="0">
            <a:spAutoFit/>
          </a:bodyPr>
          <a:lstStyle/>
          <a:p>
            <a:r>
              <a:rPr lang="en-US" sz="2400" b="1" smtClean="0">
                <a:solidFill>
                  <a:schemeClr val="bg1"/>
                </a:solidFill>
              </a:rPr>
              <a:t>Running HYSPLIT On-Line</a:t>
            </a:r>
            <a:endParaRPr lang="en-US" sz="2400" b="1">
              <a:solidFill>
                <a:schemeClr val="bg1"/>
              </a:solidFill>
            </a:endParaRPr>
          </a:p>
        </p:txBody>
      </p:sp>
      <p:pic>
        <p:nvPicPr>
          <p:cNvPr id="136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810737"/>
            <a:ext cx="6400800" cy="5590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657600" y="914400"/>
            <a:ext cx="3065839" cy="369332"/>
          </a:xfrm>
          <a:prstGeom prst="rect">
            <a:avLst/>
          </a:prstGeom>
          <a:solidFill>
            <a:schemeClr val="tx1"/>
          </a:solidFill>
          <a:ln w="19050">
            <a:solidFill>
              <a:schemeClr val="bg1"/>
            </a:solidFill>
          </a:ln>
        </p:spPr>
        <p:txBody>
          <a:bodyPr wrap="none">
            <a:spAutoFit/>
          </a:bodyPr>
          <a:lstStyle/>
          <a:p>
            <a:r>
              <a:rPr lang="en-US" smtClean="0">
                <a:solidFill>
                  <a:schemeClr val="bg1"/>
                </a:solidFill>
              </a:rPr>
              <a:t>https://www.ready.noaa.gov/</a:t>
            </a:r>
            <a:endParaRPr lang="en-US">
              <a:solidFill>
                <a:schemeClr val="bg1"/>
              </a:solidFill>
            </a:endParaRPr>
          </a:p>
        </p:txBody>
      </p:sp>
      <p:sp>
        <p:nvSpPr>
          <p:cNvPr id="8" name="Right Arrow 7"/>
          <p:cNvSpPr/>
          <p:nvPr/>
        </p:nvSpPr>
        <p:spPr>
          <a:xfrm>
            <a:off x="672738" y="2762793"/>
            <a:ext cx="838200" cy="381000"/>
          </a:xfrm>
          <a:prstGeom prst="rightArrow">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64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solidFill>
                  <a:srgbClr val="04617B">
                    <a:shade val="90000"/>
                  </a:srgbClr>
                </a:solidFill>
              </a:rPr>
              <a:t>8/13/2015</a:t>
            </a:r>
            <a:endParaRPr lang="es-ES">
              <a:solidFill>
                <a:srgbClr val="04617B">
                  <a:shade val="90000"/>
                </a:srgbClr>
              </a:solidFill>
            </a:endParaRPr>
          </a:p>
        </p:txBody>
      </p:sp>
      <p:sp>
        <p:nvSpPr>
          <p:cNvPr id="4" name="Footer Placeholder 3"/>
          <p:cNvSpPr>
            <a:spLocks noGrp="1"/>
          </p:cNvSpPr>
          <p:nvPr>
            <p:ph type="ftr" sz="quarter" idx="11"/>
          </p:nvPr>
        </p:nvSpPr>
        <p:spPr/>
        <p:txBody>
          <a:bodyPr/>
          <a:lstStyle/>
          <a:p>
            <a:pPr>
              <a:defRPr/>
            </a:pPr>
            <a:r>
              <a:rPr lang="es-ES" smtClean="0">
                <a:solidFill>
                  <a:srgbClr val="04617B">
                    <a:shade val="90000"/>
                  </a:srgbClr>
                </a:solidFill>
              </a:rPr>
              <a:t>Air Resources Laboratory</a:t>
            </a:r>
            <a:endParaRPr lang="es-ES">
              <a:solidFill>
                <a:srgbClr val="04617B">
                  <a:shade val="90000"/>
                </a:srgbClr>
              </a:solidFill>
            </a:endParaRPr>
          </a:p>
        </p:txBody>
      </p:sp>
      <p:sp>
        <p:nvSpPr>
          <p:cNvPr id="5" name="Slide Number Placeholder 4"/>
          <p:cNvSpPr>
            <a:spLocks noGrp="1"/>
          </p:cNvSpPr>
          <p:nvPr>
            <p:ph type="sldNum" sz="quarter" idx="12"/>
          </p:nvPr>
        </p:nvSpPr>
        <p:spPr/>
        <p:txBody>
          <a:bodyPr/>
          <a:lstStyle/>
          <a:p>
            <a:pPr>
              <a:defRPr/>
            </a:pPr>
            <a:fld id="{4DDE19F7-C2CA-497A-B835-C7C3870DBE22}" type="slidenum">
              <a:rPr lang="es-ES" smtClean="0">
                <a:solidFill>
                  <a:srgbClr val="04617B">
                    <a:shade val="90000"/>
                  </a:srgbClr>
                </a:solidFill>
              </a:rPr>
              <a:pPr>
                <a:defRPr/>
              </a:pPr>
              <a:t>2</a:t>
            </a:fld>
            <a:endParaRPr lang="es-ES">
              <a:solidFill>
                <a:srgbClr val="04617B">
                  <a:shade val="90000"/>
                </a:srgbClr>
              </a:solidFill>
            </a:endParaRPr>
          </a:p>
        </p:txBody>
      </p:sp>
      <p:sp>
        <p:nvSpPr>
          <p:cNvPr id="7" name="TextBox 6"/>
          <p:cNvSpPr txBox="1"/>
          <p:nvPr/>
        </p:nvSpPr>
        <p:spPr>
          <a:xfrm>
            <a:off x="304800" y="1752600"/>
            <a:ext cx="2286000" cy="2308324"/>
          </a:xfrm>
          <a:prstGeom prst="rect">
            <a:avLst/>
          </a:prstGeom>
          <a:noFill/>
        </p:spPr>
        <p:txBody>
          <a:bodyPr wrap="square" rtlCol="0">
            <a:spAutoFit/>
          </a:bodyPr>
          <a:lstStyle/>
          <a:p>
            <a:pPr>
              <a:spcAft>
                <a:spcPts val="2400"/>
              </a:spcAft>
            </a:pPr>
            <a:r>
              <a:rPr lang="en-US" sz="3600" smtClean="0">
                <a:solidFill>
                  <a:prstClr val="white"/>
                </a:solidFill>
              </a:rPr>
              <a:t>What is the HYSPLIT model?</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562100"/>
            <a:ext cx="6066644" cy="3733800"/>
          </a:xfrm>
          <a:prstGeom prst="rect">
            <a:avLst/>
          </a:prstGeom>
          <a:noFill/>
          <a:ln w="381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47187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8/13/2015</a:t>
            </a:r>
            <a:endParaRPr lang="es-ES"/>
          </a:p>
        </p:txBody>
      </p:sp>
      <p:sp>
        <p:nvSpPr>
          <p:cNvPr id="4" name="Footer Placeholder 3"/>
          <p:cNvSpPr>
            <a:spLocks noGrp="1"/>
          </p:cNvSpPr>
          <p:nvPr>
            <p:ph type="ftr" sz="quarter" idx="11"/>
          </p:nvPr>
        </p:nvSpPr>
        <p:spPr/>
        <p:txBody>
          <a:bodyPr/>
          <a:lstStyle/>
          <a:p>
            <a:pPr>
              <a:defRPr/>
            </a:pPr>
            <a:r>
              <a:rPr lang="es-ES" smtClean="0"/>
              <a:t>Air Resources Laboratory</a:t>
            </a:r>
            <a:endParaRPr lang="es-ES"/>
          </a:p>
        </p:txBody>
      </p:sp>
      <p:sp>
        <p:nvSpPr>
          <p:cNvPr id="5" name="Slide Number Placeholder 4"/>
          <p:cNvSpPr>
            <a:spLocks noGrp="1"/>
          </p:cNvSpPr>
          <p:nvPr>
            <p:ph type="sldNum" sz="quarter" idx="12"/>
          </p:nvPr>
        </p:nvSpPr>
        <p:spPr/>
        <p:txBody>
          <a:bodyPr/>
          <a:lstStyle/>
          <a:p>
            <a:pPr>
              <a:defRPr/>
            </a:pPr>
            <a:fld id="{4DDE19F7-C2CA-497A-B835-C7C3870DBE22}" type="slidenum">
              <a:rPr lang="es-ES" smtClean="0"/>
              <a:pPr>
                <a:defRPr/>
              </a:pPr>
              <a:t>20</a:t>
            </a:fld>
            <a:endParaRPr lang="es-ES"/>
          </a:p>
        </p:txBody>
      </p:sp>
      <p:sp>
        <p:nvSpPr>
          <p:cNvPr id="6" name="TextBox 5"/>
          <p:cNvSpPr txBox="1"/>
          <p:nvPr/>
        </p:nvSpPr>
        <p:spPr>
          <a:xfrm>
            <a:off x="2514600" y="224135"/>
            <a:ext cx="4059125" cy="461665"/>
          </a:xfrm>
          <a:prstGeom prst="rect">
            <a:avLst/>
          </a:prstGeom>
          <a:solidFill>
            <a:schemeClr val="tx1"/>
          </a:solidFill>
          <a:ln>
            <a:solidFill>
              <a:schemeClr val="bg1"/>
            </a:solidFill>
          </a:ln>
        </p:spPr>
        <p:txBody>
          <a:bodyPr wrap="none" rtlCol="0">
            <a:spAutoFit/>
          </a:bodyPr>
          <a:lstStyle/>
          <a:p>
            <a:r>
              <a:rPr lang="en-US" sz="2400" b="1" smtClean="0">
                <a:solidFill>
                  <a:schemeClr val="bg1"/>
                </a:solidFill>
              </a:rPr>
              <a:t>Running HYSPLIT On-Line</a:t>
            </a:r>
            <a:endParaRPr lang="en-US" sz="2400" b="1">
              <a:solidFill>
                <a:schemeClr val="bg1"/>
              </a:solidFill>
            </a:endParaRPr>
          </a:p>
        </p:txBody>
      </p:sp>
      <p:pic>
        <p:nvPicPr>
          <p:cNvPr id="137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3519" y="762000"/>
            <a:ext cx="6474227" cy="5674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657600" y="849868"/>
            <a:ext cx="4450898" cy="369332"/>
          </a:xfrm>
          <a:prstGeom prst="rect">
            <a:avLst/>
          </a:prstGeom>
          <a:solidFill>
            <a:schemeClr val="tx1"/>
          </a:solidFill>
          <a:ln w="19050">
            <a:solidFill>
              <a:schemeClr val="bg1"/>
            </a:solidFill>
          </a:ln>
        </p:spPr>
        <p:txBody>
          <a:bodyPr wrap="none">
            <a:spAutoFit/>
          </a:bodyPr>
          <a:lstStyle/>
          <a:p>
            <a:r>
              <a:rPr lang="en-US" smtClean="0">
                <a:solidFill>
                  <a:schemeClr val="bg1"/>
                </a:solidFill>
              </a:rPr>
              <a:t>https://www.ready.noaa.gov/HYSPLIT.php</a:t>
            </a:r>
            <a:endParaRPr lang="en-US">
              <a:solidFill>
                <a:schemeClr val="bg1"/>
              </a:solidFill>
            </a:endParaRPr>
          </a:p>
        </p:txBody>
      </p:sp>
      <p:sp>
        <p:nvSpPr>
          <p:cNvPr id="9" name="Right Arrow 8"/>
          <p:cNvSpPr/>
          <p:nvPr/>
        </p:nvSpPr>
        <p:spPr>
          <a:xfrm flipH="1">
            <a:off x="4389132" y="2730138"/>
            <a:ext cx="838200" cy="381000"/>
          </a:xfrm>
          <a:prstGeom prst="rightArrow">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307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8/13/2015</a:t>
            </a:r>
            <a:endParaRPr lang="es-ES"/>
          </a:p>
        </p:txBody>
      </p:sp>
      <p:sp>
        <p:nvSpPr>
          <p:cNvPr id="4" name="Footer Placeholder 3"/>
          <p:cNvSpPr>
            <a:spLocks noGrp="1"/>
          </p:cNvSpPr>
          <p:nvPr>
            <p:ph type="ftr" sz="quarter" idx="11"/>
          </p:nvPr>
        </p:nvSpPr>
        <p:spPr/>
        <p:txBody>
          <a:bodyPr/>
          <a:lstStyle/>
          <a:p>
            <a:pPr>
              <a:defRPr/>
            </a:pPr>
            <a:r>
              <a:rPr lang="es-ES" smtClean="0"/>
              <a:t>Air Resources Laboratory</a:t>
            </a:r>
            <a:endParaRPr lang="es-ES"/>
          </a:p>
        </p:txBody>
      </p:sp>
      <p:sp>
        <p:nvSpPr>
          <p:cNvPr id="5" name="Slide Number Placeholder 4"/>
          <p:cNvSpPr>
            <a:spLocks noGrp="1"/>
          </p:cNvSpPr>
          <p:nvPr>
            <p:ph type="sldNum" sz="quarter" idx="12"/>
          </p:nvPr>
        </p:nvSpPr>
        <p:spPr/>
        <p:txBody>
          <a:bodyPr/>
          <a:lstStyle/>
          <a:p>
            <a:pPr>
              <a:defRPr/>
            </a:pPr>
            <a:fld id="{4DDE19F7-C2CA-497A-B835-C7C3870DBE22}" type="slidenum">
              <a:rPr lang="es-ES" smtClean="0"/>
              <a:pPr>
                <a:defRPr/>
              </a:pPr>
              <a:t>21</a:t>
            </a:fld>
            <a:endParaRPr lang="es-ES"/>
          </a:p>
        </p:txBody>
      </p:sp>
      <p:sp>
        <p:nvSpPr>
          <p:cNvPr id="6" name="TextBox 5"/>
          <p:cNvSpPr txBox="1"/>
          <p:nvPr/>
        </p:nvSpPr>
        <p:spPr>
          <a:xfrm>
            <a:off x="2514600" y="224135"/>
            <a:ext cx="4059125" cy="461665"/>
          </a:xfrm>
          <a:prstGeom prst="rect">
            <a:avLst/>
          </a:prstGeom>
          <a:solidFill>
            <a:schemeClr val="tx1"/>
          </a:solidFill>
          <a:ln>
            <a:solidFill>
              <a:schemeClr val="bg1"/>
            </a:solidFill>
          </a:ln>
        </p:spPr>
        <p:txBody>
          <a:bodyPr wrap="none" rtlCol="0">
            <a:spAutoFit/>
          </a:bodyPr>
          <a:lstStyle/>
          <a:p>
            <a:r>
              <a:rPr lang="en-US" sz="2400" b="1" smtClean="0">
                <a:solidFill>
                  <a:schemeClr val="bg1"/>
                </a:solidFill>
              </a:rPr>
              <a:t>Running HYSPLIT On-Line</a:t>
            </a:r>
            <a:endParaRPr lang="en-US" sz="2400" b="1">
              <a:solidFill>
                <a:schemeClr val="bg1"/>
              </a:solidFill>
            </a:endParaRPr>
          </a:p>
        </p:txBody>
      </p:sp>
      <p:pic>
        <p:nvPicPr>
          <p:cNvPr id="138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761" y="762000"/>
            <a:ext cx="6732571" cy="5669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657600" y="849868"/>
            <a:ext cx="4925323" cy="369332"/>
          </a:xfrm>
          <a:prstGeom prst="rect">
            <a:avLst/>
          </a:prstGeom>
          <a:solidFill>
            <a:schemeClr val="tx1"/>
          </a:solidFill>
          <a:ln w="19050">
            <a:solidFill>
              <a:schemeClr val="bg1"/>
            </a:solidFill>
          </a:ln>
        </p:spPr>
        <p:txBody>
          <a:bodyPr wrap="none">
            <a:spAutoFit/>
          </a:bodyPr>
          <a:lstStyle/>
          <a:p>
            <a:r>
              <a:rPr lang="en-US" smtClean="0">
                <a:solidFill>
                  <a:schemeClr val="bg1"/>
                </a:solidFill>
              </a:rPr>
              <a:t>https://www.ready.noaa.gov/HYSPLIT_traj.php</a:t>
            </a:r>
            <a:endParaRPr lang="en-US">
              <a:solidFill>
                <a:schemeClr val="bg1"/>
              </a:solidFill>
            </a:endParaRPr>
          </a:p>
        </p:txBody>
      </p:sp>
      <p:sp>
        <p:nvSpPr>
          <p:cNvPr id="10" name="Right Arrow 9"/>
          <p:cNvSpPr/>
          <p:nvPr/>
        </p:nvSpPr>
        <p:spPr>
          <a:xfrm>
            <a:off x="539931" y="2120538"/>
            <a:ext cx="838200" cy="381000"/>
          </a:xfrm>
          <a:prstGeom prst="rightArrow">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9439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8/13/2015</a:t>
            </a:r>
            <a:endParaRPr lang="es-ES"/>
          </a:p>
        </p:txBody>
      </p:sp>
      <p:sp>
        <p:nvSpPr>
          <p:cNvPr id="4" name="Footer Placeholder 3"/>
          <p:cNvSpPr>
            <a:spLocks noGrp="1"/>
          </p:cNvSpPr>
          <p:nvPr>
            <p:ph type="ftr" sz="quarter" idx="11"/>
          </p:nvPr>
        </p:nvSpPr>
        <p:spPr/>
        <p:txBody>
          <a:bodyPr/>
          <a:lstStyle/>
          <a:p>
            <a:pPr>
              <a:defRPr/>
            </a:pPr>
            <a:r>
              <a:rPr lang="es-ES" smtClean="0"/>
              <a:t>Air Resources Laboratory</a:t>
            </a:r>
            <a:endParaRPr lang="es-ES"/>
          </a:p>
        </p:txBody>
      </p:sp>
      <p:sp>
        <p:nvSpPr>
          <p:cNvPr id="5" name="Slide Number Placeholder 4"/>
          <p:cNvSpPr>
            <a:spLocks noGrp="1"/>
          </p:cNvSpPr>
          <p:nvPr>
            <p:ph type="sldNum" sz="quarter" idx="12"/>
          </p:nvPr>
        </p:nvSpPr>
        <p:spPr/>
        <p:txBody>
          <a:bodyPr/>
          <a:lstStyle/>
          <a:p>
            <a:pPr>
              <a:defRPr/>
            </a:pPr>
            <a:fld id="{4DDE19F7-C2CA-497A-B835-C7C3870DBE22}" type="slidenum">
              <a:rPr lang="es-ES" smtClean="0"/>
              <a:pPr>
                <a:defRPr/>
              </a:pPr>
              <a:t>22</a:t>
            </a:fld>
            <a:endParaRPr lang="es-ES"/>
          </a:p>
        </p:txBody>
      </p:sp>
      <p:sp>
        <p:nvSpPr>
          <p:cNvPr id="6" name="TextBox 5"/>
          <p:cNvSpPr txBox="1"/>
          <p:nvPr/>
        </p:nvSpPr>
        <p:spPr>
          <a:xfrm>
            <a:off x="2514600" y="224135"/>
            <a:ext cx="4059125" cy="461665"/>
          </a:xfrm>
          <a:prstGeom prst="rect">
            <a:avLst/>
          </a:prstGeom>
          <a:solidFill>
            <a:schemeClr val="tx1"/>
          </a:solidFill>
          <a:ln>
            <a:solidFill>
              <a:schemeClr val="bg1"/>
            </a:solidFill>
          </a:ln>
        </p:spPr>
        <p:txBody>
          <a:bodyPr wrap="none" rtlCol="0">
            <a:spAutoFit/>
          </a:bodyPr>
          <a:lstStyle/>
          <a:p>
            <a:r>
              <a:rPr lang="en-US" sz="2400" b="1" smtClean="0">
                <a:solidFill>
                  <a:schemeClr val="bg1"/>
                </a:solidFill>
              </a:rPr>
              <a:t>Running HYSPLIT On-Line</a:t>
            </a:r>
            <a:endParaRPr lang="en-US" sz="2400" b="1">
              <a:solidFill>
                <a:schemeClr val="bg1"/>
              </a:solidFill>
            </a:endParaRPr>
          </a:p>
        </p:txBody>
      </p:sp>
      <p:pic>
        <p:nvPicPr>
          <p:cNvPr id="139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7192" y="716280"/>
            <a:ext cx="6216608" cy="5760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30725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8/13/2015</a:t>
            </a:r>
            <a:endParaRPr lang="es-ES"/>
          </a:p>
        </p:txBody>
      </p:sp>
      <p:sp>
        <p:nvSpPr>
          <p:cNvPr id="4" name="Footer Placeholder 3"/>
          <p:cNvSpPr>
            <a:spLocks noGrp="1"/>
          </p:cNvSpPr>
          <p:nvPr>
            <p:ph type="ftr" sz="quarter" idx="11"/>
          </p:nvPr>
        </p:nvSpPr>
        <p:spPr/>
        <p:txBody>
          <a:bodyPr/>
          <a:lstStyle/>
          <a:p>
            <a:pPr>
              <a:defRPr/>
            </a:pPr>
            <a:r>
              <a:rPr lang="es-ES" smtClean="0"/>
              <a:t>Air Resources Laboratory</a:t>
            </a:r>
            <a:endParaRPr lang="es-ES"/>
          </a:p>
        </p:txBody>
      </p:sp>
      <p:sp>
        <p:nvSpPr>
          <p:cNvPr id="5" name="Slide Number Placeholder 4"/>
          <p:cNvSpPr>
            <a:spLocks noGrp="1"/>
          </p:cNvSpPr>
          <p:nvPr>
            <p:ph type="sldNum" sz="quarter" idx="12"/>
          </p:nvPr>
        </p:nvSpPr>
        <p:spPr/>
        <p:txBody>
          <a:bodyPr/>
          <a:lstStyle/>
          <a:p>
            <a:pPr>
              <a:defRPr/>
            </a:pPr>
            <a:fld id="{4DDE19F7-C2CA-497A-B835-C7C3870DBE22}" type="slidenum">
              <a:rPr lang="es-ES" smtClean="0"/>
              <a:pPr>
                <a:defRPr/>
              </a:pPr>
              <a:t>23</a:t>
            </a:fld>
            <a:endParaRPr lang="es-ES"/>
          </a:p>
        </p:txBody>
      </p:sp>
      <p:sp>
        <p:nvSpPr>
          <p:cNvPr id="6" name="TextBox 5"/>
          <p:cNvSpPr txBox="1"/>
          <p:nvPr/>
        </p:nvSpPr>
        <p:spPr>
          <a:xfrm>
            <a:off x="2514600" y="224135"/>
            <a:ext cx="4059125" cy="461665"/>
          </a:xfrm>
          <a:prstGeom prst="rect">
            <a:avLst/>
          </a:prstGeom>
          <a:solidFill>
            <a:schemeClr val="tx1"/>
          </a:solidFill>
          <a:ln>
            <a:solidFill>
              <a:schemeClr val="bg1"/>
            </a:solidFill>
          </a:ln>
        </p:spPr>
        <p:txBody>
          <a:bodyPr wrap="none" rtlCol="0">
            <a:spAutoFit/>
          </a:bodyPr>
          <a:lstStyle/>
          <a:p>
            <a:r>
              <a:rPr lang="en-US" sz="2400" b="1" smtClean="0">
                <a:solidFill>
                  <a:schemeClr val="bg1"/>
                </a:solidFill>
              </a:rPr>
              <a:t>Running HYSPLIT On-Line</a:t>
            </a:r>
            <a:endParaRPr lang="en-US" sz="2400" b="1">
              <a:solidFill>
                <a:schemeClr val="bg1"/>
              </a:solidFill>
            </a:endParaRPr>
          </a:p>
        </p:txBody>
      </p:sp>
      <p:pic>
        <p:nvPicPr>
          <p:cNvPr id="140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381" t="4487" r="61119" b="20592"/>
          <a:stretch/>
        </p:blipFill>
        <p:spPr bwMode="auto">
          <a:xfrm>
            <a:off x="609600" y="1051560"/>
            <a:ext cx="5528545" cy="4754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39918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8/13/2015</a:t>
            </a:r>
            <a:endParaRPr lang="es-ES"/>
          </a:p>
        </p:txBody>
      </p:sp>
      <p:sp>
        <p:nvSpPr>
          <p:cNvPr id="4" name="Footer Placeholder 3"/>
          <p:cNvSpPr>
            <a:spLocks noGrp="1"/>
          </p:cNvSpPr>
          <p:nvPr>
            <p:ph type="ftr" sz="quarter" idx="11"/>
          </p:nvPr>
        </p:nvSpPr>
        <p:spPr/>
        <p:txBody>
          <a:bodyPr/>
          <a:lstStyle/>
          <a:p>
            <a:pPr>
              <a:defRPr/>
            </a:pPr>
            <a:r>
              <a:rPr lang="es-ES" smtClean="0"/>
              <a:t>Air Resources Laboratory</a:t>
            </a:r>
            <a:endParaRPr lang="es-ES"/>
          </a:p>
        </p:txBody>
      </p:sp>
      <p:sp>
        <p:nvSpPr>
          <p:cNvPr id="5" name="Slide Number Placeholder 4"/>
          <p:cNvSpPr>
            <a:spLocks noGrp="1"/>
          </p:cNvSpPr>
          <p:nvPr>
            <p:ph type="sldNum" sz="quarter" idx="12"/>
          </p:nvPr>
        </p:nvSpPr>
        <p:spPr/>
        <p:txBody>
          <a:bodyPr/>
          <a:lstStyle/>
          <a:p>
            <a:pPr>
              <a:defRPr/>
            </a:pPr>
            <a:fld id="{4DDE19F7-C2CA-497A-B835-C7C3870DBE22}" type="slidenum">
              <a:rPr lang="es-ES" smtClean="0"/>
              <a:pPr>
                <a:defRPr/>
              </a:pPr>
              <a:t>24</a:t>
            </a:fld>
            <a:endParaRPr lang="es-ES"/>
          </a:p>
        </p:txBody>
      </p:sp>
      <p:sp>
        <p:nvSpPr>
          <p:cNvPr id="6" name="TextBox 5"/>
          <p:cNvSpPr txBox="1"/>
          <p:nvPr/>
        </p:nvSpPr>
        <p:spPr>
          <a:xfrm>
            <a:off x="2514600" y="224135"/>
            <a:ext cx="4059125" cy="461665"/>
          </a:xfrm>
          <a:prstGeom prst="rect">
            <a:avLst/>
          </a:prstGeom>
          <a:solidFill>
            <a:schemeClr val="tx1"/>
          </a:solidFill>
          <a:ln>
            <a:solidFill>
              <a:schemeClr val="bg1"/>
            </a:solidFill>
          </a:ln>
        </p:spPr>
        <p:txBody>
          <a:bodyPr wrap="none" rtlCol="0">
            <a:spAutoFit/>
          </a:bodyPr>
          <a:lstStyle/>
          <a:p>
            <a:r>
              <a:rPr lang="en-US" sz="2400" b="1" smtClean="0">
                <a:solidFill>
                  <a:schemeClr val="bg1"/>
                </a:solidFill>
              </a:rPr>
              <a:t>Running HYSPLIT On-Line</a:t>
            </a:r>
            <a:endParaRPr lang="en-US" sz="2400" b="1">
              <a:solidFill>
                <a:schemeClr val="bg1"/>
              </a:solidFill>
            </a:endParaRPr>
          </a:p>
        </p:txBody>
      </p:sp>
      <p:pic>
        <p:nvPicPr>
          <p:cNvPr id="14131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305" t="5756" r="61267" b="6878"/>
          <a:stretch/>
        </p:blipFill>
        <p:spPr bwMode="auto">
          <a:xfrm>
            <a:off x="838200" y="1219200"/>
            <a:ext cx="4727226" cy="4754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0903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8/13/2015</a:t>
            </a:r>
            <a:endParaRPr lang="es-ES"/>
          </a:p>
        </p:txBody>
      </p:sp>
      <p:sp>
        <p:nvSpPr>
          <p:cNvPr id="4" name="Footer Placeholder 3"/>
          <p:cNvSpPr>
            <a:spLocks noGrp="1"/>
          </p:cNvSpPr>
          <p:nvPr>
            <p:ph type="ftr" sz="quarter" idx="11"/>
          </p:nvPr>
        </p:nvSpPr>
        <p:spPr/>
        <p:txBody>
          <a:bodyPr/>
          <a:lstStyle/>
          <a:p>
            <a:pPr>
              <a:defRPr/>
            </a:pPr>
            <a:r>
              <a:rPr lang="es-ES" smtClean="0"/>
              <a:t>Air Resources Laboratory</a:t>
            </a:r>
            <a:endParaRPr lang="es-ES"/>
          </a:p>
        </p:txBody>
      </p:sp>
      <p:sp>
        <p:nvSpPr>
          <p:cNvPr id="5" name="Slide Number Placeholder 4"/>
          <p:cNvSpPr>
            <a:spLocks noGrp="1"/>
          </p:cNvSpPr>
          <p:nvPr>
            <p:ph type="sldNum" sz="quarter" idx="12"/>
          </p:nvPr>
        </p:nvSpPr>
        <p:spPr/>
        <p:txBody>
          <a:bodyPr/>
          <a:lstStyle/>
          <a:p>
            <a:pPr>
              <a:defRPr/>
            </a:pPr>
            <a:fld id="{4DDE19F7-C2CA-497A-B835-C7C3870DBE22}" type="slidenum">
              <a:rPr lang="es-ES" smtClean="0"/>
              <a:pPr>
                <a:defRPr/>
              </a:pPr>
              <a:t>25</a:t>
            </a:fld>
            <a:endParaRPr lang="es-ES"/>
          </a:p>
        </p:txBody>
      </p:sp>
      <p:sp>
        <p:nvSpPr>
          <p:cNvPr id="6" name="TextBox 5"/>
          <p:cNvSpPr txBox="1"/>
          <p:nvPr/>
        </p:nvSpPr>
        <p:spPr>
          <a:xfrm>
            <a:off x="2514600" y="224135"/>
            <a:ext cx="4059125" cy="461665"/>
          </a:xfrm>
          <a:prstGeom prst="rect">
            <a:avLst/>
          </a:prstGeom>
          <a:solidFill>
            <a:schemeClr val="tx1"/>
          </a:solidFill>
          <a:ln>
            <a:solidFill>
              <a:schemeClr val="bg1"/>
            </a:solidFill>
          </a:ln>
        </p:spPr>
        <p:txBody>
          <a:bodyPr wrap="none" rtlCol="0">
            <a:spAutoFit/>
          </a:bodyPr>
          <a:lstStyle/>
          <a:p>
            <a:r>
              <a:rPr lang="en-US" sz="2400" b="1" smtClean="0">
                <a:solidFill>
                  <a:schemeClr val="bg1"/>
                </a:solidFill>
              </a:rPr>
              <a:t>Running HYSPLIT On-Line</a:t>
            </a:r>
            <a:endParaRPr lang="en-US" sz="2400" b="1">
              <a:solidFill>
                <a:schemeClr val="bg1"/>
              </a:solidFill>
            </a:endParaRPr>
          </a:p>
        </p:txBody>
      </p:sp>
      <p:pic>
        <p:nvPicPr>
          <p:cNvPr id="142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275" y="1133475"/>
            <a:ext cx="7283450" cy="459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72602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8/13/2015</a:t>
            </a:r>
            <a:endParaRPr lang="es-ES"/>
          </a:p>
        </p:txBody>
      </p:sp>
      <p:sp>
        <p:nvSpPr>
          <p:cNvPr id="4" name="Footer Placeholder 3"/>
          <p:cNvSpPr>
            <a:spLocks noGrp="1"/>
          </p:cNvSpPr>
          <p:nvPr>
            <p:ph type="ftr" sz="quarter" idx="11"/>
          </p:nvPr>
        </p:nvSpPr>
        <p:spPr/>
        <p:txBody>
          <a:bodyPr/>
          <a:lstStyle/>
          <a:p>
            <a:pPr>
              <a:defRPr/>
            </a:pPr>
            <a:r>
              <a:rPr lang="es-ES" smtClean="0"/>
              <a:t>Air Resources Laboratory</a:t>
            </a:r>
            <a:endParaRPr lang="es-ES"/>
          </a:p>
        </p:txBody>
      </p:sp>
      <p:sp>
        <p:nvSpPr>
          <p:cNvPr id="5" name="Slide Number Placeholder 4"/>
          <p:cNvSpPr>
            <a:spLocks noGrp="1"/>
          </p:cNvSpPr>
          <p:nvPr>
            <p:ph type="sldNum" sz="quarter" idx="12"/>
          </p:nvPr>
        </p:nvSpPr>
        <p:spPr/>
        <p:txBody>
          <a:bodyPr/>
          <a:lstStyle/>
          <a:p>
            <a:pPr>
              <a:defRPr/>
            </a:pPr>
            <a:fld id="{4DDE19F7-C2CA-497A-B835-C7C3870DBE22}" type="slidenum">
              <a:rPr lang="es-ES" smtClean="0"/>
              <a:pPr>
                <a:defRPr/>
              </a:pPr>
              <a:t>26</a:t>
            </a:fld>
            <a:endParaRPr lang="es-ES"/>
          </a:p>
        </p:txBody>
      </p:sp>
      <p:sp>
        <p:nvSpPr>
          <p:cNvPr id="6" name="TextBox 5"/>
          <p:cNvSpPr txBox="1"/>
          <p:nvPr/>
        </p:nvSpPr>
        <p:spPr>
          <a:xfrm>
            <a:off x="2514600" y="224135"/>
            <a:ext cx="4059125" cy="461665"/>
          </a:xfrm>
          <a:prstGeom prst="rect">
            <a:avLst/>
          </a:prstGeom>
          <a:solidFill>
            <a:schemeClr val="tx1"/>
          </a:solidFill>
          <a:ln>
            <a:solidFill>
              <a:schemeClr val="bg1"/>
            </a:solidFill>
          </a:ln>
        </p:spPr>
        <p:txBody>
          <a:bodyPr wrap="none" rtlCol="0">
            <a:spAutoFit/>
          </a:bodyPr>
          <a:lstStyle/>
          <a:p>
            <a:r>
              <a:rPr lang="en-US" sz="2400" b="1" smtClean="0">
                <a:solidFill>
                  <a:schemeClr val="bg1"/>
                </a:solidFill>
              </a:rPr>
              <a:t>Running HYSPLIT On-Line</a:t>
            </a:r>
            <a:endParaRPr lang="en-US" sz="2400" b="1">
              <a:solidFill>
                <a:schemeClr val="bg1"/>
              </a:solidFill>
            </a:endParaRPr>
          </a:p>
        </p:txBody>
      </p:sp>
      <p:pic>
        <p:nvPicPr>
          <p:cNvPr id="143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9175" y="784225"/>
            <a:ext cx="7105650" cy="528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93967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8/13/2015</a:t>
            </a:r>
            <a:endParaRPr lang="es-ES"/>
          </a:p>
        </p:txBody>
      </p:sp>
      <p:sp>
        <p:nvSpPr>
          <p:cNvPr id="4" name="Footer Placeholder 3"/>
          <p:cNvSpPr>
            <a:spLocks noGrp="1"/>
          </p:cNvSpPr>
          <p:nvPr>
            <p:ph type="ftr" sz="quarter" idx="11"/>
          </p:nvPr>
        </p:nvSpPr>
        <p:spPr/>
        <p:txBody>
          <a:bodyPr/>
          <a:lstStyle/>
          <a:p>
            <a:pPr>
              <a:defRPr/>
            </a:pPr>
            <a:r>
              <a:rPr lang="es-ES" smtClean="0"/>
              <a:t>Air Resources Laboratory</a:t>
            </a:r>
            <a:endParaRPr lang="es-ES"/>
          </a:p>
        </p:txBody>
      </p:sp>
      <p:sp>
        <p:nvSpPr>
          <p:cNvPr id="5" name="Slide Number Placeholder 4"/>
          <p:cNvSpPr>
            <a:spLocks noGrp="1"/>
          </p:cNvSpPr>
          <p:nvPr>
            <p:ph type="sldNum" sz="quarter" idx="12"/>
          </p:nvPr>
        </p:nvSpPr>
        <p:spPr/>
        <p:txBody>
          <a:bodyPr/>
          <a:lstStyle/>
          <a:p>
            <a:pPr>
              <a:defRPr/>
            </a:pPr>
            <a:fld id="{4DDE19F7-C2CA-497A-B835-C7C3870DBE22}" type="slidenum">
              <a:rPr lang="es-ES" smtClean="0"/>
              <a:pPr>
                <a:defRPr/>
              </a:pPr>
              <a:t>27</a:t>
            </a:fld>
            <a:endParaRPr lang="es-ES"/>
          </a:p>
        </p:txBody>
      </p:sp>
      <p:sp>
        <p:nvSpPr>
          <p:cNvPr id="6" name="TextBox 5"/>
          <p:cNvSpPr txBox="1"/>
          <p:nvPr/>
        </p:nvSpPr>
        <p:spPr>
          <a:xfrm>
            <a:off x="2514600" y="224135"/>
            <a:ext cx="4059125" cy="461665"/>
          </a:xfrm>
          <a:prstGeom prst="rect">
            <a:avLst/>
          </a:prstGeom>
          <a:solidFill>
            <a:schemeClr val="tx1"/>
          </a:solidFill>
          <a:ln>
            <a:solidFill>
              <a:schemeClr val="bg1"/>
            </a:solidFill>
          </a:ln>
        </p:spPr>
        <p:txBody>
          <a:bodyPr wrap="none" rtlCol="0">
            <a:spAutoFit/>
          </a:bodyPr>
          <a:lstStyle/>
          <a:p>
            <a:r>
              <a:rPr lang="en-US" sz="2400" b="1" smtClean="0">
                <a:solidFill>
                  <a:schemeClr val="bg1"/>
                </a:solidFill>
              </a:rPr>
              <a:t>Running HYSPLIT On-Line</a:t>
            </a:r>
            <a:endParaRPr lang="en-US" sz="2400" b="1">
              <a:solidFill>
                <a:schemeClr val="bg1"/>
              </a:solidFill>
            </a:endParaRPr>
          </a:p>
        </p:txBody>
      </p:sp>
      <p:pic>
        <p:nvPicPr>
          <p:cNvPr id="144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175" y="847725"/>
            <a:ext cx="7359650" cy="516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51345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8/13/2015</a:t>
            </a:r>
            <a:endParaRPr lang="es-ES"/>
          </a:p>
        </p:txBody>
      </p:sp>
      <p:sp>
        <p:nvSpPr>
          <p:cNvPr id="4" name="Footer Placeholder 3"/>
          <p:cNvSpPr>
            <a:spLocks noGrp="1"/>
          </p:cNvSpPr>
          <p:nvPr>
            <p:ph type="ftr" sz="quarter" idx="11"/>
          </p:nvPr>
        </p:nvSpPr>
        <p:spPr/>
        <p:txBody>
          <a:bodyPr/>
          <a:lstStyle/>
          <a:p>
            <a:pPr>
              <a:defRPr/>
            </a:pPr>
            <a:r>
              <a:rPr lang="es-ES" smtClean="0"/>
              <a:t>Air Resources Laboratory</a:t>
            </a:r>
            <a:endParaRPr lang="es-ES"/>
          </a:p>
        </p:txBody>
      </p:sp>
      <p:sp>
        <p:nvSpPr>
          <p:cNvPr id="5" name="Slide Number Placeholder 4"/>
          <p:cNvSpPr>
            <a:spLocks noGrp="1"/>
          </p:cNvSpPr>
          <p:nvPr>
            <p:ph type="sldNum" sz="quarter" idx="12"/>
          </p:nvPr>
        </p:nvSpPr>
        <p:spPr/>
        <p:txBody>
          <a:bodyPr/>
          <a:lstStyle/>
          <a:p>
            <a:pPr>
              <a:defRPr/>
            </a:pPr>
            <a:fld id="{4DDE19F7-C2CA-497A-B835-C7C3870DBE22}" type="slidenum">
              <a:rPr lang="es-ES" smtClean="0"/>
              <a:pPr>
                <a:defRPr/>
              </a:pPr>
              <a:t>28</a:t>
            </a:fld>
            <a:endParaRPr lang="es-ES"/>
          </a:p>
        </p:txBody>
      </p:sp>
      <p:sp>
        <p:nvSpPr>
          <p:cNvPr id="6" name="TextBox 5"/>
          <p:cNvSpPr txBox="1"/>
          <p:nvPr/>
        </p:nvSpPr>
        <p:spPr>
          <a:xfrm>
            <a:off x="2514600" y="224135"/>
            <a:ext cx="4059125" cy="461665"/>
          </a:xfrm>
          <a:prstGeom prst="rect">
            <a:avLst/>
          </a:prstGeom>
          <a:solidFill>
            <a:schemeClr val="tx1"/>
          </a:solidFill>
          <a:ln>
            <a:solidFill>
              <a:schemeClr val="bg1"/>
            </a:solidFill>
          </a:ln>
        </p:spPr>
        <p:txBody>
          <a:bodyPr wrap="none" rtlCol="0">
            <a:spAutoFit/>
          </a:bodyPr>
          <a:lstStyle/>
          <a:p>
            <a:r>
              <a:rPr lang="en-US" sz="2400" b="1" smtClean="0">
                <a:solidFill>
                  <a:schemeClr val="bg1"/>
                </a:solidFill>
              </a:rPr>
              <a:t>Running HYSPLIT On-Line</a:t>
            </a:r>
            <a:endParaRPr lang="en-US" sz="2400" b="1">
              <a:solidFill>
                <a:schemeClr val="bg1"/>
              </a:solidFill>
            </a:endParaRPr>
          </a:p>
        </p:txBody>
      </p:sp>
      <p:pic>
        <p:nvPicPr>
          <p:cNvPr id="145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990600"/>
            <a:ext cx="4184650" cy="5187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13912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8/13/2015</a:t>
            </a:r>
            <a:endParaRPr lang="es-ES"/>
          </a:p>
        </p:txBody>
      </p:sp>
      <p:sp>
        <p:nvSpPr>
          <p:cNvPr id="4" name="Footer Placeholder 3"/>
          <p:cNvSpPr>
            <a:spLocks noGrp="1"/>
          </p:cNvSpPr>
          <p:nvPr>
            <p:ph type="ftr" sz="quarter" idx="11"/>
          </p:nvPr>
        </p:nvSpPr>
        <p:spPr/>
        <p:txBody>
          <a:bodyPr/>
          <a:lstStyle/>
          <a:p>
            <a:pPr>
              <a:defRPr/>
            </a:pPr>
            <a:r>
              <a:rPr lang="es-ES" smtClean="0"/>
              <a:t>Air Resources Laboratory</a:t>
            </a:r>
            <a:endParaRPr lang="es-ES"/>
          </a:p>
        </p:txBody>
      </p:sp>
      <p:sp>
        <p:nvSpPr>
          <p:cNvPr id="5" name="Slide Number Placeholder 4"/>
          <p:cNvSpPr>
            <a:spLocks noGrp="1"/>
          </p:cNvSpPr>
          <p:nvPr>
            <p:ph type="sldNum" sz="quarter" idx="12"/>
          </p:nvPr>
        </p:nvSpPr>
        <p:spPr/>
        <p:txBody>
          <a:bodyPr/>
          <a:lstStyle/>
          <a:p>
            <a:pPr>
              <a:defRPr/>
            </a:pPr>
            <a:fld id="{4DDE19F7-C2CA-497A-B835-C7C3870DBE22}" type="slidenum">
              <a:rPr lang="es-ES" smtClean="0"/>
              <a:pPr>
                <a:defRPr/>
              </a:pPr>
              <a:t>29</a:t>
            </a:fld>
            <a:endParaRPr lang="es-ES"/>
          </a:p>
        </p:txBody>
      </p:sp>
      <p:sp>
        <p:nvSpPr>
          <p:cNvPr id="6" name="TextBox 5"/>
          <p:cNvSpPr txBox="1"/>
          <p:nvPr/>
        </p:nvSpPr>
        <p:spPr>
          <a:xfrm>
            <a:off x="2514600" y="224135"/>
            <a:ext cx="4059125" cy="461665"/>
          </a:xfrm>
          <a:prstGeom prst="rect">
            <a:avLst/>
          </a:prstGeom>
          <a:solidFill>
            <a:schemeClr val="tx1"/>
          </a:solidFill>
          <a:ln>
            <a:solidFill>
              <a:schemeClr val="bg1"/>
            </a:solidFill>
          </a:ln>
        </p:spPr>
        <p:txBody>
          <a:bodyPr wrap="none" rtlCol="0">
            <a:spAutoFit/>
          </a:bodyPr>
          <a:lstStyle/>
          <a:p>
            <a:r>
              <a:rPr lang="en-US" sz="2400" b="1" smtClean="0">
                <a:solidFill>
                  <a:schemeClr val="bg1"/>
                </a:solidFill>
              </a:rPr>
              <a:t>Running HYSPLIT On-Line</a:t>
            </a:r>
            <a:endParaRPr lang="en-US" sz="2400" b="1">
              <a:solidFill>
                <a:schemeClr val="bg1"/>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3519" y="762000"/>
            <a:ext cx="6474227" cy="5674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3657600" y="849868"/>
            <a:ext cx="4450898" cy="369332"/>
          </a:xfrm>
          <a:prstGeom prst="rect">
            <a:avLst/>
          </a:prstGeom>
          <a:solidFill>
            <a:schemeClr val="tx1"/>
          </a:solidFill>
          <a:ln w="19050">
            <a:solidFill>
              <a:schemeClr val="bg1"/>
            </a:solidFill>
          </a:ln>
        </p:spPr>
        <p:txBody>
          <a:bodyPr wrap="none">
            <a:spAutoFit/>
          </a:bodyPr>
          <a:lstStyle/>
          <a:p>
            <a:r>
              <a:rPr lang="en-US" smtClean="0">
                <a:solidFill>
                  <a:schemeClr val="bg1"/>
                </a:solidFill>
              </a:rPr>
              <a:t>https://www.ready.noaa.gov/HYSPLIT.php</a:t>
            </a:r>
            <a:endParaRPr lang="en-US">
              <a:solidFill>
                <a:schemeClr val="bg1"/>
              </a:solidFill>
            </a:endParaRPr>
          </a:p>
        </p:txBody>
      </p:sp>
      <p:sp>
        <p:nvSpPr>
          <p:cNvPr id="9" name="Right Arrow 8"/>
          <p:cNvSpPr/>
          <p:nvPr/>
        </p:nvSpPr>
        <p:spPr>
          <a:xfrm flipH="1">
            <a:off x="5257800" y="2939145"/>
            <a:ext cx="838200" cy="381000"/>
          </a:xfrm>
          <a:prstGeom prst="rightArrow">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781800" y="2529480"/>
            <a:ext cx="1567911" cy="1200329"/>
          </a:xfrm>
          <a:prstGeom prst="rect">
            <a:avLst/>
          </a:prstGeom>
          <a:solidFill>
            <a:srgbClr val="FFFF00"/>
          </a:solidFill>
          <a:ln>
            <a:solidFill>
              <a:schemeClr val="tx1"/>
            </a:solidFill>
          </a:ln>
        </p:spPr>
        <p:txBody>
          <a:bodyPr wrap="square" rtlCol="0">
            <a:spAutoFit/>
          </a:bodyPr>
          <a:lstStyle/>
          <a:p>
            <a:r>
              <a:rPr lang="en-US" smtClean="0"/>
              <a:t>Am not going to show any examples of this today</a:t>
            </a:r>
            <a:endParaRPr lang="en-US"/>
          </a:p>
        </p:txBody>
      </p:sp>
    </p:spTree>
    <p:extLst>
      <p:ext uri="{BB962C8B-B14F-4D97-AF65-F5344CB8AC3E}">
        <p14:creationId xmlns:p14="http://schemas.microsoft.com/office/powerpoint/2010/main" val="159796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8/13/2015</a:t>
            </a:r>
            <a:endParaRPr lang="es-ES"/>
          </a:p>
        </p:txBody>
      </p:sp>
      <p:sp>
        <p:nvSpPr>
          <p:cNvPr id="4" name="Footer Placeholder 3"/>
          <p:cNvSpPr>
            <a:spLocks noGrp="1"/>
          </p:cNvSpPr>
          <p:nvPr>
            <p:ph type="ftr" sz="quarter" idx="11"/>
          </p:nvPr>
        </p:nvSpPr>
        <p:spPr/>
        <p:txBody>
          <a:bodyPr/>
          <a:lstStyle/>
          <a:p>
            <a:pPr>
              <a:defRPr/>
            </a:pPr>
            <a:r>
              <a:rPr lang="es-ES" smtClean="0"/>
              <a:t>Air Resources Laboratory</a:t>
            </a:r>
            <a:endParaRPr lang="es-ES"/>
          </a:p>
        </p:txBody>
      </p:sp>
      <p:sp>
        <p:nvSpPr>
          <p:cNvPr id="5" name="Slide Number Placeholder 4"/>
          <p:cNvSpPr>
            <a:spLocks noGrp="1"/>
          </p:cNvSpPr>
          <p:nvPr>
            <p:ph type="sldNum" sz="quarter" idx="12"/>
          </p:nvPr>
        </p:nvSpPr>
        <p:spPr/>
        <p:txBody>
          <a:bodyPr/>
          <a:lstStyle/>
          <a:p>
            <a:pPr>
              <a:defRPr/>
            </a:pPr>
            <a:fld id="{4DDE19F7-C2CA-497A-B835-C7C3870DBE22}" type="slidenum">
              <a:rPr lang="es-ES" smtClean="0"/>
              <a:pPr>
                <a:defRPr/>
              </a:pPr>
              <a:t>3</a:t>
            </a:fld>
            <a:endParaRPr lang="es-ES"/>
          </a:p>
        </p:txBody>
      </p:sp>
      <p:sp>
        <p:nvSpPr>
          <p:cNvPr id="6" name="TextBox 5"/>
          <p:cNvSpPr txBox="1"/>
          <p:nvPr/>
        </p:nvSpPr>
        <p:spPr>
          <a:xfrm>
            <a:off x="2476046" y="263856"/>
            <a:ext cx="4386137" cy="461665"/>
          </a:xfrm>
          <a:prstGeom prst="rect">
            <a:avLst/>
          </a:prstGeom>
          <a:solidFill>
            <a:schemeClr val="tx1"/>
          </a:solidFill>
          <a:ln>
            <a:solidFill>
              <a:schemeClr val="bg1"/>
            </a:solidFill>
          </a:ln>
        </p:spPr>
        <p:txBody>
          <a:bodyPr wrap="none" rtlCol="0">
            <a:spAutoFit/>
          </a:bodyPr>
          <a:lstStyle/>
          <a:p>
            <a:r>
              <a:rPr lang="en-US" sz="2400" b="1" smtClean="0">
                <a:solidFill>
                  <a:schemeClr val="bg1"/>
                </a:solidFill>
              </a:rPr>
              <a:t>What is the HYSPLIT model?</a:t>
            </a:r>
            <a:endParaRPr lang="en-US" sz="2400" b="1">
              <a:solidFill>
                <a:schemeClr val="bg1"/>
              </a:solidFill>
            </a:endParaRPr>
          </a:p>
        </p:txBody>
      </p:sp>
      <p:sp>
        <p:nvSpPr>
          <p:cNvPr id="7" name="TextBox 6"/>
          <p:cNvSpPr txBox="1"/>
          <p:nvPr/>
        </p:nvSpPr>
        <p:spPr>
          <a:xfrm>
            <a:off x="304800" y="1295400"/>
            <a:ext cx="3581400" cy="4616648"/>
          </a:xfrm>
          <a:prstGeom prst="rect">
            <a:avLst/>
          </a:prstGeom>
          <a:noFill/>
        </p:spPr>
        <p:txBody>
          <a:bodyPr wrap="square" rtlCol="0">
            <a:spAutoFit/>
          </a:bodyPr>
          <a:lstStyle/>
          <a:p>
            <a:pPr marL="285750" indent="-285750">
              <a:spcAft>
                <a:spcPts val="2400"/>
              </a:spcAft>
              <a:buFont typeface="Wingdings" panose="05000000000000000000" pitchFamily="2" charset="2"/>
              <a:buChar char="q"/>
            </a:pPr>
            <a:r>
              <a:rPr lang="en-US" smtClean="0">
                <a:solidFill>
                  <a:schemeClr val="bg1"/>
                </a:solidFill>
              </a:rPr>
              <a:t>Air Parcel Trajectory Model</a:t>
            </a:r>
          </a:p>
          <a:p>
            <a:pPr marL="285750" indent="-285750">
              <a:spcAft>
                <a:spcPts val="2400"/>
              </a:spcAft>
              <a:buFont typeface="Wingdings" panose="05000000000000000000" pitchFamily="2" charset="2"/>
              <a:buChar char="q"/>
            </a:pPr>
            <a:r>
              <a:rPr lang="en-US" smtClean="0">
                <a:solidFill>
                  <a:schemeClr val="bg1"/>
                </a:solidFill>
              </a:rPr>
              <a:t>Why do you want to run trajectories?</a:t>
            </a:r>
          </a:p>
          <a:p>
            <a:pPr marL="285750" indent="-285750">
              <a:spcAft>
                <a:spcPts val="2400"/>
              </a:spcAft>
              <a:buFont typeface="Wingdings" panose="05000000000000000000" pitchFamily="2" charset="2"/>
              <a:buChar char="q"/>
            </a:pPr>
            <a:r>
              <a:rPr lang="en-US" smtClean="0">
                <a:solidFill>
                  <a:schemeClr val="bg1"/>
                </a:solidFill>
              </a:rPr>
              <a:t>Back-trajectories can tell you "where" the wind came from that arrived at any given time at any given location – commonly used to help interpret measurement data</a:t>
            </a:r>
          </a:p>
          <a:p>
            <a:pPr marL="285750" indent="-285750">
              <a:spcAft>
                <a:spcPts val="2400"/>
              </a:spcAft>
              <a:buFont typeface="Wingdings" panose="05000000000000000000" pitchFamily="2" charset="2"/>
              <a:buChar char="q"/>
            </a:pPr>
            <a:r>
              <a:rPr lang="en-US" smtClean="0">
                <a:solidFill>
                  <a:schemeClr val="bg1"/>
                </a:solidFill>
              </a:rPr>
              <a:t>Forward trajectories can show you the center line of the plume from any atmospheric emissions source</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1219200"/>
            <a:ext cx="4529041" cy="4267200"/>
          </a:xfrm>
          <a:prstGeom prst="rect">
            <a:avLst/>
          </a:prstGeom>
        </p:spPr>
      </p:pic>
    </p:spTree>
    <p:extLst>
      <p:ext uri="{BB962C8B-B14F-4D97-AF65-F5344CB8AC3E}">
        <p14:creationId xmlns:p14="http://schemas.microsoft.com/office/powerpoint/2010/main" val="9268328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8/13/2015</a:t>
            </a:r>
            <a:endParaRPr lang="es-ES"/>
          </a:p>
        </p:txBody>
      </p:sp>
      <p:sp>
        <p:nvSpPr>
          <p:cNvPr id="4" name="Footer Placeholder 3"/>
          <p:cNvSpPr>
            <a:spLocks noGrp="1"/>
          </p:cNvSpPr>
          <p:nvPr>
            <p:ph type="ftr" sz="quarter" idx="11"/>
          </p:nvPr>
        </p:nvSpPr>
        <p:spPr/>
        <p:txBody>
          <a:bodyPr/>
          <a:lstStyle/>
          <a:p>
            <a:pPr>
              <a:defRPr/>
            </a:pPr>
            <a:r>
              <a:rPr lang="es-ES" smtClean="0"/>
              <a:t>Air Resources Laboratory</a:t>
            </a:r>
            <a:endParaRPr lang="es-ES"/>
          </a:p>
        </p:txBody>
      </p:sp>
      <p:sp>
        <p:nvSpPr>
          <p:cNvPr id="5" name="Slide Number Placeholder 4"/>
          <p:cNvSpPr>
            <a:spLocks noGrp="1"/>
          </p:cNvSpPr>
          <p:nvPr>
            <p:ph type="sldNum" sz="quarter" idx="12"/>
          </p:nvPr>
        </p:nvSpPr>
        <p:spPr/>
        <p:txBody>
          <a:bodyPr/>
          <a:lstStyle/>
          <a:p>
            <a:pPr>
              <a:defRPr/>
            </a:pPr>
            <a:fld id="{4DDE19F7-C2CA-497A-B835-C7C3870DBE22}" type="slidenum">
              <a:rPr lang="es-ES" smtClean="0"/>
              <a:pPr>
                <a:defRPr/>
              </a:pPr>
              <a:t>30</a:t>
            </a:fld>
            <a:endParaRPr lang="es-ES"/>
          </a:p>
        </p:txBody>
      </p:sp>
      <p:sp>
        <p:nvSpPr>
          <p:cNvPr id="6" name="TextBox 5"/>
          <p:cNvSpPr txBox="1"/>
          <p:nvPr/>
        </p:nvSpPr>
        <p:spPr>
          <a:xfrm>
            <a:off x="2514600" y="224135"/>
            <a:ext cx="4059125" cy="461665"/>
          </a:xfrm>
          <a:prstGeom prst="rect">
            <a:avLst/>
          </a:prstGeom>
          <a:solidFill>
            <a:schemeClr val="tx1"/>
          </a:solidFill>
          <a:ln>
            <a:solidFill>
              <a:schemeClr val="bg1"/>
            </a:solidFill>
          </a:ln>
        </p:spPr>
        <p:txBody>
          <a:bodyPr wrap="none" rtlCol="0">
            <a:spAutoFit/>
          </a:bodyPr>
          <a:lstStyle/>
          <a:p>
            <a:r>
              <a:rPr lang="en-US" sz="2400" b="1" smtClean="0">
                <a:solidFill>
                  <a:schemeClr val="bg1"/>
                </a:solidFill>
              </a:rPr>
              <a:t>Running HYSPLIT On-Line</a:t>
            </a:r>
            <a:endParaRPr lang="en-US" sz="2400" b="1">
              <a:solidFill>
                <a:schemeClr val="bg1"/>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3519" y="762000"/>
            <a:ext cx="6474227" cy="5674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3657600" y="849868"/>
            <a:ext cx="4450898" cy="369332"/>
          </a:xfrm>
          <a:prstGeom prst="rect">
            <a:avLst/>
          </a:prstGeom>
          <a:solidFill>
            <a:schemeClr val="tx1"/>
          </a:solidFill>
          <a:ln w="19050">
            <a:solidFill>
              <a:schemeClr val="bg1"/>
            </a:solidFill>
          </a:ln>
        </p:spPr>
        <p:txBody>
          <a:bodyPr wrap="none">
            <a:spAutoFit/>
          </a:bodyPr>
          <a:lstStyle/>
          <a:p>
            <a:r>
              <a:rPr lang="en-US" smtClean="0">
                <a:solidFill>
                  <a:schemeClr val="bg1"/>
                </a:solidFill>
              </a:rPr>
              <a:t>https://www.ready.noaa.gov/HYSPLIT.php</a:t>
            </a:r>
            <a:endParaRPr lang="en-US">
              <a:solidFill>
                <a:schemeClr val="bg1"/>
              </a:solidFill>
            </a:endParaRPr>
          </a:p>
        </p:txBody>
      </p:sp>
      <p:sp>
        <p:nvSpPr>
          <p:cNvPr id="9" name="Right Arrow 8"/>
          <p:cNvSpPr/>
          <p:nvPr/>
        </p:nvSpPr>
        <p:spPr>
          <a:xfrm>
            <a:off x="685800" y="3962400"/>
            <a:ext cx="838200" cy="381000"/>
          </a:xfrm>
          <a:prstGeom prst="rightArrow">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3060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8/13/2015</a:t>
            </a:r>
            <a:endParaRPr lang="es-ES"/>
          </a:p>
        </p:txBody>
      </p:sp>
      <p:sp>
        <p:nvSpPr>
          <p:cNvPr id="4" name="Footer Placeholder 3"/>
          <p:cNvSpPr>
            <a:spLocks noGrp="1"/>
          </p:cNvSpPr>
          <p:nvPr>
            <p:ph type="ftr" sz="quarter" idx="11"/>
          </p:nvPr>
        </p:nvSpPr>
        <p:spPr/>
        <p:txBody>
          <a:bodyPr/>
          <a:lstStyle/>
          <a:p>
            <a:pPr>
              <a:defRPr/>
            </a:pPr>
            <a:r>
              <a:rPr lang="es-ES" smtClean="0"/>
              <a:t>Air Resources Laboratory</a:t>
            </a:r>
            <a:endParaRPr lang="es-ES"/>
          </a:p>
        </p:txBody>
      </p:sp>
      <p:sp>
        <p:nvSpPr>
          <p:cNvPr id="5" name="Slide Number Placeholder 4"/>
          <p:cNvSpPr>
            <a:spLocks noGrp="1"/>
          </p:cNvSpPr>
          <p:nvPr>
            <p:ph type="sldNum" sz="quarter" idx="12"/>
          </p:nvPr>
        </p:nvSpPr>
        <p:spPr/>
        <p:txBody>
          <a:bodyPr/>
          <a:lstStyle/>
          <a:p>
            <a:pPr>
              <a:defRPr/>
            </a:pPr>
            <a:fld id="{4DDE19F7-C2CA-497A-B835-C7C3870DBE22}" type="slidenum">
              <a:rPr lang="es-ES" smtClean="0"/>
              <a:pPr>
                <a:defRPr/>
              </a:pPr>
              <a:t>31</a:t>
            </a:fld>
            <a:endParaRPr lang="es-ES"/>
          </a:p>
        </p:txBody>
      </p:sp>
      <p:sp>
        <p:nvSpPr>
          <p:cNvPr id="6" name="TextBox 5"/>
          <p:cNvSpPr txBox="1"/>
          <p:nvPr/>
        </p:nvSpPr>
        <p:spPr>
          <a:xfrm>
            <a:off x="2514600" y="224135"/>
            <a:ext cx="4059125" cy="461665"/>
          </a:xfrm>
          <a:prstGeom prst="rect">
            <a:avLst/>
          </a:prstGeom>
          <a:solidFill>
            <a:schemeClr val="tx1"/>
          </a:solidFill>
          <a:ln>
            <a:solidFill>
              <a:schemeClr val="bg1"/>
            </a:solidFill>
          </a:ln>
        </p:spPr>
        <p:txBody>
          <a:bodyPr wrap="none" rtlCol="0">
            <a:spAutoFit/>
          </a:bodyPr>
          <a:lstStyle/>
          <a:p>
            <a:r>
              <a:rPr lang="en-US" sz="2400" b="1" smtClean="0">
                <a:solidFill>
                  <a:schemeClr val="bg1"/>
                </a:solidFill>
              </a:rPr>
              <a:t>Running HYSPLIT On-Line</a:t>
            </a:r>
            <a:endParaRPr lang="en-US" sz="2400" b="1">
              <a:solidFill>
                <a:schemeClr val="bg1"/>
              </a:solidFill>
            </a:endParaRPr>
          </a:p>
        </p:txBody>
      </p:sp>
      <p:pic>
        <p:nvPicPr>
          <p:cNvPr id="147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7609" y="738051"/>
            <a:ext cx="6059736" cy="5669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01964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8/13/2015</a:t>
            </a:r>
            <a:endParaRPr lang="es-ES"/>
          </a:p>
        </p:txBody>
      </p:sp>
      <p:sp>
        <p:nvSpPr>
          <p:cNvPr id="4" name="Footer Placeholder 3"/>
          <p:cNvSpPr>
            <a:spLocks noGrp="1"/>
          </p:cNvSpPr>
          <p:nvPr>
            <p:ph type="ftr" sz="quarter" idx="11"/>
          </p:nvPr>
        </p:nvSpPr>
        <p:spPr/>
        <p:txBody>
          <a:bodyPr/>
          <a:lstStyle/>
          <a:p>
            <a:pPr>
              <a:defRPr/>
            </a:pPr>
            <a:r>
              <a:rPr lang="es-ES" smtClean="0"/>
              <a:t>Air Resources Laboratory</a:t>
            </a:r>
            <a:endParaRPr lang="es-ES"/>
          </a:p>
        </p:txBody>
      </p:sp>
      <p:sp>
        <p:nvSpPr>
          <p:cNvPr id="5" name="Slide Number Placeholder 4"/>
          <p:cNvSpPr>
            <a:spLocks noGrp="1"/>
          </p:cNvSpPr>
          <p:nvPr>
            <p:ph type="sldNum" sz="quarter" idx="12"/>
          </p:nvPr>
        </p:nvSpPr>
        <p:spPr/>
        <p:txBody>
          <a:bodyPr/>
          <a:lstStyle/>
          <a:p>
            <a:pPr>
              <a:defRPr/>
            </a:pPr>
            <a:fld id="{4DDE19F7-C2CA-497A-B835-C7C3870DBE22}" type="slidenum">
              <a:rPr lang="es-ES" smtClean="0"/>
              <a:pPr>
                <a:defRPr/>
              </a:pPr>
              <a:t>32</a:t>
            </a:fld>
            <a:endParaRPr lang="es-ES"/>
          </a:p>
        </p:txBody>
      </p:sp>
      <p:sp>
        <p:nvSpPr>
          <p:cNvPr id="6" name="TextBox 5"/>
          <p:cNvSpPr txBox="1"/>
          <p:nvPr/>
        </p:nvSpPr>
        <p:spPr>
          <a:xfrm>
            <a:off x="2514600" y="224135"/>
            <a:ext cx="4059125" cy="461665"/>
          </a:xfrm>
          <a:prstGeom prst="rect">
            <a:avLst/>
          </a:prstGeom>
          <a:solidFill>
            <a:schemeClr val="tx1"/>
          </a:solidFill>
          <a:ln>
            <a:solidFill>
              <a:schemeClr val="bg1"/>
            </a:solidFill>
          </a:ln>
        </p:spPr>
        <p:txBody>
          <a:bodyPr wrap="none" rtlCol="0">
            <a:spAutoFit/>
          </a:bodyPr>
          <a:lstStyle/>
          <a:p>
            <a:r>
              <a:rPr lang="en-US" sz="2400" b="1" smtClean="0">
                <a:solidFill>
                  <a:schemeClr val="bg1"/>
                </a:solidFill>
              </a:rPr>
              <a:t>Running HYSPLIT On-Line</a:t>
            </a:r>
            <a:endParaRPr lang="en-US" sz="2400" b="1">
              <a:solidFill>
                <a:schemeClr val="bg1"/>
              </a:solidFill>
            </a:endParaRPr>
          </a:p>
        </p:txBody>
      </p:sp>
      <p:pic>
        <p:nvPicPr>
          <p:cNvPr id="146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6451" y="762000"/>
            <a:ext cx="5538749"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58589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solidFill>
                  <a:srgbClr val="04617B">
                    <a:shade val="90000"/>
                  </a:srgbClr>
                </a:solidFill>
              </a:rPr>
              <a:t>8/13/2015</a:t>
            </a:r>
            <a:endParaRPr lang="es-ES">
              <a:solidFill>
                <a:srgbClr val="04617B">
                  <a:shade val="90000"/>
                </a:srgbClr>
              </a:solidFill>
            </a:endParaRPr>
          </a:p>
        </p:txBody>
      </p:sp>
      <p:sp>
        <p:nvSpPr>
          <p:cNvPr id="4" name="Footer Placeholder 3"/>
          <p:cNvSpPr>
            <a:spLocks noGrp="1"/>
          </p:cNvSpPr>
          <p:nvPr>
            <p:ph type="ftr" sz="quarter" idx="11"/>
          </p:nvPr>
        </p:nvSpPr>
        <p:spPr/>
        <p:txBody>
          <a:bodyPr/>
          <a:lstStyle/>
          <a:p>
            <a:pPr>
              <a:defRPr/>
            </a:pPr>
            <a:r>
              <a:rPr lang="es-ES" smtClean="0">
                <a:solidFill>
                  <a:srgbClr val="04617B">
                    <a:shade val="90000"/>
                  </a:srgbClr>
                </a:solidFill>
              </a:rPr>
              <a:t>Air Resources Laboratory</a:t>
            </a:r>
            <a:endParaRPr lang="es-ES">
              <a:solidFill>
                <a:srgbClr val="04617B">
                  <a:shade val="90000"/>
                </a:srgbClr>
              </a:solidFill>
            </a:endParaRPr>
          </a:p>
        </p:txBody>
      </p:sp>
      <p:sp>
        <p:nvSpPr>
          <p:cNvPr id="5" name="Slide Number Placeholder 4"/>
          <p:cNvSpPr>
            <a:spLocks noGrp="1"/>
          </p:cNvSpPr>
          <p:nvPr>
            <p:ph type="sldNum" sz="quarter" idx="12"/>
          </p:nvPr>
        </p:nvSpPr>
        <p:spPr/>
        <p:txBody>
          <a:bodyPr/>
          <a:lstStyle/>
          <a:p>
            <a:pPr>
              <a:defRPr/>
            </a:pPr>
            <a:fld id="{4DDE19F7-C2CA-497A-B835-C7C3870DBE22}" type="slidenum">
              <a:rPr lang="es-ES" smtClean="0">
                <a:solidFill>
                  <a:srgbClr val="04617B">
                    <a:shade val="90000"/>
                  </a:srgbClr>
                </a:solidFill>
              </a:rPr>
              <a:pPr>
                <a:defRPr/>
              </a:pPr>
              <a:t>33</a:t>
            </a:fld>
            <a:endParaRPr lang="es-ES">
              <a:solidFill>
                <a:srgbClr val="04617B">
                  <a:shade val="90000"/>
                </a:srgbClr>
              </a:solidFill>
            </a:endParaRPr>
          </a:p>
        </p:txBody>
      </p:sp>
      <p:sp>
        <p:nvSpPr>
          <p:cNvPr id="7" name="TextBox 6"/>
          <p:cNvSpPr txBox="1"/>
          <p:nvPr/>
        </p:nvSpPr>
        <p:spPr>
          <a:xfrm>
            <a:off x="838200" y="1395948"/>
            <a:ext cx="7543800" cy="2308324"/>
          </a:xfrm>
          <a:prstGeom prst="rect">
            <a:avLst/>
          </a:prstGeom>
          <a:noFill/>
        </p:spPr>
        <p:txBody>
          <a:bodyPr wrap="square" rtlCol="0">
            <a:spAutoFit/>
          </a:bodyPr>
          <a:lstStyle/>
          <a:p>
            <a:pPr>
              <a:spcAft>
                <a:spcPts val="2400"/>
              </a:spcAft>
            </a:pPr>
            <a:r>
              <a:rPr lang="en-US" sz="4800" smtClean="0">
                <a:solidFill>
                  <a:prstClr val="white"/>
                </a:solidFill>
              </a:rPr>
              <a:t>More than a million simulations were run with HYSPLIT on-line in 2014!</a:t>
            </a:r>
            <a:endParaRPr lang="en-US" sz="4800">
              <a:solidFill>
                <a:prstClr val="white"/>
              </a:solidFill>
            </a:endParaRPr>
          </a:p>
        </p:txBody>
      </p:sp>
    </p:spTree>
    <p:extLst>
      <p:ext uri="{BB962C8B-B14F-4D97-AF65-F5344CB8AC3E}">
        <p14:creationId xmlns:p14="http://schemas.microsoft.com/office/powerpoint/2010/main" val="25672094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solidFill>
                  <a:srgbClr val="04617B">
                    <a:shade val="90000"/>
                  </a:srgbClr>
                </a:solidFill>
              </a:rPr>
              <a:t>8/13/2015</a:t>
            </a:r>
            <a:endParaRPr lang="es-ES">
              <a:solidFill>
                <a:srgbClr val="04617B">
                  <a:shade val="90000"/>
                </a:srgbClr>
              </a:solidFill>
            </a:endParaRPr>
          </a:p>
        </p:txBody>
      </p:sp>
      <p:sp>
        <p:nvSpPr>
          <p:cNvPr id="4" name="Footer Placeholder 3"/>
          <p:cNvSpPr>
            <a:spLocks noGrp="1"/>
          </p:cNvSpPr>
          <p:nvPr>
            <p:ph type="ftr" sz="quarter" idx="11"/>
          </p:nvPr>
        </p:nvSpPr>
        <p:spPr/>
        <p:txBody>
          <a:bodyPr/>
          <a:lstStyle/>
          <a:p>
            <a:pPr>
              <a:defRPr/>
            </a:pPr>
            <a:r>
              <a:rPr lang="es-ES" smtClean="0">
                <a:solidFill>
                  <a:srgbClr val="04617B">
                    <a:shade val="90000"/>
                  </a:srgbClr>
                </a:solidFill>
              </a:rPr>
              <a:t>Air Resources Laboratory</a:t>
            </a:r>
            <a:endParaRPr lang="es-ES">
              <a:solidFill>
                <a:srgbClr val="04617B">
                  <a:shade val="90000"/>
                </a:srgbClr>
              </a:solidFill>
            </a:endParaRPr>
          </a:p>
        </p:txBody>
      </p:sp>
      <p:sp>
        <p:nvSpPr>
          <p:cNvPr id="5" name="Slide Number Placeholder 4"/>
          <p:cNvSpPr>
            <a:spLocks noGrp="1"/>
          </p:cNvSpPr>
          <p:nvPr>
            <p:ph type="sldNum" sz="quarter" idx="12"/>
          </p:nvPr>
        </p:nvSpPr>
        <p:spPr/>
        <p:txBody>
          <a:bodyPr/>
          <a:lstStyle/>
          <a:p>
            <a:pPr>
              <a:defRPr/>
            </a:pPr>
            <a:fld id="{4DDE19F7-C2CA-497A-B835-C7C3870DBE22}" type="slidenum">
              <a:rPr lang="es-ES" smtClean="0">
                <a:solidFill>
                  <a:srgbClr val="04617B">
                    <a:shade val="90000"/>
                  </a:srgbClr>
                </a:solidFill>
              </a:rPr>
              <a:pPr>
                <a:defRPr/>
              </a:pPr>
              <a:t>34</a:t>
            </a:fld>
            <a:endParaRPr lang="es-ES">
              <a:solidFill>
                <a:srgbClr val="04617B">
                  <a:shade val="90000"/>
                </a:srgbClr>
              </a:solidFill>
            </a:endParaRPr>
          </a:p>
        </p:txBody>
      </p:sp>
      <p:sp>
        <p:nvSpPr>
          <p:cNvPr id="7" name="TextBox 6"/>
          <p:cNvSpPr txBox="1"/>
          <p:nvPr/>
        </p:nvSpPr>
        <p:spPr>
          <a:xfrm>
            <a:off x="838200" y="1395948"/>
            <a:ext cx="7543800" cy="3785652"/>
          </a:xfrm>
          <a:prstGeom prst="rect">
            <a:avLst/>
          </a:prstGeom>
          <a:noFill/>
        </p:spPr>
        <p:txBody>
          <a:bodyPr wrap="square" rtlCol="0">
            <a:spAutoFit/>
          </a:bodyPr>
          <a:lstStyle/>
          <a:p>
            <a:pPr>
              <a:spcAft>
                <a:spcPts val="2400"/>
              </a:spcAft>
            </a:pPr>
            <a:r>
              <a:rPr lang="en-US" sz="4800" smtClean="0">
                <a:solidFill>
                  <a:prstClr val="white"/>
                </a:solidFill>
              </a:rPr>
              <a:t>Downloading and running HYSPLIT on your local computer using the Graphical User Interface ("GUI")</a:t>
            </a:r>
            <a:endParaRPr lang="en-US" sz="4800">
              <a:solidFill>
                <a:prstClr val="white"/>
              </a:solidFill>
            </a:endParaRPr>
          </a:p>
        </p:txBody>
      </p:sp>
    </p:spTree>
    <p:extLst>
      <p:ext uri="{BB962C8B-B14F-4D97-AF65-F5344CB8AC3E}">
        <p14:creationId xmlns:p14="http://schemas.microsoft.com/office/powerpoint/2010/main" val="25903905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solidFill>
                  <a:srgbClr val="04617B">
                    <a:shade val="90000"/>
                  </a:srgbClr>
                </a:solidFill>
              </a:rPr>
              <a:t>8/13/2015</a:t>
            </a:r>
            <a:endParaRPr lang="es-ES">
              <a:solidFill>
                <a:srgbClr val="04617B">
                  <a:shade val="90000"/>
                </a:srgbClr>
              </a:solidFill>
            </a:endParaRPr>
          </a:p>
        </p:txBody>
      </p:sp>
      <p:sp>
        <p:nvSpPr>
          <p:cNvPr id="4" name="Footer Placeholder 3"/>
          <p:cNvSpPr>
            <a:spLocks noGrp="1"/>
          </p:cNvSpPr>
          <p:nvPr>
            <p:ph type="ftr" sz="quarter" idx="11"/>
          </p:nvPr>
        </p:nvSpPr>
        <p:spPr/>
        <p:txBody>
          <a:bodyPr/>
          <a:lstStyle/>
          <a:p>
            <a:pPr>
              <a:defRPr/>
            </a:pPr>
            <a:r>
              <a:rPr lang="es-ES" smtClean="0">
                <a:solidFill>
                  <a:srgbClr val="04617B">
                    <a:shade val="90000"/>
                  </a:srgbClr>
                </a:solidFill>
              </a:rPr>
              <a:t>Air Resources Laboratory</a:t>
            </a:r>
            <a:endParaRPr lang="es-ES">
              <a:solidFill>
                <a:srgbClr val="04617B">
                  <a:shade val="90000"/>
                </a:srgbClr>
              </a:solidFill>
            </a:endParaRPr>
          </a:p>
        </p:txBody>
      </p:sp>
      <p:sp>
        <p:nvSpPr>
          <p:cNvPr id="5" name="Slide Number Placeholder 4"/>
          <p:cNvSpPr>
            <a:spLocks noGrp="1"/>
          </p:cNvSpPr>
          <p:nvPr>
            <p:ph type="sldNum" sz="quarter" idx="12"/>
          </p:nvPr>
        </p:nvSpPr>
        <p:spPr/>
        <p:txBody>
          <a:bodyPr/>
          <a:lstStyle/>
          <a:p>
            <a:pPr>
              <a:defRPr/>
            </a:pPr>
            <a:fld id="{4DDE19F7-C2CA-497A-B835-C7C3870DBE22}" type="slidenum">
              <a:rPr lang="es-ES" smtClean="0">
                <a:solidFill>
                  <a:srgbClr val="04617B">
                    <a:shade val="90000"/>
                  </a:srgbClr>
                </a:solidFill>
              </a:rPr>
              <a:pPr>
                <a:defRPr/>
              </a:pPr>
              <a:t>35</a:t>
            </a:fld>
            <a:endParaRPr lang="es-ES">
              <a:solidFill>
                <a:srgbClr val="04617B">
                  <a:shade val="90000"/>
                </a:srgbClr>
              </a:solidFill>
            </a:endParaRPr>
          </a:p>
        </p:txBody>
      </p:sp>
      <p:sp>
        <p:nvSpPr>
          <p:cNvPr id="6" name="TextBox 5"/>
          <p:cNvSpPr txBox="1"/>
          <p:nvPr/>
        </p:nvSpPr>
        <p:spPr>
          <a:xfrm>
            <a:off x="1219200" y="224135"/>
            <a:ext cx="6774611" cy="461665"/>
          </a:xfrm>
          <a:prstGeom prst="rect">
            <a:avLst/>
          </a:prstGeom>
          <a:solidFill>
            <a:schemeClr val="tx1"/>
          </a:solidFill>
          <a:ln>
            <a:solidFill>
              <a:schemeClr val="bg1"/>
            </a:solidFill>
          </a:ln>
        </p:spPr>
        <p:txBody>
          <a:bodyPr wrap="none" rtlCol="0">
            <a:spAutoFit/>
          </a:bodyPr>
          <a:lstStyle/>
          <a:p>
            <a:r>
              <a:rPr lang="en-US" sz="2400" b="1" smtClean="0">
                <a:solidFill>
                  <a:prstClr val="white"/>
                </a:solidFill>
              </a:rPr>
              <a:t>Downloading and Running </a:t>
            </a:r>
            <a:r>
              <a:rPr lang="en-US" sz="2400" b="1">
                <a:solidFill>
                  <a:prstClr val="white"/>
                </a:solidFill>
              </a:rPr>
              <a:t>HYSPLIT </a:t>
            </a:r>
            <a:r>
              <a:rPr lang="en-US" sz="2400" b="1" smtClean="0">
                <a:solidFill>
                  <a:prstClr val="white"/>
                </a:solidFill>
              </a:rPr>
              <a:t>Locally</a:t>
            </a:r>
            <a:endParaRPr lang="en-US" sz="2400" b="1">
              <a:solidFill>
                <a:prstClr val="white"/>
              </a:solidFill>
            </a:endParaRPr>
          </a:p>
        </p:txBody>
      </p:sp>
      <p:pic>
        <p:nvPicPr>
          <p:cNvPr id="137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3519" y="762000"/>
            <a:ext cx="6474227" cy="5674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657600" y="849868"/>
            <a:ext cx="4450898" cy="369332"/>
          </a:xfrm>
          <a:prstGeom prst="rect">
            <a:avLst/>
          </a:prstGeom>
          <a:solidFill>
            <a:schemeClr val="tx1"/>
          </a:solidFill>
          <a:ln w="19050">
            <a:solidFill>
              <a:schemeClr val="bg1"/>
            </a:solidFill>
          </a:ln>
        </p:spPr>
        <p:txBody>
          <a:bodyPr wrap="none">
            <a:spAutoFit/>
          </a:bodyPr>
          <a:lstStyle/>
          <a:p>
            <a:r>
              <a:rPr lang="en-US">
                <a:solidFill>
                  <a:prstClr val="white"/>
                </a:solidFill>
              </a:rPr>
              <a:t>https://www.ready.noaa.gov/HYSPLIT.php</a:t>
            </a:r>
          </a:p>
        </p:txBody>
      </p:sp>
      <p:sp>
        <p:nvSpPr>
          <p:cNvPr id="9" name="Right Arrow 8"/>
          <p:cNvSpPr/>
          <p:nvPr/>
        </p:nvSpPr>
        <p:spPr>
          <a:xfrm flipH="1">
            <a:off x="4685214" y="3886200"/>
            <a:ext cx="838200" cy="381000"/>
          </a:xfrm>
          <a:prstGeom prst="rightArrow">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99753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solidFill>
                  <a:srgbClr val="04617B">
                    <a:shade val="90000"/>
                  </a:srgbClr>
                </a:solidFill>
              </a:rPr>
              <a:t>8/13/2015</a:t>
            </a:r>
            <a:endParaRPr lang="es-ES">
              <a:solidFill>
                <a:srgbClr val="04617B">
                  <a:shade val="90000"/>
                </a:srgbClr>
              </a:solidFill>
            </a:endParaRPr>
          </a:p>
        </p:txBody>
      </p:sp>
      <p:sp>
        <p:nvSpPr>
          <p:cNvPr id="4" name="Footer Placeholder 3"/>
          <p:cNvSpPr>
            <a:spLocks noGrp="1"/>
          </p:cNvSpPr>
          <p:nvPr>
            <p:ph type="ftr" sz="quarter" idx="11"/>
          </p:nvPr>
        </p:nvSpPr>
        <p:spPr/>
        <p:txBody>
          <a:bodyPr/>
          <a:lstStyle/>
          <a:p>
            <a:pPr>
              <a:defRPr/>
            </a:pPr>
            <a:r>
              <a:rPr lang="es-ES" smtClean="0">
                <a:solidFill>
                  <a:srgbClr val="04617B">
                    <a:shade val="90000"/>
                  </a:srgbClr>
                </a:solidFill>
              </a:rPr>
              <a:t>Air Resources Laboratory</a:t>
            </a:r>
            <a:endParaRPr lang="es-ES">
              <a:solidFill>
                <a:srgbClr val="04617B">
                  <a:shade val="90000"/>
                </a:srgbClr>
              </a:solidFill>
            </a:endParaRPr>
          </a:p>
        </p:txBody>
      </p:sp>
      <p:sp>
        <p:nvSpPr>
          <p:cNvPr id="5" name="Slide Number Placeholder 4"/>
          <p:cNvSpPr>
            <a:spLocks noGrp="1"/>
          </p:cNvSpPr>
          <p:nvPr>
            <p:ph type="sldNum" sz="quarter" idx="12"/>
          </p:nvPr>
        </p:nvSpPr>
        <p:spPr/>
        <p:txBody>
          <a:bodyPr/>
          <a:lstStyle/>
          <a:p>
            <a:pPr>
              <a:defRPr/>
            </a:pPr>
            <a:fld id="{4DDE19F7-C2CA-497A-B835-C7C3870DBE22}" type="slidenum">
              <a:rPr lang="es-ES" smtClean="0">
                <a:solidFill>
                  <a:srgbClr val="04617B">
                    <a:shade val="90000"/>
                  </a:srgbClr>
                </a:solidFill>
              </a:rPr>
              <a:pPr>
                <a:defRPr/>
              </a:pPr>
              <a:t>36</a:t>
            </a:fld>
            <a:endParaRPr lang="es-ES">
              <a:solidFill>
                <a:srgbClr val="04617B">
                  <a:shade val="90000"/>
                </a:srgbClr>
              </a:solidFill>
            </a:endParaRPr>
          </a:p>
        </p:txBody>
      </p:sp>
      <p:pic>
        <p:nvPicPr>
          <p:cNvPr id="148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11" y="1152050"/>
            <a:ext cx="9052560" cy="479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1219200" y="224135"/>
            <a:ext cx="6774611" cy="461665"/>
          </a:xfrm>
          <a:prstGeom prst="rect">
            <a:avLst/>
          </a:prstGeom>
          <a:solidFill>
            <a:schemeClr val="tx1"/>
          </a:solidFill>
          <a:ln>
            <a:solidFill>
              <a:schemeClr val="bg1"/>
            </a:solidFill>
          </a:ln>
        </p:spPr>
        <p:txBody>
          <a:bodyPr wrap="none" rtlCol="0">
            <a:spAutoFit/>
          </a:bodyPr>
          <a:lstStyle/>
          <a:p>
            <a:r>
              <a:rPr lang="en-US" sz="2400" b="1" smtClean="0">
                <a:solidFill>
                  <a:prstClr val="white"/>
                </a:solidFill>
              </a:rPr>
              <a:t>Downloading and Running </a:t>
            </a:r>
            <a:r>
              <a:rPr lang="en-US" sz="2400" b="1">
                <a:solidFill>
                  <a:prstClr val="white"/>
                </a:solidFill>
              </a:rPr>
              <a:t>HYSPLIT </a:t>
            </a:r>
            <a:r>
              <a:rPr lang="en-US" sz="2400" b="1" smtClean="0">
                <a:solidFill>
                  <a:prstClr val="white"/>
                </a:solidFill>
              </a:rPr>
              <a:t>Locally</a:t>
            </a:r>
            <a:endParaRPr lang="en-US" sz="2400" b="1">
              <a:solidFill>
                <a:prstClr val="white"/>
              </a:solidFill>
            </a:endParaRPr>
          </a:p>
        </p:txBody>
      </p:sp>
      <p:sp>
        <p:nvSpPr>
          <p:cNvPr id="7" name="TextBox 6"/>
          <p:cNvSpPr txBox="1"/>
          <p:nvPr/>
        </p:nvSpPr>
        <p:spPr>
          <a:xfrm>
            <a:off x="1862920" y="802944"/>
            <a:ext cx="5229317" cy="461665"/>
          </a:xfrm>
          <a:prstGeom prst="rect">
            <a:avLst/>
          </a:prstGeom>
          <a:solidFill>
            <a:schemeClr val="tx1"/>
          </a:solidFill>
          <a:ln>
            <a:solidFill>
              <a:schemeClr val="bg1"/>
            </a:solidFill>
          </a:ln>
        </p:spPr>
        <p:txBody>
          <a:bodyPr wrap="none" rtlCol="0">
            <a:spAutoFit/>
          </a:bodyPr>
          <a:lstStyle>
            <a:defPPr>
              <a:defRPr lang="en-US"/>
            </a:defPPr>
            <a:lvl1pPr>
              <a:defRPr sz="2400" b="1">
                <a:solidFill>
                  <a:prstClr val="white"/>
                </a:solidFill>
              </a:defRPr>
            </a:lvl1pPr>
          </a:lstStyle>
          <a:p>
            <a:r>
              <a:rPr lang="en-US"/>
              <a:t>Using the Graphical User Interface</a:t>
            </a:r>
          </a:p>
        </p:txBody>
      </p:sp>
    </p:spTree>
    <p:extLst>
      <p:ext uri="{BB962C8B-B14F-4D97-AF65-F5344CB8AC3E}">
        <p14:creationId xmlns:p14="http://schemas.microsoft.com/office/powerpoint/2010/main" val="42804933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solidFill>
                  <a:srgbClr val="04617B">
                    <a:shade val="90000"/>
                  </a:srgbClr>
                </a:solidFill>
              </a:rPr>
              <a:t>8/13/2015</a:t>
            </a:r>
            <a:endParaRPr lang="es-ES">
              <a:solidFill>
                <a:srgbClr val="04617B">
                  <a:shade val="90000"/>
                </a:srgbClr>
              </a:solidFill>
            </a:endParaRPr>
          </a:p>
        </p:txBody>
      </p:sp>
      <p:sp>
        <p:nvSpPr>
          <p:cNvPr id="4" name="Footer Placeholder 3"/>
          <p:cNvSpPr>
            <a:spLocks noGrp="1"/>
          </p:cNvSpPr>
          <p:nvPr>
            <p:ph type="ftr" sz="quarter" idx="11"/>
          </p:nvPr>
        </p:nvSpPr>
        <p:spPr/>
        <p:txBody>
          <a:bodyPr/>
          <a:lstStyle/>
          <a:p>
            <a:pPr>
              <a:defRPr/>
            </a:pPr>
            <a:r>
              <a:rPr lang="es-ES" smtClean="0">
                <a:solidFill>
                  <a:srgbClr val="04617B">
                    <a:shade val="90000"/>
                  </a:srgbClr>
                </a:solidFill>
              </a:rPr>
              <a:t>Air Resources Laboratory</a:t>
            </a:r>
            <a:endParaRPr lang="es-ES">
              <a:solidFill>
                <a:srgbClr val="04617B">
                  <a:shade val="90000"/>
                </a:srgbClr>
              </a:solidFill>
            </a:endParaRPr>
          </a:p>
        </p:txBody>
      </p:sp>
      <p:sp>
        <p:nvSpPr>
          <p:cNvPr id="5" name="Slide Number Placeholder 4"/>
          <p:cNvSpPr>
            <a:spLocks noGrp="1"/>
          </p:cNvSpPr>
          <p:nvPr>
            <p:ph type="sldNum" sz="quarter" idx="12"/>
          </p:nvPr>
        </p:nvSpPr>
        <p:spPr/>
        <p:txBody>
          <a:bodyPr/>
          <a:lstStyle/>
          <a:p>
            <a:pPr>
              <a:defRPr/>
            </a:pPr>
            <a:fld id="{4DDE19F7-C2CA-497A-B835-C7C3870DBE22}" type="slidenum">
              <a:rPr lang="es-ES" smtClean="0">
                <a:solidFill>
                  <a:srgbClr val="04617B">
                    <a:shade val="90000"/>
                  </a:srgbClr>
                </a:solidFill>
              </a:rPr>
              <a:pPr>
                <a:defRPr/>
              </a:pPr>
              <a:t>37</a:t>
            </a:fld>
            <a:endParaRPr lang="es-ES">
              <a:solidFill>
                <a:srgbClr val="04617B">
                  <a:shade val="90000"/>
                </a:srgbClr>
              </a:solidFill>
            </a:endParaRPr>
          </a:p>
        </p:txBody>
      </p:sp>
      <p:sp>
        <p:nvSpPr>
          <p:cNvPr id="10" name="TextBox 9"/>
          <p:cNvSpPr txBox="1"/>
          <p:nvPr/>
        </p:nvSpPr>
        <p:spPr>
          <a:xfrm>
            <a:off x="1219200" y="224135"/>
            <a:ext cx="6774611" cy="461665"/>
          </a:xfrm>
          <a:prstGeom prst="rect">
            <a:avLst/>
          </a:prstGeom>
          <a:solidFill>
            <a:schemeClr val="tx1"/>
          </a:solidFill>
          <a:ln>
            <a:solidFill>
              <a:schemeClr val="bg1"/>
            </a:solidFill>
          </a:ln>
        </p:spPr>
        <p:txBody>
          <a:bodyPr wrap="none" rtlCol="0">
            <a:spAutoFit/>
          </a:bodyPr>
          <a:lstStyle/>
          <a:p>
            <a:r>
              <a:rPr lang="en-US" sz="2400" b="1" smtClean="0">
                <a:solidFill>
                  <a:prstClr val="white"/>
                </a:solidFill>
              </a:rPr>
              <a:t>Downloading and Running </a:t>
            </a:r>
            <a:r>
              <a:rPr lang="en-US" sz="2400" b="1">
                <a:solidFill>
                  <a:prstClr val="white"/>
                </a:solidFill>
              </a:rPr>
              <a:t>HYSPLIT </a:t>
            </a:r>
            <a:r>
              <a:rPr lang="en-US" sz="2400" b="1" smtClean="0">
                <a:solidFill>
                  <a:prstClr val="white"/>
                </a:solidFill>
              </a:rPr>
              <a:t>Locally</a:t>
            </a:r>
            <a:endParaRPr lang="en-US" sz="2400" b="1">
              <a:solidFill>
                <a:prstClr val="white"/>
              </a:solidFill>
            </a:endParaRPr>
          </a:p>
        </p:txBody>
      </p:sp>
      <p:sp>
        <p:nvSpPr>
          <p:cNvPr id="2" name="Rectangle 1"/>
          <p:cNvSpPr/>
          <p:nvPr/>
        </p:nvSpPr>
        <p:spPr>
          <a:xfrm>
            <a:off x="110320" y="1003112"/>
            <a:ext cx="8915400" cy="523220"/>
          </a:xfrm>
          <a:prstGeom prst="rect">
            <a:avLst/>
          </a:prstGeom>
        </p:spPr>
        <p:txBody>
          <a:bodyPr wrap="square">
            <a:spAutoFit/>
          </a:bodyPr>
          <a:lstStyle/>
          <a:p>
            <a:endParaRPr lang="en-US" sz="1400" b="1" smtClean="0">
              <a:solidFill>
                <a:schemeClr val="bg1"/>
              </a:solidFill>
              <a:latin typeface="Courier New" panose="02070309020205020404" pitchFamily="49" charset="0"/>
              <a:cs typeface="Courier New" panose="02070309020205020404" pitchFamily="49" charset="0"/>
            </a:endParaRPr>
          </a:p>
          <a:p>
            <a:r>
              <a:rPr lang="en-US" sz="1400" b="1" smtClean="0">
                <a:solidFill>
                  <a:schemeClr val="bg1"/>
                </a:solidFill>
                <a:latin typeface="Courier New" panose="02070309020205020404" pitchFamily="49" charset="0"/>
                <a:cs typeface="Courier New" panose="02070309020205020404" pitchFamily="49" charset="0"/>
              </a:rPr>
              <a:t>C:\hysplit4\working&gt;..\exec\trajplot </a:t>
            </a:r>
            <a:endParaRPr lang="en-US" sz="1400" b="1">
              <a:solidFill>
                <a:schemeClr val="bg1"/>
              </a:solidFill>
              <a:latin typeface="Courier New" panose="02070309020205020404" pitchFamily="49" charset="0"/>
              <a:cs typeface="Courier New" panose="02070309020205020404" pitchFamily="49" charset="0"/>
            </a:endParaRPr>
          </a:p>
        </p:txBody>
      </p:sp>
      <p:sp>
        <p:nvSpPr>
          <p:cNvPr id="9" name="Rectangle 8"/>
          <p:cNvSpPr/>
          <p:nvPr/>
        </p:nvSpPr>
        <p:spPr>
          <a:xfrm>
            <a:off x="152400" y="1295400"/>
            <a:ext cx="8915400" cy="5047536"/>
          </a:xfrm>
          <a:prstGeom prst="rect">
            <a:avLst/>
          </a:prstGeom>
        </p:spPr>
        <p:txBody>
          <a:bodyPr wrap="square">
            <a:spAutoFit/>
          </a:bodyPr>
          <a:lstStyle/>
          <a:p>
            <a:endParaRPr lang="en-US" sz="1400" b="1" smtClean="0">
              <a:solidFill>
                <a:schemeClr val="bg1"/>
              </a:solidFill>
              <a:latin typeface="Courier New" panose="02070309020205020404" pitchFamily="49" charset="0"/>
              <a:cs typeface="Courier New" panose="02070309020205020404" pitchFamily="49" charset="0"/>
            </a:endParaRPr>
          </a:p>
          <a:p>
            <a:r>
              <a:rPr lang="en-US" sz="1400" b="1" smtClean="0">
                <a:solidFill>
                  <a:schemeClr val="bg1"/>
                </a:solidFill>
                <a:latin typeface="Courier New" panose="02070309020205020404" pitchFamily="49" charset="0"/>
                <a:cs typeface="Courier New" panose="02070309020205020404" pitchFamily="49" charset="0"/>
              </a:rPr>
              <a:t>USAGE: trajplot -[options (default)]</a:t>
            </a:r>
          </a:p>
          <a:p>
            <a:r>
              <a:rPr lang="en-US" sz="1400" b="1" smtClean="0">
                <a:solidFill>
                  <a:schemeClr val="bg1"/>
                </a:solidFill>
                <a:latin typeface="Courier New" panose="02070309020205020404" pitchFamily="49" charset="0"/>
                <a:cs typeface="Courier New" panose="02070309020205020404" pitchFamily="49" charset="0"/>
              </a:rPr>
              <a:t>   -a[GIS output: (0)-none 1-GENERATE_points 3-KML 4-partial_KML 5-GENERATE_lines]</a:t>
            </a:r>
          </a:p>
          <a:p>
            <a:r>
              <a:rPr lang="en-US" sz="1400" b="1" smtClean="0">
                <a:solidFill>
                  <a:schemeClr val="bg1"/>
                </a:solidFill>
                <a:latin typeface="Courier New" panose="02070309020205020404" pitchFamily="49" charset="0"/>
                <a:cs typeface="Courier New" panose="02070309020205020404" pitchFamily="49" charset="0"/>
              </a:rPr>
              <a:t>   -A[KML options: 0-none 1-no extra overlays 2-no endpoints 3-Both 1&amp;2]</a:t>
            </a:r>
          </a:p>
          <a:p>
            <a:r>
              <a:rPr lang="en-US" sz="1400" b="1" smtClean="0">
                <a:solidFill>
                  <a:schemeClr val="bg1"/>
                </a:solidFill>
                <a:latin typeface="Courier New" panose="02070309020205020404" pitchFamily="49" charset="0"/>
                <a:cs typeface="Courier New" panose="02070309020205020404" pitchFamily="49" charset="0"/>
              </a:rPr>
              <a:t>   -e[End hour to plot: #, (all) ]</a:t>
            </a:r>
          </a:p>
          <a:p>
            <a:r>
              <a:rPr lang="en-US" sz="1400" b="1" smtClean="0">
                <a:solidFill>
                  <a:schemeClr val="bg1"/>
                </a:solidFill>
                <a:latin typeface="Courier New" panose="02070309020205020404" pitchFamily="49" charset="0"/>
                <a:cs typeface="Courier New" panose="02070309020205020404" pitchFamily="49" charset="0"/>
              </a:rPr>
              <a:t>   -f[Frames: (0)-all files on one  1-one per file]</a:t>
            </a:r>
          </a:p>
          <a:p>
            <a:r>
              <a:rPr lang="en-US" sz="1400" b="1" smtClean="0">
                <a:solidFill>
                  <a:schemeClr val="bg1"/>
                </a:solidFill>
                <a:latin typeface="Courier New" panose="02070309020205020404" pitchFamily="49" charset="0"/>
                <a:cs typeface="Courier New" panose="02070309020205020404" pitchFamily="49" charset="0"/>
              </a:rPr>
              <a:t>   -g[Circle overlay: ( )-auto, #circ(4), #circ:dist_km]</a:t>
            </a:r>
          </a:p>
          <a:p>
            <a:r>
              <a:rPr lang="en-US" sz="1400" b="1" smtClean="0">
                <a:solidFill>
                  <a:schemeClr val="bg1"/>
                </a:solidFill>
                <a:latin typeface="Courier New" panose="02070309020205020404" pitchFamily="49" charset="0"/>
                <a:cs typeface="Courier New" panose="02070309020205020404" pitchFamily="49" charset="0"/>
              </a:rPr>
              <a:t>   -h[Hold map at center lat-lon: (source point), lat:lon]</a:t>
            </a:r>
          </a:p>
          <a:p>
            <a:r>
              <a:rPr lang="en-US" sz="1400" b="1" smtClean="0">
                <a:solidFill>
                  <a:schemeClr val="bg1"/>
                </a:solidFill>
                <a:latin typeface="Courier New" panose="02070309020205020404" pitchFamily="49" charset="0"/>
                <a:cs typeface="Courier New" panose="02070309020205020404" pitchFamily="49" charset="0"/>
              </a:rPr>
              <a:t>   -i[Input files: name1+name2+... or +listfile or (tdump)]</a:t>
            </a:r>
          </a:p>
          <a:p>
            <a:r>
              <a:rPr lang="en-US" sz="1400" b="1" smtClean="0">
                <a:solidFill>
                  <a:schemeClr val="bg1"/>
                </a:solidFill>
                <a:latin typeface="Courier New" panose="02070309020205020404" pitchFamily="49" charset="0"/>
                <a:cs typeface="Courier New" panose="02070309020205020404" pitchFamily="49" charset="0"/>
              </a:rPr>
              <a:t>   -j[Map background file: (arlmap) or shapefiles.&lt;(txt)|process suffix&gt;]</a:t>
            </a:r>
          </a:p>
          <a:p>
            <a:r>
              <a:rPr lang="en-US" sz="1400" b="1" smtClean="0">
                <a:solidFill>
                  <a:schemeClr val="bg1"/>
                </a:solidFill>
                <a:latin typeface="Courier New" panose="02070309020205020404" pitchFamily="49" charset="0"/>
                <a:cs typeface="Courier New" panose="02070309020205020404" pitchFamily="49" charset="0"/>
              </a:rPr>
              <a:t>   -k[Kolor: 0-B&amp;W, (1)-Color, N:colortraj1,...colortrajN]</a:t>
            </a:r>
          </a:p>
          <a:p>
            <a:r>
              <a:rPr lang="en-US" sz="1400" b="1" smtClean="0">
                <a:solidFill>
                  <a:schemeClr val="bg1"/>
                </a:solidFill>
                <a:latin typeface="Courier New" panose="02070309020205020404" pitchFamily="49" charset="0"/>
                <a:cs typeface="Courier New" panose="02070309020205020404" pitchFamily="49" charset="0"/>
              </a:rPr>
              <a:t>      1=red,2=blue,3=green,4=cyan,5=magenta,6=yellow,7=olive</a:t>
            </a:r>
          </a:p>
          <a:p>
            <a:r>
              <a:rPr lang="en-US" sz="1400" b="1" smtClean="0">
                <a:solidFill>
                  <a:schemeClr val="bg1"/>
                </a:solidFill>
                <a:latin typeface="Courier New" panose="02070309020205020404" pitchFamily="49" charset="0"/>
                <a:cs typeface="Courier New" panose="02070309020205020404" pitchFamily="49" charset="0"/>
              </a:rPr>
              <a:t>   -l[Label interval: ... -12, -6, 0, (6), 12, ... hrs</a:t>
            </a:r>
          </a:p>
          <a:p>
            <a:r>
              <a:rPr lang="en-US" sz="1400" b="1" smtClean="0">
                <a:solidFill>
                  <a:schemeClr val="bg1"/>
                </a:solidFill>
                <a:latin typeface="Courier New" panose="02070309020205020404" pitchFamily="49" charset="0"/>
                <a:cs typeface="Courier New" panose="02070309020205020404" pitchFamily="49" charset="0"/>
              </a:rPr>
              <a:t>      &lt;0=with respect to traj start, &gt;0=synoptic times)]</a:t>
            </a:r>
          </a:p>
          <a:p>
            <a:r>
              <a:rPr lang="en-US" sz="1400" b="1" smtClean="0">
                <a:solidFill>
                  <a:schemeClr val="bg1"/>
                </a:solidFill>
                <a:latin typeface="Courier New" panose="02070309020205020404" pitchFamily="49" charset="0"/>
                <a:cs typeface="Courier New" panose="02070309020205020404" pitchFamily="49" charset="0"/>
              </a:rPr>
              <a:t>   -L[LatLonLabels: none=0 auto=(1) set=2:value(tenths)]</a:t>
            </a:r>
          </a:p>
          <a:p>
            <a:r>
              <a:rPr lang="en-US" sz="1400" b="1" smtClean="0">
                <a:solidFill>
                  <a:schemeClr val="bg1"/>
                </a:solidFill>
                <a:latin typeface="Courier New" panose="02070309020205020404" pitchFamily="49" charset="0"/>
                <a:cs typeface="Courier New" panose="02070309020205020404" pitchFamily="49" charset="0"/>
              </a:rPr>
              <a:t>   -m[Map proj: (0)-Auto 1-Polar 2-Lambert 3-Merc 4-CylEqu]</a:t>
            </a:r>
          </a:p>
          <a:p>
            <a:r>
              <a:rPr lang="en-US" sz="1400" b="1" smtClean="0">
                <a:solidFill>
                  <a:schemeClr val="bg1"/>
                </a:solidFill>
                <a:latin typeface="Courier New" panose="02070309020205020404" pitchFamily="49" charset="0"/>
                <a:cs typeface="Courier New" panose="02070309020205020404" pitchFamily="49" charset="0"/>
              </a:rPr>
              <a:t>   -o[Output file name: (trajplot.ps)]</a:t>
            </a:r>
          </a:p>
          <a:p>
            <a:r>
              <a:rPr lang="en-US" sz="1400" b="1" smtClean="0">
                <a:solidFill>
                  <a:schemeClr val="bg1"/>
                </a:solidFill>
                <a:latin typeface="Courier New" panose="02070309020205020404" pitchFamily="49" charset="0"/>
                <a:cs typeface="Courier New" panose="02070309020205020404" pitchFamily="49" charset="0"/>
              </a:rPr>
              <a:t>   -p[Process file name suffix: (ps) or process ID]</a:t>
            </a:r>
          </a:p>
          <a:p>
            <a:r>
              <a:rPr lang="en-US" sz="1400" b="1" smtClean="0">
                <a:solidFill>
                  <a:schemeClr val="bg1"/>
                </a:solidFill>
                <a:latin typeface="Courier New" panose="02070309020205020404" pitchFamily="49" charset="0"/>
                <a:cs typeface="Courier New" panose="02070309020205020404" pitchFamily="49" charset="0"/>
              </a:rPr>
              <a:t>   -s[Symbol at trajectory origin: 0-no (1)-yes]</a:t>
            </a:r>
          </a:p>
          <a:p>
            <a:r>
              <a:rPr lang="en-US" sz="1400" b="1" smtClean="0">
                <a:solidFill>
                  <a:schemeClr val="bg1"/>
                </a:solidFill>
                <a:latin typeface="Courier New" panose="02070309020205020404" pitchFamily="49" charset="0"/>
                <a:cs typeface="Courier New" panose="02070309020205020404" pitchFamily="49" charset="0"/>
              </a:rPr>
              <a:t>   -v[Vertical: 0-pressure (1)-agl, 2-theta 3-meteo 4-none]</a:t>
            </a:r>
          </a:p>
          <a:p>
            <a:r>
              <a:rPr lang="en-US" sz="1400" b="1" smtClean="0">
                <a:solidFill>
                  <a:schemeClr val="bg1"/>
                </a:solidFill>
                <a:latin typeface="Courier New" panose="02070309020205020404" pitchFamily="49" charset="0"/>
                <a:cs typeface="Courier New" panose="02070309020205020404" pitchFamily="49" charset="0"/>
              </a:rPr>
              <a:t>   -z[Zoom factor:  0-least zoom, (50), 100-most zoom]</a:t>
            </a:r>
          </a:p>
          <a:p>
            <a:endParaRPr lang="en-US" sz="1400" b="1" smtClean="0">
              <a:solidFill>
                <a:schemeClr val="bg1"/>
              </a:solidFill>
              <a:latin typeface="Courier New" panose="02070309020205020404" pitchFamily="49" charset="0"/>
              <a:cs typeface="Courier New" panose="02070309020205020404" pitchFamily="49" charset="0"/>
            </a:endParaRPr>
          </a:p>
          <a:p>
            <a:r>
              <a:rPr lang="en-US" sz="1400" b="1" smtClean="0">
                <a:solidFill>
                  <a:schemeClr val="bg1"/>
                </a:solidFill>
                <a:latin typeface="Courier New" panose="02070309020205020404" pitchFamily="49" charset="0"/>
                <a:cs typeface="Courier New" panose="02070309020205020404" pitchFamily="49" charset="0"/>
              </a:rPr>
              <a:t> NOTE: leave no space between option and value</a:t>
            </a:r>
            <a:endParaRPr lang="en-US" sz="1400" b="1">
              <a:solidFill>
                <a:schemeClr val="bg1"/>
              </a:solidFill>
              <a:latin typeface="Courier New" panose="02070309020205020404" pitchFamily="49" charset="0"/>
              <a:cs typeface="Courier New" panose="02070309020205020404" pitchFamily="49" charset="0"/>
            </a:endParaRPr>
          </a:p>
        </p:txBody>
      </p:sp>
      <p:sp>
        <p:nvSpPr>
          <p:cNvPr id="11" name="TextBox 10"/>
          <p:cNvSpPr txBox="1"/>
          <p:nvPr/>
        </p:nvSpPr>
        <p:spPr>
          <a:xfrm>
            <a:off x="2584588" y="762000"/>
            <a:ext cx="3892412" cy="461665"/>
          </a:xfrm>
          <a:prstGeom prst="rect">
            <a:avLst/>
          </a:prstGeom>
          <a:solidFill>
            <a:schemeClr val="tx1"/>
          </a:solidFill>
          <a:ln>
            <a:solidFill>
              <a:schemeClr val="bg1"/>
            </a:solidFill>
          </a:ln>
        </p:spPr>
        <p:txBody>
          <a:bodyPr wrap="none" rtlCol="0">
            <a:spAutoFit/>
          </a:bodyPr>
          <a:lstStyle>
            <a:defPPr>
              <a:defRPr lang="en-US"/>
            </a:defPPr>
            <a:lvl1pPr>
              <a:defRPr sz="2400" b="1">
                <a:solidFill>
                  <a:prstClr val="white"/>
                </a:solidFill>
              </a:defRPr>
            </a:lvl1pPr>
          </a:lstStyle>
          <a:p>
            <a:r>
              <a:rPr lang="en-US"/>
              <a:t>Using the </a:t>
            </a:r>
            <a:r>
              <a:rPr lang="en-US" smtClean="0"/>
              <a:t>Command Line</a:t>
            </a:r>
            <a:endParaRPr lang="en-US"/>
          </a:p>
        </p:txBody>
      </p:sp>
    </p:spTree>
    <p:extLst>
      <p:ext uri="{BB962C8B-B14F-4D97-AF65-F5344CB8AC3E}">
        <p14:creationId xmlns:p14="http://schemas.microsoft.com/office/powerpoint/2010/main" val="4117470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solidFill>
                  <a:srgbClr val="04617B">
                    <a:shade val="90000"/>
                  </a:srgbClr>
                </a:solidFill>
              </a:rPr>
              <a:t>8/13/2015</a:t>
            </a:r>
            <a:endParaRPr lang="es-ES">
              <a:solidFill>
                <a:srgbClr val="04617B">
                  <a:shade val="90000"/>
                </a:srgbClr>
              </a:solidFill>
            </a:endParaRPr>
          </a:p>
        </p:txBody>
      </p:sp>
      <p:sp>
        <p:nvSpPr>
          <p:cNvPr id="4" name="Footer Placeholder 3"/>
          <p:cNvSpPr>
            <a:spLocks noGrp="1"/>
          </p:cNvSpPr>
          <p:nvPr>
            <p:ph type="ftr" sz="quarter" idx="11"/>
          </p:nvPr>
        </p:nvSpPr>
        <p:spPr/>
        <p:txBody>
          <a:bodyPr/>
          <a:lstStyle/>
          <a:p>
            <a:pPr>
              <a:defRPr/>
            </a:pPr>
            <a:r>
              <a:rPr lang="es-ES" smtClean="0">
                <a:solidFill>
                  <a:srgbClr val="04617B">
                    <a:shade val="90000"/>
                  </a:srgbClr>
                </a:solidFill>
              </a:rPr>
              <a:t>Air Resources Laboratory</a:t>
            </a:r>
            <a:endParaRPr lang="es-ES">
              <a:solidFill>
                <a:srgbClr val="04617B">
                  <a:shade val="90000"/>
                </a:srgbClr>
              </a:solidFill>
            </a:endParaRPr>
          </a:p>
        </p:txBody>
      </p:sp>
      <p:sp>
        <p:nvSpPr>
          <p:cNvPr id="5" name="Slide Number Placeholder 4"/>
          <p:cNvSpPr>
            <a:spLocks noGrp="1"/>
          </p:cNvSpPr>
          <p:nvPr>
            <p:ph type="sldNum" sz="quarter" idx="12"/>
          </p:nvPr>
        </p:nvSpPr>
        <p:spPr/>
        <p:txBody>
          <a:bodyPr/>
          <a:lstStyle/>
          <a:p>
            <a:pPr>
              <a:defRPr/>
            </a:pPr>
            <a:fld id="{4DDE19F7-C2CA-497A-B835-C7C3870DBE22}" type="slidenum">
              <a:rPr lang="es-ES" smtClean="0">
                <a:solidFill>
                  <a:srgbClr val="04617B">
                    <a:shade val="90000"/>
                  </a:srgbClr>
                </a:solidFill>
              </a:rPr>
              <a:pPr>
                <a:defRPr/>
              </a:pPr>
              <a:t>38</a:t>
            </a:fld>
            <a:endParaRPr lang="es-ES">
              <a:solidFill>
                <a:srgbClr val="04617B">
                  <a:shade val="90000"/>
                </a:srgbClr>
              </a:solidFill>
            </a:endParaRPr>
          </a:p>
        </p:txBody>
      </p:sp>
      <p:sp>
        <p:nvSpPr>
          <p:cNvPr id="10" name="TextBox 9"/>
          <p:cNvSpPr txBox="1"/>
          <p:nvPr/>
        </p:nvSpPr>
        <p:spPr>
          <a:xfrm>
            <a:off x="1219200" y="224135"/>
            <a:ext cx="6774611" cy="461665"/>
          </a:xfrm>
          <a:prstGeom prst="rect">
            <a:avLst/>
          </a:prstGeom>
          <a:solidFill>
            <a:schemeClr val="tx1"/>
          </a:solidFill>
          <a:ln>
            <a:solidFill>
              <a:schemeClr val="bg1"/>
            </a:solidFill>
          </a:ln>
        </p:spPr>
        <p:txBody>
          <a:bodyPr wrap="none" rtlCol="0">
            <a:spAutoFit/>
          </a:bodyPr>
          <a:lstStyle/>
          <a:p>
            <a:r>
              <a:rPr lang="en-US" sz="2400" b="1" smtClean="0">
                <a:solidFill>
                  <a:prstClr val="white"/>
                </a:solidFill>
              </a:rPr>
              <a:t>Downloading and Running </a:t>
            </a:r>
            <a:r>
              <a:rPr lang="en-US" sz="2400" b="1">
                <a:solidFill>
                  <a:prstClr val="white"/>
                </a:solidFill>
              </a:rPr>
              <a:t>HYSPLIT </a:t>
            </a:r>
            <a:r>
              <a:rPr lang="en-US" sz="2400" b="1" smtClean="0">
                <a:solidFill>
                  <a:prstClr val="white"/>
                </a:solidFill>
              </a:rPr>
              <a:t>Locally</a:t>
            </a:r>
            <a:endParaRPr lang="en-US" sz="2400" b="1">
              <a:solidFill>
                <a:prstClr val="white"/>
              </a:solidFill>
            </a:endParaRPr>
          </a:p>
        </p:txBody>
      </p:sp>
      <p:sp>
        <p:nvSpPr>
          <p:cNvPr id="11" name="TextBox 10"/>
          <p:cNvSpPr txBox="1"/>
          <p:nvPr/>
        </p:nvSpPr>
        <p:spPr>
          <a:xfrm>
            <a:off x="6172200" y="762000"/>
            <a:ext cx="2167581" cy="461665"/>
          </a:xfrm>
          <a:prstGeom prst="rect">
            <a:avLst/>
          </a:prstGeom>
          <a:solidFill>
            <a:schemeClr val="tx1"/>
          </a:solidFill>
          <a:ln>
            <a:solidFill>
              <a:schemeClr val="bg1"/>
            </a:solidFill>
          </a:ln>
        </p:spPr>
        <p:txBody>
          <a:bodyPr wrap="none" rtlCol="0">
            <a:spAutoFit/>
          </a:bodyPr>
          <a:lstStyle>
            <a:defPPr>
              <a:defRPr lang="en-US"/>
            </a:defPPr>
            <a:lvl1pPr>
              <a:defRPr sz="2400" b="1">
                <a:solidFill>
                  <a:prstClr val="white"/>
                </a:solidFill>
              </a:defRPr>
            </a:lvl1pPr>
          </a:lstStyle>
          <a:p>
            <a:r>
              <a:rPr lang="en-US"/>
              <a:t>Using </a:t>
            </a:r>
            <a:r>
              <a:rPr lang="en-US" smtClean="0"/>
              <a:t>Scripts</a:t>
            </a:r>
            <a:endParaRPr lang="en-US"/>
          </a:p>
        </p:txBody>
      </p:sp>
      <p:sp>
        <p:nvSpPr>
          <p:cNvPr id="12" name="Rectangle 11"/>
          <p:cNvSpPr/>
          <p:nvPr/>
        </p:nvSpPr>
        <p:spPr>
          <a:xfrm>
            <a:off x="172872" y="723366"/>
            <a:ext cx="5334000" cy="274320"/>
          </a:xfrm>
          <a:prstGeom prst="rect">
            <a:avLst/>
          </a:prstGeom>
          <a:solidFill>
            <a:srgbClr val="CBFD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52400" y="5669927"/>
            <a:ext cx="8610600" cy="9144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52402" y="4603127"/>
            <a:ext cx="5334000" cy="1033272"/>
          </a:xfrm>
          <a:prstGeom prst="rect">
            <a:avLst/>
          </a:prstGeom>
          <a:solidFill>
            <a:srgbClr val="CBFD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65280" y="1003477"/>
            <a:ext cx="5334000" cy="356616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41480" y="685800"/>
            <a:ext cx="9207320" cy="5632311"/>
          </a:xfrm>
          <a:prstGeom prst="rect">
            <a:avLst/>
          </a:prstGeom>
        </p:spPr>
        <p:txBody>
          <a:bodyPr wrap="square">
            <a:spAutoFit/>
          </a:bodyPr>
          <a:lstStyle/>
          <a:p>
            <a:r>
              <a:rPr lang="sv-SE" b="1" smtClean="0">
                <a:latin typeface="Courier New" panose="02070309020205020404" pitchFamily="49" charset="0"/>
                <a:cs typeface="Courier New" panose="02070309020205020404" pitchFamily="49" charset="0"/>
              </a:rPr>
              <a:t>@echo off</a:t>
            </a:r>
          </a:p>
          <a:p>
            <a:r>
              <a:rPr lang="sv-SE" b="1" smtClean="0">
                <a:latin typeface="Courier New" panose="02070309020205020404" pitchFamily="49" charset="0"/>
                <a:cs typeface="Courier New" panose="02070309020205020404" pitchFamily="49" charset="0"/>
              </a:rPr>
              <a:t>echo 14 </a:t>
            </a:r>
            <a:r>
              <a:rPr lang="sv-SE" b="1">
                <a:latin typeface="Courier New" panose="02070309020205020404" pitchFamily="49" charset="0"/>
                <a:cs typeface="Courier New" panose="02070309020205020404" pitchFamily="49" charset="0"/>
              </a:rPr>
              <a:t>06 04 </a:t>
            </a:r>
            <a:r>
              <a:rPr lang="sv-SE" b="1" smtClean="0">
                <a:latin typeface="Courier New" panose="02070309020205020404" pitchFamily="49" charset="0"/>
                <a:cs typeface="Courier New" panose="02070309020205020404" pitchFamily="49" charset="0"/>
              </a:rPr>
              <a:t>17 &gt; CONTROL</a:t>
            </a:r>
            <a:endParaRPr lang="sv-SE" b="1">
              <a:latin typeface="Courier New" panose="02070309020205020404" pitchFamily="49" charset="0"/>
              <a:cs typeface="Courier New" panose="02070309020205020404" pitchFamily="49" charset="0"/>
            </a:endParaRPr>
          </a:p>
          <a:p>
            <a:r>
              <a:rPr lang="sv-SE" b="1" smtClean="0">
                <a:latin typeface="Courier New" panose="02070309020205020404" pitchFamily="49" charset="0"/>
                <a:cs typeface="Courier New" panose="02070309020205020404" pitchFamily="49" charset="0"/>
              </a:rPr>
              <a:t>echo 1 &gt;&gt; CONTROL  </a:t>
            </a:r>
            <a:endParaRPr lang="sv-SE" b="1">
              <a:latin typeface="Courier New" panose="02070309020205020404" pitchFamily="49" charset="0"/>
              <a:cs typeface="Courier New" panose="02070309020205020404" pitchFamily="49" charset="0"/>
            </a:endParaRPr>
          </a:p>
          <a:p>
            <a:r>
              <a:rPr lang="sv-SE" b="1" smtClean="0">
                <a:latin typeface="Courier New" panose="02070309020205020404" pitchFamily="49" charset="0"/>
                <a:cs typeface="Courier New" panose="02070309020205020404" pitchFamily="49" charset="0"/>
              </a:rPr>
              <a:t>echo 39.028 -76.817 0.5 &gt;&gt; CONTROL</a:t>
            </a:r>
            <a:endParaRPr lang="sv-SE" b="1">
              <a:latin typeface="Courier New" panose="02070309020205020404" pitchFamily="49" charset="0"/>
              <a:cs typeface="Courier New" panose="02070309020205020404" pitchFamily="49" charset="0"/>
            </a:endParaRPr>
          </a:p>
          <a:p>
            <a:r>
              <a:rPr lang="sv-SE" b="1" smtClean="0">
                <a:latin typeface="Courier New" panose="02070309020205020404" pitchFamily="49" charset="0"/>
                <a:cs typeface="Courier New" panose="02070309020205020404" pitchFamily="49" charset="0"/>
              </a:rPr>
              <a:t>echo -24 &gt;&gt; CONTROL</a:t>
            </a:r>
            <a:endParaRPr lang="sv-SE" b="1">
              <a:latin typeface="Courier New" panose="02070309020205020404" pitchFamily="49" charset="0"/>
              <a:cs typeface="Courier New" panose="02070309020205020404" pitchFamily="49" charset="0"/>
            </a:endParaRPr>
          </a:p>
          <a:p>
            <a:r>
              <a:rPr lang="sv-SE" b="1" smtClean="0">
                <a:latin typeface="Courier New" panose="02070309020205020404" pitchFamily="49" charset="0"/>
                <a:cs typeface="Courier New" panose="02070309020205020404" pitchFamily="49" charset="0"/>
              </a:rPr>
              <a:t>echo 0 &gt;&gt; CONTROL</a:t>
            </a:r>
            <a:endParaRPr lang="sv-SE" b="1">
              <a:latin typeface="Courier New" panose="02070309020205020404" pitchFamily="49" charset="0"/>
              <a:cs typeface="Courier New" panose="02070309020205020404" pitchFamily="49" charset="0"/>
            </a:endParaRPr>
          </a:p>
          <a:p>
            <a:r>
              <a:rPr lang="sv-SE" b="1" smtClean="0">
                <a:latin typeface="Courier New" panose="02070309020205020404" pitchFamily="49" charset="0"/>
                <a:cs typeface="Courier New" panose="02070309020205020404" pitchFamily="49" charset="0"/>
              </a:rPr>
              <a:t>echo 25000.0 &gt;&gt; CONTROL</a:t>
            </a:r>
            <a:endParaRPr lang="sv-SE" b="1">
              <a:latin typeface="Courier New" panose="02070309020205020404" pitchFamily="49" charset="0"/>
              <a:cs typeface="Courier New" panose="02070309020205020404" pitchFamily="49" charset="0"/>
            </a:endParaRPr>
          </a:p>
          <a:p>
            <a:r>
              <a:rPr lang="sv-SE" b="1" smtClean="0">
                <a:latin typeface="Courier New" panose="02070309020205020404" pitchFamily="49" charset="0"/>
                <a:cs typeface="Courier New" panose="02070309020205020404" pitchFamily="49" charset="0"/>
              </a:rPr>
              <a:t>echo 2 &gt;&gt; CONTROL</a:t>
            </a:r>
            <a:endParaRPr lang="sv-SE" b="1">
              <a:latin typeface="Courier New" panose="02070309020205020404" pitchFamily="49" charset="0"/>
              <a:cs typeface="Courier New" panose="02070309020205020404" pitchFamily="49" charset="0"/>
            </a:endParaRPr>
          </a:p>
          <a:p>
            <a:r>
              <a:rPr lang="sv-SE" b="1" smtClean="0">
                <a:latin typeface="Courier New" panose="02070309020205020404" pitchFamily="49" charset="0"/>
                <a:cs typeface="Courier New" panose="02070309020205020404" pitchFamily="49" charset="0"/>
              </a:rPr>
              <a:t>echo C</a:t>
            </a:r>
            <a:r>
              <a:rPr lang="sv-SE" b="1">
                <a:latin typeface="Courier New" panose="02070309020205020404" pitchFamily="49" charset="0"/>
                <a:cs typeface="Courier New" panose="02070309020205020404" pitchFamily="49" charset="0"/>
              </a:rPr>
              <a:t>:/hysplit4/metdata</a:t>
            </a:r>
            <a:r>
              <a:rPr lang="sv-SE" b="1" smtClean="0">
                <a:latin typeface="Courier New" panose="02070309020205020404" pitchFamily="49" charset="0"/>
                <a:cs typeface="Courier New" panose="02070309020205020404" pitchFamily="49" charset="0"/>
              </a:rPr>
              <a:t>/ &gt;&gt; CONTROL</a:t>
            </a:r>
            <a:endParaRPr lang="sv-SE" b="1">
              <a:latin typeface="Courier New" panose="02070309020205020404" pitchFamily="49" charset="0"/>
              <a:cs typeface="Courier New" panose="02070309020205020404" pitchFamily="49" charset="0"/>
            </a:endParaRPr>
          </a:p>
          <a:p>
            <a:r>
              <a:rPr lang="sv-SE" b="1" smtClean="0">
                <a:latin typeface="Courier New" panose="02070309020205020404" pitchFamily="49" charset="0"/>
                <a:cs typeface="Courier New" panose="02070309020205020404" pitchFamily="49" charset="0"/>
              </a:rPr>
              <a:t>echo nam12.bin &gt;&gt; CONTROL</a:t>
            </a:r>
            <a:endParaRPr lang="sv-SE" b="1">
              <a:latin typeface="Courier New" panose="02070309020205020404" pitchFamily="49" charset="0"/>
              <a:cs typeface="Courier New" panose="02070309020205020404" pitchFamily="49" charset="0"/>
            </a:endParaRPr>
          </a:p>
          <a:p>
            <a:r>
              <a:rPr lang="sv-SE" b="1" smtClean="0">
                <a:latin typeface="Courier New" panose="02070309020205020404" pitchFamily="49" charset="0"/>
                <a:cs typeface="Courier New" panose="02070309020205020404" pitchFamily="49" charset="0"/>
              </a:rPr>
              <a:t>echo C</a:t>
            </a:r>
            <a:r>
              <a:rPr lang="sv-SE" b="1">
                <a:latin typeface="Courier New" panose="02070309020205020404" pitchFamily="49" charset="0"/>
                <a:cs typeface="Courier New" panose="02070309020205020404" pitchFamily="49" charset="0"/>
              </a:rPr>
              <a:t>:/hysplit4/metdata</a:t>
            </a:r>
            <a:r>
              <a:rPr lang="sv-SE" b="1" smtClean="0">
                <a:latin typeface="Courier New" panose="02070309020205020404" pitchFamily="49" charset="0"/>
                <a:cs typeface="Courier New" panose="02070309020205020404" pitchFamily="49" charset="0"/>
              </a:rPr>
              <a:t>/ &gt;&gt; CONTROL</a:t>
            </a:r>
            <a:endParaRPr lang="sv-SE" b="1">
              <a:latin typeface="Courier New" panose="02070309020205020404" pitchFamily="49" charset="0"/>
              <a:cs typeface="Courier New" panose="02070309020205020404" pitchFamily="49" charset="0"/>
            </a:endParaRPr>
          </a:p>
          <a:p>
            <a:r>
              <a:rPr lang="sv-SE" b="1" smtClean="0">
                <a:latin typeface="Courier New" panose="02070309020205020404" pitchFamily="49" charset="0"/>
                <a:cs typeface="Courier New" panose="02070309020205020404" pitchFamily="49" charset="0"/>
              </a:rPr>
              <a:t>echo global2p5.bin &gt;&gt; CONTROL</a:t>
            </a:r>
            <a:endParaRPr lang="sv-SE" b="1">
              <a:latin typeface="Courier New" panose="02070309020205020404" pitchFamily="49" charset="0"/>
              <a:cs typeface="Courier New" panose="02070309020205020404" pitchFamily="49" charset="0"/>
            </a:endParaRPr>
          </a:p>
          <a:p>
            <a:r>
              <a:rPr lang="sv-SE" b="1" smtClean="0">
                <a:latin typeface="Courier New" panose="02070309020205020404" pitchFamily="49" charset="0"/>
                <a:cs typeface="Courier New" panose="02070309020205020404" pitchFamily="49" charset="0"/>
              </a:rPr>
              <a:t>echo ./ &gt;&gt; CONTROL</a:t>
            </a:r>
            <a:endParaRPr lang="sv-SE" b="1">
              <a:latin typeface="Courier New" panose="02070309020205020404" pitchFamily="49" charset="0"/>
              <a:cs typeface="Courier New" panose="02070309020205020404" pitchFamily="49" charset="0"/>
            </a:endParaRPr>
          </a:p>
          <a:p>
            <a:r>
              <a:rPr lang="sv-SE" b="1" smtClean="0">
                <a:latin typeface="Courier New" panose="02070309020205020404" pitchFamily="49" charset="0"/>
                <a:cs typeface="Courier New" panose="02070309020205020404" pitchFamily="49" charset="0"/>
              </a:rPr>
              <a:t>echo tdump &gt;&gt; CONTROL</a:t>
            </a:r>
          </a:p>
          <a:p>
            <a:r>
              <a:rPr lang="en-US" b="1" smtClean="0">
                <a:latin typeface="Courier New" panose="02070309020205020404" pitchFamily="49" charset="0"/>
                <a:cs typeface="Courier New" panose="02070309020205020404" pitchFamily="49" charset="0"/>
              </a:rPr>
              <a:t>echo  </a:t>
            </a:r>
            <a:r>
              <a:rPr lang="en-US" b="1">
                <a:latin typeface="Courier New" panose="02070309020205020404" pitchFamily="49" charset="0"/>
                <a:cs typeface="Courier New" panose="02070309020205020404" pitchFamily="49" charset="0"/>
              </a:rPr>
              <a:t>^&amp;setup &gt; </a:t>
            </a:r>
            <a:r>
              <a:rPr lang="en-US" b="1" smtClean="0">
                <a:latin typeface="Courier New" panose="02070309020205020404" pitchFamily="49" charset="0"/>
                <a:cs typeface="Courier New" panose="02070309020205020404" pitchFamily="49" charset="0"/>
              </a:rPr>
              <a:t>SETUP.CFG</a:t>
            </a:r>
          </a:p>
          <a:p>
            <a:r>
              <a:rPr lang="en-US" b="1" smtClean="0">
                <a:latin typeface="Courier New" panose="02070309020205020404" pitchFamily="49" charset="0"/>
                <a:cs typeface="Courier New" panose="02070309020205020404" pitchFamily="49" charset="0"/>
              </a:rPr>
              <a:t>echo </a:t>
            </a:r>
            <a:r>
              <a:rPr lang="en-US" b="1" err="1">
                <a:latin typeface="Courier New" panose="02070309020205020404" pitchFamily="49" charset="0"/>
                <a:cs typeface="Courier New" panose="02070309020205020404" pitchFamily="49" charset="0"/>
              </a:rPr>
              <a:t>kmsl</a:t>
            </a:r>
            <a:r>
              <a:rPr lang="en-US" b="1">
                <a:latin typeface="Courier New" panose="02070309020205020404" pitchFamily="49" charset="0"/>
                <a:cs typeface="Courier New" panose="02070309020205020404" pitchFamily="49" charset="0"/>
              </a:rPr>
              <a:t> = 2, &gt;&gt; </a:t>
            </a:r>
            <a:r>
              <a:rPr lang="en-US" b="1" smtClean="0">
                <a:latin typeface="Courier New" panose="02070309020205020404" pitchFamily="49" charset="0"/>
                <a:cs typeface="Courier New" panose="02070309020205020404" pitchFamily="49" charset="0"/>
              </a:rPr>
              <a:t>SETUP.CFG</a:t>
            </a:r>
          </a:p>
          <a:p>
            <a:r>
              <a:rPr lang="en-US" b="1" smtClean="0">
                <a:latin typeface="Courier New" panose="02070309020205020404" pitchFamily="49" charset="0"/>
                <a:cs typeface="Courier New" panose="02070309020205020404" pitchFamily="49" charset="0"/>
              </a:rPr>
              <a:t>echo </a:t>
            </a:r>
            <a:r>
              <a:rPr lang="en-US" b="1">
                <a:latin typeface="Courier New" panose="02070309020205020404" pitchFamily="49" charset="0"/>
                <a:cs typeface="Courier New" panose="02070309020205020404" pitchFamily="49" charset="0"/>
              </a:rPr>
              <a:t>TM_RAIN = 1 &gt;&gt; </a:t>
            </a:r>
            <a:r>
              <a:rPr lang="en-US" b="1" smtClean="0">
                <a:latin typeface="Courier New" panose="02070309020205020404" pitchFamily="49" charset="0"/>
                <a:cs typeface="Courier New" panose="02070309020205020404" pitchFamily="49" charset="0"/>
              </a:rPr>
              <a:t>SETUP.CFG</a:t>
            </a:r>
          </a:p>
          <a:p>
            <a:r>
              <a:rPr lang="en-US" b="1" smtClean="0">
                <a:latin typeface="Courier New" panose="02070309020205020404" pitchFamily="49" charset="0"/>
                <a:cs typeface="Courier New" panose="02070309020205020404" pitchFamily="49" charset="0"/>
              </a:rPr>
              <a:t>echo / &gt;&gt; SETUP.CFG</a:t>
            </a:r>
          </a:p>
          <a:p>
            <a:r>
              <a:rPr lang="en-US" b="1" smtClean="0">
                <a:latin typeface="Courier New" panose="02070309020205020404" pitchFamily="49" charset="0"/>
                <a:cs typeface="Courier New" panose="02070309020205020404" pitchFamily="49" charset="0"/>
              </a:rPr>
              <a:t>..\exec\</a:t>
            </a:r>
            <a:r>
              <a:rPr lang="en-US" b="1" err="1" smtClean="0">
                <a:latin typeface="Courier New" panose="02070309020205020404" pitchFamily="49" charset="0"/>
                <a:cs typeface="Courier New" panose="02070309020205020404" pitchFamily="49" charset="0"/>
              </a:rPr>
              <a:t>hyts_std</a:t>
            </a:r>
            <a:endParaRPr lang="en-US" b="1" smtClean="0">
              <a:latin typeface="Courier New" panose="02070309020205020404" pitchFamily="49" charset="0"/>
              <a:cs typeface="Courier New" panose="02070309020205020404" pitchFamily="49" charset="0"/>
            </a:endParaRPr>
          </a:p>
          <a:p>
            <a:r>
              <a:rPr lang="en-US" b="1" smtClean="0">
                <a:latin typeface="Courier New" panose="02070309020205020404" pitchFamily="49" charset="0"/>
                <a:cs typeface="Courier New" panose="02070309020205020404" pitchFamily="49" charset="0"/>
              </a:rPr>
              <a:t>..\exec\</a:t>
            </a:r>
            <a:r>
              <a:rPr lang="en-US" b="1" err="1" smtClean="0">
                <a:latin typeface="Courier New" panose="02070309020205020404" pitchFamily="49" charset="0"/>
                <a:cs typeface="Courier New" panose="02070309020205020404" pitchFamily="49" charset="0"/>
              </a:rPr>
              <a:t>trajplot</a:t>
            </a:r>
            <a:r>
              <a:rPr lang="en-US" b="1" smtClean="0">
                <a:latin typeface="Courier New" panose="02070309020205020404" pitchFamily="49" charset="0"/>
                <a:cs typeface="Courier New" panose="02070309020205020404" pitchFamily="49" charset="0"/>
              </a:rPr>
              <a:t> –</a:t>
            </a:r>
            <a:r>
              <a:rPr lang="en-US" b="1" err="1" smtClean="0">
                <a:latin typeface="Courier New" panose="02070309020205020404" pitchFamily="49" charset="0"/>
                <a:cs typeface="Courier New" panose="02070309020205020404" pitchFamily="49" charset="0"/>
              </a:rPr>
              <a:t>itdump</a:t>
            </a:r>
            <a:r>
              <a:rPr lang="en-US" b="1" smtClean="0">
                <a:latin typeface="Courier New" panose="02070309020205020404" pitchFamily="49" charset="0"/>
                <a:cs typeface="Courier New" panose="02070309020205020404" pitchFamily="49" charset="0"/>
              </a:rPr>
              <a:t> –g0:400 –h39:-77 –l1 –v1 trajplot.ps</a:t>
            </a:r>
            <a:endParaRPr lang="en-US" b="1">
              <a:latin typeface="Courier New" panose="02070309020205020404" pitchFamily="49" charset="0"/>
              <a:cs typeface="Courier New" panose="02070309020205020404" pitchFamily="49" charset="0"/>
            </a:endParaRPr>
          </a:p>
        </p:txBody>
      </p:sp>
      <p:sp>
        <p:nvSpPr>
          <p:cNvPr id="18" name="TextBox 17"/>
          <p:cNvSpPr txBox="1"/>
          <p:nvPr/>
        </p:nvSpPr>
        <p:spPr>
          <a:xfrm>
            <a:off x="6006778" y="1447800"/>
            <a:ext cx="2451422" cy="2554545"/>
          </a:xfrm>
          <a:prstGeom prst="rect">
            <a:avLst/>
          </a:prstGeom>
          <a:solidFill>
            <a:srgbClr val="FFFF00"/>
          </a:solidFill>
          <a:ln w="28575">
            <a:solidFill>
              <a:schemeClr val="tx1"/>
            </a:solidFill>
          </a:ln>
        </p:spPr>
        <p:txBody>
          <a:bodyPr wrap="square" rtlCol="0">
            <a:spAutoFit/>
          </a:bodyPr>
          <a:lstStyle/>
          <a:p>
            <a:r>
              <a:rPr lang="en-US" sz="2000" smtClean="0"/>
              <a:t>Here is a very simple Windows DOS BATCH script that writes the CONTROL and SETUP.CFG files, runs  HYSPLIT, and creates a map.</a:t>
            </a:r>
            <a:endParaRPr lang="en-US" sz="2000"/>
          </a:p>
        </p:txBody>
      </p:sp>
    </p:spTree>
    <p:extLst>
      <p:ext uri="{BB962C8B-B14F-4D97-AF65-F5344CB8AC3E}">
        <p14:creationId xmlns:p14="http://schemas.microsoft.com/office/powerpoint/2010/main" val="993344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solidFill>
                  <a:srgbClr val="04617B">
                    <a:shade val="90000"/>
                  </a:srgbClr>
                </a:solidFill>
              </a:rPr>
              <a:t>8/13/2015</a:t>
            </a:r>
            <a:endParaRPr lang="es-ES">
              <a:solidFill>
                <a:srgbClr val="04617B">
                  <a:shade val="90000"/>
                </a:srgbClr>
              </a:solidFill>
            </a:endParaRPr>
          </a:p>
        </p:txBody>
      </p:sp>
      <p:sp>
        <p:nvSpPr>
          <p:cNvPr id="4" name="Footer Placeholder 3"/>
          <p:cNvSpPr>
            <a:spLocks noGrp="1"/>
          </p:cNvSpPr>
          <p:nvPr>
            <p:ph type="ftr" sz="quarter" idx="11"/>
          </p:nvPr>
        </p:nvSpPr>
        <p:spPr/>
        <p:txBody>
          <a:bodyPr/>
          <a:lstStyle/>
          <a:p>
            <a:pPr>
              <a:defRPr/>
            </a:pPr>
            <a:r>
              <a:rPr lang="es-ES" smtClean="0">
                <a:solidFill>
                  <a:srgbClr val="04617B">
                    <a:shade val="90000"/>
                  </a:srgbClr>
                </a:solidFill>
              </a:rPr>
              <a:t>Air Resources Laboratory</a:t>
            </a:r>
            <a:endParaRPr lang="es-ES">
              <a:solidFill>
                <a:srgbClr val="04617B">
                  <a:shade val="90000"/>
                </a:srgbClr>
              </a:solidFill>
            </a:endParaRPr>
          </a:p>
        </p:txBody>
      </p:sp>
      <p:sp>
        <p:nvSpPr>
          <p:cNvPr id="5" name="Slide Number Placeholder 4"/>
          <p:cNvSpPr>
            <a:spLocks noGrp="1"/>
          </p:cNvSpPr>
          <p:nvPr>
            <p:ph type="sldNum" sz="quarter" idx="12"/>
          </p:nvPr>
        </p:nvSpPr>
        <p:spPr/>
        <p:txBody>
          <a:bodyPr/>
          <a:lstStyle/>
          <a:p>
            <a:pPr>
              <a:defRPr/>
            </a:pPr>
            <a:fld id="{4DDE19F7-C2CA-497A-B835-C7C3870DBE22}" type="slidenum">
              <a:rPr lang="es-ES" smtClean="0">
                <a:solidFill>
                  <a:srgbClr val="04617B">
                    <a:shade val="90000"/>
                  </a:srgbClr>
                </a:solidFill>
              </a:rPr>
              <a:pPr>
                <a:defRPr/>
              </a:pPr>
              <a:t>39</a:t>
            </a:fld>
            <a:endParaRPr lang="es-ES">
              <a:solidFill>
                <a:srgbClr val="04617B">
                  <a:shade val="90000"/>
                </a:srgbClr>
              </a:solidFill>
            </a:endParaRPr>
          </a:p>
        </p:txBody>
      </p:sp>
      <p:sp>
        <p:nvSpPr>
          <p:cNvPr id="10" name="TextBox 9"/>
          <p:cNvSpPr txBox="1"/>
          <p:nvPr/>
        </p:nvSpPr>
        <p:spPr>
          <a:xfrm>
            <a:off x="1219200" y="224135"/>
            <a:ext cx="6824304" cy="400110"/>
          </a:xfrm>
          <a:prstGeom prst="rect">
            <a:avLst/>
          </a:prstGeom>
          <a:solidFill>
            <a:schemeClr val="tx1"/>
          </a:solidFill>
          <a:ln>
            <a:solidFill>
              <a:schemeClr val="bg1"/>
            </a:solidFill>
          </a:ln>
        </p:spPr>
        <p:txBody>
          <a:bodyPr wrap="none" rtlCol="0">
            <a:spAutoFit/>
          </a:bodyPr>
          <a:lstStyle/>
          <a:p>
            <a:r>
              <a:rPr lang="en-US" sz="2000" b="1" smtClean="0">
                <a:solidFill>
                  <a:prstClr val="white"/>
                </a:solidFill>
              </a:rPr>
              <a:t>Comparison of Different Methods of Running HYSPLIT</a:t>
            </a:r>
            <a:endParaRPr lang="en-US" sz="2000" b="1">
              <a:solidFill>
                <a:prstClr val="white"/>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3513139313"/>
              </p:ext>
            </p:extLst>
          </p:nvPr>
        </p:nvGraphicFramePr>
        <p:xfrm>
          <a:off x="457200" y="989608"/>
          <a:ext cx="8229599" cy="5222908"/>
        </p:xfrm>
        <a:graphic>
          <a:graphicData uri="http://schemas.openxmlformats.org/drawingml/2006/table">
            <a:tbl>
              <a:tblPr firstRow="1" bandRow="1">
                <a:tableStyleId>{5C22544A-7EE6-4342-B048-85BDC9FD1C3A}</a:tableStyleId>
              </a:tblPr>
              <a:tblGrid>
                <a:gridCol w="1447800"/>
                <a:gridCol w="1823606"/>
                <a:gridCol w="4958193"/>
              </a:tblGrid>
              <a:tr h="828374">
                <a:tc gridSpan="2">
                  <a:txBody>
                    <a:bodyPr/>
                    <a:lstStyle/>
                    <a:p>
                      <a:pPr algn="r"/>
                      <a:r>
                        <a:rPr lang="en-US" sz="2400" smtClean="0"/>
                        <a:t>Method   </a:t>
                      </a:r>
                      <a:endParaRPr lang="en-US" sz="2400"/>
                    </a:p>
                  </a:txBody>
                  <a:tcPr anchor="ctr"/>
                </a:tc>
                <a:tc hMerge="1">
                  <a:txBody>
                    <a:bodyPr/>
                    <a:lstStyle/>
                    <a:p>
                      <a:endParaRPr lang="en-US"/>
                    </a:p>
                  </a:txBody>
                  <a:tcPr/>
                </a:tc>
                <a:tc>
                  <a:txBody>
                    <a:bodyPr/>
                    <a:lstStyle/>
                    <a:p>
                      <a:pPr algn="l"/>
                      <a:r>
                        <a:rPr lang="en-US" sz="2400" smtClean="0"/>
                        <a:t>     Advantages</a:t>
                      </a:r>
                      <a:endParaRPr lang="en-US" sz="2400"/>
                    </a:p>
                  </a:txBody>
                  <a:tcPr anchor="ctr"/>
                </a:tc>
              </a:tr>
              <a:tr h="828374">
                <a:tc gridSpan="2">
                  <a:txBody>
                    <a:bodyPr/>
                    <a:lstStyle/>
                    <a:p>
                      <a:pPr algn="r"/>
                      <a:r>
                        <a:rPr lang="en-US" b="1" smtClean="0"/>
                        <a:t>On-Line</a:t>
                      </a:r>
                      <a:endParaRPr lang="en-US" b="1"/>
                    </a:p>
                  </a:txBody>
                  <a:tcPr anchor="ctr">
                    <a:solidFill>
                      <a:srgbClr val="FFE1E1"/>
                    </a:solidFill>
                  </a:tcPr>
                </a:tc>
                <a:tc hMerge="1">
                  <a:txBody>
                    <a:bodyPr/>
                    <a:lstStyle/>
                    <a:p>
                      <a:pPr algn="r"/>
                      <a:endParaRPr lang="en-US"/>
                    </a:p>
                  </a:txBody>
                  <a:tcPr anchor="ctr"/>
                </a:tc>
                <a:tc>
                  <a:txBody>
                    <a:bodyPr/>
                    <a:lstStyle/>
                    <a:p>
                      <a:pPr marL="285750" indent="-285750">
                        <a:buFont typeface="Wingdings" panose="05000000000000000000" pitchFamily="2" charset="2"/>
                        <a:buChar char="§"/>
                      </a:pPr>
                      <a:r>
                        <a:rPr lang="en-US" smtClean="0"/>
                        <a:t>Don't need to download</a:t>
                      </a:r>
                      <a:r>
                        <a:rPr lang="en-US" baseline="0" smtClean="0"/>
                        <a:t> any met data </a:t>
                      </a:r>
                    </a:p>
                    <a:p>
                      <a:pPr marL="285750" indent="-285750">
                        <a:buFont typeface="Wingdings" panose="05000000000000000000" pitchFamily="2" charset="2"/>
                        <a:buChar char="§"/>
                      </a:pPr>
                      <a:r>
                        <a:rPr lang="en-US" baseline="0" smtClean="0"/>
                        <a:t>The most user friendly interface</a:t>
                      </a:r>
                    </a:p>
                    <a:p>
                      <a:pPr marL="285750" indent="-285750">
                        <a:buFont typeface="Wingdings" panose="05000000000000000000" pitchFamily="2" charset="2"/>
                        <a:buChar char="§"/>
                      </a:pPr>
                      <a:r>
                        <a:rPr lang="en-US" baseline="0" smtClean="0"/>
                        <a:t>Specialized met-data visualization features</a:t>
                      </a:r>
                      <a:endParaRPr lang="en-US"/>
                    </a:p>
                  </a:txBody>
                  <a:tcPr anchor="ctr">
                    <a:solidFill>
                      <a:srgbClr val="FFE1E1"/>
                    </a:solidFill>
                  </a:tcPr>
                </a:tc>
              </a:tr>
              <a:tr h="1239844">
                <a:tc rowSpan="3">
                  <a:txBody>
                    <a:bodyPr/>
                    <a:lstStyle/>
                    <a:p>
                      <a:pPr algn="r"/>
                      <a:r>
                        <a:rPr lang="en-US" sz="2000" b="1" smtClean="0"/>
                        <a:t>Local Computer</a:t>
                      </a:r>
                      <a:endParaRPr lang="en-US" sz="2000" b="1"/>
                    </a:p>
                  </a:txBody>
                  <a:tcPr anchor="ctr">
                    <a:solidFill>
                      <a:srgbClr val="ADF9CC"/>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b="1" baseline="0" smtClean="0"/>
                        <a:t>Graphical User Interface (GUI)</a:t>
                      </a:r>
                      <a:endParaRPr lang="en-US" b="1" smtClean="0"/>
                    </a:p>
                    <a:p>
                      <a:pPr algn="r"/>
                      <a:endParaRPr lang="en-US" b="1"/>
                    </a:p>
                  </a:txBody>
                  <a:tcPr anchor="ctr"/>
                </a:tc>
                <a:tc>
                  <a:txBody>
                    <a:bodyPr/>
                    <a:lstStyle/>
                    <a:p>
                      <a:pPr marL="285750" indent="-285750">
                        <a:buFont typeface="Wingdings" panose="05000000000000000000" pitchFamily="2" charset="2"/>
                        <a:buChar char="§"/>
                      </a:pPr>
                      <a:r>
                        <a:rPr lang="en-US" smtClean="0"/>
                        <a:t>User-friendly interface</a:t>
                      </a:r>
                    </a:p>
                    <a:p>
                      <a:pPr marL="285750" indent="-285750">
                        <a:buFont typeface="Wingdings" panose="05000000000000000000" pitchFamily="2" charset="2"/>
                        <a:buChar char="§"/>
                      </a:pPr>
                      <a:r>
                        <a:rPr lang="en-US" smtClean="0"/>
                        <a:t>More model features</a:t>
                      </a:r>
                      <a:r>
                        <a:rPr lang="en-US" baseline="0" smtClean="0"/>
                        <a:t> available than on-line</a:t>
                      </a:r>
                    </a:p>
                    <a:p>
                      <a:pPr marL="285750" indent="-285750">
                        <a:buFont typeface="Wingdings" panose="05000000000000000000" pitchFamily="2" charset="2"/>
                        <a:buChar char="§"/>
                      </a:pPr>
                      <a:r>
                        <a:rPr lang="en-US" baseline="0" smtClean="0"/>
                        <a:t>No computational-resource limits imposed</a:t>
                      </a:r>
                      <a:endParaRPr lang="en-US" smtClean="0"/>
                    </a:p>
                    <a:p>
                      <a:pPr marL="285750" indent="-285750">
                        <a:buFont typeface="Wingdings" panose="05000000000000000000" pitchFamily="2" charset="2"/>
                        <a:buChar char="§"/>
                      </a:pPr>
                      <a:r>
                        <a:rPr lang="en-US" smtClean="0"/>
                        <a:t>Many specialized post-processing operations</a:t>
                      </a:r>
                      <a:r>
                        <a:rPr lang="en-US" baseline="0" smtClean="0"/>
                        <a:t> built-in (e.g. clustering trajectories, source geolocation, etc.)</a:t>
                      </a:r>
                      <a:endParaRPr lang="en-US"/>
                    </a:p>
                  </a:txBody>
                  <a:tcPr anchor="ctr"/>
                </a:tc>
              </a:tr>
              <a:tr h="828374">
                <a:tc vMerge="1">
                  <a:txBody>
                    <a:bodyPr/>
                    <a:lstStyle/>
                    <a:p>
                      <a:pPr algn="r"/>
                      <a:endParaRPr lang="en-US"/>
                    </a:p>
                  </a:txBody>
                  <a:tcPr anchor="ctr"/>
                </a:tc>
                <a:tc>
                  <a:txBody>
                    <a:bodyPr/>
                    <a:lstStyle/>
                    <a:p>
                      <a:pPr algn="r"/>
                      <a:r>
                        <a:rPr lang="en-US" b="1" smtClean="0"/>
                        <a:t>Command Line</a:t>
                      </a:r>
                      <a:endParaRPr lang="en-US" b="1"/>
                    </a:p>
                  </a:txBody>
                  <a:tcPr anchor="ctr"/>
                </a:tc>
                <a:tc>
                  <a:txBody>
                    <a:bodyPr/>
                    <a:lstStyle/>
                    <a:p>
                      <a:pPr marL="285750" indent="-285750">
                        <a:buFont typeface="Wingdings" panose="05000000000000000000" pitchFamily="2" charset="2"/>
                        <a:buChar char="§"/>
                      </a:pPr>
                      <a:r>
                        <a:rPr lang="en-US" smtClean="0"/>
                        <a:t>Even more</a:t>
                      </a:r>
                      <a:r>
                        <a:rPr lang="en-US" baseline="0" smtClean="0"/>
                        <a:t> model features available (not all are available on-line or from the GUI)</a:t>
                      </a:r>
                      <a:endParaRPr lang="en-US"/>
                    </a:p>
                  </a:txBody>
                  <a:tcPr anchor="ctr"/>
                </a:tc>
              </a:tr>
              <a:tr h="828374">
                <a:tc vMerge="1">
                  <a:txBody>
                    <a:bodyPr/>
                    <a:lstStyle/>
                    <a:p>
                      <a:pPr algn="r"/>
                      <a:endParaRPr lang="en-US"/>
                    </a:p>
                  </a:txBody>
                  <a:tcPr anchor="ctr"/>
                </a:tc>
                <a:tc>
                  <a:txBody>
                    <a:bodyPr/>
                    <a:lstStyle/>
                    <a:p>
                      <a:pPr algn="r"/>
                      <a:r>
                        <a:rPr lang="en-US" b="1" smtClean="0"/>
                        <a:t>Scripts</a:t>
                      </a:r>
                      <a:endParaRPr lang="en-US" b="1"/>
                    </a:p>
                  </a:txBody>
                  <a:tcPr anchor="ctr"/>
                </a:tc>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mtClean="0"/>
                        <a:t>Can automate processing</a:t>
                      </a:r>
                      <a:r>
                        <a:rPr lang="en-US" baseline="0" smtClean="0"/>
                        <a:t> of met data, </a:t>
                      </a:r>
                      <a:r>
                        <a:rPr lang="en-US" smtClean="0"/>
                        <a:t>running simulations</a:t>
                      </a:r>
                      <a:r>
                        <a:rPr lang="en-US" baseline="0" smtClean="0"/>
                        <a:t> and post-processing operations, e.g., to carry out a number of runs</a:t>
                      </a:r>
                      <a:endParaRPr lang="en-US"/>
                    </a:p>
                  </a:txBody>
                  <a:tcPr anchor="ctr"/>
                </a:tc>
              </a:tr>
            </a:tbl>
          </a:graphicData>
        </a:graphic>
      </p:graphicFrame>
    </p:spTree>
    <p:extLst>
      <p:ext uri="{BB962C8B-B14F-4D97-AF65-F5344CB8AC3E}">
        <p14:creationId xmlns:p14="http://schemas.microsoft.com/office/powerpoint/2010/main" val="32241190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Title 21"/>
          <p:cNvSpPr>
            <a:spLocks noGrp="1"/>
          </p:cNvSpPr>
          <p:nvPr>
            <p:ph type="title" idx="4294967295"/>
          </p:nvPr>
        </p:nvSpPr>
        <p:spPr>
          <a:xfrm>
            <a:off x="0" y="609600"/>
            <a:ext cx="8686800" cy="457200"/>
          </a:xfrm>
        </p:spPr>
        <p:txBody>
          <a:bodyPr/>
          <a:lstStyle/>
          <a:p>
            <a:pPr algn="ctr" eaLnBrk="1" hangingPunct="1"/>
            <a:r>
              <a:rPr lang="en-US" altLang="en-US" sz="2400" b="1" smtClean="0">
                <a:solidFill>
                  <a:srgbClr val="04617B"/>
                </a:solidFill>
              </a:rPr>
              <a:t>Back Trajectory Analysis – Episodes</a:t>
            </a:r>
          </a:p>
        </p:txBody>
      </p:sp>
      <p:pic>
        <p:nvPicPr>
          <p:cNvPr id="1536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371600"/>
            <a:ext cx="3609975" cy="4479925"/>
          </a:xfrm>
          <a:prstGeom prst="rect">
            <a:avLst/>
          </a:prstGeom>
          <a:noFill/>
          <a:ln w="9525">
            <a:solidFill>
              <a:srgbClr val="0F6FC6"/>
            </a:solidFill>
            <a:miter lim="800000"/>
            <a:headEnd/>
            <a:tailEnd/>
          </a:ln>
          <a:extLst>
            <a:ext uri="{909E8E84-426E-40DD-AFC4-6F175D3DCCD1}">
              <a14:hiddenFill xmlns:a14="http://schemas.microsoft.com/office/drawing/2010/main">
                <a:solidFill>
                  <a:srgbClr val="FFFFFF"/>
                </a:solidFill>
              </a14:hiddenFill>
            </a:ext>
          </a:extLst>
        </p:spPr>
      </p:pic>
      <p:pic>
        <p:nvPicPr>
          <p:cNvPr id="15367" name="Picture 5" descr="beltsville_tow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2838" y="1662113"/>
            <a:ext cx="2925762" cy="3900487"/>
          </a:xfrm>
          <a:prstGeom prst="rect">
            <a:avLst/>
          </a:prstGeom>
          <a:noFill/>
          <a:ln w="19050">
            <a:solidFill>
              <a:srgbClr val="0F6FC6"/>
            </a:solidFill>
            <a:miter lim="800000"/>
            <a:headEnd/>
            <a:tailEnd/>
          </a:ln>
          <a:extLst>
            <a:ext uri="{909E8E84-426E-40DD-AFC4-6F175D3DCCD1}">
              <a14:hiddenFill xmlns:a14="http://schemas.microsoft.com/office/drawing/2010/main">
                <a:solidFill>
                  <a:srgbClr val="FFFFFF"/>
                </a:solidFill>
              </a14:hiddenFill>
            </a:ext>
          </a:extLst>
        </p:spPr>
      </p:pic>
      <p:sp>
        <p:nvSpPr>
          <p:cNvPr id="15368" name="TextBox 6"/>
          <p:cNvSpPr txBox="1">
            <a:spLocks noChangeArrowheads="1"/>
          </p:cNvSpPr>
          <p:nvPr/>
        </p:nvSpPr>
        <p:spPr bwMode="auto">
          <a:xfrm>
            <a:off x="4800600" y="5922963"/>
            <a:ext cx="39624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pPr>
            <a:r>
              <a:rPr lang="en-US" altLang="en-US" sz="2000">
                <a:solidFill>
                  <a:srgbClr val="0F6FC6"/>
                </a:solidFill>
                <a:latin typeface="Calibri" pitchFamily="34" charset="0"/>
                <a:cs typeface="+mn-cs"/>
              </a:rPr>
              <a:t>Reactive Gaseous Mercury episode</a:t>
            </a:r>
          </a:p>
        </p:txBody>
      </p:sp>
      <p:sp>
        <p:nvSpPr>
          <p:cNvPr id="15369" name="TextBox 7"/>
          <p:cNvSpPr txBox="1">
            <a:spLocks noChangeArrowheads="1"/>
          </p:cNvSpPr>
          <p:nvPr/>
        </p:nvSpPr>
        <p:spPr bwMode="auto">
          <a:xfrm>
            <a:off x="1122363" y="5638800"/>
            <a:ext cx="28400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pPr>
            <a:r>
              <a:rPr lang="en-US" altLang="en-US" sz="2000">
                <a:solidFill>
                  <a:srgbClr val="0F6FC6"/>
                </a:solidFill>
                <a:latin typeface="Calibri" pitchFamily="34" charset="0"/>
                <a:cs typeface="+mn-cs"/>
              </a:rPr>
              <a:t>Beltsville, Maryland </a:t>
            </a:r>
          </a:p>
          <a:p>
            <a:pPr algn="ctr" eaLnBrk="1" fontAlgn="auto" hangingPunct="1">
              <a:spcBef>
                <a:spcPts val="0"/>
              </a:spcBef>
              <a:spcAft>
                <a:spcPts val="0"/>
              </a:spcAft>
            </a:pPr>
            <a:r>
              <a:rPr lang="en-US" altLang="en-US" sz="2000">
                <a:solidFill>
                  <a:srgbClr val="0F6FC6"/>
                </a:solidFill>
                <a:latin typeface="Calibri" pitchFamily="34" charset="0"/>
                <a:cs typeface="+mn-cs"/>
              </a:rPr>
              <a:t>mercury site</a:t>
            </a:r>
          </a:p>
        </p:txBody>
      </p:sp>
    </p:spTree>
    <p:extLst>
      <p:ext uri="{BB962C8B-B14F-4D97-AF65-F5344CB8AC3E}">
        <p14:creationId xmlns:p14="http://schemas.microsoft.com/office/powerpoint/2010/main" val="36017321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solidFill>
                  <a:srgbClr val="04617B">
                    <a:shade val="90000"/>
                  </a:srgbClr>
                </a:solidFill>
              </a:rPr>
              <a:t>8/13/2015</a:t>
            </a:r>
            <a:endParaRPr lang="es-ES">
              <a:solidFill>
                <a:srgbClr val="04617B">
                  <a:shade val="90000"/>
                </a:srgbClr>
              </a:solidFill>
            </a:endParaRPr>
          </a:p>
        </p:txBody>
      </p:sp>
      <p:sp>
        <p:nvSpPr>
          <p:cNvPr id="4" name="Footer Placeholder 3"/>
          <p:cNvSpPr>
            <a:spLocks noGrp="1"/>
          </p:cNvSpPr>
          <p:nvPr>
            <p:ph type="ftr" sz="quarter" idx="11"/>
          </p:nvPr>
        </p:nvSpPr>
        <p:spPr/>
        <p:txBody>
          <a:bodyPr/>
          <a:lstStyle/>
          <a:p>
            <a:pPr>
              <a:defRPr/>
            </a:pPr>
            <a:r>
              <a:rPr lang="es-ES" smtClean="0">
                <a:solidFill>
                  <a:srgbClr val="04617B">
                    <a:shade val="90000"/>
                  </a:srgbClr>
                </a:solidFill>
              </a:rPr>
              <a:t>Air Resources Laboratory</a:t>
            </a:r>
            <a:endParaRPr lang="es-ES">
              <a:solidFill>
                <a:srgbClr val="04617B">
                  <a:shade val="90000"/>
                </a:srgbClr>
              </a:solidFill>
            </a:endParaRPr>
          </a:p>
        </p:txBody>
      </p:sp>
      <p:sp>
        <p:nvSpPr>
          <p:cNvPr id="5" name="Slide Number Placeholder 4"/>
          <p:cNvSpPr>
            <a:spLocks noGrp="1"/>
          </p:cNvSpPr>
          <p:nvPr>
            <p:ph type="sldNum" sz="quarter" idx="12"/>
          </p:nvPr>
        </p:nvSpPr>
        <p:spPr/>
        <p:txBody>
          <a:bodyPr/>
          <a:lstStyle/>
          <a:p>
            <a:pPr>
              <a:defRPr/>
            </a:pPr>
            <a:fld id="{4DDE19F7-C2CA-497A-B835-C7C3870DBE22}" type="slidenum">
              <a:rPr lang="es-ES" smtClean="0">
                <a:solidFill>
                  <a:srgbClr val="04617B">
                    <a:shade val="90000"/>
                  </a:srgbClr>
                </a:solidFill>
              </a:rPr>
              <a:pPr>
                <a:defRPr/>
              </a:pPr>
              <a:t>40</a:t>
            </a:fld>
            <a:endParaRPr lang="es-ES">
              <a:solidFill>
                <a:srgbClr val="04617B">
                  <a:shade val="90000"/>
                </a:srgbClr>
              </a:solidFill>
            </a:endParaRPr>
          </a:p>
        </p:txBody>
      </p:sp>
      <p:sp>
        <p:nvSpPr>
          <p:cNvPr id="7" name="TextBox 6"/>
          <p:cNvSpPr txBox="1"/>
          <p:nvPr/>
        </p:nvSpPr>
        <p:spPr>
          <a:xfrm>
            <a:off x="304800" y="1395948"/>
            <a:ext cx="2895600" cy="3046988"/>
          </a:xfrm>
          <a:prstGeom prst="rect">
            <a:avLst/>
          </a:prstGeom>
          <a:noFill/>
        </p:spPr>
        <p:txBody>
          <a:bodyPr wrap="square" rtlCol="0">
            <a:spAutoFit/>
          </a:bodyPr>
          <a:lstStyle/>
          <a:p>
            <a:pPr>
              <a:spcAft>
                <a:spcPts val="2400"/>
              </a:spcAft>
            </a:pPr>
            <a:r>
              <a:rPr lang="en-US" sz="4800" smtClean="0">
                <a:solidFill>
                  <a:prstClr val="white"/>
                </a:solidFill>
              </a:rPr>
              <a:t>Learning How to Use HYSPLIT</a:t>
            </a:r>
            <a:endParaRPr lang="en-US" sz="4800">
              <a:solidFill>
                <a:prstClr val="white"/>
              </a:solidFill>
            </a:endParaRPr>
          </a:p>
        </p:txBody>
      </p:sp>
      <p:pic>
        <p:nvPicPr>
          <p:cNvPr id="6" name="Picture 6" descr="C:\Users\Mark.Cohen\AppData\Local\Microsoft\Windows\Temporary Internet Files\Content.IE5\EXUGTOAF\Computer-Frustration-Mutual-Cartoo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914400"/>
            <a:ext cx="5422386" cy="423624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29726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solidFill>
                  <a:srgbClr val="04617B">
                    <a:shade val="90000"/>
                  </a:srgbClr>
                </a:solidFill>
              </a:rPr>
              <a:t>8/13/2015</a:t>
            </a:r>
            <a:endParaRPr lang="es-ES">
              <a:solidFill>
                <a:srgbClr val="04617B">
                  <a:shade val="90000"/>
                </a:srgbClr>
              </a:solidFill>
            </a:endParaRPr>
          </a:p>
        </p:txBody>
      </p:sp>
      <p:sp>
        <p:nvSpPr>
          <p:cNvPr id="4" name="Footer Placeholder 3"/>
          <p:cNvSpPr>
            <a:spLocks noGrp="1"/>
          </p:cNvSpPr>
          <p:nvPr>
            <p:ph type="ftr" sz="quarter" idx="11"/>
          </p:nvPr>
        </p:nvSpPr>
        <p:spPr/>
        <p:txBody>
          <a:bodyPr/>
          <a:lstStyle/>
          <a:p>
            <a:pPr>
              <a:defRPr/>
            </a:pPr>
            <a:r>
              <a:rPr lang="es-ES" smtClean="0">
                <a:solidFill>
                  <a:srgbClr val="04617B">
                    <a:shade val="90000"/>
                  </a:srgbClr>
                </a:solidFill>
              </a:rPr>
              <a:t>Air Resources Laboratory</a:t>
            </a:r>
            <a:endParaRPr lang="es-ES">
              <a:solidFill>
                <a:srgbClr val="04617B">
                  <a:shade val="90000"/>
                </a:srgbClr>
              </a:solidFill>
            </a:endParaRPr>
          </a:p>
        </p:txBody>
      </p:sp>
      <p:sp>
        <p:nvSpPr>
          <p:cNvPr id="5" name="Slide Number Placeholder 4"/>
          <p:cNvSpPr>
            <a:spLocks noGrp="1"/>
          </p:cNvSpPr>
          <p:nvPr>
            <p:ph type="sldNum" sz="quarter" idx="12"/>
          </p:nvPr>
        </p:nvSpPr>
        <p:spPr/>
        <p:txBody>
          <a:bodyPr/>
          <a:lstStyle/>
          <a:p>
            <a:pPr>
              <a:defRPr/>
            </a:pPr>
            <a:fld id="{4DDE19F7-C2CA-497A-B835-C7C3870DBE22}" type="slidenum">
              <a:rPr lang="es-ES" smtClean="0">
                <a:solidFill>
                  <a:srgbClr val="04617B">
                    <a:shade val="90000"/>
                  </a:srgbClr>
                </a:solidFill>
              </a:rPr>
              <a:pPr>
                <a:defRPr/>
              </a:pPr>
              <a:t>41</a:t>
            </a:fld>
            <a:endParaRPr lang="es-ES">
              <a:solidFill>
                <a:srgbClr val="04617B">
                  <a:shade val="90000"/>
                </a:srgbClr>
              </a:solidFill>
            </a:endParaRPr>
          </a:p>
        </p:txBody>
      </p:sp>
      <p:sp>
        <p:nvSpPr>
          <p:cNvPr id="10" name="TextBox 9"/>
          <p:cNvSpPr txBox="1"/>
          <p:nvPr/>
        </p:nvSpPr>
        <p:spPr>
          <a:xfrm>
            <a:off x="2438400" y="361890"/>
            <a:ext cx="3890809" cy="400110"/>
          </a:xfrm>
          <a:prstGeom prst="rect">
            <a:avLst/>
          </a:prstGeom>
          <a:solidFill>
            <a:schemeClr val="tx1"/>
          </a:solidFill>
          <a:ln>
            <a:solidFill>
              <a:schemeClr val="bg1"/>
            </a:solidFill>
          </a:ln>
        </p:spPr>
        <p:txBody>
          <a:bodyPr wrap="none" rtlCol="0">
            <a:spAutoFit/>
          </a:bodyPr>
          <a:lstStyle/>
          <a:p>
            <a:r>
              <a:rPr lang="en-US" sz="2000" b="1">
                <a:solidFill>
                  <a:prstClr val="white"/>
                </a:solidFill>
              </a:rPr>
              <a:t>Learning How to Use HYSPLIT</a:t>
            </a:r>
          </a:p>
        </p:txBody>
      </p:sp>
      <p:graphicFrame>
        <p:nvGraphicFramePr>
          <p:cNvPr id="7" name="Table 6"/>
          <p:cNvGraphicFramePr>
            <a:graphicFrameLocks noGrp="1"/>
          </p:cNvGraphicFramePr>
          <p:nvPr>
            <p:extLst>
              <p:ext uri="{D42A27DB-BD31-4B8C-83A1-F6EECF244321}">
                <p14:modId xmlns:p14="http://schemas.microsoft.com/office/powerpoint/2010/main" val="3328715868"/>
              </p:ext>
            </p:extLst>
          </p:nvPr>
        </p:nvGraphicFramePr>
        <p:xfrm>
          <a:off x="457200" y="1157238"/>
          <a:ext cx="8229599" cy="4862562"/>
        </p:xfrm>
        <a:graphic>
          <a:graphicData uri="http://schemas.openxmlformats.org/drawingml/2006/table">
            <a:tbl>
              <a:tblPr firstRow="1" bandRow="1">
                <a:tableStyleId>{5C22544A-7EE6-4342-B048-85BDC9FD1C3A}</a:tableStyleId>
              </a:tblPr>
              <a:tblGrid>
                <a:gridCol w="1447800"/>
                <a:gridCol w="1823606"/>
                <a:gridCol w="4958193"/>
              </a:tblGrid>
              <a:tr h="828374">
                <a:tc gridSpan="2">
                  <a:txBody>
                    <a:bodyPr/>
                    <a:lstStyle/>
                    <a:p>
                      <a:pPr algn="r"/>
                      <a:r>
                        <a:rPr lang="en-US" sz="2400" smtClean="0"/>
                        <a:t>Method   </a:t>
                      </a:r>
                      <a:endParaRPr lang="en-US" sz="2400"/>
                    </a:p>
                  </a:txBody>
                  <a:tcPr anchor="ctr"/>
                </a:tc>
                <a:tc hMerge="1">
                  <a:txBody>
                    <a:bodyPr/>
                    <a:lstStyle/>
                    <a:p>
                      <a:endParaRPr lang="en-US"/>
                    </a:p>
                  </a:txBody>
                  <a:tcPr/>
                </a:tc>
                <a:tc>
                  <a:txBody>
                    <a:bodyPr/>
                    <a:lstStyle/>
                    <a:p>
                      <a:pPr algn="l"/>
                      <a:r>
                        <a:rPr lang="en-US" sz="2400" smtClean="0"/>
                        <a:t>     Learning</a:t>
                      </a:r>
                      <a:r>
                        <a:rPr lang="en-US" sz="2400" baseline="0" smtClean="0"/>
                        <a:t> Methods</a:t>
                      </a:r>
                      <a:endParaRPr lang="en-US" sz="2400"/>
                    </a:p>
                  </a:txBody>
                  <a:tcPr anchor="ctr"/>
                </a:tc>
              </a:tr>
              <a:tr h="828374">
                <a:tc gridSpan="2">
                  <a:txBody>
                    <a:bodyPr/>
                    <a:lstStyle/>
                    <a:p>
                      <a:pPr algn="r"/>
                      <a:r>
                        <a:rPr lang="en-US" b="1" smtClean="0"/>
                        <a:t>On-Line</a:t>
                      </a:r>
                      <a:endParaRPr lang="en-US" b="1"/>
                    </a:p>
                  </a:txBody>
                  <a:tcPr anchor="ctr">
                    <a:solidFill>
                      <a:srgbClr val="FFE1E1"/>
                    </a:solidFill>
                  </a:tcPr>
                </a:tc>
                <a:tc hMerge="1">
                  <a:txBody>
                    <a:bodyPr/>
                    <a:lstStyle/>
                    <a:p>
                      <a:pPr algn="r"/>
                      <a:endParaRPr lang="en-US"/>
                    </a:p>
                  </a:txBody>
                  <a:tcPr anchor="ctr"/>
                </a:tc>
                <a:tc>
                  <a:txBody>
                    <a:bodyPr/>
                    <a:lstStyle/>
                    <a:p>
                      <a:pPr marL="285750" indent="-285750">
                        <a:buFont typeface="Wingdings" panose="05000000000000000000" pitchFamily="2" charset="2"/>
                        <a:buChar char="§"/>
                      </a:pPr>
                      <a:r>
                        <a:rPr lang="en-US" smtClean="0"/>
                        <a:t>Very intuitive</a:t>
                      </a:r>
                    </a:p>
                    <a:p>
                      <a:pPr marL="285750" indent="-285750">
                        <a:buFont typeface="Wingdings" panose="05000000000000000000" pitchFamily="2" charset="2"/>
                        <a:buChar char="§"/>
                      </a:pPr>
                      <a:r>
                        <a:rPr lang="en-US" smtClean="0"/>
                        <a:t>Context-sensitive Help available at every step</a:t>
                      </a:r>
                    </a:p>
                  </a:txBody>
                  <a:tcPr anchor="ctr">
                    <a:solidFill>
                      <a:srgbClr val="FFE1E1"/>
                    </a:solidFill>
                  </a:tcPr>
                </a:tc>
              </a:tr>
              <a:tr h="1239844">
                <a:tc rowSpan="3">
                  <a:txBody>
                    <a:bodyPr/>
                    <a:lstStyle/>
                    <a:p>
                      <a:pPr algn="r"/>
                      <a:r>
                        <a:rPr lang="en-US" sz="2000" b="1" smtClean="0"/>
                        <a:t>Local Computer</a:t>
                      </a:r>
                      <a:endParaRPr lang="en-US" sz="2000" b="1"/>
                    </a:p>
                  </a:txBody>
                  <a:tcPr anchor="ctr">
                    <a:solidFill>
                      <a:srgbClr val="ADF9CC"/>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b="1" baseline="0" smtClean="0"/>
                        <a:t>Graphical User Interface (GUI)</a:t>
                      </a:r>
                      <a:endParaRPr lang="en-US" b="1" smtClean="0"/>
                    </a:p>
                    <a:p>
                      <a:pPr algn="r"/>
                      <a:endParaRPr lang="en-US" b="1"/>
                    </a:p>
                  </a:txBody>
                  <a:tcPr anchor="ctr"/>
                </a:tc>
                <a:tc>
                  <a:txBody>
                    <a:bodyPr/>
                    <a:lstStyle/>
                    <a:p>
                      <a:pPr marL="285750" indent="-285750">
                        <a:buFont typeface="Wingdings" panose="05000000000000000000" pitchFamily="2" charset="2"/>
                        <a:buChar char="§"/>
                      </a:pPr>
                      <a:r>
                        <a:rPr lang="en-US" smtClean="0"/>
                        <a:t>Context</a:t>
                      </a:r>
                      <a:r>
                        <a:rPr lang="en-US" baseline="0" smtClean="0"/>
                        <a:t>-sensitive Help with every menu</a:t>
                      </a:r>
                    </a:p>
                    <a:p>
                      <a:pPr marL="285750" indent="-285750">
                        <a:buFont typeface="Wingdings" panose="05000000000000000000" pitchFamily="2" charset="2"/>
                        <a:buChar char="§"/>
                      </a:pPr>
                      <a:r>
                        <a:rPr lang="en-US" baseline="0" smtClean="0"/>
                        <a:t>User-Guide</a:t>
                      </a:r>
                    </a:p>
                    <a:p>
                      <a:pPr marL="285750" indent="-285750">
                        <a:buFont typeface="Wingdings" panose="05000000000000000000" pitchFamily="2" charset="2"/>
                        <a:buChar char="§"/>
                      </a:pPr>
                      <a:r>
                        <a:rPr lang="en-US" baseline="0" smtClean="0"/>
                        <a:t>On-line Tutorial</a:t>
                      </a:r>
                    </a:p>
                    <a:p>
                      <a:pPr marL="285750" indent="-285750">
                        <a:buFont typeface="Wingdings" panose="05000000000000000000" pitchFamily="2" charset="2"/>
                        <a:buChar char="§"/>
                      </a:pPr>
                      <a:r>
                        <a:rPr lang="en-US" baseline="0" smtClean="0"/>
                        <a:t>Users Forum - Bulletin Board</a:t>
                      </a:r>
                    </a:p>
                    <a:p>
                      <a:pPr marL="285750" indent="-285750">
                        <a:buFont typeface="Wingdings" panose="05000000000000000000" pitchFamily="2" charset="2"/>
                        <a:buChar char="§"/>
                      </a:pPr>
                      <a:r>
                        <a:rPr lang="en-US" baseline="0" smtClean="0"/>
                        <a:t>Workshops</a:t>
                      </a:r>
                      <a:endParaRPr lang="en-US"/>
                    </a:p>
                  </a:txBody>
                  <a:tcPr anchor="ctr"/>
                </a:tc>
              </a:tr>
              <a:tr h="828374">
                <a:tc vMerge="1">
                  <a:txBody>
                    <a:bodyPr/>
                    <a:lstStyle/>
                    <a:p>
                      <a:pPr algn="r"/>
                      <a:endParaRPr lang="en-US"/>
                    </a:p>
                  </a:txBody>
                  <a:tcPr anchor="ctr"/>
                </a:tc>
                <a:tc>
                  <a:txBody>
                    <a:bodyPr/>
                    <a:lstStyle/>
                    <a:p>
                      <a:pPr algn="r"/>
                      <a:r>
                        <a:rPr lang="en-US" b="1" smtClean="0"/>
                        <a:t>Command Line</a:t>
                      </a:r>
                      <a:endParaRPr lang="en-US" b="1"/>
                    </a:p>
                  </a:txBody>
                  <a:tcPr anchor="ctr"/>
                </a:tc>
                <a:tc>
                  <a:txBody>
                    <a:bodyPr/>
                    <a:lstStyle/>
                    <a:p>
                      <a:pPr marL="285750" indent="-285750">
                        <a:buFont typeface="Wingdings" panose="05000000000000000000" pitchFamily="2" charset="2"/>
                        <a:buChar char="§"/>
                      </a:pPr>
                      <a:r>
                        <a:rPr lang="en-US" smtClean="0"/>
                        <a:t>User-Guide</a:t>
                      </a:r>
                    </a:p>
                    <a:p>
                      <a:pPr marL="285750" indent="-285750">
                        <a:buFont typeface="Wingdings" panose="05000000000000000000" pitchFamily="2" charset="2"/>
                        <a:buChar char="§"/>
                      </a:pPr>
                      <a:r>
                        <a:rPr lang="en-US" smtClean="0"/>
                        <a:t>Can type the name of any program and its options will be displayed</a:t>
                      </a:r>
                      <a:endParaRPr lang="en-US"/>
                    </a:p>
                  </a:txBody>
                  <a:tcPr anchor="ctr"/>
                </a:tc>
              </a:tr>
              <a:tr h="828374">
                <a:tc vMerge="1">
                  <a:txBody>
                    <a:bodyPr/>
                    <a:lstStyle/>
                    <a:p>
                      <a:pPr algn="r"/>
                      <a:endParaRPr lang="en-US"/>
                    </a:p>
                  </a:txBody>
                  <a:tcPr anchor="ctr"/>
                </a:tc>
                <a:tc>
                  <a:txBody>
                    <a:bodyPr/>
                    <a:lstStyle/>
                    <a:p>
                      <a:pPr algn="r"/>
                      <a:r>
                        <a:rPr lang="en-US" b="1" smtClean="0"/>
                        <a:t>Scripts</a:t>
                      </a:r>
                      <a:endParaRPr lang="en-US" b="1"/>
                    </a:p>
                  </a:txBody>
                  <a:tcPr anchor="ctr"/>
                </a:tc>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baseline="0" smtClean="0"/>
                        <a:t>S</a:t>
                      </a:r>
                      <a:r>
                        <a:rPr lang="en-US" smtClean="0"/>
                        <a:t>cript examples for all operations in</a:t>
                      </a:r>
                      <a:r>
                        <a:rPr lang="en-US" baseline="0" smtClean="0"/>
                        <a:t> the Tutorial are included in the On-LineTutorial </a:t>
                      </a:r>
                      <a:endParaRPr lang="en-US"/>
                    </a:p>
                  </a:txBody>
                  <a:tcPr anchor="ctr"/>
                </a:tc>
              </a:tr>
            </a:tbl>
          </a:graphicData>
        </a:graphic>
      </p:graphicFrame>
      <p:pic>
        <p:nvPicPr>
          <p:cNvPr id="8" name="Picture 2" descr="C:\Users\Mark.Cohen\AppData\Local\Microsoft\Windows\Temporary Internet Files\Content.IE5\EXUGTOAF\adamtglass-com[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1800" y="228600"/>
            <a:ext cx="1183995" cy="1295400"/>
          </a:xfrm>
          <a:prstGeom prst="rect">
            <a:avLst/>
          </a:prstGeom>
          <a:noFill/>
          <a:ln>
            <a:solidFill>
              <a:schemeClr val="tx1"/>
            </a:solidFill>
          </a:ln>
        </p:spPr>
      </p:pic>
    </p:spTree>
    <p:extLst>
      <p:ext uri="{BB962C8B-B14F-4D97-AF65-F5344CB8AC3E}">
        <p14:creationId xmlns:p14="http://schemas.microsoft.com/office/powerpoint/2010/main" val="4890317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solidFill>
                  <a:srgbClr val="04617B">
                    <a:shade val="90000"/>
                  </a:srgbClr>
                </a:solidFill>
              </a:rPr>
              <a:t>8/13/2015</a:t>
            </a:r>
            <a:endParaRPr lang="es-ES">
              <a:solidFill>
                <a:srgbClr val="04617B">
                  <a:shade val="90000"/>
                </a:srgbClr>
              </a:solidFill>
            </a:endParaRPr>
          </a:p>
        </p:txBody>
      </p:sp>
      <p:sp>
        <p:nvSpPr>
          <p:cNvPr id="4" name="Footer Placeholder 3"/>
          <p:cNvSpPr>
            <a:spLocks noGrp="1"/>
          </p:cNvSpPr>
          <p:nvPr>
            <p:ph type="ftr" sz="quarter" idx="11"/>
          </p:nvPr>
        </p:nvSpPr>
        <p:spPr/>
        <p:txBody>
          <a:bodyPr/>
          <a:lstStyle/>
          <a:p>
            <a:pPr>
              <a:defRPr/>
            </a:pPr>
            <a:r>
              <a:rPr lang="es-ES" smtClean="0">
                <a:solidFill>
                  <a:srgbClr val="04617B">
                    <a:shade val="90000"/>
                  </a:srgbClr>
                </a:solidFill>
              </a:rPr>
              <a:t>Air Resources Laboratory</a:t>
            </a:r>
            <a:endParaRPr lang="es-ES">
              <a:solidFill>
                <a:srgbClr val="04617B">
                  <a:shade val="90000"/>
                </a:srgbClr>
              </a:solidFill>
            </a:endParaRPr>
          </a:p>
        </p:txBody>
      </p:sp>
      <p:sp>
        <p:nvSpPr>
          <p:cNvPr id="5" name="Slide Number Placeholder 4"/>
          <p:cNvSpPr>
            <a:spLocks noGrp="1"/>
          </p:cNvSpPr>
          <p:nvPr>
            <p:ph type="sldNum" sz="quarter" idx="12"/>
          </p:nvPr>
        </p:nvSpPr>
        <p:spPr/>
        <p:txBody>
          <a:bodyPr/>
          <a:lstStyle/>
          <a:p>
            <a:pPr>
              <a:defRPr/>
            </a:pPr>
            <a:fld id="{4DDE19F7-C2CA-497A-B835-C7C3870DBE22}" type="slidenum">
              <a:rPr lang="es-ES" smtClean="0">
                <a:solidFill>
                  <a:srgbClr val="04617B">
                    <a:shade val="90000"/>
                  </a:srgbClr>
                </a:solidFill>
              </a:rPr>
              <a:pPr>
                <a:defRPr/>
              </a:pPr>
              <a:t>42</a:t>
            </a:fld>
            <a:endParaRPr lang="es-ES">
              <a:solidFill>
                <a:srgbClr val="04617B">
                  <a:shade val="90000"/>
                </a:srgbClr>
              </a:solidFill>
            </a:endParaRPr>
          </a:p>
        </p:txBody>
      </p:sp>
      <p:sp>
        <p:nvSpPr>
          <p:cNvPr id="10" name="TextBox 9"/>
          <p:cNvSpPr txBox="1"/>
          <p:nvPr/>
        </p:nvSpPr>
        <p:spPr>
          <a:xfrm>
            <a:off x="2591859" y="224135"/>
            <a:ext cx="3961341" cy="400110"/>
          </a:xfrm>
          <a:prstGeom prst="rect">
            <a:avLst/>
          </a:prstGeom>
          <a:solidFill>
            <a:schemeClr val="tx1"/>
          </a:solidFill>
          <a:ln>
            <a:solidFill>
              <a:schemeClr val="bg1"/>
            </a:solidFill>
          </a:ln>
        </p:spPr>
        <p:txBody>
          <a:bodyPr wrap="none" rtlCol="0">
            <a:spAutoFit/>
          </a:bodyPr>
          <a:lstStyle/>
          <a:p>
            <a:r>
              <a:rPr lang="en-US" sz="2000" b="1" smtClean="0">
                <a:solidFill>
                  <a:prstClr val="white"/>
                </a:solidFill>
              </a:rPr>
              <a:t>Learning How to Use HYSPLIT</a:t>
            </a:r>
            <a:endParaRPr lang="en-US" sz="2000" b="1">
              <a:solidFill>
                <a:prstClr val="white"/>
              </a:solidFill>
            </a:endParaRPr>
          </a:p>
        </p:txBody>
      </p:sp>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7725" y="914400"/>
            <a:ext cx="4881475" cy="547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28600" y="1143000"/>
            <a:ext cx="3581400" cy="1569660"/>
          </a:xfrm>
          <a:prstGeom prst="rect">
            <a:avLst/>
          </a:prstGeom>
        </p:spPr>
        <p:txBody>
          <a:bodyPr wrap="square">
            <a:spAutoFit/>
          </a:bodyPr>
          <a:lstStyle/>
          <a:p>
            <a:r>
              <a:rPr lang="en-US" sz="2400" b="1">
                <a:solidFill>
                  <a:schemeClr val="bg1"/>
                </a:solidFill>
                <a:latin typeface="Courier New" panose="02070309020205020404" pitchFamily="49" charset="0"/>
                <a:cs typeface="Courier New" panose="02070309020205020404" pitchFamily="49" charset="0"/>
              </a:rPr>
              <a:t>http://</a:t>
            </a:r>
            <a:r>
              <a:rPr lang="en-US" sz="2400" b="1" smtClean="0">
                <a:solidFill>
                  <a:schemeClr val="bg1"/>
                </a:solidFill>
                <a:latin typeface="Courier New" panose="02070309020205020404" pitchFamily="49" charset="0"/>
                <a:cs typeface="Courier New" panose="02070309020205020404" pitchFamily="49" charset="0"/>
              </a:rPr>
              <a:t>www.ready.</a:t>
            </a:r>
          </a:p>
          <a:p>
            <a:r>
              <a:rPr lang="en-US" sz="2400" b="1" smtClean="0">
                <a:solidFill>
                  <a:schemeClr val="bg1"/>
                </a:solidFill>
                <a:latin typeface="Courier New" panose="02070309020205020404" pitchFamily="49" charset="0"/>
                <a:cs typeface="Courier New" panose="02070309020205020404" pitchFamily="49" charset="0"/>
              </a:rPr>
              <a:t>noaa.gov/documents /Tutorial/html/ index.html</a:t>
            </a:r>
            <a:endParaRPr lang="en-US" sz="2400" b="1">
              <a:solidFill>
                <a:schemeClr val="bg1"/>
              </a:solidFill>
              <a:latin typeface="Courier New" panose="02070309020205020404" pitchFamily="49" charset="0"/>
              <a:cs typeface="Courier New" panose="02070309020205020404" pitchFamily="49" charset="0"/>
            </a:endParaRPr>
          </a:p>
        </p:txBody>
      </p:sp>
      <p:pic>
        <p:nvPicPr>
          <p:cNvPr id="614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3514725"/>
            <a:ext cx="3571824" cy="280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 name="Group 19"/>
          <p:cNvGrpSpPr/>
          <p:nvPr/>
        </p:nvGrpSpPr>
        <p:grpSpPr>
          <a:xfrm>
            <a:off x="76200" y="2701774"/>
            <a:ext cx="3644216" cy="2498650"/>
            <a:chOff x="76200" y="2701774"/>
            <a:chExt cx="3644216" cy="2498650"/>
          </a:xfrm>
        </p:grpSpPr>
        <p:pic>
          <p:nvPicPr>
            <p:cNvPr id="1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30989" r="77691" b="42512"/>
            <a:stretch/>
          </p:blipFill>
          <p:spPr bwMode="auto">
            <a:xfrm>
              <a:off x="1053416" y="2701774"/>
              <a:ext cx="2667000" cy="2492119"/>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9" name="Rectangle 8"/>
            <p:cNvSpPr/>
            <p:nvPr/>
          </p:nvSpPr>
          <p:spPr>
            <a:xfrm>
              <a:off x="76200" y="4419600"/>
              <a:ext cx="762000" cy="685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flipV="1">
              <a:off x="818607" y="2701774"/>
              <a:ext cx="215216" cy="17178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18607" y="5111931"/>
              <a:ext cx="215216" cy="884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8" name="Left Arrow 7"/>
          <p:cNvSpPr/>
          <p:nvPr/>
        </p:nvSpPr>
        <p:spPr>
          <a:xfrm>
            <a:off x="2889069" y="3772986"/>
            <a:ext cx="997131" cy="381000"/>
          </a:xfrm>
          <a:prstGeom prst="leftArrow">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669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42"/>
                                        </p:tgtEl>
                                        <p:attrNameLst>
                                          <p:attrName>style.visibility</p:attrName>
                                        </p:attrNameLst>
                                      </p:cBhvr>
                                      <p:to>
                                        <p:strVal val="visible"/>
                                      </p:to>
                                    </p:set>
                                    <p:animEffect transition="in" filter="fade">
                                      <p:cBhvr>
                                        <p:cTn id="17" dur="500"/>
                                        <p:tgtEl>
                                          <p:spTgt spid="6144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solidFill>
                  <a:srgbClr val="04617B">
                    <a:shade val="90000"/>
                  </a:srgbClr>
                </a:solidFill>
              </a:rPr>
              <a:t>8/13/2015</a:t>
            </a:r>
            <a:endParaRPr lang="es-ES">
              <a:solidFill>
                <a:srgbClr val="04617B">
                  <a:shade val="90000"/>
                </a:srgbClr>
              </a:solidFill>
            </a:endParaRPr>
          </a:p>
        </p:txBody>
      </p:sp>
      <p:sp>
        <p:nvSpPr>
          <p:cNvPr id="4" name="Footer Placeholder 3"/>
          <p:cNvSpPr>
            <a:spLocks noGrp="1"/>
          </p:cNvSpPr>
          <p:nvPr>
            <p:ph type="ftr" sz="quarter" idx="11"/>
          </p:nvPr>
        </p:nvSpPr>
        <p:spPr/>
        <p:txBody>
          <a:bodyPr/>
          <a:lstStyle/>
          <a:p>
            <a:pPr>
              <a:defRPr/>
            </a:pPr>
            <a:r>
              <a:rPr lang="es-ES" smtClean="0">
                <a:solidFill>
                  <a:srgbClr val="04617B">
                    <a:shade val="90000"/>
                  </a:srgbClr>
                </a:solidFill>
              </a:rPr>
              <a:t>Air Resources Laboratory</a:t>
            </a:r>
            <a:endParaRPr lang="es-ES">
              <a:solidFill>
                <a:srgbClr val="04617B">
                  <a:shade val="90000"/>
                </a:srgbClr>
              </a:solidFill>
            </a:endParaRPr>
          </a:p>
        </p:txBody>
      </p:sp>
      <p:sp>
        <p:nvSpPr>
          <p:cNvPr id="5" name="Slide Number Placeholder 4"/>
          <p:cNvSpPr>
            <a:spLocks noGrp="1"/>
          </p:cNvSpPr>
          <p:nvPr>
            <p:ph type="sldNum" sz="quarter" idx="12"/>
          </p:nvPr>
        </p:nvSpPr>
        <p:spPr/>
        <p:txBody>
          <a:bodyPr/>
          <a:lstStyle/>
          <a:p>
            <a:pPr>
              <a:defRPr/>
            </a:pPr>
            <a:fld id="{4DDE19F7-C2CA-497A-B835-C7C3870DBE22}" type="slidenum">
              <a:rPr lang="es-ES" smtClean="0">
                <a:solidFill>
                  <a:srgbClr val="04617B">
                    <a:shade val="90000"/>
                  </a:srgbClr>
                </a:solidFill>
              </a:rPr>
              <a:pPr>
                <a:defRPr/>
              </a:pPr>
              <a:t>43</a:t>
            </a:fld>
            <a:endParaRPr lang="es-ES">
              <a:solidFill>
                <a:srgbClr val="04617B">
                  <a:shade val="90000"/>
                </a:srgbClr>
              </a:solidFill>
            </a:endParaRPr>
          </a:p>
        </p:txBody>
      </p:sp>
      <p:sp>
        <p:nvSpPr>
          <p:cNvPr id="7" name="TextBox 6"/>
          <p:cNvSpPr txBox="1"/>
          <p:nvPr/>
        </p:nvSpPr>
        <p:spPr>
          <a:xfrm>
            <a:off x="304800" y="1395948"/>
            <a:ext cx="4343400" cy="3785652"/>
          </a:xfrm>
          <a:prstGeom prst="rect">
            <a:avLst/>
          </a:prstGeom>
          <a:noFill/>
        </p:spPr>
        <p:txBody>
          <a:bodyPr wrap="square" rtlCol="0">
            <a:spAutoFit/>
          </a:bodyPr>
          <a:lstStyle/>
          <a:p>
            <a:pPr>
              <a:spcAft>
                <a:spcPts val="2400"/>
              </a:spcAft>
            </a:pPr>
            <a:r>
              <a:rPr lang="en-US" sz="4800" smtClean="0">
                <a:solidFill>
                  <a:prstClr val="white"/>
                </a:solidFill>
              </a:rPr>
              <a:t>Model Evaluation: How well does the model really work?</a:t>
            </a:r>
            <a:endParaRPr lang="en-US" sz="4800">
              <a:solidFill>
                <a:prstClr val="white"/>
              </a:solidFill>
            </a:endParaRPr>
          </a:p>
        </p:txBody>
      </p:sp>
    </p:spTree>
    <p:extLst>
      <p:ext uri="{BB962C8B-B14F-4D97-AF65-F5344CB8AC3E}">
        <p14:creationId xmlns:p14="http://schemas.microsoft.com/office/powerpoint/2010/main" val="17909886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Footer Placeholder 5"/>
          <p:cNvSpPr txBox="1">
            <a:spLocks noGrp="1"/>
          </p:cNvSpPr>
          <p:nvPr/>
        </p:nvSpPr>
        <p:spPr bwMode="auto">
          <a:xfrm>
            <a:off x="2743200" y="6324600"/>
            <a:ext cx="3352800" cy="365125"/>
          </a:xfrm>
          <a:prstGeom prst="rect">
            <a:avLst/>
          </a:prstGeom>
          <a:noFill/>
          <a:ln>
            <a:miter lim="800000"/>
            <a:headEnd/>
            <a:tailEnd/>
          </a:ln>
        </p:spPr>
        <p:txBody>
          <a:bodyPr lIns="0" tIns="0" rIns="0" bIns="0" anchor="b"/>
          <a:lstStyle/>
          <a:p>
            <a:pPr algn="ctr" fontAlgn="auto">
              <a:spcBef>
                <a:spcPts val="0"/>
              </a:spcBef>
              <a:spcAft>
                <a:spcPts val="0"/>
              </a:spcAft>
              <a:defRPr/>
            </a:pPr>
            <a:r>
              <a:rPr lang="en-US" sz="1200" b="1">
                <a:solidFill>
                  <a:schemeClr val="tx2">
                    <a:shade val="90000"/>
                  </a:schemeClr>
                </a:solidFill>
                <a:latin typeface="+mn-lt"/>
                <a:cs typeface="+mn-cs"/>
              </a:rPr>
              <a:t>Air Resources Laboratory</a:t>
            </a:r>
          </a:p>
        </p:txBody>
      </p:sp>
      <p:sp>
        <p:nvSpPr>
          <p:cNvPr id="44035" name="Slide Number Placeholder 6"/>
          <p:cNvSpPr txBox="1">
            <a:spLocks noGrp="1"/>
          </p:cNvSpPr>
          <p:nvPr/>
        </p:nvSpPr>
        <p:spPr bwMode="auto">
          <a:xfrm>
            <a:off x="7924800" y="6324600"/>
            <a:ext cx="762000" cy="365125"/>
          </a:xfrm>
          <a:prstGeom prst="rect">
            <a:avLst/>
          </a:prstGeom>
          <a:noFill/>
          <a:ln>
            <a:miter lim="800000"/>
            <a:headEnd/>
            <a:tailEnd/>
          </a:ln>
        </p:spPr>
        <p:txBody>
          <a:bodyPr lIns="0" tIns="0" rIns="0" bIns="0" anchor="b"/>
          <a:lstStyle/>
          <a:p>
            <a:pPr algn="r" fontAlgn="auto">
              <a:spcBef>
                <a:spcPts val="0"/>
              </a:spcBef>
              <a:spcAft>
                <a:spcPts val="0"/>
              </a:spcAft>
              <a:defRPr/>
            </a:pPr>
            <a:fld id="{361B68A5-4BD8-4EDE-BE0A-88304C8AEB25}" type="slidenum">
              <a:rPr lang="en-US" sz="800" b="1">
                <a:solidFill>
                  <a:schemeClr val="tx2">
                    <a:shade val="90000"/>
                  </a:schemeClr>
                </a:solidFill>
                <a:latin typeface="+mn-lt"/>
                <a:cs typeface="+mn-cs"/>
              </a:rPr>
              <a:pPr algn="r" fontAlgn="auto">
                <a:spcBef>
                  <a:spcPts val="0"/>
                </a:spcBef>
                <a:spcAft>
                  <a:spcPts val="0"/>
                </a:spcAft>
                <a:defRPr/>
              </a:pPr>
              <a:t>44</a:t>
            </a:fld>
            <a:endParaRPr lang="en-US" sz="800" b="1">
              <a:solidFill>
                <a:schemeClr val="tx2">
                  <a:shade val="90000"/>
                </a:schemeClr>
              </a:solidFill>
              <a:latin typeface="+mn-lt"/>
              <a:cs typeface="+mn-cs"/>
            </a:endParaRPr>
          </a:p>
        </p:txBody>
      </p:sp>
      <p:sp>
        <p:nvSpPr>
          <p:cNvPr id="30724" name="Rectangle 2"/>
          <p:cNvSpPr>
            <a:spLocks noGrp="1"/>
          </p:cNvSpPr>
          <p:nvPr>
            <p:ph type="title"/>
          </p:nvPr>
        </p:nvSpPr>
        <p:spPr>
          <a:xfrm>
            <a:off x="609600" y="304800"/>
            <a:ext cx="8229600" cy="857250"/>
          </a:xfrm>
        </p:spPr>
        <p:txBody>
          <a:bodyPr/>
          <a:lstStyle/>
          <a:p>
            <a:pPr algn="ctr" eaLnBrk="1" hangingPunct="1"/>
            <a:r>
              <a:rPr lang="en-US" altLang="en-US" sz="3200" smtClean="0"/>
              <a:t>Model Evaluation</a:t>
            </a:r>
            <a:br>
              <a:rPr lang="en-US" altLang="en-US" sz="3200" smtClean="0"/>
            </a:br>
            <a:r>
              <a:rPr lang="en-US" altLang="en-US" sz="2400" smtClean="0"/>
              <a:t>Data Archive of Tracer Experiments and Meteorology</a:t>
            </a:r>
          </a:p>
        </p:txBody>
      </p:sp>
      <p:sp>
        <p:nvSpPr>
          <p:cNvPr id="30725" name="Rectangle 3"/>
          <p:cNvSpPr>
            <a:spLocks noGrp="1" noChangeArrowheads="1"/>
          </p:cNvSpPr>
          <p:nvPr>
            <p:ph sz="half" idx="1"/>
          </p:nvPr>
        </p:nvSpPr>
        <p:spPr bwMode="auto">
          <a:xfrm>
            <a:off x="533400" y="1676400"/>
            <a:ext cx="4038600" cy="44338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90000"/>
              </a:lnSpc>
            </a:pPr>
            <a:r>
              <a:rPr lang="en-US" altLang="en-US" sz="1800" b="1" smtClean="0"/>
              <a:t>Approach</a:t>
            </a:r>
          </a:p>
          <a:p>
            <a:pPr lvl="1" eaLnBrk="1" hangingPunct="1">
              <a:lnSpc>
                <a:spcPct val="90000"/>
              </a:lnSpc>
            </a:pPr>
            <a:r>
              <a:rPr lang="en-US" altLang="en-US" sz="1800" smtClean="0"/>
              <a:t>North American Regional Reanalysis (NARR)  and several with WRF runs</a:t>
            </a:r>
          </a:p>
          <a:p>
            <a:pPr lvl="1" eaLnBrk="1" hangingPunct="1">
              <a:lnSpc>
                <a:spcPct val="90000"/>
              </a:lnSpc>
            </a:pPr>
            <a:r>
              <a:rPr lang="en-US" altLang="en-US" sz="1800" smtClean="0"/>
              <a:t>Common statistical evaluation protocols</a:t>
            </a:r>
          </a:p>
          <a:p>
            <a:pPr lvl="1" eaLnBrk="1" hangingPunct="1">
              <a:lnSpc>
                <a:spcPct val="90000"/>
              </a:lnSpc>
              <a:buFont typeface="Wingdings 2" pitchFamily="18" charset="2"/>
              <a:buNone/>
            </a:pPr>
            <a:endParaRPr lang="en-US" altLang="en-US" sz="1800" smtClean="0"/>
          </a:p>
          <a:p>
            <a:pPr eaLnBrk="1" hangingPunct="1">
              <a:lnSpc>
                <a:spcPct val="90000"/>
              </a:lnSpc>
            </a:pPr>
            <a:r>
              <a:rPr lang="en-US" altLang="en-US" sz="1800" b="1" smtClean="0"/>
              <a:t>Accomplishments</a:t>
            </a:r>
          </a:p>
          <a:p>
            <a:pPr lvl="1" eaLnBrk="1" hangingPunct="1">
              <a:lnSpc>
                <a:spcPct val="90000"/>
              </a:lnSpc>
            </a:pPr>
            <a:r>
              <a:rPr lang="en-US" altLang="en-US" sz="1800" smtClean="0"/>
              <a:t>Web access to run HYSPLIT for each experiment</a:t>
            </a:r>
          </a:p>
          <a:p>
            <a:pPr lvl="1" eaLnBrk="1" hangingPunct="1">
              <a:lnSpc>
                <a:spcPct val="90000"/>
              </a:lnSpc>
            </a:pPr>
            <a:r>
              <a:rPr lang="en-US" altLang="en-US" sz="1800" smtClean="0"/>
              <a:t>Standardized model change testing in conjunction with version control</a:t>
            </a:r>
          </a:p>
          <a:p>
            <a:pPr lvl="1" eaLnBrk="1" hangingPunct="1">
              <a:lnSpc>
                <a:spcPct val="90000"/>
              </a:lnSpc>
              <a:buFont typeface="Wingdings 2" pitchFamily="18" charset="2"/>
              <a:buNone/>
            </a:pPr>
            <a:endParaRPr lang="en-US" altLang="en-US" sz="1800" smtClean="0"/>
          </a:p>
          <a:p>
            <a:pPr lvl="1" eaLnBrk="1" hangingPunct="1">
              <a:lnSpc>
                <a:spcPct val="90000"/>
              </a:lnSpc>
            </a:pPr>
            <a:endParaRPr lang="en-US" altLang="en-US" sz="1600" smtClean="0"/>
          </a:p>
        </p:txBody>
      </p:sp>
      <p:sp>
        <p:nvSpPr>
          <p:cNvPr id="2" name="Content Placeholder 1"/>
          <p:cNvSpPr>
            <a:spLocks noGrp="1"/>
          </p:cNvSpPr>
          <p:nvPr>
            <p:ph sz="half" idx="2"/>
          </p:nvPr>
        </p:nvSpPr>
        <p:spPr>
          <a:xfrm>
            <a:off x="4627563" y="1524000"/>
            <a:ext cx="4038600" cy="4648200"/>
          </a:xfrm>
        </p:spPr>
        <p:txBody>
          <a:bodyPr/>
          <a:lstStyle/>
          <a:p>
            <a:pPr>
              <a:defRPr/>
            </a:pPr>
            <a:r>
              <a:rPr lang="en-US" sz="1400" b="1" dirty="0" smtClean="0"/>
              <a:t>Cross Appalachian </a:t>
            </a:r>
            <a:r>
              <a:rPr lang="en-US" sz="1400" b="1" dirty="0"/>
              <a:t>Tracer </a:t>
            </a:r>
            <a:r>
              <a:rPr lang="en-US" sz="1400" b="1" dirty="0" smtClean="0"/>
              <a:t>Experiment </a:t>
            </a:r>
            <a:r>
              <a:rPr lang="en-US" sz="1400" b="1" dirty="0"/>
              <a:t>(CAPTEX)</a:t>
            </a:r>
            <a:r>
              <a:rPr lang="en-US" sz="1400" dirty="0"/>
              <a:t/>
            </a:r>
            <a:br>
              <a:rPr lang="en-US" sz="1400" dirty="0"/>
            </a:br>
            <a:r>
              <a:rPr lang="en-US" sz="1400" dirty="0" smtClean="0"/>
              <a:t>Dayton</a:t>
            </a:r>
            <a:r>
              <a:rPr lang="en-US" sz="1400" dirty="0"/>
              <a:t>, </a:t>
            </a:r>
            <a:r>
              <a:rPr lang="en-US" sz="1400" dirty="0" smtClean="0"/>
              <a:t>OH, and Sudbury, ONT, Sep., Oct., 1983</a:t>
            </a:r>
            <a:endParaRPr lang="en-US" sz="1400" dirty="0"/>
          </a:p>
          <a:p>
            <a:pPr>
              <a:defRPr/>
            </a:pPr>
            <a:r>
              <a:rPr lang="en-US" sz="1400" b="1" dirty="0"/>
              <a:t>Atlantic Coast Unique Regional Atmospheric Tracer Experiment (ACURATE</a:t>
            </a:r>
            <a:r>
              <a:rPr lang="en-US" sz="1400" b="1" dirty="0" smtClean="0"/>
              <a:t>),  </a:t>
            </a:r>
            <a:r>
              <a:rPr lang="en-US" sz="1400" dirty="0" smtClean="0"/>
              <a:t>Savannah </a:t>
            </a:r>
            <a:r>
              <a:rPr lang="en-US" sz="1400" dirty="0"/>
              <a:t>River Plant, </a:t>
            </a:r>
            <a:r>
              <a:rPr lang="en-US" sz="1400" dirty="0" smtClean="0"/>
              <a:t>SC, Spring 1982 – Summer 1983</a:t>
            </a:r>
            <a:endParaRPr lang="en-US" sz="1400" dirty="0"/>
          </a:p>
          <a:p>
            <a:pPr>
              <a:defRPr/>
            </a:pPr>
            <a:r>
              <a:rPr lang="en-US" sz="1400" b="1" dirty="0"/>
              <a:t>Across North America Tracer </a:t>
            </a:r>
            <a:r>
              <a:rPr lang="en-US" sz="1400" b="1" dirty="0" smtClean="0"/>
              <a:t>Experiment </a:t>
            </a:r>
            <a:r>
              <a:rPr lang="en-US" sz="1400" b="1" dirty="0"/>
              <a:t>(ANATEX</a:t>
            </a:r>
            <a:r>
              <a:rPr lang="en-US" sz="1400" b="1" dirty="0" smtClean="0"/>
              <a:t>)</a:t>
            </a:r>
            <a:r>
              <a:rPr lang="en-US" sz="1400" dirty="0" smtClean="0"/>
              <a:t>, Glasgow</a:t>
            </a:r>
            <a:r>
              <a:rPr lang="en-US" sz="1400" dirty="0"/>
              <a:t>, </a:t>
            </a:r>
            <a:r>
              <a:rPr lang="en-US" sz="1400" dirty="0" smtClean="0"/>
              <a:t>MT, </a:t>
            </a:r>
            <a:r>
              <a:rPr lang="en-US" sz="1400" dirty="0"/>
              <a:t>and St. Cloud, </a:t>
            </a:r>
            <a:r>
              <a:rPr lang="en-US" sz="1400" dirty="0" smtClean="0"/>
              <a:t>MN, January </a:t>
            </a:r>
            <a:r>
              <a:rPr lang="en-US" sz="1400" dirty="0"/>
              <a:t>through </a:t>
            </a:r>
            <a:r>
              <a:rPr lang="en-US" sz="1400" dirty="0" smtClean="0"/>
              <a:t>March 1987</a:t>
            </a:r>
            <a:endParaRPr lang="en-US" sz="1400" dirty="0"/>
          </a:p>
          <a:p>
            <a:pPr>
              <a:defRPr/>
            </a:pPr>
            <a:r>
              <a:rPr lang="en-US" sz="1400" b="1" dirty="0" smtClean="0"/>
              <a:t>Oklahoma  Tracer Experiment</a:t>
            </a:r>
            <a:r>
              <a:rPr lang="en-US" sz="1400" dirty="0" smtClean="0"/>
              <a:t>, Norman</a:t>
            </a:r>
            <a:r>
              <a:rPr lang="en-US" sz="1400" dirty="0"/>
              <a:t>, </a:t>
            </a:r>
            <a:r>
              <a:rPr lang="en-US" sz="1400" dirty="0" smtClean="0"/>
              <a:t>OK, July, 08 </a:t>
            </a:r>
            <a:r>
              <a:rPr lang="en-US" sz="1400" dirty="0"/>
              <a:t>1980 </a:t>
            </a:r>
          </a:p>
          <a:p>
            <a:pPr>
              <a:defRPr/>
            </a:pPr>
            <a:r>
              <a:rPr lang="en-US" sz="1400" b="1" dirty="0" smtClean="0"/>
              <a:t>Metropolitan Tracer Experiment (METREX) </a:t>
            </a:r>
            <a:r>
              <a:rPr lang="en-US" sz="1400" dirty="0" smtClean="0"/>
              <a:t>, Washington</a:t>
            </a:r>
            <a:r>
              <a:rPr lang="en-US" sz="1400" dirty="0"/>
              <a:t>, </a:t>
            </a:r>
            <a:r>
              <a:rPr lang="en-US" sz="1400" dirty="0" smtClean="0"/>
              <a:t>DC, January – December 1984</a:t>
            </a:r>
            <a:endParaRPr lang="en-US" sz="1400" dirty="0"/>
          </a:p>
          <a:p>
            <a:pPr>
              <a:defRPr/>
            </a:pPr>
            <a:r>
              <a:rPr lang="en-US" sz="1400" b="1" dirty="0" smtClean="0"/>
              <a:t>European Tracer Experiment (ETEX)</a:t>
            </a:r>
            <a:r>
              <a:rPr lang="en-US" sz="1400" dirty="0" smtClean="0"/>
              <a:t>, Rennes</a:t>
            </a:r>
            <a:r>
              <a:rPr lang="en-US" sz="1400" dirty="0"/>
              <a:t>, </a:t>
            </a:r>
            <a:r>
              <a:rPr lang="en-US" sz="1400" dirty="0" smtClean="0"/>
              <a:t>France, October 23, 1994</a:t>
            </a:r>
            <a:endParaRPr lang="en-US" sz="1400" dirty="0"/>
          </a:p>
          <a:p>
            <a:pPr>
              <a:defRPr/>
            </a:pPr>
            <a:r>
              <a:rPr lang="en-US" sz="1400" b="1" dirty="0" smtClean="0"/>
              <a:t>Savannah River Plant Experiment</a:t>
            </a:r>
            <a:r>
              <a:rPr lang="en-US" sz="1400" dirty="0" smtClean="0"/>
              <a:t> , Aiken, SC, Aug</a:t>
            </a:r>
            <a:r>
              <a:rPr lang="en-US" sz="1400" dirty="0"/>
              <a:t>. 1975 through Sep. </a:t>
            </a:r>
            <a:r>
              <a:rPr lang="en-US" sz="1400" dirty="0" smtClean="0"/>
              <a:t>1977</a:t>
            </a:r>
          </a:p>
          <a:p>
            <a:pPr>
              <a:defRPr/>
            </a:pPr>
            <a:r>
              <a:rPr lang="en-US" sz="1400" b="1" dirty="0" smtClean="0"/>
              <a:t>Atmospheric  Studies in Complex Terrain (ASCOT) </a:t>
            </a:r>
            <a:r>
              <a:rPr lang="en-US" sz="1400" dirty="0" smtClean="0"/>
              <a:t>,  California, September 12-25, 1980</a:t>
            </a:r>
          </a:p>
          <a:p>
            <a:pPr>
              <a:defRPr/>
            </a:pPr>
            <a:r>
              <a:rPr lang="en-US" sz="1400" b="1" dirty="0" smtClean="0"/>
              <a:t>Colorado Springs Tracer Experiment (COSTEX)</a:t>
            </a:r>
            <a:r>
              <a:rPr lang="en-US" sz="1400" dirty="0" smtClean="0"/>
              <a:t>, October 18, 21, 23, 2010</a:t>
            </a:r>
          </a:p>
          <a:p>
            <a:pPr marL="0" indent="0">
              <a:buFont typeface="Wingdings 2" pitchFamily="18" charset="2"/>
              <a:buNone/>
              <a:defRPr/>
            </a:pPr>
            <a:r>
              <a:rPr lang="en-US" sz="1200" dirty="0"/>
              <a:t/>
            </a:r>
            <a:br>
              <a:rPr lang="en-US" sz="1200" dirty="0"/>
            </a:br>
            <a:endParaRPr lang="en-US" sz="1200" dirty="0"/>
          </a:p>
          <a:p>
            <a:pPr>
              <a:defRPr/>
            </a:pPr>
            <a:endParaRPr lang="en-US" sz="1200" dirty="0"/>
          </a:p>
        </p:txBody>
      </p:sp>
      <p:sp>
        <p:nvSpPr>
          <p:cNvPr id="3" name="Date Placeholder 2"/>
          <p:cNvSpPr>
            <a:spLocks noGrp="1"/>
          </p:cNvSpPr>
          <p:nvPr>
            <p:ph type="dt" sz="quarter" idx="10"/>
          </p:nvPr>
        </p:nvSpPr>
        <p:spPr/>
        <p:txBody>
          <a:bodyPr/>
          <a:lstStyle/>
          <a:p>
            <a:pPr>
              <a:defRPr/>
            </a:pPr>
            <a:r>
              <a:rPr lang="en-US" smtClean="0"/>
              <a:t>8/13/2015</a:t>
            </a:r>
            <a:endParaRPr lang="en-US" dirty="0"/>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4"/>
          <p:cNvSpPr>
            <a:spLocks noGrp="1"/>
          </p:cNvSpPr>
          <p:nvPr>
            <p:ph type="title"/>
          </p:nvPr>
        </p:nvSpPr>
        <p:spPr>
          <a:xfrm>
            <a:off x="0" y="228600"/>
            <a:ext cx="9144000" cy="577850"/>
          </a:xfrm>
        </p:spPr>
        <p:txBody>
          <a:bodyPr/>
          <a:lstStyle/>
          <a:p>
            <a:pPr algn="ctr" eaLnBrk="1" hangingPunct="1"/>
            <a:r>
              <a:rPr lang="en-US" altLang="en-US" sz="3200" smtClean="0"/>
              <a:t>HYSPLIT1: 1500 km Verification</a:t>
            </a:r>
          </a:p>
        </p:txBody>
      </p:sp>
      <p:sp>
        <p:nvSpPr>
          <p:cNvPr id="2" name="Date Placeholder 1"/>
          <p:cNvSpPr>
            <a:spLocks noGrp="1"/>
          </p:cNvSpPr>
          <p:nvPr>
            <p:ph type="dt" sz="quarter" idx="10"/>
          </p:nvPr>
        </p:nvSpPr>
        <p:spPr/>
        <p:txBody>
          <a:bodyPr/>
          <a:lstStyle/>
          <a:p>
            <a:pPr>
              <a:defRPr/>
            </a:pPr>
            <a:r>
              <a:rPr lang="en-US" smtClean="0"/>
              <a:t>8/13/2015</a:t>
            </a:r>
            <a:endParaRPr lang="en-US" dirty="0"/>
          </a:p>
        </p:txBody>
      </p:sp>
      <p:sp>
        <p:nvSpPr>
          <p:cNvPr id="15364" name="TextBox 5"/>
          <p:cNvSpPr txBox="1">
            <a:spLocks noChangeArrowheads="1"/>
          </p:cNvSpPr>
          <p:nvPr/>
        </p:nvSpPr>
        <p:spPr bwMode="auto">
          <a:xfrm>
            <a:off x="4659313" y="5975350"/>
            <a:ext cx="4249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t>Draxler, 1982 </a:t>
            </a:r>
            <a:r>
              <a:rPr lang="en-US" altLang="en-US" i="1"/>
              <a:t>Atmospheric Environment</a:t>
            </a:r>
          </a:p>
        </p:txBody>
      </p:sp>
      <p:sp>
        <p:nvSpPr>
          <p:cNvPr id="15365" name="TextBox 8"/>
          <p:cNvSpPr txBox="1">
            <a:spLocks noChangeArrowheads="1"/>
          </p:cNvSpPr>
          <p:nvPr/>
        </p:nvSpPr>
        <p:spPr bwMode="auto">
          <a:xfrm>
            <a:off x="838200" y="1066800"/>
            <a:ext cx="783113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r>
              <a:rPr lang="en-US" altLang="en-US" sz="1600"/>
              <a:t>Kr-85 released to the atmosphere and sampled at multiple locations in the Midwestern U.S. during a two-month field experiment</a:t>
            </a:r>
          </a:p>
          <a:p>
            <a:pPr eaLnBrk="1" hangingPunct="1">
              <a:buFont typeface="Arial" charset="0"/>
              <a:buChar char="•"/>
            </a:pPr>
            <a:r>
              <a:rPr lang="en-US" altLang="en-US" sz="1600"/>
              <a:t>Northern sampling sites showed evidence of local sources</a:t>
            </a:r>
          </a:p>
          <a:p>
            <a:pPr eaLnBrk="1" hangingPunct="1">
              <a:buFont typeface="Arial" charset="0"/>
              <a:buChar char="•"/>
            </a:pPr>
            <a:r>
              <a:rPr lang="en-US" altLang="en-US" sz="1600"/>
              <a:t>Southern sites (ICT, TUL,OKC) are well correlated with emissions from INEL</a:t>
            </a:r>
          </a:p>
        </p:txBody>
      </p:sp>
      <p:pic>
        <p:nvPicPr>
          <p:cNvPr id="1536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346325"/>
            <a:ext cx="5595938" cy="364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pPr>
              <a:defRPr/>
            </a:pPr>
            <a:r>
              <a:rPr lang="en-US" smtClean="0"/>
              <a:t>Air Resources Laboratory</a:t>
            </a:r>
            <a:endParaRPr lang="en-US"/>
          </a:p>
        </p:txBody>
      </p:sp>
      <p:sp>
        <p:nvSpPr>
          <p:cNvPr id="4" name="Slide Number Placeholder 3"/>
          <p:cNvSpPr>
            <a:spLocks noGrp="1"/>
          </p:cNvSpPr>
          <p:nvPr>
            <p:ph type="sldNum" sz="quarter" idx="12"/>
          </p:nvPr>
        </p:nvSpPr>
        <p:spPr/>
        <p:txBody>
          <a:bodyPr/>
          <a:lstStyle/>
          <a:p>
            <a:pPr>
              <a:defRPr/>
            </a:pPr>
            <a:fld id="{9872758D-46A9-4EE7-8CD6-FCA844926C11}" type="slidenum">
              <a:rPr lang="en-US" smtClean="0"/>
              <a:pPr>
                <a:defRPr/>
              </a:pPr>
              <a:t>45</a:t>
            </a:fld>
            <a:endParaRPr lang="en-US" dirty="0"/>
          </a:p>
        </p:txBody>
      </p:sp>
      <p:pic>
        <p:nvPicPr>
          <p:cNvPr id="15369" name="Picture 4"/>
          <p:cNvPicPr>
            <a:picLocks noChangeAspect="1"/>
          </p:cNvPicPr>
          <p:nvPr/>
        </p:nvPicPr>
        <p:blipFill>
          <a:blip r:embed="rId4">
            <a:extLst>
              <a:ext uri="{28A0092B-C50C-407E-A947-70E740481C1C}">
                <a14:useLocalDpi xmlns:a14="http://schemas.microsoft.com/office/drawing/2010/main" val="0"/>
              </a:ext>
            </a:extLst>
          </a:blip>
          <a:srcRect l="6253" r="-15"/>
          <a:stretch>
            <a:fillRect/>
          </a:stretch>
        </p:blipFill>
        <p:spPr bwMode="auto">
          <a:xfrm>
            <a:off x="4276725" y="2259013"/>
            <a:ext cx="4714875" cy="373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0" name="TextBox 5"/>
          <p:cNvSpPr txBox="1">
            <a:spLocks noChangeArrowheads="1"/>
          </p:cNvSpPr>
          <p:nvPr/>
        </p:nvSpPr>
        <p:spPr bwMode="auto">
          <a:xfrm>
            <a:off x="4572000" y="5029200"/>
            <a:ext cx="38750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600"/>
              <a:t>Average concentrations: ICT, TUL, OKC</a:t>
            </a:r>
          </a:p>
        </p:txBody>
      </p:sp>
    </p:spTree>
    <p:extLst>
      <p:ext uri="{BB962C8B-B14F-4D97-AF65-F5344CB8AC3E}">
        <p14:creationId xmlns:p14="http://schemas.microsoft.com/office/powerpoint/2010/main" val="118246946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914400" y="457200"/>
            <a:ext cx="8229600" cy="533400"/>
          </a:xfrm>
        </p:spPr>
        <p:txBody>
          <a:bodyPr/>
          <a:lstStyle/>
          <a:p>
            <a:pPr algn="ctr" eaLnBrk="1" hangingPunct="1"/>
            <a:r>
              <a:rPr lang="en-US" altLang="en-US" sz="3200" smtClean="0"/>
              <a:t>Model Evaluation</a:t>
            </a:r>
            <a:br>
              <a:rPr lang="en-US" altLang="en-US" sz="3200" smtClean="0"/>
            </a:br>
            <a:r>
              <a:rPr lang="en-US" altLang="en-US" sz="2400" smtClean="0"/>
              <a:t>Cross-Appalachian Tracer Experiment (CAPTEX)</a:t>
            </a:r>
          </a:p>
        </p:txBody>
      </p:sp>
      <p:sp>
        <p:nvSpPr>
          <p:cNvPr id="31747" name="Content Placeholder 2"/>
          <p:cNvSpPr>
            <a:spLocks noGrp="1"/>
          </p:cNvSpPr>
          <p:nvPr>
            <p:ph idx="1"/>
          </p:nvPr>
        </p:nvSpPr>
        <p:spPr bwMode="auto">
          <a:xfrm>
            <a:off x="838200" y="1219200"/>
            <a:ext cx="8229600" cy="502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1600" smtClean="0"/>
              <a:t>A total of six near surface releases of the inert tracer perfluro-monomethylcyclohexane (PMCH) took place between September 18</a:t>
            </a:r>
            <a:r>
              <a:rPr lang="en-US" altLang="en-US" sz="1600" baseline="30000" smtClean="0"/>
              <a:t>th</a:t>
            </a:r>
            <a:r>
              <a:rPr lang="en-US" altLang="en-US" sz="1600" smtClean="0"/>
              <a:t> and October 29</a:t>
            </a:r>
            <a:r>
              <a:rPr lang="en-US" altLang="en-US" sz="1600" baseline="30000" smtClean="0"/>
              <a:t>th</a:t>
            </a:r>
            <a:r>
              <a:rPr lang="en-US" altLang="en-US" sz="1600" smtClean="0"/>
              <a:t> 1983</a:t>
            </a:r>
          </a:p>
          <a:p>
            <a:pPr eaLnBrk="1" hangingPunct="1"/>
            <a:r>
              <a:rPr lang="en-US" altLang="en-US" sz="1600" smtClean="0"/>
              <a:t>Dayton, Ohio, USA starting on:</a:t>
            </a:r>
          </a:p>
          <a:p>
            <a:pPr lvl="1" eaLnBrk="1" hangingPunct="1"/>
            <a:r>
              <a:rPr lang="en-US" altLang="en-US" sz="1400" smtClean="0"/>
              <a:t>September 18 at 1700 UTC (CAPTEX #1)</a:t>
            </a:r>
          </a:p>
          <a:p>
            <a:pPr lvl="1" eaLnBrk="1" hangingPunct="1"/>
            <a:r>
              <a:rPr lang="en-US" altLang="en-US" sz="1400" smtClean="0"/>
              <a:t>September 25 at 1700 UTC (CAPTEX #2)</a:t>
            </a:r>
          </a:p>
          <a:p>
            <a:pPr lvl="1" eaLnBrk="1" hangingPunct="1"/>
            <a:r>
              <a:rPr lang="en-US" altLang="en-US" sz="1400" smtClean="0"/>
              <a:t>October 2 at 1900 UTC (CAPTEX #3)</a:t>
            </a:r>
          </a:p>
          <a:p>
            <a:pPr lvl="1" eaLnBrk="1" hangingPunct="1"/>
            <a:r>
              <a:rPr lang="en-US" altLang="en-US" sz="1400" smtClean="0"/>
              <a:t>October 14 at 1600 UTC (CAPTEX #4) </a:t>
            </a:r>
          </a:p>
          <a:p>
            <a:pPr eaLnBrk="1" hangingPunct="1"/>
            <a:r>
              <a:rPr lang="en-US" altLang="en-US" sz="1600" smtClean="0"/>
              <a:t>Sudbury, Ontario, Canada starting on:</a:t>
            </a:r>
          </a:p>
          <a:p>
            <a:pPr lvl="1" eaLnBrk="1" hangingPunct="1"/>
            <a:r>
              <a:rPr lang="en-US" altLang="en-US" sz="1400" smtClean="0"/>
              <a:t>October 26 at 0345 UTC (CAPTEX #5)</a:t>
            </a:r>
          </a:p>
          <a:p>
            <a:pPr lvl="1" eaLnBrk="1" hangingPunct="1"/>
            <a:r>
              <a:rPr lang="en-US" altLang="en-US" sz="1400" smtClean="0"/>
              <a:t>October 29 at 0600 UTC (CAPTEX #7) </a:t>
            </a:r>
          </a:p>
          <a:p>
            <a:pPr eaLnBrk="1" hangingPunct="1"/>
            <a:r>
              <a:rPr lang="en-US" altLang="en-US" sz="1600" smtClean="0"/>
              <a:t>The releases lasted three hours </a:t>
            </a:r>
          </a:p>
          <a:p>
            <a:pPr eaLnBrk="1" hangingPunct="1"/>
            <a:r>
              <a:rPr lang="en-US" altLang="en-US" sz="1600" smtClean="0"/>
              <a:t>Samples were collected at 84 different measurement sites distributed from 300 to 800 km downwind of the emission source. </a:t>
            </a:r>
          </a:p>
          <a:p>
            <a:pPr eaLnBrk="1" hangingPunct="1"/>
            <a:r>
              <a:rPr lang="en-US" altLang="en-US" sz="1600" smtClean="0"/>
              <a:t>Samples were collected as either 3- or 6-hour averages up to 60 hours after each release. </a:t>
            </a:r>
          </a:p>
          <a:p>
            <a:pPr eaLnBrk="1" hangingPunct="1"/>
            <a:r>
              <a:rPr lang="en-US" altLang="en-US" sz="1600" smtClean="0"/>
              <a:t>CAPTEX #1 to #4 occurred during daytime when vertical mixing was well developed </a:t>
            </a:r>
          </a:p>
          <a:p>
            <a:pPr eaLnBrk="1" hangingPunct="1"/>
            <a:r>
              <a:rPr lang="en-US" altLang="en-US" sz="1600" smtClean="0"/>
              <a:t>CAPTEX #5 and #7 releases were at night after the passage of a front associated with strong wind conditions</a:t>
            </a:r>
          </a:p>
        </p:txBody>
      </p:sp>
      <p:sp>
        <p:nvSpPr>
          <p:cNvPr id="4" name="Date Placeholder 3"/>
          <p:cNvSpPr>
            <a:spLocks noGrp="1"/>
          </p:cNvSpPr>
          <p:nvPr>
            <p:ph type="dt" sz="quarter" idx="10"/>
          </p:nvPr>
        </p:nvSpPr>
        <p:spPr/>
        <p:txBody>
          <a:bodyPr/>
          <a:lstStyle/>
          <a:p>
            <a:pPr>
              <a:defRPr/>
            </a:pPr>
            <a:r>
              <a:rPr lang="en-US" smtClean="0">
                <a:solidFill>
                  <a:srgbClr val="04617B">
                    <a:shade val="90000"/>
                  </a:srgbClr>
                </a:solidFill>
              </a:rPr>
              <a:t>8/13/2015</a:t>
            </a:r>
            <a:endParaRPr lang="en-US" dirty="0">
              <a:solidFill>
                <a:srgbClr val="04617B">
                  <a:shade val="90000"/>
                </a:srgbClr>
              </a:solidFill>
            </a:endParaRPr>
          </a:p>
        </p:txBody>
      </p:sp>
      <p:sp>
        <p:nvSpPr>
          <p:cNvPr id="2" name="Footer Placeholder 1"/>
          <p:cNvSpPr>
            <a:spLocks noGrp="1"/>
          </p:cNvSpPr>
          <p:nvPr>
            <p:ph type="ftr" sz="quarter" idx="11"/>
          </p:nvPr>
        </p:nvSpPr>
        <p:spPr/>
        <p:txBody>
          <a:bodyPr/>
          <a:lstStyle/>
          <a:p>
            <a:pPr>
              <a:defRPr/>
            </a:pPr>
            <a:r>
              <a:rPr lang="en-US" smtClean="0"/>
              <a:t>Air Resources Laboratory</a:t>
            </a:r>
            <a:endParaRPr lang="en-US"/>
          </a:p>
        </p:txBody>
      </p:sp>
      <p:sp>
        <p:nvSpPr>
          <p:cNvPr id="3" name="Slide Number Placeholder 2"/>
          <p:cNvSpPr>
            <a:spLocks noGrp="1"/>
          </p:cNvSpPr>
          <p:nvPr>
            <p:ph type="sldNum" sz="quarter" idx="12"/>
          </p:nvPr>
        </p:nvSpPr>
        <p:spPr/>
        <p:txBody>
          <a:bodyPr/>
          <a:lstStyle/>
          <a:p>
            <a:pPr>
              <a:defRPr/>
            </a:pPr>
            <a:fld id="{7B1717B8-0759-4375-9F8F-63BCB5FE5990}" type="slidenum">
              <a:rPr lang="en-US" smtClean="0"/>
              <a:pPr>
                <a:defRPr/>
              </a:pPr>
              <a:t>46</a:t>
            </a:fld>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smtClean="0">
                <a:solidFill>
                  <a:srgbClr val="04617B">
                    <a:shade val="90000"/>
                  </a:srgbClr>
                </a:solidFill>
              </a:rPr>
              <a:t>8/13/2015</a:t>
            </a:r>
            <a:endParaRPr lang="en-US" dirty="0">
              <a:solidFill>
                <a:srgbClr val="04617B">
                  <a:shade val="90000"/>
                </a:srgbClr>
              </a:solidFill>
            </a:endParaRPr>
          </a:p>
        </p:txBody>
      </p:sp>
      <p:sp>
        <p:nvSpPr>
          <p:cNvPr id="32771" name="Title 1"/>
          <p:cNvSpPr>
            <a:spLocks noGrp="1"/>
          </p:cNvSpPr>
          <p:nvPr>
            <p:ph type="title" idx="4294967295"/>
          </p:nvPr>
        </p:nvSpPr>
        <p:spPr>
          <a:xfrm>
            <a:off x="990600" y="95250"/>
            <a:ext cx="7696200" cy="742950"/>
          </a:xfrm>
        </p:spPr>
        <p:txBody>
          <a:bodyPr anchor="ctr"/>
          <a:lstStyle/>
          <a:p>
            <a:pPr algn="ctr" eaLnBrk="1" hangingPunct="1"/>
            <a:r>
              <a:rPr lang="en-US" altLang="en-US" sz="3200" smtClean="0"/>
              <a:t>Model Evaluation</a:t>
            </a:r>
            <a:br>
              <a:rPr lang="en-US" altLang="en-US" sz="3200" smtClean="0"/>
            </a:br>
            <a:r>
              <a:rPr lang="en-US" altLang="en-US" sz="2400" smtClean="0"/>
              <a:t>CAPTEX Average Concentration from HYSPLIT</a:t>
            </a:r>
          </a:p>
        </p:txBody>
      </p:sp>
      <p:pic>
        <p:nvPicPr>
          <p:cNvPr id="32772" name="Picture 3"/>
          <p:cNvPicPr>
            <a:picLocks noChangeAspect="1" noChangeArrowheads="1"/>
          </p:cNvPicPr>
          <p:nvPr/>
        </p:nvPicPr>
        <p:blipFill>
          <a:blip r:embed="rId3">
            <a:extLst>
              <a:ext uri="{28A0092B-C50C-407E-A947-70E740481C1C}">
                <a14:useLocalDpi xmlns:a14="http://schemas.microsoft.com/office/drawing/2010/main" val="0"/>
              </a:ext>
            </a:extLst>
          </a:blip>
          <a:srcRect t="4871" b="2960"/>
          <a:stretch>
            <a:fillRect/>
          </a:stretch>
        </p:blipFill>
        <p:spPr bwMode="auto">
          <a:xfrm>
            <a:off x="776288" y="1508125"/>
            <a:ext cx="3567112"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3" name="Picture 2"/>
          <p:cNvPicPr>
            <a:picLocks noChangeAspect="1" noChangeArrowheads="1"/>
          </p:cNvPicPr>
          <p:nvPr/>
        </p:nvPicPr>
        <p:blipFill>
          <a:blip r:embed="rId4">
            <a:extLst>
              <a:ext uri="{28A0092B-C50C-407E-A947-70E740481C1C}">
                <a14:useLocalDpi xmlns:a14="http://schemas.microsoft.com/office/drawing/2010/main" val="0"/>
              </a:ext>
            </a:extLst>
          </a:blip>
          <a:srcRect t="4868" b="2962"/>
          <a:stretch>
            <a:fillRect/>
          </a:stretch>
        </p:blipFill>
        <p:spPr bwMode="auto">
          <a:xfrm>
            <a:off x="4579938" y="1508125"/>
            <a:ext cx="3567112"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4" name="TextBox 6"/>
          <p:cNvSpPr txBox="1">
            <a:spLocks noChangeArrowheads="1"/>
          </p:cNvSpPr>
          <p:nvPr/>
        </p:nvSpPr>
        <p:spPr bwMode="auto">
          <a:xfrm>
            <a:off x="1752600" y="1154113"/>
            <a:ext cx="1828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t>Release #2</a:t>
            </a:r>
          </a:p>
        </p:txBody>
      </p:sp>
      <p:sp>
        <p:nvSpPr>
          <p:cNvPr id="32775" name="TextBox 7"/>
          <p:cNvSpPr txBox="1">
            <a:spLocks noChangeArrowheads="1"/>
          </p:cNvSpPr>
          <p:nvPr/>
        </p:nvSpPr>
        <p:spPr bwMode="auto">
          <a:xfrm>
            <a:off x="5486400" y="1155700"/>
            <a:ext cx="2133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t>Release #7</a:t>
            </a:r>
          </a:p>
        </p:txBody>
      </p:sp>
      <p:sp>
        <p:nvSpPr>
          <p:cNvPr id="2" name="Footer Placeholder 1"/>
          <p:cNvSpPr>
            <a:spLocks noGrp="1"/>
          </p:cNvSpPr>
          <p:nvPr>
            <p:ph type="ftr" sz="quarter" idx="11"/>
          </p:nvPr>
        </p:nvSpPr>
        <p:spPr/>
        <p:txBody>
          <a:bodyPr/>
          <a:lstStyle/>
          <a:p>
            <a:pPr>
              <a:defRPr/>
            </a:pPr>
            <a:r>
              <a:rPr lang="en-US" dirty="0" smtClean="0"/>
              <a:t>Air Resources Laboratory</a:t>
            </a:r>
            <a:endParaRPr lang="en-US" dirty="0"/>
          </a:p>
        </p:txBody>
      </p:sp>
      <p:sp>
        <p:nvSpPr>
          <p:cNvPr id="3" name="Slide Number Placeholder 2"/>
          <p:cNvSpPr>
            <a:spLocks noGrp="1"/>
          </p:cNvSpPr>
          <p:nvPr>
            <p:ph type="sldNum" sz="quarter" idx="12"/>
          </p:nvPr>
        </p:nvSpPr>
        <p:spPr/>
        <p:txBody>
          <a:bodyPr/>
          <a:lstStyle/>
          <a:p>
            <a:pPr>
              <a:defRPr/>
            </a:pPr>
            <a:fld id="{9E4FFEDB-EA4E-4A75-BB2B-38C713CD99CE}" type="slidenum">
              <a:rPr lang="en-US" smtClean="0"/>
              <a:pPr>
                <a:defRPr/>
              </a:pPr>
              <a:t>47</a:t>
            </a:fld>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1"/>
          <p:cNvSpPr txBox="1">
            <a:spLocks noGrp="1"/>
          </p:cNvSpPr>
          <p:nvPr/>
        </p:nvSpPr>
        <p:spPr>
          <a:xfrm>
            <a:off x="2667000" y="6356350"/>
            <a:ext cx="3352800" cy="365125"/>
          </a:xfrm>
          <a:prstGeom prst="rect">
            <a:avLst/>
          </a:prstGeom>
          <a:noFill/>
        </p:spPr>
        <p:txBody>
          <a:bodyPr lIns="0" tIns="0" rIns="0" bIns="0" anchor="b"/>
          <a:lstStyle/>
          <a:p>
            <a:pPr algn="ctr" fontAlgn="auto">
              <a:spcBef>
                <a:spcPts val="0"/>
              </a:spcBef>
              <a:spcAft>
                <a:spcPts val="0"/>
              </a:spcAft>
              <a:defRPr/>
            </a:pPr>
            <a:r>
              <a:rPr lang="en-US" sz="1200" b="1">
                <a:solidFill>
                  <a:schemeClr val="tx2">
                    <a:shade val="90000"/>
                  </a:schemeClr>
                </a:solidFill>
                <a:latin typeface="+mn-lt"/>
                <a:cs typeface="+mn-cs"/>
              </a:rPr>
              <a:t>Air Resources Laboratory</a:t>
            </a:r>
          </a:p>
        </p:txBody>
      </p:sp>
      <p:sp>
        <p:nvSpPr>
          <p:cNvPr id="6" name="Slide Number Placeholder 17"/>
          <p:cNvSpPr txBox="1">
            <a:spLocks noGrp="1"/>
          </p:cNvSpPr>
          <p:nvPr/>
        </p:nvSpPr>
        <p:spPr>
          <a:xfrm>
            <a:off x="7924800" y="6356350"/>
            <a:ext cx="762000" cy="365125"/>
          </a:xfrm>
          <a:prstGeom prst="rect">
            <a:avLst/>
          </a:prstGeom>
          <a:noFill/>
        </p:spPr>
        <p:txBody>
          <a:bodyPr lIns="0" tIns="0" rIns="0" bIns="0" anchor="b"/>
          <a:lstStyle/>
          <a:p>
            <a:pPr algn="r" fontAlgn="auto">
              <a:spcBef>
                <a:spcPts val="0"/>
              </a:spcBef>
              <a:spcAft>
                <a:spcPts val="0"/>
              </a:spcAft>
              <a:defRPr/>
            </a:pPr>
            <a:fld id="{B5D26941-8E64-4885-A17D-4B03A7C6986A}" type="slidenum">
              <a:rPr lang="en-US" sz="800" b="1">
                <a:solidFill>
                  <a:schemeClr val="tx2">
                    <a:shade val="90000"/>
                  </a:schemeClr>
                </a:solidFill>
                <a:latin typeface="+mn-lt"/>
                <a:cs typeface="+mn-cs"/>
              </a:rPr>
              <a:pPr algn="r" fontAlgn="auto">
                <a:spcBef>
                  <a:spcPts val="0"/>
                </a:spcBef>
                <a:spcAft>
                  <a:spcPts val="0"/>
                </a:spcAft>
                <a:defRPr/>
              </a:pPr>
              <a:t>48</a:t>
            </a:fld>
            <a:endParaRPr lang="en-US" sz="800" b="1">
              <a:solidFill>
                <a:schemeClr val="tx2">
                  <a:shade val="90000"/>
                </a:schemeClr>
              </a:solidFill>
              <a:latin typeface="+mn-lt"/>
              <a:cs typeface="+mn-cs"/>
            </a:endParaRPr>
          </a:p>
        </p:txBody>
      </p:sp>
      <p:sp>
        <p:nvSpPr>
          <p:cNvPr id="33796" name="Rectangle 2"/>
          <p:cNvSpPr>
            <a:spLocks noGrp="1"/>
          </p:cNvSpPr>
          <p:nvPr>
            <p:ph type="title" idx="4294967295"/>
          </p:nvPr>
        </p:nvSpPr>
        <p:spPr>
          <a:xfrm>
            <a:off x="1431925" y="228600"/>
            <a:ext cx="6858000" cy="609600"/>
          </a:xfrm>
        </p:spPr>
        <p:txBody>
          <a:bodyPr/>
          <a:lstStyle/>
          <a:p>
            <a:pPr algn="ctr" eaLnBrk="1" hangingPunct="1"/>
            <a:r>
              <a:rPr lang="en-US" altLang="en-US" sz="3200" smtClean="0"/>
              <a:t>Model Evaluation</a:t>
            </a:r>
            <a:br>
              <a:rPr lang="en-US" altLang="en-US" sz="3200" smtClean="0"/>
            </a:br>
            <a:r>
              <a:rPr lang="en-US" altLang="en-US" sz="2400" smtClean="0"/>
              <a:t>CAPTEX: Release #2 Model Performance</a:t>
            </a:r>
          </a:p>
        </p:txBody>
      </p:sp>
      <p:pic>
        <p:nvPicPr>
          <p:cNvPr id="33797" name="Picture 4" descr="captex"/>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066800"/>
            <a:ext cx="6324600" cy="495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quarter" idx="10"/>
          </p:nvPr>
        </p:nvSpPr>
        <p:spPr/>
        <p:txBody>
          <a:bodyPr/>
          <a:lstStyle/>
          <a:p>
            <a:pPr>
              <a:defRPr/>
            </a:pPr>
            <a:r>
              <a:rPr lang="en-US" smtClean="0"/>
              <a:t>8/13/2015</a:t>
            </a:r>
            <a:endParaRPr lang="en-US" dirty="0"/>
          </a:p>
        </p:txBody>
      </p:sp>
      <p:sp>
        <p:nvSpPr>
          <p:cNvPr id="4" name="Slide Number Placeholder 3"/>
          <p:cNvSpPr>
            <a:spLocks noGrp="1"/>
          </p:cNvSpPr>
          <p:nvPr>
            <p:ph type="sldNum" sz="quarter" idx="12"/>
          </p:nvPr>
        </p:nvSpPr>
        <p:spPr/>
        <p:txBody>
          <a:bodyPr/>
          <a:lstStyle/>
          <a:p>
            <a:pPr>
              <a:defRPr/>
            </a:pPr>
            <a:fld id="{8174978D-4C95-4E36-BB23-19DA3E03CBA0}" type="slidenum">
              <a:rPr lang="en-US" smtClean="0"/>
              <a:pPr>
                <a:defRPr/>
              </a:pPr>
              <a:t>48</a:t>
            </a:fld>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solidFill>
                  <a:srgbClr val="04617B">
                    <a:shade val="90000"/>
                  </a:srgbClr>
                </a:solidFill>
              </a:rPr>
              <a:t>8/13/2015</a:t>
            </a:r>
            <a:endParaRPr lang="es-ES">
              <a:solidFill>
                <a:srgbClr val="04617B">
                  <a:shade val="90000"/>
                </a:srgbClr>
              </a:solidFill>
            </a:endParaRPr>
          </a:p>
        </p:txBody>
      </p:sp>
      <p:sp>
        <p:nvSpPr>
          <p:cNvPr id="4" name="Footer Placeholder 3"/>
          <p:cNvSpPr>
            <a:spLocks noGrp="1"/>
          </p:cNvSpPr>
          <p:nvPr>
            <p:ph type="ftr" sz="quarter" idx="11"/>
          </p:nvPr>
        </p:nvSpPr>
        <p:spPr/>
        <p:txBody>
          <a:bodyPr/>
          <a:lstStyle/>
          <a:p>
            <a:pPr>
              <a:defRPr/>
            </a:pPr>
            <a:r>
              <a:rPr lang="es-ES" smtClean="0">
                <a:solidFill>
                  <a:srgbClr val="04617B">
                    <a:shade val="90000"/>
                  </a:srgbClr>
                </a:solidFill>
              </a:rPr>
              <a:t>Air Resources Laboratory</a:t>
            </a:r>
            <a:endParaRPr lang="es-ES">
              <a:solidFill>
                <a:srgbClr val="04617B">
                  <a:shade val="90000"/>
                </a:srgbClr>
              </a:solidFill>
            </a:endParaRPr>
          </a:p>
        </p:txBody>
      </p:sp>
      <p:sp>
        <p:nvSpPr>
          <p:cNvPr id="5" name="Slide Number Placeholder 4"/>
          <p:cNvSpPr>
            <a:spLocks noGrp="1"/>
          </p:cNvSpPr>
          <p:nvPr>
            <p:ph type="sldNum" sz="quarter" idx="12"/>
          </p:nvPr>
        </p:nvSpPr>
        <p:spPr/>
        <p:txBody>
          <a:bodyPr/>
          <a:lstStyle/>
          <a:p>
            <a:pPr>
              <a:defRPr/>
            </a:pPr>
            <a:fld id="{4DDE19F7-C2CA-497A-B835-C7C3870DBE22}" type="slidenum">
              <a:rPr lang="es-ES" smtClean="0">
                <a:solidFill>
                  <a:srgbClr val="04617B">
                    <a:shade val="90000"/>
                  </a:srgbClr>
                </a:solidFill>
              </a:rPr>
              <a:pPr>
                <a:defRPr/>
              </a:pPr>
              <a:t>49</a:t>
            </a:fld>
            <a:endParaRPr lang="es-ES">
              <a:solidFill>
                <a:srgbClr val="04617B">
                  <a:shade val="90000"/>
                </a:srgbClr>
              </a:solidFill>
            </a:endParaRPr>
          </a:p>
        </p:txBody>
      </p:sp>
      <p:sp>
        <p:nvSpPr>
          <p:cNvPr id="7" name="TextBox 6"/>
          <p:cNvSpPr txBox="1"/>
          <p:nvPr/>
        </p:nvSpPr>
        <p:spPr>
          <a:xfrm>
            <a:off x="228600" y="1208544"/>
            <a:ext cx="2720380" cy="2677656"/>
          </a:xfrm>
          <a:prstGeom prst="rect">
            <a:avLst/>
          </a:prstGeom>
          <a:noFill/>
        </p:spPr>
        <p:txBody>
          <a:bodyPr wrap="square" rtlCol="0">
            <a:spAutoFit/>
          </a:bodyPr>
          <a:lstStyle/>
          <a:p>
            <a:pPr>
              <a:spcAft>
                <a:spcPts val="2400"/>
              </a:spcAft>
            </a:pPr>
            <a:r>
              <a:rPr lang="en-US" sz="2400" smtClean="0">
                <a:solidFill>
                  <a:prstClr val="white"/>
                </a:solidFill>
              </a:rPr>
              <a:t>plus, the model is evaluated constantly through comparisons with ambient data in specific applications...</a:t>
            </a:r>
            <a:endParaRPr lang="en-US" sz="2400">
              <a:solidFill>
                <a:prstClr val="white"/>
              </a:solidFill>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3281" y="796371"/>
            <a:ext cx="5471508" cy="5212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35496" y="4161472"/>
            <a:ext cx="2736304" cy="1477328"/>
          </a:xfrm>
          <a:prstGeom prst="rect">
            <a:avLst/>
          </a:prstGeom>
          <a:solidFill>
            <a:srgbClr val="FFFF00"/>
          </a:solidFill>
        </p:spPr>
        <p:txBody>
          <a:bodyPr wrap="square" rtlCol="0">
            <a:spAutoFit/>
          </a:bodyPr>
          <a:lstStyle/>
          <a:p>
            <a:r>
              <a:rPr lang="en-US" b="1" dirty="0" smtClean="0"/>
              <a:t>modeled vs. measured 2005 Hg wet deposition for Mercury Deposition Network (MDN) sites in different regions </a:t>
            </a:r>
            <a:endParaRPr lang="en-US" b="1" dirty="0"/>
          </a:p>
        </p:txBody>
      </p:sp>
    </p:spTree>
    <p:extLst>
      <p:ext uri="{BB962C8B-B14F-4D97-AF65-F5344CB8AC3E}">
        <p14:creationId xmlns:p14="http://schemas.microsoft.com/office/powerpoint/2010/main" val="12366309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533400" y="1028700"/>
            <a:ext cx="8450263" cy="5600700"/>
            <a:chOff x="192" y="403"/>
            <a:chExt cx="5323" cy="3528"/>
          </a:xfrm>
        </p:grpSpPr>
        <p:pic>
          <p:nvPicPr>
            <p:cNvPr id="16457" name="Picture 2" descr="bv03_local_16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8" y="403"/>
              <a:ext cx="4537" cy="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5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2" y="1231"/>
              <a:ext cx="1290" cy="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459" name="Group 4"/>
            <p:cNvGrpSpPr>
              <a:grpSpLocks/>
            </p:cNvGrpSpPr>
            <p:nvPr/>
          </p:nvGrpSpPr>
          <p:grpSpPr bwMode="auto">
            <a:xfrm>
              <a:off x="1328" y="950"/>
              <a:ext cx="1" cy="2170"/>
              <a:chOff x="1255" y="672"/>
              <a:chExt cx="1" cy="2170"/>
            </a:xfrm>
          </p:grpSpPr>
          <p:sp>
            <p:nvSpPr>
              <p:cNvPr id="16460" name="Line 5"/>
              <p:cNvSpPr>
                <a:spLocks noChangeShapeType="1"/>
              </p:cNvSpPr>
              <p:nvPr/>
            </p:nvSpPr>
            <p:spPr bwMode="auto">
              <a:xfrm>
                <a:off x="1256" y="720"/>
                <a:ext cx="0" cy="211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6461" name="Line 6"/>
              <p:cNvSpPr>
                <a:spLocks noChangeShapeType="1"/>
              </p:cNvSpPr>
              <p:nvPr/>
            </p:nvSpPr>
            <p:spPr bwMode="auto">
              <a:xfrm>
                <a:off x="1255" y="2554"/>
                <a:ext cx="0" cy="2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6462" name="Line 7"/>
              <p:cNvSpPr>
                <a:spLocks noChangeShapeType="1"/>
              </p:cNvSpPr>
              <p:nvPr/>
            </p:nvSpPr>
            <p:spPr bwMode="auto">
              <a:xfrm>
                <a:off x="1256" y="672"/>
                <a:ext cx="0" cy="2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grpSp>
        <p:nvGrpSpPr>
          <p:cNvPr id="4" name="Group 9"/>
          <p:cNvGrpSpPr>
            <a:grpSpLocks/>
          </p:cNvGrpSpPr>
          <p:nvPr/>
        </p:nvGrpSpPr>
        <p:grpSpPr bwMode="auto">
          <a:xfrm>
            <a:off x="533400" y="1028700"/>
            <a:ext cx="8450263" cy="5600700"/>
            <a:chOff x="192" y="403"/>
            <a:chExt cx="5323" cy="3528"/>
          </a:xfrm>
        </p:grpSpPr>
        <p:pic>
          <p:nvPicPr>
            <p:cNvPr id="16451" name="Picture 10" descr="bv03_local_15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8" y="403"/>
              <a:ext cx="4537" cy="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52"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2" y="1231"/>
              <a:ext cx="1290" cy="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453" name="Group 12"/>
            <p:cNvGrpSpPr>
              <a:grpSpLocks/>
            </p:cNvGrpSpPr>
            <p:nvPr/>
          </p:nvGrpSpPr>
          <p:grpSpPr bwMode="auto">
            <a:xfrm>
              <a:off x="1239" y="950"/>
              <a:ext cx="1" cy="2170"/>
              <a:chOff x="1255" y="672"/>
              <a:chExt cx="1" cy="2170"/>
            </a:xfrm>
          </p:grpSpPr>
          <p:sp>
            <p:nvSpPr>
              <p:cNvPr id="16454" name="Line 13"/>
              <p:cNvSpPr>
                <a:spLocks noChangeShapeType="1"/>
              </p:cNvSpPr>
              <p:nvPr/>
            </p:nvSpPr>
            <p:spPr bwMode="auto">
              <a:xfrm>
                <a:off x="1256" y="720"/>
                <a:ext cx="0" cy="211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6455" name="Line 14"/>
              <p:cNvSpPr>
                <a:spLocks noChangeShapeType="1"/>
              </p:cNvSpPr>
              <p:nvPr/>
            </p:nvSpPr>
            <p:spPr bwMode="auto">
              <a:xfrm>
                <a:off x="1255" y="2554"/>
                <a:ext cx="0" cy="2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6456" name="Line 15"/>
              <p:cNvSpPr>
                <a:spLocks noChangeShapeType="1"/>
              </p:cNvSpPr>
              <p:nvPr/>
            </p:nvSpPr>
            <p:spPr bwMode="auto">
              <a:xfrm>
                <a:off x="1256" y="672"/>
                <a:ext cx="0" cy="2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grpSp>
        <p:nvGrpSpPr>
          <p:cNvPr id="6" name="Group 16"/>
          <p:cNvGrpSpPr>
            <a:grpSpLocks/>
          </p:cNvGrpSpPr>
          <p:nvPr/>
        </p:nvGrpSpPr>
        <p:grpSpPr bwMode="auto">
          <a:xfrm>
            <a:off x="533400" y="1028700"/>
            <a:ext cx="8450263" cy="5600700"/>
            <a:chOff x="192" y="403"/>
            <a:chExt cx="5323" cy="3528"/>
          </a:xfrm>
        </p:grpSpPr>
        <p:pic>
          <p:nvPicPr>
            <p:cNvPr id="16445" name="Picture 17" descr="bv03_local_14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8" y="403"/>
              <a:ext cx="4537" cy="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46"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2" y="1231"/>
              <a:ext cx="1290" cy="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447" name="Group 19"/>
            <p:cNvGrpSpPr>
              <a:grpSpLocks/>
            </p:cNvGrpSpPr>
            <p:nvPr/>
          </p:nvGrpSpPr>
          <p:grpSpPr bwMode="auto">
            <a:xfrm>
              <a:off x="1156" y="950"/>
              <a:ext cx="1" cy="2170"/>
              <a:chOff x="1255" y="672"/>
              <a:chExt cx="1" cy="2170"/>
            </a:xfrm>
          </p:grpSpPr>
          <p:sp>
            <p:nvSpPr>
              <p:cNvPr id="16448" name="Line 20"/>
              <p:cNvSpPr>
                <a:spLocks noChangeShapeType="1"/>
              </p:cNvSpPr>
              <p:nvPr/>
            </p:nvSpPr>
            <p:spPr bwMode="auto">
              <a:xfrm>
                <a:off x="1256" y="720"/>
                <a:ext cx="0" cy="211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6449" name="Line 21"/>
              <p:cNvSpPr>
                <a:spLocks noChangeShapeType="1"/>
              </p:cNvSpPr>
              <p:nvPr/>
            </p:nvSpPr>
            <p:spPr bwMode="auto">
              <a:xfrm>
                <a:off x="1255" y="2554"/>
                <a:ext cx="0" cy="2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6450" name="Line 22"/>
              <p:cNvSpPr>
                <a:spLocks noChangeShapeType="1"/>
              </p:cNvSpPr>
              <p:nvPr/>
            </p:nvSpPr>
            <p:spPr bwMode="auto">
              <a:xfrm>
                <a:off x="1256" y="672"/>
                <a:ext cx="0" cy="2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grpSp>
        <p:nvGrpSpPr>
          <p:cNvPr id="8" name="Group 23"/>
          <p:cNvGrpSpPr>
            <a:grpSpLocks/>
          </p:cNvGrpSpPr>
          <p:nvPr/>
        </p:nvGrpSpPr>
        <p:grpSpPr bwMode="auto">
          <a:xfrm>
            <a:off x="533400" y="1028700"/>
            <a:ext cx="8450263" cy="5600700"/>
            <a:chOff x="192" y="403"/>
            <a:chExt cx="5323" cy="3528"/>
          </a:xfrm>
        </p:grpSpPr>
        <p:pic>
          <p:nvPicPr>
            <p:cNvPr id="16439" name="Picture 24" descr="bv03_local_13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8" y="403"/>
              <a:ext cx="4537" cy="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40" name="Picture 2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2" y="1231"/>
              <a:ext cx="1290" cy="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441" name="Group 26"/>
            <p:cNvGrpSpPr>
              <a:grpSpLocks/>
            </p:cNvGrpSpPr>
            <p:nvPr/>
          </p:nvGrpSpPr>
          <p:grpSpPr bwMode="auto">
            <a:xfrm>
              <a:off x="1060" y="950"/>
              <a:ext cx="1" cy="2170"/>
              <a:chOff x="1255" y="672"/>
              <a:chExt cx="1" cy="2170"/>
            </a:xfrm>
          </p:grpSpPr>
          <p:sp>
            <p:nvSpPr>
              <p:cNvPr id="16442" name="Line 27"/>
              <p:cNvSpPr>
                <a:spLocks noChangeShapeType="1"/>
              </p:cNvSpPr>
              <p:nvPr/>
            </p:nvSpPr>
            <p:spPr bwMode="auto">
              <a:xfrm>
                <a:off x="1256" y="720"/>
                <a:ext cx="0" cy="211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6443" name="Line 28"/>
              <p:cNvSpPr>
                <a:spLocks noChangeShapeType="1"/>
              </p:cNvSpPr>
              <p:nvPr/>
            </p:nvSpPr>
            <p:spPr bwMode="auto">
              <a:xfrm>
                <a:off x="1255" y="2554"/>
                <a:ext cx="0" cy="2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6444" name="Line 29"/>
              <p:cNvSpPr>
                <a:spLocks noChangeShapeType="1"/>
              </p:cNvSpPr>
              <p:nvPr/>
            </p:nvSpPr>
            <p:spPr bwMode="auto">
              <a:xfrm>
                <a:off x="1256" y="672"/>
                <a:ext cx="0" cy="2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grpSp>
        <p:nvGrpSpPr>
          <p:cNvPr id="10" name="Group 30"/>
          <p:cNvGrpSpPr>
            <a:grpSpLocks/>
          </p:cNvGrpSpPr>
          <p:nvPr/>
        </p:nvGrpSpPr>
        <p:grpSpPr bwMode="auto">
          <a:xfrm>
            <a:off x="533400" y="1028700"/>
            <a:ext cx="8450263" cy="5600700"/>
            <a:chOff x="192" y="403"/>
            <a:chExt cx="5323" cy="3528"/>
          </a:xfrm>
        </p:grpSpPr>
        <p:pic>
          <p:nvPicPr>
            <p:cNvPr id="16433" name="Picture 31" descr="bv03_local_120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8" y="403"/>
              <a:ext cx="4537" cy="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34" name="Picture 3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2" y="1231"/>
              <a:ext cx="1290" cy="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435" name="Group 33"/>
            <p:cNvGrpSpPr>
              <a:grpSpLocks/>
            </p:cNvGrpSpPr>
            <p:nvPr/>
          </p:nvGrpSpPr>
          <p:grpSpPr bwMode="auto">
            <a:xfrm>
              <a:off x="980" y="950"/>
              <a:ext cx="1" cy="2170"/>
              <a:chOff x="1255" y="672"/>
              <a:chExt cx="1" cy="2170"/>
            </a:xfrm>
          </p:grpSpPr>
          <p:sp>
            <p:nvSpPr>
              <p:cNvPr id="16436" name="Line 34"/>
              <p:cNvSpPr>
                <a:spLocks noChangeShapeType="1"/>
              </p:cNvSpPr>
              <p:nvPr/>
            </p:nvSpPr>
            <p:spPr bwMode="auto">
              <a:xfrm>
                <a:off x="1256" y="720"/>
                <a:ext cx="0" cy="211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6437" name="Line 35"/>
              <p:cNvSpPr>
                <a:spLocks noChangeShapeType="1"/>
              </p:cNvSpPr>
              <p:nvPr/>
            </p:nvSpPr>
            <p:spPr bwMode="auto">
              <a:xfrm>
                <a:off x="1255" y="2554"/>
                <a:ext cx="0" cy="2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6438" name="Line 36"/>
              <p:cNvSpPr>
                <a:spLocks noChangeShapeType="1"/>
              </p:cNvSpPr>
              <p:nvPr/>
            </p:nvSpPr>
            <p:spPr bwMode="auto">
              <a:xfrm>
                <a:off x="1256" y="672"/>
                <a:ext cx="0" cy="2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grpSp>
        <p:nvGrpSpPr>
          <p:cNvPr id="12" name="Group 37"/>
          <p:cNvGrpSpPr>
            <a:grpSpLocks/>
          </p:cNvGrpSpPr>
          <p:nvPr/>
        </p:nvGrpSpPr>
        <p:grpSpPr bwMode="auto">
          <a:xfrm>
            <a:off x="533400" y="1028700"/>
            <a:ext cx="8450263" cy="5600700"/>
            <a:chOff x="192" y="403"/>
            <a:chExt cx="5323" cy="3528"/>
          </a:xfrm>
        </p:grpSpPr>
        <p:pic>
          <p:nvPicPr>
            <p:cNvPr id="16427" name="Picture 38" descr="bv03_local_11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8" y="403"/>
              <a:ext cx="4537" cy="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8" name="Picture 3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2" y="1231"/>
              <a:ext cx="1290" cy="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429" name="Group 40"/>
            <p:cNvGrpSpPr>
              <a:grpSpLocks/>
            </p:cNvGrpSpPr>
            <p:nvPr/>
          </p:nvGrpSpPr>
          <p:grpSpPr bwMode="auto">
            <a:xfrm>
              <a:off x="886" y="950"/>
              <a:ext cx="1" cy="2170"/>
              <a:chOff x="1255" y="672"/>
              <a:chExt cx="1" cy="2170"/>
            </a:xfrm>
          </p:grpSpPr>
          <p:sp>
            <p:nvSpPr>
              <p:cNvPr id="16430" name="Line 41"/>
              <p:cNvSpPr>
                <a:spLocks noChangeShapeType="1"/>
              </p:cNvSpPr>
              <p:nvPr/>
            </p:nvSpPr>
            <p:spPr bwMode="auto">
              <a:xfrm>
                <a:off x="1256" y="720"/>
                <a:ext cx="0" cy="211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6431" name="Line 42"/>
              <p:cNvSpPr>
                <a:spLocks noChangeShapeType="1"/>
              </p:cNvSpPr>
              <p:nvPr/>
            </p:nvSpPr>
            <p:spPr bwMode="auto">
              <a:xfrm>
                <a:off x="1255" y="2554"/>
                <a:ext cx="0" cy="2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6432" name="Line 43"/>
              <p:cNvSpPr>
                <a:spLocks noChangeShapeType="1"/>
              </p:cNvSpPr>
              <p:nvPr/>
            </p:nvSpPr>
            <p:spPr bwMode="auto">
              <a:xfrm>
                <a:off x="1256" y="672"/>
                <a:ext cx="0" cy="2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grpSp>
        <p:nvGrpSpPr>
          <p:cNvPr id="14" name="Group 44"/>
          <p:cNvGrpSpPr>
            <a:grpSpLocks/>
          </p:cNvGrpSpPr>
          <p:nvPr/>
        </p:nvGrpSpPr>
        <p:grpSpPr bwMode="auto">
          <a:xfrm>
            <a:off x="533400" y="1028700"/>
            <a:ext cx="8450263" cy="5600700"/>
            <a:chOff x="192" y="403"/>
            <a:chExt cx="5323" cy="3528"/>
          </a:xfrm>
        </p:grpSpPr>
        <p:pic>
          <p:nvPicPr>
            <p:cNvPr id="16421" name="Picture 45" descr="bv03_local_100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8" y="403"/>
              <a:ext cx="4537" cy="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2" name="Picture 4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2" y="1231"/>
              <a:ext cx="1290" cy="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423" name="Group 47"/>
            <p:cNvGrpSpPr>
              <a:grpSpLocks/>
            </p:cNvGrpSpPr>
            <p:nvPr/>
          </p:nvGrpSpPr>
          <p:grpSpPr bwMode="auto">
            <a:xfrm>
              <a:off x="800" y="950"/>
              <a:ext cx="1" cy="2170"/>
              <a:chOff x="1255" y="672"/>
              <a:chExt cx="1" cy="2170"/>
            </a:xfrm>
          </p:grpSpPr>
          <p:sp>
            <p:nvSpPr>
              <p:cNvPr id="16424" name="Line 48"/>
              <p:cNvSpPr>
                <a:spLocks noChangeShapeType="1"/>
              </p:cNvSpPr>
              <p:nvPr/>
            </p:nvSpPr>
            <p:spPr bwMode="auto">
              <a:xfrm>
                <a:off x="1256" y="720"/>
                <a:ext cx="0" cy="211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6425" name="Line 49"/>
              <p:cNvSpPr>
                <a:spLocks noChangeShapeType="1"/>
              </p:cNvSpPr>
              <p:nvPr/>
            </p:nvSpPr>
            <p:spPr bwMode="auto">
              <a:xfrm>
                <a:off x="1255" y="2554"/>
                <a:ext cx="0" cy="2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6426" name="Line 50"/>
              <p:cNvSpPr>
                <a:spLocks noChangeShapeType="1"/>
              </p:cNvSpPr>
              <p:nvPr/>
            </p:nvSpPr>
            <p:spPr bwMode="auto">
              <a:xfrm>
                <a:off x="1256" y="672"/>
                <a:ext cx="0" cy="2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grpSp>
        <p:nvGrpSpPr>
          <p:cNvPr id="16" name="Group 51"/>
          <p:cNvGrpSpPr>
            <a:grpSpLocks/>
          </p:cNvGrpSpPr>
          <p:nvPr/>
        </p:nvGrpSpPr>
        <p:grpSpPr bwMode="auto">
          <a:xfrm>
            <a:off x="533400" y="1028700"/>
            <a:ext cx="8450263" cy="5600700"/>
            <a:chOff x="192" y="403"/>
            <a:chExt cx="5323" cy="3528"/>
          </a:xfrm>
        </p:grpSpPr>
        <p:grpSp>
          <p:nvGrpSpPr>
            <p:cNvPr id="16414" name="Group 52"/>
            <p:cNvGrpSpPr>
              <a:grpSpLocks/>
            </p:cNvGrpSpPr>
            <p:nvPr/>
          </p:nvGrpSpPr>
          <p:grpSpPr bwMode="auto">
            <a:xfrm>
              <a:off x="192" y="403"/>
              <a:ext cx="5323" cy="3528"/>
              <a:chOff x="192" y="403"/>
              <a:chExt cx="5323" cy="3528"/>
            </a:xfrm>
          </p:grpSpPr>
          <p:pic>
            <p:nvPicPr>
              <p:cNvPr id="16419" name="Picture 53" descr="bv03_local_090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8" y="403"/>
                <a:ext cx="4537" cy="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0" name="Picture 5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2" y="1231"/>
                <a:ext cx="1290" cy="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415" name="Group 55"/>
            <p:cNvGrpSpPr>
              <a:grpSpLocks/>
            </p:cNvGrpSpPr>
            <p:nvPr/>
          </p:nvGrpSpPr>
          <p:grpSpPr bwMode="auto">
            <a:xfrm>
              <a:off x="716" y="950"/>
              <a:ext cx="1" cy="2170"/>
              <a:chOff x="1255" y="672"/>
              <a:chExt cx="1" cy="2170"/>
            </a:xfrm>
          </p:grpSpPr>
          <p:sp>
            <p:nvSpPr>
              <p:cNvPr id="16416" name="Line 56"/>
              <p:cNvSpPr>
                <a:spLocks noChangeShapeType="1"/>
              </p:cNvSpPr>
              <p:nvPr/>
            </p:nvSpPr>
            <p:spPr bwMode="auto">
              <a:xfrm>
                <a:off x="1256" y="720"/>
                <a:ext cx="0" cy="211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6417" name="Line 57"/>
              <p:cNvSpPr>
                <a:spLocks noChangeShapeType="1"/>
              </p:cNvSpPr>
              <p:nvPr/>
            </p:nvSpPr>
            <p:spPr bwMode="auto">
              <a:xfrm>
                <a:off x="1255" y="2554"/>
                <a:ext cx="0" cy="2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6418" name="Line 58"/>
              <p:cNvSpPr>
                <a:spLocks noChangeShapeType="1"/>
              </p:cNvSpPr>
              <p:nvPr/>
            </p:nvSpPr>
            <p:spPr bwMode="auto">
              <a:xfrm>
                <a:off x="1256" y="672"/>
                <a:ext cx="0" cy="2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grpSp>
        <p:nvGrpSpPr>
          <p:cNvPr id="19" name="Group 59"/>
          <p:cNvGrpSpPr>
            <a:grpSpLocks/>
          </p:cNvGrpSpPr>
          <p:nvPr/>
        </p:nvGrpSpPr>
        <p:grpSpPr bwMode="auto">
          <a:xfrm>
            <a:off x="533400" y="1028700"/>
            <a:ext cx="8450263" cy="5600700"/>
            <a:chOff x="192" y="403"/>
            <a:chExt cx="5323" cy="3528"/>
          </a:xfrm>
        </p:grpSpPr>
        <p:pic>
          <p:nvPicPr>
            <p:cNvPr id="16408" name="Picture 60" descr="bv03_local_080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8" y="403"/>
              <a:ext cx="4537" cy="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9" name="Picture 6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2" y="1231"/>
              <a:ext cx="1290" cy="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410" name="Group 62"/>
            <p:cNvGrpSpPr>
              <a:grpSpLocks/>
            </p:cNvGrpSpPr>
            <p:nvPr/>
          </p:nvGrpSpPr>
          <p:grpSpPr bwMode="auto">
            <a:xfrm>
              <a:off x="624" y="950"/>
              <a:ext cx="1" cy="2170"/>
              <a:chOff x="1255" y="672"/>
              <a:chExt cx="1" cy="2170"/>
            </a:xfrm>
          </p:grpSpPr>
          <p:sp>
            <p:nvSpPr>
              <p:cNvPr id="16411" name="Line 63"/>
              <p:cNvSpPr>
                <a:spLocks noChangeShapeType="1"/>
              </p:cNvSpPr>
              <p:nvPr/>
            </p:nvSpPr>
            <p:spPr bwMode="auto">
              <a:xfrm>
                <a:off x="1256" y="720"/>
                <a:ext cx="0" cy="211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6412" name="Line 64"/>
              <p:cNvSpPr>
                <a:spLocks noChangeShapeType="1"/>
              </p:cNvSpPr>
              <p:nvPr/>
            </p:nvSpPr>
            <p:spPr bwMode="auto">
              <a:xfrm>
                <a:off x="1255" y="2554"/>
                <a:ext cx="0" cy="2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6413" name="Line 65"/>
              <p:cNvSpPr>
                <a:spLocks noChangeShapeType="1"/>
              </p:cNvSpPr>
              <p:nvPr/>
            </p:nvSpPr>
            <p:spPr bwMode="auto">
              <a:xfrm>
                <a:off x="1256" y="672"/>
                <a:ext cx="0" cy="2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grpSp>
        <p:nvGrpSpPr>
          <p:cNvPr id="21" name="Group 66"/>
          <p:cNvGrpSpPr>
            <a:grpSpLocks/>
          </p:cNvGrpSpPr>
          <p:nvPr/>
        </p:nvGrpSpPr>
        <p:grpSpPr bwMode="auto">
          <a:xfrm>
            <a:off x="533400" y="1028700"/>
            <a:ext cx="8450263" cy="5600700"/>
            <a:chOff x="192" y="403"/>
            <a:chExt cx="5323" cy="3528"/>
          </a:xfrm>
        </p:grpSpPr>
        <p:pic>
          <p:nvPicPr>
            <p:cNvPr id="16402" name="Picture 67" descr="bv03_local_070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8" y="403"/>
              <a:ext cx="4537" cy="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3" name="Picture 6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2" y="1231"/>
              <a:ext cx="1290" cy="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404" name="Group 69"/>
            <p:cNvGrpSpPr>
              <a:grpSpLocks/>
            </p:cNvGrpSpPr>
            <p:nvPr/>
          </p:nvGrpSpPr>
          <p:grpSpPr bwMode="auto">
            <a:xfrm>
              <a:off x="555" y="950"/>
              <a:ext cx="1" cy="2170"/>
              <a:chOff x="1255" y="672"/>
              <a:chExt cx="1" cy="2170"/>
            </a:xfrm>
          </p:grpSpPr>
          <p:sp>
            <p:nvSpPr>
              <p:cNvPr id="16405" name="Line 70"/>
              <p:cNvSpPr>
                <a:spLocks noChangeShapeType="1"/>
              </p:cNvSpPr>
              <p:nvPr/>
            </p:nvSpPr>
            <p:spPr bwMode="auto">
              <a:xfrm>
                <a:off x="1256" y="720"/>
                <a:ext cx="0" cy="211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6406" name="Line 71"/>
              <p:cNvSpPr>
                <a:spLocks noChangeShapeType="1"/>
              </p:cNvSpPr>
              <p:nvPr/>
            </p:nvSpPr>
            <p:spPr bwMode="auto">
              <a:xfrm>
                <a:off x="1255" y="2554"/>
                <a:ext cx="0" cy="2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6407" name="Line 72"/>
              <p:cNvSpPr>
                <a:spLocks noChangeShapeType="1"/>
              </p:cNvSpPr>
              <p:nvPr/>
            </p:nvSpPr>
            <p:spPr bwMode="auto">
              <a:xfrm>
                <a:off x="1256" y="672"/>
                <a:ext cx="0" cy="2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sp>
        <p:nvSpPr>
          <p:cNvPr id="16399" name="TextBox 84"/>
          <p:cNvSpPr txBox="1">
            <a:spLocks noChangeArrowheads="1"/>
          </p:cNvSpPr>
          <p:nvPr/>
        </p:nvSpPr>
        <p:spPr bwMode="auto">
          <a:xfrm rot="-2902532">
            <a:off x="5753100" y="2697163"/>
            <a:ext cx="1362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pPr>
            <a:r>
              <a:rPr lang="en-US" altLang="en-US" sz="1400">
                <a:solidFill>
                  <a:prstClr val="black"/>
                </a:solidFill>
                <a:latin typeface="Calibri" pitchFamily="34" charset="0"/>
                <a:cs typeface="+mn-cs"/>
              </a:rPr>
              <a:t>Chesapeake Bay</a:t>
            </a:r>
          </a:p>
        </p:txBody>
      </p:sp>
      <p:sp>
        <p:nvSpPr>
          <p:cNvPr id="16400" name="TextBox 85"/>
          <p:cNvSpPr txBox="1">
            <a:spLocks noChangeArrowheads="1"/>
          </p:cNvSpPr>
          <p:nvPr/>
        </p:nvSpPr>
        <p:spPr bwMode="auto">
          <a:xfrm>
            <a:off x="5207000" y="2417763"/>
            <a:ext cx="900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pPr>
            <a:r>
              <a:rPr lang="en-US" altLang="en-US" sz="1400" dirty="0">
                <a:solidFill>
                  <a:prstClr val="black"/>
                </a:solidFill>
                <a:latin typeface="Calibri" pitchFamily="34" charset="0"/>
                <a:cs typeface="+mn-cs"/>
              </a:rPr>
              <a:t>Baltimore</a:t>
            </a:r>
          </a:p>
        </p:txBody>
      </p:sp>
      <p:sp>
        <p:nvSpPr>
          <p:cNvPr id="16401" name="TextBox 86"/>
          <p:cNvSpPr txBox="1">
            <a:spLocks noChangeArrowheads="1"/>
          </p:cNvSpPr>
          <p:nvPr/>
        </p:nvSpPr>
        <p:spPr bwMode="auto">
          <a:xfrm>
            <a:off x="3094038" y="3789363"/>
            <a:ext cx="1385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pPr>
            <a:r>
              <a:rPr lang="en-US" altLang="en-US" sz="1400">
                <a:solidFill>
                  <a:prstClr val="black"/>
                </a:solidFill>
                <a:latin typeface="Calibri" pitchFamily="34" charset="0"/>
                <a:cs typeface="+mn-cs"/>
              </a:rPr>
              <a:t>Washington D.C.</a:t>
            </a:r>
          </a:p>
        </p:txBody>
      </p:sp>
    </p:spTree>
    <p:extLst>
      <p:ext uri="{BB962C8B-B14F-4D97-AF65-F5344CB8AC3E}">
        <p14:creationId xmlns:p14="http://schemas.microsoft.com/office/powerpoint/2010/main" val="9320839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solidFill>
                  <a:srgbClr val="04617B">
                    <a:shade val="90000"/>
                  </a:srgbClr>
                </a:solidFill>
              </a:rPr>
              <a:t>8/13/2015</a:t>
            </a:r>
            <a:endParaRPr lang="es-ES">
              <a:solidFill>
                <a:srgbClr val="04617B">
                  <a:shade val="90000"/>
                </a:srgbClr>
              </a:solidFill>
            </a:endParaRPr>
          </a:p>
        </p:txBody>
      </p:sp>
      <p:sp>
        <p:nvSpPr>
          <p:cNvPr id="4" name="Footer Placeholder 3"/>
          <p:cNvSpPr>
            <a:spLocks noGrp="1"/>
          </p:cNvSpPr>
          <p:nvPr>
            <p:ph type="ftr" sz="quarter" idx="11"/>
          </p:nvPr>
        </p:nvSpPr>
        <p:spPr/>
        <p:txBody>
          <a:bodyPr/>
          <a:lstStyle/>
          <a:p>
            <a:pPr>
              <a:defRPr/>
            </a:pPr>
            <a:r>
              <a:rPr lang="es-ES" smtClean="0">
                <a:solidFill>
                  <a:srgbClr val="04617B">
                    <a:shade val="90000"/>
                  </a:srgbClr>
                </a:solidFill>
              </a:rPr>
              <a:t>Air Resources Laboratory</a:t>
            </a:r>
            <a:endParaRPr lang="es-ES">
              <a:solidFill>
                <a:srgbClr val="04617B">
                  <a:shade val="90000"/>
                </a:srgbClr>
              </a:solidFill>
            </a:endParaRPr>
          </a:p>
        </p:txBody>
      </p:sp>
      <p:sp>
        <p:nvSpPr>
          <p:cNvPr id="5" name="Slide Number Placeholder 4"/>
          <p:cNvSpPr>
            <a:spLocks noGrp="1"/>
          </p:cNvSpPr>
          <p:nvPr>
            <p:ph type="sldNum" sz="quarter" idx="12"/>
          </p:nvPr>
        </p:nvSpPr>
        <p:spPr/>
        <p:txBody>
          <a:bodyPr/>
          <a:lstStyle/>
          <a:p>
            <a:pPr>
              <a:defRPr/>
            </a:pPr>
            <a:fld id="{4DDE19F7-C2CA-497A-B835-C7C3870DBE22}" type="slidenum">
              <a:rPr lang="es-ES" smtClean="0">
                <a:solidFill>
                  <a:srgbClr val="04617B">
                    <a:shade val="90000"/>
                  </a:srgbClr>
                </a:solidFill>
              </a:rPr>
              <a:pPr>
                <a:defRPr/>
              </a:pPr>
              <a:t>50</a:t>
            </a:fld>
            <a:endParaRPr lang="es-ES">
              <a:solidFill>
                <a:srgbClr val="04617B">
                  <a:shade val="90000"/>
                </a:srgbClr>
              </a:solidFill>
            </a:endParaRPr>
          </a:p>
        </p:txBody>
      </p:sp>
      <p:sp>
        <p:nvSpPr>
          <p:cNvPr id="7" name="TextBox 6"/>
          <p:cNvSpPr txBox="1"/>
          <p:nvPr/>
        </p:nvSpPr>
        <p:spPr>
          <a:xfrm>
            <a:off x="304800" y="1395948"/>
            <a:ext cx="4343400" cy="3046988"/>
          </a:xfrm>
          <a:prstGeom prst="rect">
            <a:avLst/>
          </a:prstGeom>
          <a:noFill/>
        </p:spPr>
        <p:txBody>
          <a:bodyPr wrap="square" rtlCol="0">
            <a:spAutoFit/>
          </a:bodyPr>
          <a:lstStyle/>
          <a:p>
            <a:pPr>
              <a:spcAft>
                <a:spcPts val="2400"/>
              </a:spcAft>
            </a:pPr>
            <a:r>
              <a:rPr lang="en-US" sz="4800" smtClean="0">
                <a:solidFill>
                  <a:prstClr val="white"/>
                </a:solidFill>
              </a:rPr>
              <a:t>Some Examples of HYSPLIT Applications</a:t>
            </a:r>
            <a:endParaRPr lang="en-US" sz="4800">
              <a:solidFill>
                <a:prstClr val="white"/>
              </a:solidFill>
            </a:endParaRPr>
          </a:p>
        </p:txBody>
      </p:sp>
    </p:spTree>
    <p:extLst>
      <p:ext uri="{BB962C8B-B14F-4D97-AF65-F5344CB8AC3E}">
        <p14:creationId xmlns:p14="http://schemas.microsoft.com/office/powerpoint/2010/main" val="190996960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1"/>
          <p:cNvSpPr txBox="1">
            <a:spLocks noGrp="1"/>
          </p:cNvSpPr>
          <p:nvPr/>
        </p:nvSpPr>
        <p:spPr>
          <a:xfrm>
            <a:off x="2667000" y="6356350"/>
            <a:ext cx="3352800" cy="365125"/>
          </a:xfrm>
          <a:prstGeom prst="rect">
            <a:avLst/>
          </a:prstGeom>
          <a:noFill/>
        </p:spPr>
        <p:txBody>
          <a:bodyPr lIns="0" tIns="0" rIns="0" bIns="0" anchor="b"/>
          <a:lstStyle/>
          <a:p>
            <a:pPr algn="ctr" fontAlgn="auto">
              <a:spcBef>
                <a:spcPts val="0"/>
              </a:spcBef>
              <a:spcAft>
                <a:spcPts val="0"/>
              </a:spcAft>
              <a:defRPr/>
            </a:pPr>
            <a:r>
              <a:rPr lang="en-US" sz="1200" b="1">
                <a:solidFill>
                  <a:schemeClr val="tx2">
                    <a:shade val="90000"/>
                  </a:schemeClr>
                </a:solidFill>
                <a:latin typeface="+mn-lt"/>
                <a:cs typeface="+mn-cs"/>
              </a:rPr>
              <a:t>Air Resources Laboratory</a:t>
            </a:r>
          </a:p>
        </p:txBody>
      </p:sp>
      <p:sp>
        <p:nvSpPr>
          <p:cNvPr id="6" name="Slide Number Placeholder 17"/>
          <p:cNvSpPr txBox="1">
            <a:spLocks noGrp="1"/>
          </p:cNvSpPr>
          <p:nvPr/>
        </p:nvSpPr>
        <p:spPr>
          <a:xfrm>
            <a:off x="7924800" y="6356350"/>
            <a:ext cx="762000" cy="365125"/>
          </a:xfrm>
          <a:prstGeom prst="rect">
            <a:avLst/>
          </a:prstGeom>
          <a:noFill/>
        </p:spPr>
        <p:txBody>
          <a:bodyPr lIns="0" tIns="0" rIns="0" bIns="0" anchor="b"/>
          <a:lstStyle/>
          <a:p>
            <a:pPr algn="r" fontAlgn="auto">
              <a:spcBef>
                <a:spcPts val="0"/>
              </a:spcBef>
              <a:spcAft>
                <a:spcPts val="0"/>
              </a:spcAft>
              <a:defRPr/>
            </a:pPr>
            <a:fld id="{98CDCE4A-3E1E-4C7F-8DD5-CF3F0A037674}" type="slidenum">
              <a:rPr lang="en-US" sz="800" b="1">
                <a:solidFill>
                  <a:schemeClr val="tx2">
                    <a:shade val="90000"/>
                  </a:schemeClr>
                </a:solidFill>
                <a:latin typeface="+mn-lt"/>
                <a:cs typeface="+mn-cs"/>
              </a:rPr>
              <a:pPr algn="r" fontAlgn="auto">
                <a:spcBef>
                  <a:spcPts val="0"/>
                </a:spcBef>
                <a:spcAft>
                  <a:spcPts val="0"/>
                </a:spcAft>
                <a:defRPr/>
              </a:pPr>
              <a:t>51</a:t>
            </a:fld>
            <a:endParaRPr lang="en-US" sz="800" b="1">
              <a:solidFill>
                <a:schemeClr val="tx2">
                  <a:shade val="90000"/>
                </a:schemeClr>
              </a:solidFill>
              <a:latin typeface="+mn-lt"/>
              <a:cs typeface="+mn-cs"/>
            </a:endParaRPr>
          </a:p>
        </p:txBody>
      </p:sp>
      <p:sp>
        <p:nvSpPr>
          <p:cNvPr id="29700" name="Rectangle 2"/>
          <p:cNvSpPr>
            <a:spLocks noGrp="1"/>
          </p:cNvSpPr>
          <p:nvPr>
            <p:ph type="title" idx="4294967295"/>
          </p:nvPr>
        </p:nvSpPr>
        <p:spPr>
          <a:xfrm>
            <a:off x="1295400" y="152400"/>
            <a:ext cx="6477000" cy="609600"/>
          </a:xfrm>
        </p:spPr>
        <p:txBody>
          <a:bodyPr/>
          <a:lstStyle/>
          <a:p>
            <a:pPr algn="ctr" eaLnBrk="1" hangingPunct="1"/>
            <a:r>
              <a:rPr lang="en-US" altLang="en-US" sz="3200" smtClean="0"/>
              <a:t>HYSPLIT4: Current Applications</a:t>
            </a:r>
          </a:p>
        </p:txBody>
      </p:sp>
      <p:sp>
        <p:nvSpPr>
          <p:cNvPr id="26629" name="Rectangle 4"/>
          <p:cNvSpPr>
            <a:spLocks noGrp="1" noChangeArrowheads="1"/>
          </p:cNvSpPr>
          <p:nvPr>
            <p:ph type="body" idx="4294967295"/>
          </p:nvPr>
        </p:nvSpPr>
        <p:spPr bwMode="auto">
          <a:xfrm>
            <a:off x="1600200" y="990600"/>
            <a:ext cx="6934200" cy="5029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spcBef>
                <a:spcPts val="1200"/>
              </a:spcBef>
              <a:defRPr/>
            </a:pPr>
            <a:r>
              <a:rPr lang="en-US" altLang="en-US" sz="2400" b="1" smtClean="0"/>
              <a:t>Emergency </a:t>
            </a:r>
            <a:r>
              <a:rPr lang="en-US" altLang="en-US" sz="2400" b="1" dirty="0" smtClean="0"/>
              <a:t>Response</a:t>
            </a:r>
          </a:p>
          <a:p>
            <a:pPr lvl="1" eaLnBrk="1" hangingPunct="1">
              <a:lnSpc>
                <a:spcPct val="80000"/>
              </a:lnSpc>
              <a:spcBef>
                <a:spcPts val="1200"/>
              </a:spcBef>
              <a:defRPr/>
            </a:pPr>
            <a:r>
              <a:rPr lang="en-US" altLang="en-US" sz="2000" dirty="0" smtClean="0"/>
              <a:t>Radiological releases</a:t>
            </a:r>
          </a:p>
          <a:p>
            <a:pPr lvl="1" eaLnBrk="1" hangingPunct="1">
              <a:lnSpc>
                <a:spcPct val="80000"/>
              </a:lnSpc>
              <a:spcBef>
                <a:spcPts val="1200"/>
              </a:spcBef>
              <a:defRPr/>
            </a:pPr>
            <a:r>
              <a:rPr lang="en-US" altLang="en-US" sz="2000" dirty="0" smtClean="0"/>
              <a:t>Improvised nuclear devices</a:t>
            </a:r>
          </a:p>
          <a:p>
            <a:pPr lvl="1" eaLnBrk="1" hangingPunct="1">
              <a:lnSpc>
                <a:spcPct val="80000"/>
              </a:lnSpc>
              <a:spcBef>
                <a:spcPts val="1200"/>
              </a:spcBef>
              <a:defRPr/>
            </a:pPr>
            <a:r>
              <a:rPr lang="en-US" altLang="en-US" sz="2000" dirty="0" smtClean="0"/>
              <a:t>Chemical releases</a:t>
            </a:r>
          </a:p>
          <a:p>
            <a:pPr lvl="1" eaLnBrk="1" hangingPunct="1">
              <a:lnSpc>
                <a:spcPct val="80000"/>
              </a:lnSpc>
              <a:spcBef>
                <a:spcPts val="1200"/>
              </a:spcBef>
              <a:defRPr/>
            </a:pPr>
            <a:r>
              <a:rPr lang="en-US" altLang="en-US" sz="2000" dirty="0" smtClean="0"/>
              <a:t>Volcanic eruptions</a:t>
            </a:r>
          </a:p>
          <a:p>
            <a:pPr eaLnBrk="1" hangingPunct="1">
              <a:lnSpc>
                <a:spcPct val="80000"/>
              </a:lnSpc>
              <a:spcBef>
                <a:spcPts val="1200"/>
              </a:spcBef>
              <a:defRPr/>
            </a:pPr>
            <a:r>
              <a:rPr lang="en-US" altLang="en-US" sz="2400" b="1" dirty="0"/>
              <a:t>Decision Support</a:t>
            </a:r>
          </a:p>
          <a:p>
            <a:pPr lvl="1" eaLnBrk="1" hangingPunct="1">
              <a:lnSpc>
                <a:spcPct val="80000"/>
              </a:lnSpc>
              <a:spcBef>
                <a:spcPts val="1200"/>
              </a:spcBef>
              <a:defRPr/>
            </a:pPr>
            <a:r>
              <a:rPr lang="en-US" altLang="en-US" sz="2000" dirty="0"/>
              <a:t>Dispersion model training</a:t>
            </a:r>
          </a:p>
          <a:p>
            <a:pPr lvl="1" eaLnBrk="1" hangingPunct="1">
              <a:lnSpc>
                <a:spcPct val="80000"/>
              </a:lnSpc>
              <a:spcBef>
                <a:spcPts val="1200"/>
              </a:spcBef>
              <a:defRPr/>
            </a:pPr>
            <a:r>
              <a:rPr lang="en-US" altLang="en-US" sz="2000" dirty="0"/>
              <a:t>Real-time Environmental Applications and </a:t>
            </a:r>
            <a:r>
              <a:rPr lang="en-US" altLang="en-US" sz="2000"/>
              <a:t>Display </a:t>
            </a:r>
            <a:r>
              <a:rPr lang="en-US" altLang="en-US" sz="2000" smtClean="0"/>
              <a:t>sYstem</a:t>
            </a:r>
          </a:p>
          <a:p>
            <a:pPr lvl="1" eaLnBrk="1" hangingPunct="1">
              <a:lnSpc>
                <a:spcPct val="80000"/>
              </a:lnSpc>
              <a:spcBef>
                <a:spcPts val="1200"/>
              </a:spcBef>
              <a:defRPr/>
            </a:pPr>
            <a:r>
              <a:rPr lang="en-US" altLang="en-US" sz="2000" smtClean="0"/>
              <a:t>Comprehensive Nuclear Test Ban Treaty</a:t>
            </a:r>
            <a:endParaRPr lang="en-US" altLang="en-US" sz="2000" dirty="0"/>
          </a:p>
          <a:p>
            <a:pPr eaLnBrk="1" hangingPunct="1">
              <a:lnSpc>
                <a:spcPct val="80000"/>
              </a:lnSpc>
              <a:spcBef>
                <a:spcPts val="1200"/>
              </a:spcBef>
              <a:defRPr/>
            </a:pPr>
            <a:r>
              <a:rPr lang="en-US" altLang="en-US" sz="2400" b="1" dirty="0" smtClean="0"/>
              <a:t>Air Quality</a:t>
            </a:r>
          </a:p>
          <a:p>
            <a:pPr lvl="1" eaLnBrk="1" hangingPunct="1">
              <a:lnSpc>
                <a:spcPct val="80000"/>
              </a:lnSpc>
              <a:spcBef>
                <a:spcPts val="1200"/>
              </a:spcBef>
              <a:defRPr/>
            </a:pPr>
            <a:r>
              <a:rPr lang="en-US" altLang="en-US" sz="2000" dirty="0" smtClean="0"/>
              <a:t>Fire smoke</a:t>
            </a:r>
          </a:p>
          <a:p>
            <a:pPr lvl="1" eaLnBrk="1" hangingPunct="1">
              <a:lnSpc>
                <a:spcPct val="80000"/>
              </a:lnSpc>
              <a:spcBef>
                <a:spcPts val="1200"/>
              </a:spcBef>
              <a:defRPr/>
            </a:pPr>
            <a:r>
              <a:rPr lang="en-US" altLang="en-US" sz="2000" dirty="0" smtClean="0"/>
              <a:t>Mercury and dioxins</a:t>
            </a:r>
          </a:p>
          <a:p>
            <a:pPr lvl="1" eaLnBrk="1" hangingPunct="1">
              <a:lnSpc>
                <a:spcPct val="80000"/>
              </a:lnSpc>
              <a:spcBef>
                <a:spcPts val="1200"/>
              </a:spcBef>
              <a:defRPr/>
            </a:pPr>
            <a:r>
              <a:rPr lang="en-US" altLang="en-US" sz="2000" smtClean="0"/>
              <a:t>Wind-blown dust</a:t>
            </a:r>
            <a:endParaRPr lang="en-US" altLang="en-US" sz="1800" dirty="0" smtClean="0"/>
          </a:p>
          <a:p>
            <a:pPr lvl="1" eaLnBrk="1" hangingPunct="1">
              <a:lnSpc>
                <a:spcPct val="80000"/>
              </a:lnSpc>
              <a:spcBef>
                <a:spcPts val="1200"/>
              </a:spcBef>
              <a:defRPr/>
            </a:pPr>
            <a:endParaRPr lang="en-US" altLang="en-US" sz="1800" dirty="0" smtClean="0"/>
          </a:p>
        </p:txBody>
      </p:sp>
      <p:sp>
        <p:nvSpPr>
          <p:cNvPr id="2" name="Date Placeholder 1"/>
          <p:cNvSpPr>
            <a:spLocks noGrp="1"/>
          </p:cNvSpPr>
          <p:nvPr>
            <p:ph type="dt" sz="quarter" idx="10"/>
          </p:nvPr>
        </p:nvSpPr>
        <p:spPr/>
        <p:txBody>
          <a:bodyPr/>
          <a:lstStyle/>
          <a:p>
            <a:pPr>
              <a:defRPr/>
            </a:pPr>
            <a:r>
              <a:rPr lang="en-US" smtClean="0"/>
              <a:t>8/13/2015</a:t>
            </a: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4"/>
          <p:cNvSpPr>
            <a:spLocks noGrp="1"/>
          </p:cNvSpPr>
          <p:nvPr>
            <p:ph type="title"/>
          </p:nvPr>
        </p:nvSpPr>
        <p:spPr>
          <a:xfrm>
            <a:off x="1524000" y="304800"/>
            <a:ext cx="7086600" cy="568325"/>
          </a:xfrm>
        </p:spPr>
        <p:txBody>
          <a:bodyPr/>
          <a:lstStyle/>
          <a:p>
            <a:pPr algn="ctr" eaLnBrk="1" hangingPunct="1"/>
            <a:r>
              <a:rPr lang="en-US" altLang="en-US" sz="3200" smtClean="0"/>
              <a:t>Emergency Response</a:t>
            </a:r>
            <a:br>
              <a:rPr lang="en-US" altLang="en-US" sz="3200" smtClean="0"/>
            </a:br>
            <a:r>
              <a:rPr lang="en-US" altLang="en-US" sz="2400" smtClean="0"/>
              <a:t>Fukushima Local Deposition Verification</a:t>
            </a:r>
          </a:p>
        </p:txBody>
      </p:sp>
      <p:pic>
        <p:nvPicPr>
          <p:cNvPr id="35843" name="Content Placeholder 8"/>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143000"/>
            <a:ext cx="4237038" cy="3330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Content Placeholder 2"/>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868863" y="1371600"/>
            <a:ext cx="4038600" cy="308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quarter" idx="10"/>
          </p:nvPr>
        </p:nvSpPr>
        <p:spPr/>
        <p:txBody>
          <a:bodyPr/>
          <a:lstStyle/>
          <a:p>
            <a:pPr>
              <a:defRPr/>
            </a:pPr>
            <a:r>
              <a:rPr lang="en-US" smtClean="0"/>
              <a:t>8/13/2015</a:t>
            </a:r>
            <a:endParaRPr lang="en-US" dirty="0"/>
          </a:p>
        </p:txBody>
      </p:sp>
      <p:sp>
        <p:nvSpPr>
          <p:cNvPr id="3" name="Footer Placeholder 2"/>
          <p:cNvSpPr>
            <a:spLocks noGrp="1"/>
          </p:cNvSpPr>
          <p:nvPr>
            <p:ph type="ftr" sz="quarter" idx="11"/>
          </p:nvPr>
        </p:nvSpPr>
        <p:spPr/>
        <p:txBody>
          <a:bodyPr/>
          <a:lstStyle/>
          <a:p>
            <a:pPr>
              <a:defRPr/>
            </a:pPr>
            <a:r>
              <a:rPr lang="en-US" smtClean="0"/>
              <a:t>Air Resources Laboratory</a:t>
            </a:r>
            <a:endParaRPr lang="en-US"/>
          </a:p>
        </p:txBody>
      </p:sp>
      <p:sp>
        <p:nvSpPr>
          <p:cNvPr id="5" name="Slide Number Placeholder 4"/>
          <p:cNvSpPr>
            <a:spLocks noGrp="1"/>
          </p:cNvSpPr>
          <p:nvPr>
            <p:ph type="sldNum" sz="quarter" idx="12"/>
          </p:nvPr>
        </p:nvSpPr>
        <p:spPr/>
        <p:txBody>
          <a:bodyPr/>
          <a:lstStyle/>
          <a:p>
            <a:pPr>
              <a:defRPr/>
            </a:pPr>
            <a:fld id="{3274D1A2-24D1-426A-BAFC-25C489290B9E}" type="slidenum">
              <a:rPr lang="en-US" smtClean="0"/>
              <a:pPr>
                <a:defRPr/>
              </a:pPr>
              <a:t>52</a:t>
            </a:fld>
            <a:endParaRPr lang="en-US" dirty="0"/>
          </a:p>
        </p:txBody>
      </p:sp>
      <p:sp>
        <p:nvSpPr>
          <p:cNvPr id="10" name="Diamond 9"/>
          <p:cNvSpPr/>
          <p:nvPr/>
        </p:nvSpPr>
        <p:spPr>
          <a:xfrm>
            <a:off x="6400800" y="3276600"/>
            <a:ext cx="182563" cy="182563"/>
          </a:xfrm>
          <a:prstGeom prst="diamond">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849" name="TextBox 3"/>
          <p:cNvSpPr txBox="1">
            <a:spLocks noChangeArrowheads="1"/>
          </p:cNvSpPr>
          <p:nvPr/>
        </p:nvSpPr>
        <p:spPr bwMode="auto">
          <a:xfrm>
            <a:off x="1712913" y="4932363"/>
            <a:ext cx="5181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t>http://ready.arl.noaa.gov/READY_fdnppwmo.php</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371600"/>
            <a:ext cx="58229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quarter" idx="10"/>
          </p:nvPr>
        </p:nvSpPr>
        <p:spPr/>
        <p:txBody>
          <a:bodyPr/>
          <a:lstStyle/>
          <a:p>
            <a:pPr>
              <a:defRPr/>
            </a:pPr>
            <a:r>
              <a:rPr lang="en-US" smtClean="0"/>
              <a:t>8/13/2015</a:t>
            </a:r>
            <a:endParaRPr lang="en-US" dirty="0"/>
          </a:p>
        </p:txBody>
      </p:sp>
      <p:sp>
        <p:nvSpPr>
          <p:cNvPr id="36868" name="Title 1"/>
          <p:cNvSpPr txBox="1">
            <a:spLocks/>
          </p:cNvSpPr>
          <p:nvPr/>
        </p:nvSpPr>
        <p:spPr bwMode="auto">
          <a:xfrm>
            <a:off x="1295400" y="457200"/>
            <a:ext cx="73263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3200">
                <a:latin typeface="Calibri" pitchFamily="34" charset="0"/>
              </a:rPr>
              <a:t>Emergency Response</a:t>
            </a:r>
          </a:p>
          <a:p>
            <a:pPr algn="ctr" eaLnBrk="1" hangingPunct="1"/>
            <a:r>
              <a:rPr lang="en-US" altLang="en-US" sz="2400">
                <a:latin typeface="Calibri" pitchFamily="34" charset="0"/>
              </a:rPr>
              <a:t>Fukushima Global Simulation</a:t>
            </a:r>
          </a:p>
        </p:txBody>
      </p:sp>
      <p:sp>
        <p:nvSpPr>
          <p:cNvPr id="36869" name="Rectangle 11"/>
          <p:cNvSpPr txBox="1">
            <a:spLocks noChangeArrowheads="1"/>
          </p:cNvSpPr>
          <p:nvPr/>
        </p:nvSpPr>
        <p:spPr bwMode="auto">
          <a:xfrm>
            <a:off x="228600" y="1744663"/>
            <a:ext cx="2971800" cy="275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eaLnBrk="0" hangingPunct="0">
              <a:defRPr>
                <a:solidFill>
                  <a:schemeClr val="tx1"/>
                </a:solidFill>
                <a:latin typeface="Arial" charset="0"/>
                <a:cs typeface="Arial" charset="0"/>
              </a:defRPr>
            </a:lvl1pPr>
            <a:lvl2pPr marL="639763" indent="-246063" eaLnBrk="0" hangingPunct="0">
              <a:defRPr>
                <a:solidFill>
                  <a:schemeClr val="tx1"/>
                </a:solidFill>
                <a:latin typeface="Arial" charset="0"/>
                <a:cs typeface="Arial" charset="0"/>
              </a:defRPr>
            </a:lvl2pPr>
            <a:lvl3pPr indent="-246063" eaLnBrk="0" hangingPunct="0">
              <a:defRPr>
                <a:solidFill>
                  <a:schemeClr val="tx1"/>
                </a:solidFill>
                <a:latin typeface="Arial" charset="0"/>
                <a:cs typeface="Arial" charset="0"/>
              </a:defRPr>
            </a:lvl3pPr>
            <a:lvl4pPr marL="1187450" indent="-209550" eaLnBrk="0" hangingPunct="0">
              <a:defRPr>
                <a:solidFill>
                  <a:schemeClr val="tx1"/>
                </a:solidFill>
                <a:latin typeface="Arial" charset="0"/>
                <a:cs typeface="Arial" charset="0"/>
              </a:defRPr>
            </a:lvl4pPr>
            <a:lvl5pPr marL="1462088" indent="-209550" eaLnBrk="0" hangingPunct="0">
              <a:defRPr>
                <a:solidFill>
                  <a:schemeClr val="tx1"/>
                </a:solidFill>
                <a:latin typeface="Arial" charset="0"/>
                <a:cs typeface="Arial" charset="0"/>
              </a:defRPr>
            </a:lvl5pPr>
            <a:lvl6pPr marL="1919288" indent="-209550" eaLnBrk="0" fontAlgn="base" hangingPunct="0">
              <a:spcBef>
                <a:spcPct val="0"/>
              </a:spcBef>
              <a:spcAft>
                <a:spcPct val="0"/>
              </a:spcAft>
              <a:defRPr>
                <a:solidFill>
                  <a:schemeClr val="tx1"/>
                </a:solidFill>
                <a:latin typeface="Arial" charset="0"/>
                <a:cs typeface="Arial" charset="0"/>
              </a:defRPr>
            </a:lvl6pPr>
            <a:lvl7pPr marL="2376488" indent="-209550" eaLnBrk="0" fontAlgn="base" hangingPunct="0">
              <a:spcBef>
                <a:spcPct val="0"/>
              </a:spcBef>
              <a:spcAft>
                <a:spcPct val="0"/>
              </a:spcAft>
              <a:defRPr>
                <a:solidFill>
                  <a:schemeClr val="tx1"/>
                </a:solidFill>
                <a:latin typeface="Arial" charset="0"/>
                <a:cs typeface="Arial" charset="0"/>
              </a:defRPr>
            </a:lvl7pPr>
            <a:lvl8pPr marL="2833688" indent="-209550" eaLnBrk="0" fontAlgn="base" hangingPunct="0">
              <a:spcBef>
                <a:spcPct val="0"/>
              </a:spcBef>
              <a:spcAft>
                <a:spcPct val="0"/>
              </a:spcAft>
              <a:defRPr>
                <a:solidFill>
                  <a:schemeClr val="tx1"/>
                </a:solidFill>
                <a:latin typeface="Arial" charset="0"/>
                <a:cs typeface="Arial" charset="0"/>
              </a:defRPr>
            </a:lvl8pPr>
            <a:lvl9pPr marL="3290888" indent="-209550" eaLnBrk="0" fontAlgn="base" hangingPunct="0">
              <a:spcBef>
                <a:spcPct val="0"/>
              </a:spcBef>
              <a:spcAft>
                <a:spcPct val="0"/>
              </a:spcAft>
              <a:defRPr>
                <a:solidFill>
                  <a:schemeClr val="tx1"/>
                </a:solidFill>
                <a:latin typeface="Arial" charset="0"/>
                <a:cs typeface="Arial" charset="0"/>
              </a:defRPr>
            </a:lvl9pPr>
          </a:lstStyle>
          <a:p>
            <a:pPr eaLnBrk="1" hangingPunct="1">
              <a:lnSpc>
                <a:spcPct val="80000"/>
              </a:lnSpc>
              <a:spcBef>
                <a:spcPct val="20000"/>
              </a:spcBef>
              <a:buClr>
                <a:srgbClr val="0BD0D9"/>
              </a:buClr>
              <a:buSzPct val="95000"/>
              <a:buFont typeface="Wingdings 2" pitchFamily="18" charset="2"/>
              <a:buChar char=""/>
            </a:pPr>
            <a:endParaRPr lang="en-US" altLang="en-US">
              <a:latin typeface="Calibri" pitchFamily="34" charset="0"/>
            </a:endParaRPr>
          </a:p>
          <a:p>
            <a:pPr eaLnBrk="1" hangingPunct="1">
              <a:lnSpc>
                <a:spcPct val="80000"/>
              </a:lnSpc>
              <a:spcBef>
                <a:spcPct val="20000"/>
              </a:spcBef>
              <a:buClr>
                <a:srgbClr val="0BD0D9"/>
              </a:buClr>
              <a:buSzPct val="95000"/>
              <a:buFont typeface="Wingdings 2" pitchFamily="18" charset="2"/>
              <a:buChar char=""/>
            </a:pPr>
            <a:r>
              <a:rPr lang="en-US" altLang="en-US">
                <a:latin typeface="Calibri" pitchFamily="34" charset="0"/>
              </a:rPr>
              <a:t>Cs-137 air concentrations</a:t>
            </a:r>
          </a:p>
          <a:p>
            <a:pPr eaLnBrk="1" hangingPunct="1">
              <a:lnSpc>
                <a:spcPct val="80000"/>
              </a:lnSpc>
              <a:spcBef>
                <a:spcPct val="20000"/>
              </a:spcBef>
              <a:buClr>
                <a:srgbClr val="0BD0D9"/>
              </a:buClr>
              <a:buSzPct val="95000"/>
              <a:buFont typeface="Wingdings 2" pitchFamily="18" charset="2"/>
              <a:buChar char=""/>
            </a:pPr>
            <a:r>
              <a:rPr lang="en-US" altLang="en-US">
                <a:latin typeface="Calibri" pitchFamily="34" charset="0"/>
              </a:rPr>
              <a:t>100,000 particles per hour</a:t>
            </a:r>
          </a:p>
          <a:p>
            <a:pPr eaLnBrk="1" hangingPunct="1">
              <a:lnSpc>
                <a:spcPct val="80000"/>
              </a:lnSpc>
              <a:spcBef>
                <a:spcPct val="20000"/>
              </a:spcBef>
              <a:buClr>
                <a:srgbClr val="0BD0D9"/>
              </a:buClr>
              <a:buSzPct val="95000"/>
              <a:buFont typeface="Wingdings 2" pitchFamily="18" charset="2"/>
              <a:buChar char=""/>
            </a:pPr>
            <a:r>
              <a:rPr lang="en-US" altLang="en-US">
                <a:latin typeface="Calibri" pitchFamily="34" charset="0"/>
              </a:rPr>
              <a:t>0.5 degree NOAA GDAS meteorological data</a:t>
            </a:r>
          </a:p>
          <a:p>
            <a:pPr eaLnBrk="1" hangingPunct="1">
              <a:lnSpc>
                <a:spcPct val="80000"/>
              </a:lnSpc>
              <a:spcBef>
                <a:spcPct val="20000"/>
              </a:spcBef>
              <a:buClr>
                <a:srgbClr val="0BD0D9"/>
              </a:buClr>
              <a:buSzPct val="95000"/>
              <a:buFont typeface="Wingdings 2" pitchFamily="18" charset="2"/>
              <a:buChar char=""/>
            </a:pPr>
            <a:r>
              <a:rPr lang="en-US" altLang="en-US">
                <a:latin typeface="Calibri" pitchFamily="34" charset="0"/>
              </a:rPr>
              <a:t>http://ready.arl.noaa.gov/READY_fdnpp.php</a:t>
            </a:r>
          </a:p>
        </p:txBody>
      </p:sp>
      <p:sp>
        <p:nvSpPr>
          <p:cNvPr id="5" name="Footer Placeholder 4"/>
          <p:cNvSpPr>
            <a:spLocks noGrp="1"/>
          </p:cNvSpPr>
          <p:nvPr>
            <p:ph type="ftr" sz="quarter" idx="11"/>
          </p:nvPr>
        </p:nvSpPr>
        <p:spPr/>
        <p:txBody>
          <a:bodyPr/>
          <a:lstStyle/>
          <a:p>
            <a:pPr>
              <a:defRPr/>
            </a:pPr>
            <a:r>
              <a:rPr lang="en-US" smtClean="0"/>
              <a:t>Air Resources Laboratory</a:t>
            </a:r>
            <a:endParaRPr lang="en-US"/>
          </a:p>
        </p:txBody>
      </p:sp>
      <p:sp>
        <p:nvSpPr>
          <p:cNvPr id="6" name="Slide Number Placeholder 5"/>
          <p:cNvSpPr>
            <a:spLocks noGrp="1"/>
          </p:cNvSpPr>
          <p:nvPr>
            <p:ph type="sldNum" sz="quarter" idx="12"/>
          </p:nvPr>
        </p:nvSpPr>
        <p:spPr/>
        <p:txBody>
          <a:bodyPr/>
          <a:lstStyle/>
          <a:p>
            <a:pPr>
              <a:defRPr/>
            </a:pPr>
            <a:fld id="{B43A5107-B04B-4626-AE8B-ABDA70E6D6C4}" type="slidenum">
              <a:rPr lang="en-US" smtClean="0"/>
              <a:pPr>
                <a:defRPr/>
              </a:pPr>
              <a:t>53</a:t>
            </a:fld>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300" y="1371600"/>
            <a:ext cx="2654300"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1423988"/>
            <a:ext cx="2654300" cy="299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1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1347788"/>
            <a:ext cx="2654300" cy="299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Box 1"/>
          <p:cNvSpPr txBox="1">
            <a:spLocks noChangeArrowheads="1"/>
          </p:cNvSpPr>
          <p:nvPr/>
        </p:nvSpPr>
        <p:spPr bwMode="auto">
          <a:xfrm>
            <a:off x="838200" y="5387975"/>
            <a:ext cx="7467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2000">
                <a:latin typeface="Calibri" pitchFamily="34" charset="0"/>
              </a:rPr>
              <a:t>Model predictions of Cs-137 for the global CTBTO, USEPA, and European sampling locations using different wet scavenging methods</a:t>
            </a:r>
          </a:p>
        </p:txBody>
      </p:sp>
      <p:sp>
        <p:nvSpPr>
          <p:cNvPr id="37894" name="Title 5"/>
          <p:cNvSpPr>
            <a:spLocks noGrp="1"/>
          </p:cNvSpPr>
          <p:nvPr>
            <p:ph type="title"/>
          </p:nvPr>
        </p:nvSpPr>
        <p:spPr>
          <a:xfrm>
            <a:off x="1485900" y="304800"/>
            <a:ext cx="6400800" cy="785813"/>
          </a:xfrm>
        </p:spPr>
        <p:txBody>
          <a:bodyPr/>
          <a:lstStyle/>
          <a:p>
            <a:pPr algn="ctr"/>
            <a:r>
              <a:rPr lang="en-US" altLang="en-US" sz="3200" smtClean="0"/>
              <a:t>Emergency Response</a:t>
            </a:r>
            <a:br>
              <a:rPr lang="en-US" altLang="en-US" sz="3200" smtClean="0"/>
            </a:br>
            <a:r>
              <a:rPr lang="en-US" altLang="en-US" sz="2400" smtClean="0"/>
              <a:t>Fukushima Global Concentrations Verification</a:t>
            </a:r>
          </a:p>
        </p:txBody>
      </p:sp>
      <p:sp>
        <p:nvSpPr>
          <p:cNvPr id="2" name="Date Placeholder 1"/>
          <p:cNvSpPr>
            <a:spLocks noGrp="1"/>
          </p:cNvSpPr>
          <p:nvPr>
            <p:ph type="dt" sz="quarter" idx="10"/>
          </p:nvPr>
        </p:nvSpPr>
        <p:spPr/>
        <p:txBody>
          <a:bodyPr/>
          <a:lstStyle/>
          <a:p>
            <a:pPr>
              <a:defRPr/>
            </a:pPr>
            <a:r>
              <a:rPr lang="en-US" smtClean="0"/>
              <a:t>8/13/2015</a:t>
            </a:r>
            <a:endParaRPr lang="en-US" dirty="0"/>
          </a:p>
        </p:txBody>
      </p:sp>
      <p:sp>
        <p:nvSpPr>
          <p:cNvPr id="3" name="Footer Placeholder 2"/>
          <p:cNvSpPr>
            <a:spLocks noGrp="1"/>
          </p:cNvSpPr>
          <p:nvPr>
            <p:ph type="ftr" sz="quarter" idx="11"/>
          </p:nvPr>
        </p:nvSpPr>
        <p:spPr/>
        <p:txBody>
          <a:bodyPr/>
          <a:lstStyle/>
          <a:p>
            <a:pPr>
              <a:defRPr/>
            </a:pPr>
            <a:r>
              <a:rPr lang="en-US" smtClean="0"/>
              <a:t>Air Resources Laboratory</a:t>
            </a:r>
            <a:endParaRPr lang="en-US"/>
          </a:p>
        </p:txBody>
      </p:sp>
      <p:sp>
        <p:nvSpPr>
          <p:cNvPr id="4" name="Slide Number Placeholder 3"/>
          <p:cNvSpPr>
            <a:spLocks noGrp="1"/>
          </p:cNvSpPr>
          <p:nvPr>
            <p:ph type="sldNum" sz="quarter" idx="12"/>
          </p:nvPr>
        </p:nvSpPr>
        <p:spPr/>
        <p:txBody>
          <a:bodyPr/>
          <a:lstStyle/>
          <a:p>
            <a:pPr>
              <a:defRPr/>
            </a:pPr>
            <a:fld id="{04F49185-B794-4C0C-A224-8E7EC2197651}" type="slidenum">
              <a:rPr lang="en-US" smtClean="0"/>
              <a:pPr>
                <a:defRPr/>
              </a:pPr>
              <a:t>54</a:t>
            </a:fld>
            <a:endParaRPr lang="en-US" dirty="0"/>
          </a:p>
        </p:txBody>
      </p:sp>
      <p:sp>
        <p:nvSpPr>
          <p:cNvPr id="37898" name="TextBox 7"/>
          <p:cNvSpPr txBox="1">
            <a:spLocks noChangeArrowheads="1"/>
          </p:cNvSpPr>
          <p:nvPr/>
        </p:nvSpPr>
        <p:spPr bwMode="auto">
          <a:xfrm>
            <a:off x="838200" y="4413250"/>
            <a:ext cx="2743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t>Original – adjusted SR</a:t>
            </a:r>
          </a:p>
        </p:txBody>
      </p:sp>
      <p:sp>
        <p:nvSpPr>
          <p:cNvPr id="37899" name="TextBox 8"/>
          <p:cNvSpPr txBox="1">
            <a:spLocks noChangeArrowheads="1"/>
          </p:cNvSpPr>
          <p:nvPr/>
        </p:nvSpPr>
        <p:spPr bwMode="auto">
          <a:xfrm>
            <a:off x="3429000" y="4427538"/>
            <a:ext cx="27305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t>Revised – cloud layer &amp; adjusted SR</a:t>
            </a:r>
          </a:p>
        </p:txBody>
      </p:sp>
      <p:sp>
        <p:nvSpPr>
          <p:cNvPr id="37900" name="TextBox 9"/>
          <p:cNvSpPr txBox="1">
            <a:spLocks noChangeArrowheads="1"/>
          </p:cNvSpPr>
          <p:nvPr/>
        </p:nvSpPr>
        <p:spPr bwMode="auto">
          <a:xfrm>
            <a:off x="6502400" y="4343400"/>
            <a:ext cx="210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t>Final – SC method</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txBox="1">
            <a:spLocks noGrp="1"/>
          </p:cNvSpPr>
          <p:nvPr/>
        </p:nvSpPr>
        <p:spPr>
          <a:xfrm>
            <a:off x="2743200" y="6324600"/>
            <a:ext cx="3352800" cy="365125"/>
          </a:xfrm>
          <a:prstGeom prst="rect">
            <a:avLst/>
          </a:prstGeom>
          <a:noFill/>
        </p:spPr>
        <p:txBody>
          <a:bodyPr lIns="0" tIns="0" rIns="0" bIns="0" anchor="b"/>
          <a:lstStyle/>
          <a:p>
            <a:pPr algn="ctr" fontAlgn="auto">
              <a:spcBef>
                <a:spcPts val="0"/>
              </a:spcBef>
              <a:spcAft>
                <a:spcPts val="0"/>
              </a:spcAft>
              <a:defRPr/>
            </a:pPr>
            <a:r>
              <a:rPr lang="en-US" sz="1200" b="1">
                <a:solidFill>
                  <a:schemeClr val="tx2">
                    <a:shade val="90000"/>
                  </a:schemeClr>
                </a:solidFill>
                <a:latin typeface="+mn-lt"/>
                <a:cs typeface="+mn-cs"/>
              </a:rPr>
              <a:t>Air Resources Laboratory</a:t>
            </a:r>
          </a:p>
        </p:txBody>
      </p:sp>
      <p:sp>
        <p:nvSpPr>
          <p:cNvPr id="7" name="Slide Number Placeholder 6"/>
          <p:cNvSpPr txBox="1">
            <a:spLocks noGrp="1"/>
          </p:cNvSpPr>
          <p:nvPr/>
        </p:nvSpPr>
        <p:spPr>
          <a:xfrm>
            <a:off x="7924800" y="6324600"/>
            <a:ext cx="762000" cy="365125"/>
          </a:xfrm>
          <a:prstGeom prst="rect">
            <a:avLst/>
          </a:prstGeom>
          <a:noFill/>
        </p:spPr>
        <p:txBody>
          <a:bodyPr lIns="0" tIns="0" rIns="0" bIns="0" anchor="b"/>
          <a:lstStyle/>
          <a:p>
            <a:pPr algn="r" fontAlgn="auto">
              <a:spcBef>
                <a:spcPts val="0"/>
              </a:spcBef>
              <a:spcAft>
                <a:spcPts val="0"/>
              </a:spcAft>
              <a:defRPr/>
            </a:pPr>
            <a:fld id="{9E698746-409A-4DCF-BF15-32D51F15C9FA}" type="slidenum">
              <a:rPr lang="en-US" sz="800" b="1">
                <a:solidFill>
                  <a:schemeClr val="tx2">
                    <a:shade val="90000"/>
                  </a:schemeClr>
                </a:solidFill>
                <a:latin typeface="+mn-lt"/>
                <a:cs typeface="+mn-cs"/>
              </a:rPr>
              <a:pPr algn="r" fontAlgn="auto">
                <a:spcBef>
                  <a:spcPts val="0"/>
                </a:spcBef>
                <a:spcAft>
                  <a:spcPts val="0"/>
                </a:spcAft>
                <a:defRPr/>
              </a:pPr>
              <a:t>55</a:t>
            </a:fld>
            <a:endParaRPr lang="en-US" sz="800" b="1">
              <a:solidFill>
                <a:schemeClr val="tx2">
                  <a:shade val="90000"/>
                </a:schemeClr>
              </a:solidFill>
              <a:latin typeface="+mn-lt"/>
              <a:cs typeface="+mn-cs"/>
            </a:endParaRPr>
          </a:p>
        </p:txBody>
      </p:sp>
      <p:sp>
        <p:nvSpPr>
          <p:cNvPr id="40964" name="Rectangle 2"/>
          <p:cNvSpPr>
            <a:spLocks noGrp="1"/>
          </p:cNvSpPr>
          <p:nvPr>
            <p:ph type="title" idx="4294967295"/>
          </p:nvPr>
        </p:nvSpPr>
        <p:spPr>
          <a:xfrm>
            <a:off x="1676400" y="228600"/>
            <a:ext cx="6019800" cy="914400"/>
          </a:xfrm>
        </p:spPr>
        <p:txBody>
          <a:bodyPr/>
          <a:lstStyle/>
          <a:p>
            <a:pPr algn="ctr" eaLnBrk="1" hangingPunct="1"/>
            <a:r>
              <a:rPr lang="en-US" altLang="en-US" sz="3200" smtClean="0"/>
              <a:t>Emergency Response</a:t>
            </a:r>
            <a:br>
              <a:rPr lang="en-US" altLang="en-US" sz="3200" smtClean="0"/>
            </a:br>
            <a:r>
              <a:rPr lang="en-US" altLang="en-US" sz="2400" smtClean="0"/>
              <a:t>Chemical Releases</a:t>
            </a:r>
          </a:p>
        </p:txBody>
      </p:sp>
      <p:sp>
        <p:nvSpPr>
          <p:cNvPr id="40965" name="Rectangle 3"/>
          <p:cNvSpPr>
            <a:spLocks noGrp="1" noChangeArrowheads="1"/>
          </p:cNvSpPr>
          <p:nvPr>
            <p:ph type="body" sz="half" idx="4294967295"/>
          </p:nvPr>
        </p:nvSpPr>
        <p:spPr bwMode="auto">
          <a:xfrm>
            <a:off x="5638800" y="1295400"/>
            <a:ext cx="3505200" cy="5181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en-US" sz="1600" b="1" smtClean="0"/>
              <a:t>Background</a:t>
            </a:r>
          </a:p>
          <a:p>
            <a:pPr lvl="1" eaLnBrk="1" hangingPunct="1">
              <a:lnSpc>
                <a:spcPct val="90000"/>
              </a:lnSpc>
            </a:pPr>
            <a:r>
              <a:rPr lang="en-US" altLang="en-US" sz="1600" smtClean="0"/>
              <a:t>Post 9/11 applications for forecast offices centrally run</a:t>
            </a:r>
          </a:p>
          <a:p>
            <a:pPr lvl="1" eaLnBrk="1" hangingPunct="1">
              <a:lnSpc>
                <a:spcPct val="90000"/>
              </a:lnSpc>
            </a:pPr>
            <a:r>
              <a:rPr lang="en-US" altLang="en-US" sz="1600" smtClean="0"/>
              <a:t>Initial web interface for weather forecast offices, locally run</a:t>
            </a:r>
          </a:p>
          <a:p>
            <a:pPr lvl="1" eaLnBrk="1" hangingPunct="1">
              <a:lnSpc>
                <a:spcPct val="90000"/>
              </a:lnSpc>
              <a:buFont typeface="Wingdings 2" pitchFamily="18" charset="2"/>
              <a:buNone/>
            </a:pPr>
            <a:endParaRPr lang="en-US" altLang="en-US" sz="1600" smtClean="0"/>
          </a:p>
          <a:p>
            <a:pPr eaLnBrk="1" hangingPunct="1">
              <a:lnSpc>
                <a:spcPct val="90000"/>
              </a:lnSpc>
            </a:pPr>
            <a:r>
              <a:rPr lang="en-US" altLang="en-US" sz="1600" b="1" smtClean="0"/>
              <a:t>Approaches </a:t>
            </a:r>
          </a:p>
          <a:p>
            <a:pPr lvl="1" eaLnBrk="1" hangingPunct="1">
              <a:lnSpc>
                <a:spcPct val="90000"/>
              </a:lnSpc>
            </a:pPr>
            <a:r>
              <a:rPr lang="en-US" altLang="en-US" sz="1600" smtClean="0">
                <a:solidFill>
                  <a:schemeClr val="accent1"/>
                </a:solidFill>
              </a:rPr>
              <a:t>Link to  Computer-Aided Management of Emergency Operations (CAMEO) chemicals data</a:t>
            </a:r>
          </a:p>
          <a:p>
            <a:pPr lvl="1" eaLnBrk="1" hangingPunct="1">
              <a:lnSpc>
                <a:spcPct val="90000"/>
              </a:lnSpc>
            </a:pPr>
            <a:r>
              <a:rPr lang="en-US" altLang="en-US" sz="1600" smtClean="0">
                <a:solidFill>
                  <a:schemeClr val="accent1"/>
                </a:solidFill>
              </a:rPr>
              <a:t>Collaboration with OR&amp;R to include Areal Locations of Hazardous Atmospheres (ALOHA) source model</a:t>
            </a:r>
          </a:p>
          <a:p>
            <a:pPr lvl="1" eaLnBrk="1" hangingPunct="1">
              <a:lnSpc>
                <a:spcPct val="90000"/>
              </a:lnSpc>
              <a:buFont typeface="Wingdings 2" pitchFamily="18" charset="2"/>
              <a:buNone/>
            </a:pPr>
            <a:endParaRPr lang="en-US" altLang="en-US" sz="1600" smtClean="0">
              <a:solidFill>
                <a:schemeClr val="accent2"/>
              </a:solidFill>
            </a:endParaRPr>
          </a:p>
          <a:p>
            <a:pPr eaLnBrk="1" hangingPunct="1">
              <a:lnSpc>
                <a:spcPct val="90000"/>
              </a:lnSpc>
            </a:pPr>
            <a:r>
              <a:rPr lang="en-US" altLang="en-US" sz="1600" b="1" smtClean="0"/>
              <a:t>Applications</a:t>
            </a:r>
          </a:p>
          <a:p>
            <a:pPr lvl="1" eaLnBrk="1" hangingPunct="1">
              <a:lnSpc>
                <a:spcPct val="90000"/>
              </a:lnSpc>
            </a:pPr>
            <a:r>
              <a:rPr lang="en-US" altLang="en-US" sz="1600" smtClean="0"/>
              <a:t>Incorporating real-time chemical plume modeling capability through the web</a:t>
            </a:r>
          </a:p>
          <a:p>
            <a:pPr lvl="1" eaLnBrk="1" hangingPunct="1">
              <a:lnSpc>
                <a:spcPct val="90000"/>
              </a:lnSpc>
              <a:buFont typeface="Wingdings 2" pitchFamily="18" charset="2"/>
              <a:buNone/>
            </a:pPr>
            <a:endParaRPr lang="en-US" altLang="en-US" sz="1600" smtClean="0"/>
          </a:p>
          <a:p>
            <a:pPr lvl="1" eaLnBrk="1" hangingPunct="1">
              <a:lnSpc>
                <a:spcPct val="90000"/>
              </a:lnSpc>
            </a:pPr>
            <a:endParaRPr lang="en-US" altLang="en-US" sz="1800" smtClean="0"/>
          </a:p>
        </p:txBody>
      </p:sp>
      <p:pic>
        <p:nvPicPr>
          <p:cNvPr id="40966" name="Picture 7" descr="cameo"/>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152400" y="1524000"/>
            <a:ext cx="5410200" cy="45005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quarter" idx="10"/>
          </p:nvPr>
        </p:nvSpPr>
        <p:spPr/>
        <p:txBody>
          <a:bodyPr/>
          <a:lstStyle/>
          <a:p>
            <a:pPr>
              <a:defRPr/>
            </a:pPr>
            <a:r>
              <a:rPr lang="en-US" smtClean="0"/>
              <a:t>8/13/2015</a:t>
            </a:r>
            <a:endParaRPr lang="en-US" dirty="0"/>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txBox="1">
            <a:spLocks noGrp="1"/>
          </p:cNvSpPr>
          <p:nvPr/>
        </p:nvSpPr>
        <p:spPr>
          <a:xfrm>
            <a:off x="2743200" y="6324600"/>
            <a:ext cx="3352800" cy="365125"/>
          </a:xfrm>
          <a:prstGeom prst="rect">
            <a:avLst/>
          </a:prstGeom>
          <a:noFill/>
        </p:spPr>
        <p:txBody>
          <a:bodyPr lIns="0" tIns="0" rIns="0" bIns="0" anchor="b"/>
          <a:lstStyle/>
          <a:p>
            <a:pPr algn="ctr" fontAlgn="auto">
              <a:spcBef>
                <a:spcPts val="0"/>
              </a:spcBef>
              <a:spcAft>
                <a:spcPts val="0"/>
              </a:spcAft>
              <a:defRPr/>
            </a:pPr>
            <a:r>
              <a:rPr lang="en-US" sz="1200" b="1">
                <a:solidFill>
                  <a:schemeClr val="tx2">
                    <a:shade val="90000"/>
                  </a:schemeClr>
                </a:solidFill>
                <a:latin typeface="+mn-lt"/>
                <a:cs typeface="+mn-cs"/>
              </a:rPr>
              <a:t>Air Resources Laboratory</a:t>
            </a:r>
          </a:p>
        </p:txBody>
      </p:sp>
      <p:sp>
        <p:nvSpPr>
          <p:cNvPr id="7" name="Slide Number Placeholder 6"/>
          <p:cNvSpPr txBox="1">
            <a:spLocks noGrp="1"/>
          </p:cNvSpPr>
          <p:nvPr/>
        </p:nvSpPr>
        <p:spPr>
          <a:xfrm>
            <a:off x="7924800" y="6324600"/>
            <a:ext cx="762000" cy="365125"/>
          </a:xfrm>
          <a:prstGeom prst="rect">
            <a:avLst/>
          </a:prstGeom>
          <a:noFill/>
        </p:spPr>
        <p:txBody>
          <a:bodyPr lIns="0" tIns="0" rIns="0" bIns="0" anchor="b"/>
          <a:lstStyle/>
          <a:p>
            <a:pPr algn="r" fontAlgn="auto">
              <a:spcBef>
                <a:spcPts val="0"/>
              </a:spcBef>
              <a:spcAft>
                <a:spcPts val="0"/>
              </a:spcAft>
              <a:defRPr/>
            </a:pPr>
            <a:fld id="{A4EDC7C2-6E92-46E1-9726-05B9750EE3DE}" type="slidenum">
              <a:rPr lang="en-US" sz="800" b="1">
                <a:solidFill>
                  <a:schemeClr val="tx2">
                    <a:shade val="90000"/>
                  </a:schemeClr>
                </a:solidFill>
                <a:latin typeface="+mn-lt"/>
                <a:cs typeface="+mn-cs"/>
              </a:rPr>
              <a:pPr algn="r" fontAlgn="auto">
                <a:spcBef>
                  <a:spcPts val="0"/>
                </a:spcBef>
                <a:spcAft>
                  <a:spcPts val="0"/>
                </a:spcAft>
                <a:defRPr/>
              </a:pPr>
              <a:t>56</a:t>
            </a:fld>
            <a:endParaRPr lang="en-US" sz="800" b="1">
              <a:solidFill>
                <a:schemeClr val="tx2">
                  <a:shade val="90000"/>
                </a:schemeClr>
              </a:solidFill>
              <a:latin typeface="+mn-lt"/>
              <a:cs typeface="+mn-cs"/>
            </a:endParaRPr>
          </a:p>
        </p:txBody>
      </p:sp>
      <p:sp>
        <p:nvSpPr>
          <p:cNvPr id="41988" name="Rectangle 2"/>
          <p:cNvSpPr>
            <a:spLocks noGrp="1"/>
          </p:cNvSpPr>
          <p:nvPr>
            <p:ph type="title" idx="4294967295"/>
          </p:nvPr>
        </p:nvSpPr>
        <p:spPr>
          <a:xfrm>
            <a:off x="1447800" y="228600"/>
            <a:ext cx="6019800" cy="838200"/>
          </a:xfrm>
        </p:spPr>
        <p:txBody>
          <a:bodyPr/>
          <a:lstStyle/>
          <a:p>
            <a:pPr algn="ctr" eaLnBrk="1" hangingPunct="1"/>
            <a:r>
              <a:rPr lang="en-US" altLang="en-US" sz="3200" smtClean="0"/>
              <a:t>Emergency Response</a:t>
            </a:r>
            <a:br>
              <a:rPr lang="en-US" altLang="en-US" sz="3200" smtClean="0"/>
            </a:br>
            <a:r>
              <a:rPr lang="en-US" altLang="en-US" sz="2400" smtClean="0"/>
              <a:t>Volcanic Eruptions</a:t>
            </a:r>
          </a:p>
        </p:txBody>
      </p:sp>
      <p:sp>
        <p:nvSpPr>
          <p:cNvPr id="41989" name="Rectangle 3"/>
          <p:cNvSpPr>
            <a:spLocks noGrp="1" noChangeArrowheads="1"/>
          </p:cNvSpPr>
          <p:nvPr>
            <p:ph type="body" sz="half" idx="4294967295"/>
          </p:nvPr>
        </p:nvSpPr>
        <p:spPr bwMode="auto">
          <a:xfrm>
            <a:off x="5181600" y="1524000"/>
            <a:ext cx="4038600" cy="457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altLang="en-US" sz="1800" b="1" smtClean="0"/>
              <a:t>Background</a:t>
            </a:r>
          </a:p>
          <a:p>
            <a:pPr lvl="1" eaLnBrk="1" hangingPunct="1">
              <a:lnSpc>
                <a:spcPct val="80000"/>
              </a:lnSpc>
            </a:pPr>
            <a:r>
              <a:rPr lang="en-US" altLang="en-US" sz="1800" smtClean="0"/>
              <a:t>Mt. St. Helens – forecast trajectories to the USGS</a:t>
            </a:r>
          </a:p>
          <a:p>
            <a:pPr lvl="1" eaLnBrk="1" hangingPunct="1">
              <a:lnSpc>
                <a:spcPct val="80000"/>
              </a:lnSpc>
            </a:pPr>
            <a:r>
              <a:rPr lang="en-US" altLang="en-US" sz="1800" smtClean="0"/>
              <a:t>Mt. Redoubt – KLM encounter</a:t>
            </a:r>
          </a:p>
          <a:p>
            <a:pPr lvl="1" eaLnBrk="1" hangingPunct="1">
              <a:lnSpc>
                <a:spcPct val="80000"/>
              </a:lnSpc>
              <a:buFont typeface="Wingdings 2" pitchFamily="18" charset="2"/>
              <a:buNone/>
            </a:pPr>
            <a:endParaRPr lang="en-US" altLang="en-US" sz="1800" smtClean="0"/>
          </a:p>
          <a:p>
            <a:pPr eaLnBrk="1" hangingPunct="1">
              <a:lnSpc>
                <a:spcPct val="80000"/>
              </a:lnSpc>
            </a:pPr>
            <a:r>
              <a:rPr lang="en-US" altLang="en-US" sz="1800" b="1" smtClean="0"/>
              <a:t>Approaches</a:t>
            </a:r>
          </a:p>
          <a:p>
            <a:pPr lvl="1" eaLnBrk="1" hangingPunct="1">
              <a:lnSpc>
                <a:spcPct val="80000"/>
              </a:lnSpc>
            </a:pPr>
            <a:r>
              <a:rPr lang="en-US" altLang="en-US" sz="1800" smtClean="0"/>
              <a:t>Source term uncertainty (mass, particle size, height)</a:t>
            </a:r>
          </a:p>
          <a:p>
            <a:pPr lvl="1" eaLnBrk="1" hangingPunct="1">
              <a:lnSpc>
                <a:spcPct val="80000"/>
              </a:lnSpc>
            </a:pPr>
            <a:r>
              <a:rPr lang="en-US" altLang="en-US" sz="1800" smtClean="0">
                <a:solidFill>
                  <a:schemeClr val="accent1"/>
                </a:solidFill>
              </a:rPr>
              <a:t>Quantitative air concentration</a:t>
            </a:r>
          </a:p>
          <a:p>
            <a:pPr lvl="1" eaLnBrk="1" hangingPunct="1">
              <a:lnSpc>
                <a:spcPct val="80000"/>
              </a:lnSpc>
              <a:buFont typeface="Wingdings 2" pitchFamily="18" charset="2"/>
              <a:buNone/>
            </a:pPr>
            <a:endParaRPr lang="en-US" altLang="en-US" sz="1800" smtClean="0">
              <a:solidFill>
                <a:schemeClr val="accent1"/>
              </a:solidFill>
            </a:endParaRPr>
          </a:p>
          <a:p>
            <a:pPr eaLnBrk="1" hangingPunct="1">
              <a:lnSpc>
                <a:spcPct val="80000"/>
              </a:lnSpc>
            </a:pPr>
            <a:r>
              <a:rPr lang="en-US" altLang="en-US" sz="1800" b="1" smtClean="0"/>
              <a:t>Applications</a:t>
            </a:r>
          </a:p>
          <a:p>
            <a:pPr lvl="1" eaLnBrk="1" hangingPunct="1">
              <a:lnSpc>
                <a:spcPct val="80000"/>
              </a:lnSpc>
            </a:pPr>
            <a:r>
              <a:rPr lang="en-US" altLang="en-US" sz="1800" smtClean="0"/>
              <a:t>Primary customer is the Washington Volcanic Ash Advisory Center (NCEP and NESDIS)</a:t>
            </a:r>
          </a:p>
          <a:p>
            <a:pPr lvl="1" eaLnBrk="1" hangingPunct="1">
              <a:lnSpc>
                <a:spcPct val="80000"/>
              </a:lnSpc>
            </a:pPr>
            <a:r>
              <a:rPr lang="en-US" altLang="en-US" sz="1800" smtClean="0">
                <a:solidFill>
                  <a:schemeClr val="accent1"/>
                </a:solidFill>
              </a:rPr>
              <a:t>HYSPLIT installed in Australia, Argentina, and AFWA</a:t>
            </a:r>
          </a:p>
        </p:txBody>
      </p:sp>
      <p:pic>
        <p:nvPicPr>
          <p:cNvPr id="41990" name="Picture 7" descr="Hysplit_05_loop.g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447800"/>
            <a:ext cx="49466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quarter" idx="10"/>
          </p:nvPr>
        </p:nvSpPr>
        <p:spPr/>
        <p:txBody>
          <a:bodyPr/>
          <a:lstStyle/>
          <a:p>
            <a:pPr>
              <a:defRPr/>
            </a:pPr>
            <a:r>
              <a:rPr lang="en-US" smtClean="0"/>
              <a:t>8/13/2015</a:t>
            </a:r>
            <a:endParaRPr lang="en-US" dirty="0"/>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5"/>
          <p:cNvSpPr txBox="1">
            <a:spLocks noGrp="1"/>
          </p:cNvSpPr>
          <p:nvPr/>
        </p:nvSpPr>
        <p:spPr>
          <a:xfrm>
            <a:off x="2743200" y="6324600"/>
            <a:ext cx="3352800" cy="365125"/>
          </a:xfrm>
          <a:prstGeom prst="rect">
            <a:avLst/>
          </a:prstGeom>
          <a:noFill/>
        </p:spPr>
        <p:txBody>
          <a:bodyPr lIns="0" tIns="0" rIns="0" bIns="0" anchor="b"/>
          <a:lstStyle/>
          <a:p>
            <a:pPr algn="ctr" fontAlgn="auto">
              <a:spcBef>
                <a:spcPts val="0"/>
              </a:spcBef>
              <a:spcAft>
                <a:spcPts val="0"/>
              </a:spcAft>
              <a:defRPr/>
            </a:pPr>
            <a:r>
              <a:rPr lang="en-US" sz="1200" b="1">
                <a:solidFill>
                  <a:schemeClr val="tx2">
                    <a:shade val="90000"/>
                  </a:schemeClr>
                </a:solidFill>
                <a:latin typeface="+mn-lt"/>
                <a:cs typeface="+mn-cs"/>
              </a:rPr>
              <a:t>Air Resources Laboratory</a:t>
            </a:r>
          </a:p>
        </p:txBody>
      </p:sp>
      <p:sp>
        <p:nvSpPr>
          <p:cNvPr id="43011" name="Rectangle 2"/>
          <p:cNvSpPr>
            <a:spLocks noGrp="1"/>
          </p:cNvSpPr>
          <p:nvPr>
            <p:ph type="title" idx="4294967295"/>
          </p:nvPr>
        </p:nvSpPr>
        <p:spPr>
          <a:xfrm>
            <a:off x="1295400" y="152400"/>
            <a:ext cx="7391400" cy="838200"/>
          </a:xfrm>
        </p:spPr>
        <p:txBody>
          <a:bodyPr/>
          <a:lstStyle/>
          <a:p>
            <a:pPr algn="ctr" eaLnBrk="1" hangingPunct="1"/>
            <a:r>
              <a:rPr lang="en-US" altLang="en-US" sz="3200" smtClean="0"/>
              <a:t>Decision Support</a:t>
            </a:r>
            <a:br>
              <a:rPr lang="en-US" altLang="en-US" sz="3200" smtClean="0"/>
            </a:br>
            <a:r>
              <a:rPr lang="en-US" altLang="en-US" sz="3200" smtClean="0"/>
              <a:t> </a:t>
            </a:r>
            <a:r>
              <a:rPr lang="en-US" altLang="en-US" sz="2400" smtClean="0"/>
              <a:t>Real-time Environmental Applications and Display sYstem</a:t>
            </a:r>
          </a:p>
        </p:txBody>
      </p:sp>
      <p:sp>
        <p:nvSpPr>
          <p:cNvPr id="43012" name="Rectangle 3"/>
          <p:cNvSpPr>
            <a:spLocks noGrp="1" noChangeArrowheads="1"/>
          </p:cNvSpPr>
          <p:nvPr>
            <p:ph type="body" sz="half" idx="4294967295"/>
          </p:nvPr>
        </p:nvSpPr>
        <p:spPr bwMode="auto">
          <a:xfrm>
            <a:off x="152400" y="4191000"/>
            <a:ext cx="4038600" cy="2209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800" b="1" smtClean="0"/>
              <a:t>Training</a:t>
            </a:r>
          </a:p>
          <a:p>
            <a:pPr lvl="1" eaLnBrk="1" hangingPunct="1"/>
            <a:r>
              <a:rPr lang="en-US" altLang="en-US" sz="1800" smtClean="0"/>
              <a:t>Participants from US and international governments, private industry, and academia</a:t>
            </a:r>
          </a:p>
          <a:p>
            <a:pPr lvl="1" eaLnBrk="1" hangingPunct="1"/>
            <a:r>
              <a:rPr lang="en-US" altLang="en-US" sz="1800" smtClean="0"/>
              <a:t>Web Forum with more than 1,000 participants </a:t>
            </a:r>
          </a:p>
          <a:p>
            <a:pPr lvl="1" eaLnBrk="1" hangingPunct="1"/>
            <a:r>
              <a:rPr lang="en-US" altLang="en-US" sz="1800" smtClean="0"/>
              <a:t>COMET </a:t>
            </a:r>
          </a:p>
        </p:txBody>
      </p:sp>
      <p:pic>
        <p:nvPicPr>
          <p:cNvPr id="43013" name="Picture 7" descr="sp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048000"/>
            <a:ext cx="4267200" cy="334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Rectangle 8"/>
          <p:cNvSpPr>
            <a:spLocks noChangeArrowheads="1"/>
          </p:cNvSpPr>
          <p:nvPr/>
        </p:nvSpPr>
        <p:spPr bwMode="auto">
          <a:xfrm>
            <a:off x="4876800" y="1219200"/>
            <a:ext cx="4038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eaLnBrk="0" hangingPunct="0">
              <a:defRPr>
                <a:solidFill>
                  <a:schemeClr val="tx1"/>
                </a:solidFill>
                <a:latin typeface="Arial" charset="0"/>
                <a:cs typeface="Arial" charset="0"/>
              </a:defRPr>
            </a:lvl1pPr>
            <a:lvl2pPr marL="639763" indent="-246063"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20000"/>
              </a:spcBef>
              <a:buClr>
                <a:srgbClr val="0BD0D9"/>
              </a:buClr>
              <a:buSzPct val="95000"/>
              <a:buFont typeface="Wingdings 2" pitchFamily="18" charset="2"/>
              <a:buChar char=""/>
            </a:pPr>
            <a:r>
              <a:rPr lang="en-US" altLang="en-US" b="1">
                <a:latin typeface="Calibri" pitchFamily="34" charset="0"/>
              </a:rPr>
              <a:t>Public Web Interface</a:t>
            </a:r>
          </a:p>
          <a:p>
            <a:pPr lvl="1" eaLnBrk="1" hangingPunct="1">
              <a:spcBef>
                <a:spcPct val="20000"/>
              </a:spcBef>
              <a:buClr>
                <a:schemeClr val="accent1"/>
              </a:buClr>
              <a:buSzPct val="85000"/>
              <a:buFont typeface="Wingdings 2" pitchFamily="18" charset="2"/>
              <a:buChar char=""/>
            </a:pPr>
            <a:r>
              <a:rPr lang="en-US" altLang="en-US">
                <a:latin typeface="Calibri" pitchFamily="34" charset="0"/>
                <a:ea typeface="ＭＳ Ｐゴシック" pitchFamily="34" charset="-128"/>
              </a:rPr>
              <a:t>80,000 unregistered user runs on average per month</a:t>
            </a:r>
          </a:p>
          <a:p>
            <a:pPr lvl="1" eaLnBrk="1" hangingPunct="1">
              <a:spcBef>
                <a:spcPct val="20000"/>
              </a:spcBef>
              <a:buClr>
                <a:schemeClr val="accent1"/>
              </a:buClr>
              <a:buSzPct val="85000"/>
              <a:buFont typeface="Wingdings 2" pitchFamily="18" charset="2"/>
              <a:buChar char=""/>
            </a:pPr>
            <a:r>
              <a:rPr lang="en-US" altLang="en-US">
                <a:latin typeface="Calibri" pitchFamily="34" charset="0"/>
                <a:ea typeface="ＭＳ Ｐゴシック" pitchFamily="34" charset="-128"/>
              </a:rPr>
              <a:t>Mirror and backup capabilities (only one in Spain)</a:t>
            </a:r>
          </a:p>
        </p:txBody>
      </p:sp>
      <p:pic>
        <p:nvPicPr>
          <p:cNvPr id="430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75" y="1195388"/>
            <a:ext cx="4619625" cy="2843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e Placeholder 1"/>
          <p:cNvSpPr>
            <a:spLocks noGrp="1"/>
          </p:cNvSpPr>
          <p:nvPr>
            <p:ph type="dt" sz="quarter" idx="10"/>
          </p:nvPr>
        </p:nvSpPr>
        <p:spPr/>
        <p:txBody>
          <a:bodyPr/>
          <a:lstStyle/>
          <a:p>
            <a:pPr>
              <a:defRPr/>
            </a:pPr>
            <a:r>
              <a:rPr lang="en-US" smtClean="0"/>
              <a:t>8/13/2015</a:t>
            </a:r>
            <a:endParaRPr lang="en-US" dirty="0"/>
          </a:p>
        </p:txBody>
      </p:sp>
      <p:sp>
        <p:nvSpPr>
          <p:cNvPr id="4" name="Slide Number Placeholder 3"/>
          <p:cNvSpPr>
            <a:spLocks noGrp="1"/>
          </p:cNvSpPr>
          <p:nvPr>
            <p:ph type="sldNum" sz="quarter" idx="12"/>
          </p:nvPr>
        </p:nvSpPr>
        <p:spPr/>
        <p:txBody>
          <a:bodyPr/>
          <a:lstStyle/>
          <a:p>
            <a:pPr>
              <a:defRPr/>
            </a:pPr>
            <a:fld id="{5554E73D-EA1C-44E5-BF8E-C85A2AB474AD}" type="slidenum">
              <a:rPr lang="en-US" smtClean="0"/>
              <a:pPr>
                <a:defRPr/>
              </a:pPr>
              <a:t>57</a:t>
            </a:fld>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ooter Placeholder 5"/>
          <p:cNvSpPr txBox="1">
            <a:spLocks noGrp="1"/>
          </p:cNvSpPr>
          <p:nvPr/>
        </p:nvSpPr>
        <p:spPr>
          <a:xfrm>
            <a:off x="2743200" y="6324600"/>
            <a:ext cx="3352800" cy="365125"/>
          </a:xfrm>
          <a:prstGeom prst="rect">
            <a:avLst/>
          </a:prstGeom>
          <a:noFill/>
        </p:spPr>
        <p:txBody>
          <a:bodyPr lIns="0" tIns="0" rIns="0" bIns="0" anchor="b"/>
          <a:lstStyle/>
          <a:p>
            <a:pPr algn="ctr" fontAlgn="auto">
              <a:spcBef>
                <a:spcPts val="0"/>
              </a:spcBef>
              <a:spcAft>
                <a:spcPts val="0"/>
              </a:spcAft>
              <a:defRPr/>
            </a:pPr>
            <a:r>
              <a:rPr lang="en-US" sz="1200" b="1">
                <a:solidFill>
                  <a:schemeClr val="tx2">
                    <a:shade val="90000"/>
                  </a:schemeClr>
                </a:solidFill>
                <a:latin typeface="+mn-lt"/>
                <a:cs typeface="+mn-cs"/>
              </a:rPr>
              <a:t>Air Resources Laboratory</a:t>
            </a:r>
          </a:p>
        </p:txBody>
      </p:sp>
      <p:sp>
        <p:nvSpPr>
          <p:cNvPr id="44" name="Slide Number Placeholder 6"/>
          <p:cNvSpPr txBox="1">
            <a:spLocks noGrp="1"/>
          </p:cNvSpPr>
          <p:nvPr/>
        </p:nvSpPr>
        <p:spPr>
          <a:xfrm>
            <a:off x="7924800" y="6324600"/>
            <a:ext cx="762000" cy="365125"/>
          </a:xfrm>
          <a:prstGeom prst="rect">
            <a:avLst/>
          </a:prstGeom>
          <a:noFill/>
        </p:spPr>
        <p:txBody>
          <a:bodyPr lIns="0" tIns="0" rIns="0" bIns="0" anchor="b"/>
          <a:lstStyle/>
          <a:p>
            <a:pPr algn="r" fontAlgn="auto">
              <a:spcBef>
                <a:spcPts val="0"/>
              </a:spcBef>
              <a:spcAft>
                <a:spcPts val="0"/>
              </a:spcAft>
              <a:defRPr/>
            </a:pPr>
            <a:fld id="{E082E93E-B604-4EAE-84ED-4519129E5ABB}" type="slidenum">
              <a:rPr lang="en-US" sz="800" b="1">
                <a:solidFill>
                  <a:schemeClr val="tx2">
                    <a:shade val="90000"/>
                  </a:schemeClr>
                </a:solidFill>
                <a:latin typeface="+mn-lt"/>
                <a:cs typeface="+mn-cs"/>
              </a:rPr>
              <a:pPr algn="r" fontAlgn="auto">
                <a:spcBef>
                  <a:spcPts val="0"/>
                </a:spcBef>
                <a:spcAft>
                  <a:spcPts val="0"/>
                </a:spcAft>
                <a:defRPr/>
              </a:pPr>
              <a:t>58</a:t>
            </a:fld>
            <a:endParaRPr lang="en-US" sz="800" b="1">
              <a:solidFill>
                <a:schemeClr val="tx2">
                  <a:shade val="90000"/>
                </a:schemeClr>
              </a:solidFill>
              <a:latin typeface="+mn-lt"/>
              <a:cs typeface="+mn-cs"/>
            </a:endParaRPr>
          </a:p>
        </p:txBody>
      </p:sp>
      <p:sp>
        <p:nvSpPr>
          <p:cNvPr id="45060" name="Rectangle 2"/>
          <p:cNvSpPr>
            <a:spLocks noGrp="1"/>
          </p:cNvSpPr>
          <p:nvPr>
            <p:ph type="title" idx="4294967295"/>
          </p:nvPr>
        </p:nvSpPr>
        <p:spPr>
          <a:xfrm>
            <a:off x="1066800" y="0"/>
            <a:ext cx="7696200" cy="838200"/>
          </a:xfrm>
        </p:spPr>
        <p:txBody>
          <a:bodyPr/>
          <a:lstStyle/>
          <a:p>
            <a:pPr algn="ctr" eaLnBrk="1" hangingPunct="1"/>
            <a:r>
              <a:rPr lang="en-US" altLang="en-US" sz="3200" smtClean="0"/>
              <a:t>Air Quality</a:t>
            </a:r>
            <a:br>
              <a:rPr lang="en-US" altLang="en-US" sz="3200" smtClean="0"/>
            </a:br>
            <a:r>
              <a:rPr lang="en-US" altLang="en-US" sz="2400" smtClean="0"/>
              <a:t>Source-Receptor Analysis: Expansion to Mercury</a:t>
            </a:r>
          </a:p>
        </p:txBody>
      </p:sp>
      <p:sp>
        <p:nvSpPr>
          <p:cNvPr id="45061" name="Rectangle 3"/>
          <p:cNvSpPr>
            <a:spLocks noGrp="1" noChangeArrowheads="1"/>
          </p:cNvSpPr>
          <p:nvPr>
            <p:ph type="body" sz="half" idx="4294967295"/>
          </p:nvPr>
        </p:nvSpPr>
        <p:spPr bwMode="auto">
          <a:xfrm>
            <a:off x="6096000" y="1295400"/>
            <a:ext cx="2743200" cy="3733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buFont typeface="Wingdings 2" pitchFamily="18" charset="2"/>
              <a:buNone/>
            </a:pPr>
            <a:endParaRPr lang="en-US" altLang="en-US" sz="1800" smtClean="0"/>
          </a:p>
          <a:p>
            <a:pPr eaLnBrk="1" hangingPunct="1">
              <a:lnSpc>
                <a:spcPct val="80000"/>
              </a:lnSpc>
            </a:pPr>
            <a:r>
              <a:rPr lang="en-US" altLang="en-US" sz="1600" b="1" smtClean="0"/>
              <a:t>Approaches</a:t>
            </a:r>
          </a:p>
          <a:p>
            <a:pPr lvl="1" eaLnBrk="1" hangingPunct="1">
              <a:lnSpc>
                <a:spcPct val="80000"/>
              </a:lnSpc>
            </a:pPr>
            <a:r>
              <a:rPr lang="en-US" altLang="en-US" sz="1600" smtClean="0"/>
              <a:t>Lagrangian focus to optimize source-receptor capability</a:t>
            </a:r>
          </a:p>
          <a:p>
            <a:pPr lvl="1" eaLnBrk="1" hangingPunct="1">
              <a:lnSpc>
                <a:spcPct val="80000"/>
              </a:lnSpc>
            </a:pPr>
            <a:r>
              <a:rPr lang="en-US" altLang="en-US" sz="1600" smtClean="0"/>
              <a:t>Specialized receptor accounting algorithms</a:t>
            </a:r>
          </a:p>
          <a:p>
            <a:pPr lvl="1" eaLnBrk="1" hangingPunct="1">
              <a:lnSpc>
                <a:spcPct val="80000"/>
              </a:lnSpc>
            </a:pPr>
            <a:r>
              <a:rPr lang="en-US" altLang="en-US" sz="1600" smtClean="0"/>
              <a:t>Emission based analyses</a:t>
            </a:r>
          </a:p>
          <a:p>
            <a:pPr lvl="1" eaLnBrk="1" hangingPunct="1">
              <a:lnSpc>
                <a:spcPct val="80000"/>
              </a:lnSpc>
              <a:buFont typeface="Wingdings 2" pitchFamily="18" charset="2"/>
              <a:buNone/>
            </a:pPr>
            <a:endParaRPr lang="en-US" altLang="en-US" sz="1600" smtClean="0"/>
          </a:p>
          <a:p>
            <a:pPr eaLnBrk="1" hangingPunct="1">
              <a:lnSpc>
                <a:spcPct val="80000"/>
              </a:lnSpc>
            </a:pPr>
            <a:r>
              <a:rPr lang="en-US" altLang="en-US" sz="1600" b="1" smtClean="0"/>
              <a:t>Applications</a:t>
            </a:r>
          </a:p>
          <a:p>
            <a:pPr lvl="1" eaLnBrk="1" hangingPunct="1">
              <a:lnSpc>
                <a:spcPct val="80000"/>
              </a:lnSpc>
            </a:pPr>
            <a:r>
              <a:rPr lang="en-US" altLang="en-US" sz="1600" smtClean="0"/>
              <a:t>Extension to global domain to compute background values</a:t>
            </a:r>
          </a:p>
          <a:p>
            <a:pPr lvl="1" eaLnBrk="1" hangingPunct="1">
              <a:lnSpc>
                <a:spcPct val="80000"/>
              </a:lnSpc>
              <a:buFont typeface="Wingdings 2" pitchFamily="18" charset="2"/>
              <a:buNone/>
            </a:pPr>
            <a:endParaRPr lang="en-US" altLang="en-US" sz="1600" smtClean="0"/>
          </a:p>
        </p:txBody>
      </p:sp>
      <p:pic>
        <p:nvPicPr>
          <p:cNvPr id="45062" name="Picture 4" descr="eastern_na_for_site_map.jpg"/>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rcRect r="7655" b="1666"/>
          <a:stretch>
            <a:fillRect/>
          </a:stretch>
        </p:blipFill>
        <p:spPr bwMode="auto">
          <a:xfrm>
            <a:off x="381000" y="1371600"/>
            <a:ext cx="5791200" cy="4435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063" name="Group 41"/>
          <p:cNvGrpSpPr>
            <a:grpSpLocks/>
          </p:cNvGrpSpPr>
          <p:nvPr/>
        </p:nvGrpSpPr>
        <p:grpSpPr bwMode="auto">
          <a:xfrm>
            <a:off x="4876800" y="1676400"/>
            <a:ext cx="1022350" cy="1762125"/>
            <a:chOff x="6934200" y="1476378"/>
            <a:chExt cx="1022241" cy="1762135"/>
          </a:xfrm>
        </p:grpSpPr>
        <p:sp>
          <p:nvSpPr>
            <p:cNvPr id="26" name="Rectangle 25"/>
            <p:cNvSpPr/>
            <p:nvPr/>
          </p:nvSpPr>
          <p:spPr>
            <a:xfrm>
              <a:off x="6934200" y="1536703"/>
              <a:ext cx="957161" cy="170181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000"/>
            </a:p>
          </p:txBody>
        </p:sp>
        <p:sp>
          <p:nvSpPr>
            <p:cNvPr id="45079" name="Text Box 21"/>
            <p:cNvSpPr txBox="1">
              <a:spLocks noChangeArrowheads="1"/>
            </p:cNvSpPr>
            <p:nvPr/>
          </p:nvSpPr>
          <p:spPr bwMode="auto">
            <a:xfrm>
              <a:off x="6978645" y="1476378"/>
              <a:ext cx="887318" cy="457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200" b="1">
                  <a:latin typeface="Calibri" pitchFamily="34" charset="0"/>
                </a:rPr>
                <a:t>Emissions</a:t>
              </a:r>
            </a:p>
            <a:p>
              <a:pPr eaLnBrk="1" hangingPunct="1"/>
              <a:r>
                <a:rPr lang="en-US" altLang="en-US" sz="1200" b="1">
                  <a:latin typeface="Calibri" pitchFamily="34" charset="0"/>
                </a:rPr>
                <a:t> (kg/yr)</a:t>
              </a:r>
            </a:p>
          </p:txBody>
        </p:sp>
        <p:sp>
          <p:nvSpPr>
            <p:cNvPr id="45080" name="Text Box 26"/>
            <p:cNvSpPr txBox="1">
              <a:spLocks noChangeArrowheads="1"/>
            </p:cNvSpPr>
            <p:nvPr/>
          </p:nvSpPr>
          <p:spPr bwMode="auto">
            <a:xfrm>
              <a:off x="7084996" y="2025656"/>
              <a:ext cx="565090" cy="244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000" b="1">
                  <a:latin typeface="Courier New" pitchFamily="49" charset="0"/>
                </a:rPr>
                <a:t>10-50</a:t>
              </a:r>
            </a:p>
          </p:txBody>
        </p:sp>
        <p:sp>
          <p:nvSpPr>
            <p:cNvPr id="45081" name="Text Box 27"/>
            <p:cNvSpPr txBox="1">
              <a:spLocks noChangeArrowheads="1"/>
            </p:cNvSpPr>
            <p:nvPr/>
          </p:nvSpPr>
          <p:spPr bwMode="auto">
            <a:xfrm>
              <a:off x="7077060" y="2212982"/>
              <a:ext cx="641281" cy="244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000" b="1">
                  <a:latin typeface="Courier New" pitchFamily="49" charset="0"/>
                </a:rPr>
                <a:t>50-100</a:t>
              </a:r>
            </a:p>
          </p:txBody>
        </p:sp>
        <p:sp>
          <p:nvSpPr>
            <p:cNvPr id="45082" name="Text Box 28"/>
            <p:cNvSpPr txBox="1">
              <a:spLocks noChangeArrowheads="1"/>
            </p:cNvSpPr>
            <p:nvPr/>
          </p:nvSpPr>
          <p:spPr bwMode="auto">
            <a:xfrm>
              <a:off x="7077060" y="2390783"/>
              <a:ext cx="717473" cy="244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000" b="1">
                  <a:latin typeface="Courier New" pitchFamily="49" charset="0"/>
                </a:rPr>
                <a:t>100–300</a:t>
              </a:r>
            </a:p>
          </p:txBody>
        </p:sp>
        <p:sp>
          <p:nvSpPr>
            <p:cNvPr id="45083" name="Text Box 30"/>
            <p:cNvSpPr txBox="1">
              <a:spLocks noChangeArrowheads="1"/>
            </p:cNvSpPr>
            <p:nvPr/>
          </p:nvSpPr>
          <p:spPr bwMode="auto">
            <a:xfrm>
              <a:off x="7086584" y="1884368"/>
              <a:ext cx="488898" cy="244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000" b="1">
                  <a:latin typeface="Courier New" pitchFamily="49" charset="0"/>
                </a:rPr>
                <a:t>5-10</a:t>
              </a:r>
            </a:p>
          </p:txBody>
        </p:sp>
        <p:sp>
          <p:nvSpPr>
            <p:cNvPr id="45084" name="Text Box 28"/>
            <p:cNvSpPr txBox="1">
              <a:spLocks noChangeArrowheads="1"/>
            </p:cNvSpPr>
            <p:nvPr/>
          </p:nvSpPr>
          <p:spPr bwMode="auto">
            <a:xfrm>
              <a:off x="7077060" y="2566997"/>
              <a:ext cx="717473" cy="244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000" b="1">
                  <a:latin typeface="Courier New" pitchFamily="49" charset="0"/>
                </a:rPr>
                <a:t>300–500</a:t>
              </a:r>
            </a:p>
          </p:txBody>
        </p:sp>
        <p:sp>
          <p:nvSpPr>
            <p:cNvPr id="45085" name="Text Box 28"/>
            <p:cNvSpPr txBox="1">
              <a:spLocks noChangeArrowheads="1"/>
            </p:cNvSpPr>
            <p:nvPr/>
          </p:nvSpPr>
          <p:spPr bwMode="auto">
            <a:xfrm>
              <a:off x="7086584" y="2755910"/>
              <a:ext cx="793665" cy="244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000" b="1">
                  <a:latin typeface="Courier New" pitchFamily="49" charset="0"/>
                </a:rPr>
                <a:t>500–1000</a:t>
              </a:r>
            </a:p>
          </p:txBody>
        </p:sp>
        <p:sp>
          <p:nvSpPr>
            <p:cNvPr id="45086" name="Text Box 28"/>
            <p:cNvSpPr txBox="1">
              <a:spLocks noChangeArrowheads="1"/>
            </p:cNvSpPr>
            <p:nvPr/>
          </p:nvSpPr>
          <p:spPr bwMode="auto">
            <a:xfrm>
              <a:off x="7086584" y="2971811"/>
              <a:ext cx="869857" cy="244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000" b="1">
                  <a:latin typeface="Courier New" pitchFamily="49" charset="0"/>
                </a:rPr>
                <a:t>1000–3500</a:t>
              </a:r>
            </a:p>
          </p:txBody>
        </p:sp>
        <p:sp>
          <p:nvSpPr>
            <p:cNvPr id="35" name="Oval 34"/>
            <p:cNvSpPr/>
            <p:nvPr/>
          </p:nvSpPr>
          <p:spPr>
            <a:xfrm>
              <a:off x="7050076" y="2103445"/>
              <a:ext cx="42857" cy="4286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000"/>
            </a:p>
          </p:txBody>
        </p:sp>
        <p:sp>
          <p:nvSpPr>
            <p:cNvPr id="36" name="Rectangle 35"/>
            <p:cNvSpPr/>
            <p:nvPr/>
          </p:nvSpPr>
          <p:spPr>
            <a:xfrm>
              <a:off x="7040552" y="2466984"/>
              <a:ext cx="63493" cy="635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000"/>
            </a:p>
          </p:txBody>
        </p:sp>
        <p:sp>
          <p:nvSpPr>
            <p:cNvPr id="37" name="Isosceles Triangle 36"/>
            <p:cNvSpPr/>
            <p:nvPr/>
          </p:nvSpPr>
          <p:spPr>
            <a:xfrm>
              <a:off x="7045313" y="2284421"/>
              <a:ext cx="53969" cy="52387"/>
            </a:xfrm>
            <a:prstGeom prst="triangl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000"/>
            </a:p>
          </p:txBody>
        </p:sp>
        <p:sp>
          <p:nvSpPr>
            <p:cNvPr id="38" name="Isosceles Triangle 37"/>
            <p:cNvSpPr/>
            <p:nvPr/>
          </p:nvSpPr>
          <p:spPr>
            <a:xfrm>
              <a:off x="7056425" y="1971681"/>
              <a:ext cx="31747" cy="31750"/>
            </a:xfrm>
            <a:prstGeom prst="triangl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000"/>
            </a:p>
          </p:txBody>
        </p:sp>
        <p:sp>
          <p:nvSpPr>
            <p:cNvPr id="39" name="Oval 38"/>
            <p:cNvSpPr>
              <a:spLocks noChangeAspect="1"/>
            </p:cNvSpPr>
            <p:nvPr/>
          </p:nvSpPr>
          <p:spPr>
            <a:xfrm>
              <a:off x="7029440" y="2632085"/>
              <a:ext cx="85716" cy="84138"/>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000"/>
            </a:p>
          </p:txBody>
        </p:sp>
        <p:sp>
          <p:nvSpPr>
            <p:cNvPr id="40" name="Regular Pentagon 39"/>
            <p:cNvSpPr>
              <a:spLocks noChangeAspect="1"/>
            </p:cNvSpPr>
            <p:nvPr/>
          </p:nvSpPr>
          <p:spPr>
            <a:xfrm>
              <a:off x="7016741" y="2805124"/>
              <a:ext cx="111113" cy="106363"/>
            </a:xfrm>
            <a:prstGeom prst="pentag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000"/>
            </a:p>
          </p:txBody>
        </p:sp>
        <p:sp>
          <p:nvSpPr>
            <p:cNvPr id="41" name="Hexagon 40"/>
            <p:cNvSpPr>
              <a:spLocks noChangeAspect="1"/>
            </p:cNvSpPr>
            <p:nvPr/>
          </p:nvSpPr>
          <p:spPr>
            <a:xfrm>
              <a:off x="7010392" y="3025787"/>
              <a:ext cx="123812" cy="106364"/>
            </a:xfrm>
            <a:prstGeom prst="hexag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000"/>
            </a:p>
          </p:txBody>
        </p:sp>
      </p:grpSp>
      <p:grpSp>
        <p:nvGrpSpPr>
          <p:cNvPr id="45064" name="Group 42"/>
          <p:cNvGrpSpPr>
            <a:grpSpLocks/>
          </p:cNvGrpSpPr>
          <p:nvPr/>
        </p:nvGrpSpPr>
        <p:grpSpPr bwMode="auto">
          <a:xfrm>
            <a:off x="3962400" y="3733800"/>
            <a:ext cx="1862138" cy="1231900"/>
            <a:chOff x="5986559" y="4036545"/>
            <a:chExt cx="1862041" cy="1230886"/>
          </a:xfrm>
        </p:grpSpPr>
        <p:sp>
          <p:nvSpPr>
            <p:cNvPr id="14" name="Rectangle 13"/>
            <p:cNvSpPr/>
            <p:nvPr/>
          </p:nvSpPr>
          <p:spPr>
            <a:xfrm>
              <a:off x="6019895" y="4053994"/>
              <a:ext cx="1827117" cy="1213437"/>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p>
          </p:txBody>
        </p:sp>
        <p:sp>
          <p:nvSpPr>
            <p:cNvPr id="45067" name="Text Box 8"/>
            <p:cNvSpPr txBox="1">
              <a:spLocks noChangeArrowheads="1"/>
            </p:cNvSpPr>
            <p:nvPr/>
          </p:nvSpPr>
          <p:spPr bwMode="auto">
            <a:xfrm>
              <a:off x="5986559" y="4036545"/>
              <a:ext cx="1862041" cy="274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200" b="1">
                  <a:latin typeface="Calibri" pitchFamily="34" charset="0"/>
                </a:rPr>
                <a:t>Type of Emissions Source</a:t>
              </a:r>
            </a:p>
          </p:txBody>
        </p:sp>
        <p:sp>
          <p:nvSpPr>
            <p:cNvPr id="45068" name="Text Box 9"/>
            <p:cNvSpPr txBox="1">
              <a:spLocks noChangeArrowheads="1"/>
            </p:cNvSpPr>
            <p:nvPr/>
          </p:nvSpPr>
          <p:spPr bwMode="auto">
            <a:xfrm>
              <a:off x="6184986" y="4241164"/>
              <a:ext cx="1619166" cy="274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200">
                  <a:latin typeface="Calibri" pitchFamily="34" charset="0"/>
                </a:rPr>
                <a:t>coal-fired power plants</a:t>
              </a:r>
            </a:p>
          </p:txBody>
        </p:sp>
        <p:sp>
          <p:nvSpPr>
            <p:cNvPr id="45069" name="Text Box 10"/>
            <p:cNvSpPr txBox="1">
              <a:spLocks noChangeArrowheads="1"/>
            </p:cNvSpPr>
            <p:nvPr/>
          </p:nvSpPr>
          <p:spPr bwMode="auto">
            <a:xfrm>
              <a:off x="6184986" y="4428335"/>
              <a:ext cx="1563607" cy="274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200">
                  <a:latin typeface="Calibri" pitchFamily="34" charset="0"/>
                </a:rPr>
                <a:t>other fuel combustion</a:t>
              </a:r>
            </a:p>
          </p:txBody>
        </p:sp>
        <p:sp>
          <p:nvSpPr>
            <p:cNvPr id="45070" name="Text Box 11"/>
            <p:cNvSpPr txBox="1">
              <a:spLocks noChangeArrowheads="1"/>
            </p:cNvSpPr>
            <p:nvPr/>
          </p:nvSpPr>
          <p:spPr bwMode="auto">
            <a:xfrm>
              <a:off x="6184961" y="4616591"/>
              <a:ext cx="133235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200">
                  <a:latin typeface="Calibri" pitchFamily="34" charset="0"/>
                </a:rPr>
                <a:t>waste incineration</a:t>
              </a:r>
            </a:p>
          </p:txBody>
        </p:sp>
        <p:sp>
          <p:nvSpPr>
            <p:cNvPr id="45071" name="Text Box 12"/>
            <p:cNvSpPr txBox="1">
              <a:spLocks noChangeArrowheads="1"/>
            </p:cNvSpPr>
            <p:nvPr/>
          </p:nvSpPr>
          <p:spPr bwMode="auto">
            <a:xfrm>
              <a:off x="6184986" y="4804263"/>
              <a:ext cx="987374" cy="274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200">
                  <a:latin typeface="Calibri" pitchFamily="34" charset="0"/>
                </a:rPr>
                <a:t>metallurgical</a:t>
              </a:r>
            </a:p>
          </p:txBody>
        </p:sp>
        <p:sp>
          <p:nvSpPr>
            <p:cNvPr id="45072" name="Text Box 13"/>
            <p:cNvSpPr txBox="1">
              <a:spLocks noChangeArrowheads="1"/>
            </p:cNvSpPr>
            <p:nvPr/>
          </p:nvSpPr>
          <p:spPr bwMode="auto">
            <a:xfrm>
              <a:off x="6184986" y="4991773"/>
              <a:ext cx="1603292" cy="274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200">
                  <a:latin typeface="Calibri" pitchFamily="34" charset="0"/>
                </a:rPr>
                <a:t>manufacturing &amp; other</a:t>
              </a:r>
            </a:p>
          </p:txBody>
        </p:sp>
        <p:sp>
          <p:nvSpPr>
            <p:cNvPr id="45073" name="Rectangle 14"/>
            <p:cNvSpPr>
              <a:spLocks noChangeAspect="1" noChangeArrowheads="1"/>
            </p:cNvSpPr>
            <p:nvPr/>
          </p:nvSpPr>
          <p:spPr bwMode="auto">
            <a:xfrm>
              <a:off x="6099354" y="4328364"/>
              <a:ext cx="106402" cy="106402"/>
            </a:xfrm>
            <a:prstGeom prst="rect">
              <a:avLst/>
            </a:prstGeom>
            <a:solidFill>
              <a:srgbClr val="FF3300"/>
            </a:solidFill>
            <a:ln w="12700">
              <a:solidFill>
                <a:schemeClr val="tx1"/>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200">
                <a:latin typeface="Calibri" pitchFamily="34" charset="0"/>
              </a:endParaRPr>
            </a:p>
          </p:txBody>
        </p:sp>
        <p:sp>
          <p:nvSpPr>
            <p:cNvPr id="45074" name="Rectangle 15"/>
            <p:cNvSpPr>
              <a:spLocks noChangeAspect="1" noChangeArrowheads="1"/>
            </p:cNvSpPr>
            <p:nvPr/>
          </p:nvSpPr>
          <p:spPr bwMode="auto">
            <a:xfrm>
              <a:off x="6099354" y="4516297"/>
              <a:ext cx="106402" cy="106402"/>
            </a:xfrm>
            <a:prstGeom prst="rect">
              <a:avLst/>
            </a:prstGeom>
            <a:solidFill>
              <a:srgbClr val="00FF00"/>
            </a:solidFill>
            <a:ln w="12700">
              <a:solidFill>
                <a:schemeClr val="tx1"/>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200">
                <a:latin typeface="Calibri" pitchFamily="34" charset="0"/>
              </a:endParaRPr>
            </a:p>
          </p:txBody>
        </p:sp>
        <p:sp>
          <p:nvSpPr>
            <p:cNvPr id="45075" name="Rectangle 16"/>
            <p:cNvSpPr>
              <a:spLocks noChangeAspect="1" noChangeArrowheads="1"/>
            </p:cNvSpPr>
            <p:nvPr/>
          </p:nvSpPr>
          <p:spPr bwMode="auto">
            <a:xfrm>
              <a:off x="6099354" y="4704231"/>
              <a:ext cx="106402" cy="106402"/>
            </a:xfrm>
            <a:prstGeom prst="rect">
              <a:avLst/>
            </a:prstGeom>
            <a:solidFill>
              <a:srgbClr val="0000FF"/>
            </a:solidFill>
            <a:ln w="12700">
              <a:solidFill>
                <a:schemeClr val="tx1"/>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200">
                <a:latin typeface="Calibri" pitchFamily="34" charset="0"/>
              </a:endParaRPr>
            </a:p>
          </p:txBody>
        </p:sp>
        <p:sp>
          <p:nvSpPr>
            <p:cNvPr id="45076" name="Rectangle 17"/>
            <p:cNvSpPr>
              <a:spLocks noChangeAspect="1" noChangeArrowheads="1"/>
            </p:cNvSpPr>
            <p:nvPr/>
          </p:nvSpPr>
          <p:spPr bwMode="auto">
            <a:xfrm>
              <a:off x="6099354" y="4892164"/>
              <a:ext cx="106402" cy="106402"/>
            </a:xfrm>
            <a:prstGeom prst="rect">
              <a:avLst/>
            </a:prstGeom>
            <a:solidFill>
              <a:srgbClr val="ADADAD"/>
            </a:solidFill>
            <a:ln w="12700">
              <a:solidFill>
                <a:schemeClr val="tx1"/>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200">
                <a:latin typeface="Calibri" pitchFamily="34" charset="0"/>
              </a:endParaRPr>
            </a:p>
          </p:txBody>
        </p:sp>
        <p:sp>
          <p:nvSpPr>
            <p:cNvPr id="45077" name="Rectangle 18"/>
            <p:cNvSpPr>
              <a:spLocks noChangeAspect="1" noChangeArrowheads="1"/>
            </p:cNvSpPr>
            <p:nvPr/>
          </p:nvSpPr>
          <p:spPr bwMode="auto">
            <a:xfrm>
              <a:off x="6099354" y="5080096"/>
              <a:ext cx="106402" cy="106402"/>
            </a:xfrm>
            <a:prstGeom prst="rect">
              <a:avLst/>
            </a:prstGeom>
            <a:solidFill>
              <a:srgbClr val="FFFF00"/>
            </a:solidFill>
            <a:ln w="12700">
              <a:solidFill>
                <a:schemeClr val="tx1"/>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200">
                <a:latin typeface="Calibri" pitchFamily="34" charset="0"/>
              </a:endParaRPr>
            </a:p>
          </p:txBody>
        </p:sp>
      </p:grpSp>
      <p:sp>
        <p:nvSpPr>
          <p:cNvPr id="2" name="Date Placeholder 1"/>
          <p:cNvSpPr>
            <a:spLocks noGrp="1"/>
          </p:cNvSpPr>
          <p:nvPr>
            <p:ph type="dt" sz="quarter" idx="10"/>
          </p:nvPr>
        </p:nvSpPr>
        <p:spPr/>
        <p:txBody>
          <a:bodyPr/>
          <a:lstStyle/>
          <a:p>
            <a:pPr>
              <a:defRPr/>
            </a:pPr>
            <a:r>
              <a:rPr lang="en-US" smtClean="0"/>
              <a:t>8/13/2015</a:t>
            </a:r>
            <a:endParaRPr lang="en-US" dirty="0"/>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r>
              <a:rPr lang="en-US" smtClean="0">
                <a:solidFill>
                  <a:srgbClr val="04617B">
                    <a:shade val="90000"/>
                  </a:srgbClr>
                </a:solidFill>
              </a:rPr>
              <a:t>8/13/2015</a:t>
            </a:r>
            <a:endParaRPr lang="en-US" dirty="0">
              <a:solidFill>
                <a:srgbClr val="04617B">
                  <a:shade val="90000"/>
                </a:srgbClr>
              </a:solidFill>
            </a:endParaRPr>
          </a:p>
        </p:txBody>
      </p:sp>
      <p:sp>
        <p:nvSpPr>
          <p:cNvPr id="3" name="Footer Placeholder 2"/>
          <p:cNvSpPr>
            <a:spLocks noGrp="1"/>
          </p:cNvSpPr>
          <p:nvPr>
            <p:ph type="ftr" sz="quarter" idx="11"/>
          </p:nvPr>
        </p:nvSpPr>
        <p:spPr/>
        <p:txBody>
          <a:bodyPr/>
          <a:lstStyle/>
          <a:p>
            <a:pPr>
              <a:defRPr/>
            </a:pPr>
            <a:r>
              <a:rPr lang="en-US" smtClean="0">
                <a:solidFill>
                  <a:srgbClr val="04617B">
                    <a:shade val="90000"/>
                  </a:srgbClr>
                </a:solidFill>
              </a:rPr>
              <a:t>Air Resources Laboratory</a:t>
            </a:r>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pPr>
              <a:defRPr/>
            </a:pPr>
            <a:fld id="{2B90968E-60A2-490C-A395-A0B8236AF12E}" type="slidenum">
              <a:rPr lang="en-US" smtClean="0">
                <a:solidFill>
                  <a:srgbClr val="04617B">
                    <a:shade val="90000"/>
                  </a:srgbClr>
                </a:solidFill>
              </a:rPr>
              <a:pPr>
                <a:defRPr/>
              </a:pPr>
              <a:t>59</a:t>
            </a:fld>
            <a:endParaRPr lang="en-US" dirty="0">
              <a:solidFill>
                <a:srgbClr val="04617B">
                  <a:shade val="90000"/>
                </a:srgbClr>
              </a:solidFill>
            </a:endParaRPr>
          </a:p>
        </p:txBody>
      </p:sp>
      <p:sp>
        <p:nvSpPr>
          <p:cNvPr id="47109" name="Title 4"/>
          <p:cNvSpPr txBox="1">
            <a:spLocks/>
          </p:cNvSpPr>
          <p:nvPr/>
        </p:nvSpPr>
        <p:spPr bwMode="auto">
          <a:xfrm>
            <a:off x="990600" y="152400"/>
            <a:ext cx="7924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3200">
                <a:latin typeface="Calibri" pitchFamily="34" charset="0"/>
              </a:rPr>
              <a:t>HYSPLIT 4 (Mercury)</a:t>
            </a:r>
          </a:p>
        </p:txBody>
      </p:sp>
      <p:pic>
        <p:nvPicPr>
          <p:cNvPr id="47110"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01688"/>
            <a:ext cx="9144000" cy="567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8/13/2015</a:t>
            </a:r>
            <a:endParaRPr lang="es-ES"/>
          </a:p>
        </p:txBody>
      </p:sp>
      <p:sp>
        <p:nvSpPr>
          <p:cNvPr id="4" name="Footer Placeholder 3"/>
          <p:cNvSpPr>
            <a:spLocks noGrp="1"/>
          </p:cNvSpPr>
          <p:nvPr>
            <p:ph type="ftr" sz="quarter" idx="11"/>
          </p:nvPr>
        </p:nvSpPr>
        <p:spPr/>
        <p:txBody>
          <a:bodyPr/>
          <a:lstStyle/>
          <a:p>
            <a:pPr>
              <a:defRPr/>
            </a:pPr>
            <a:r>
              <a:rPr lang="es-ES" smtClean="0"/>
              <a:t>Air Resources Laboratory</a:t>
            </a:r>
            <a:endParaRPr lang="es-ES"/>
          </a:p>
        </p:txBody>
      </p:sp>
      <p:sp>
        <p:nvSpPr>
          <p:cNvPr id="5" name="Slide Number Placeholder 4"/>
          <p:cNvSpPr>
            <a:spLocks noGrp="1"/>
          </p:cNvSpPr>
          <p:nvPr>
            <p:ph type="sldNum" sz="quarter" idx="12"/>
          </p:nvPr>
        </p:nvSpPr>
        <p:spPr/>
        <p:txBody>
          <a:bodyPr/>
          <a:lstStyle/>
          <a:p>
            <a:pPr>
              <a:defRPr/>
            </a:pPr>
            <a:fld id="{4DDE19F7-C2CA-497A-B835-C7C3870DBE22}" type="slidenum">
              <a:rPr lang="es-ES" smtClean="0"/>
              <a:pPr>
                <a:defRPr/>
              </a:pPr>
              <a:t>6</a:t>
            </a:fld>
            <a:endParaRPr lang="es-ES"/>
          </a:p>
        </p:txBody>
      </p:sp>
      <p:sp>
        <p:nvSpPr>
          <p:cNvPr id="6" name="TextBox 5"/>
          <p:cNvSpPr txBox="1"/>
          <p:nvPr/>
        </p:nvSpPr>
        <p:spPr>
          <a:xfrm>
            <a:off x="2476046" y="263856"/>
            <a:ext cx="4386137" cy="461665"/>
          </a:xfrm>
          <a:prstGeom prst="rect">
            <a:avLst/>
          </a:prstGeom>
          <a:solidFill>
            <a:schemeClr val="tx1"/>
          </a:solidFill>
          <a:ln>
            <a:solidFill>
              <a:schemeClr val="bg1"/>
            </a:solidFill>
          </a:ln>
        </p:spPr>
        <p:txBody>
          <a:bodyPr wrap="none" rtlCol="0">
            <a:spAutoFit/>
          </a:bodyPr>
          <a:lstStyle/>
          <a:p>
            <a:r>
              <a:rPr lang="en-US" sz="2400" b="1" smtClean="0">
                <a:solidFill>
                  <a:schemeClr val="bg1"/>
                </a:solidFill>
              </a:rPr>
              <a:t>What is the HYSPLIT model?</a:t>
            </a:r>
            <a:endParaRPr lang="en-US" sz="2400" b="1">
              <a:solidFill>
                <a:schemeClr val="bg1"/>
              </a:solidFill>
            </a:endParaRPr>
          </a:p>
        </p:txBody>
      </p:sp>
      <p:sp>
        <p:nvSpPr>
          <p:cNvPr id="7" name="TextBox 6"/>
          <p:cNvSpPr txBox="1"/>
          <p:nvPr/>
        </p:nvSpPr>
        <p:spPr>
          <a:xfrm>
            <a:off x="304800" y="1286470"/>
            <a:ext cx="2667000" cy="4893647"/>
          </a:xfrm>
          <a:prstGeom prst="rect">
            <a:avLst/>
          </a:prstGeom>
          <a:noFill/>
        </p:spPr>
        <p:txBody>
          <a:bodyPr wrap="square" rtlCol="0">
            <a:spAutoFit/>
          </a:bodyPr>
          <a:lstStyle/>
          <a:p>
            <a:pPr marL="285750" indent="-285750">
              <a:spcAft>
                <a:spcPts val="2400"/>
              </a:spcAft>
              <a:buFont typeface="Wingdings" panose="05000000000000000000" pitchFamily="2" charset="2"/>
              <a:buChar char="q"/>
            </a:pPr>
            <a:r>
              <a:rPr lang="en-US" i="1" smtClean="0">
                <a:solidFill>
                  <a:schemeClr val="bg1"/>
                </a:solidFill>
              </a:rPr>
              <a:t>also an </a:t>
            </a:r>
            <a:r>
              <a:rPr lang="en-US" smtClean="0">
                <a:solidFill>
                  <a:schemeClr val="bg1"/>
                </a:solidFill>
              </a:rPr>
              <a:t>Atmospheric Fate and Transport Model</a:t>
            </a:r>
          </a:p>
          <a:p>
            <a:pPr marL="285750" indent="-285750">
              <a:spcAft>
                <a:spcPts val="2400"/>
              </a:spcAft>
              <a:buFont typeface="Wingdings" panose="05000000000000000000" pitchFamily="2" charset="2"/>
              <a:buChar char="q"/>
            </a:pPr>
            <a:r>
              <a:rPr lang="en-US" smtClean="0">
                <a:solidFill>
                  <a:schemeClr val="bg1"/>
                </a:solidFill>
              </a:rPr>
              <a:t>Simulates the 3-D dispersion of materials emitted to the air</a:t>
            </a:r>
          </a:p>
          <a:p>
            <a:pPr marL="285750" indent="-285750">
              <a:spcAft>
                <a:spcPts val="1200"/>
              </a:spcAft>
              <a:buFont typeface="Wingdings" panose="05000000000000000000" pitchFamily="2" charset="2"/>
              <a:buChar char="q"/>
            </a:pPr>
            <a:r>
              <a:rPr lang="en-US" smtClean="0">
                <a:solidFill>
                  <a:schemeClr val="bg1"/>
                </a:solidFill>
              </a:rPr>
              <a:t>Can also simulate: </a:t>
            </a:r>
          </a:p>
          <a:p>
            <a:pPr marL="801688" indent="-285750">
              <a:spcAft>
                <a:spcPts val="600"/>
              </a:spcAft>
              <a:buFont typeface="Wingdings" panose="05000000000000000000" pitchFamily="2" charset="2"/>
              <a:buChar char="§"/>
            </a:pPr>
            <a:r>
              <a:rPr lang="en-US" smtClean="0">
                <a:solidFill>
                  <a:schemeClr val="bg1"/>
                </a:solidFill>
              </a:rPr>
              <a:t>Wet and Dry Deposition</a:t>
            </a:r>
          </a:p>
          <a:p>
            <a:pPr marL="801688" indent="-285750">
              <a:spcAft>
                <a:spcPts val="600"/>
              </a:spcAft>
              <a:buFont typeface="Wingdings" panose="05000000000000000000" pitchFamily="2" charset="2"/>
              <a:buChar char="§"/>
            </a:pPr>
            <a:r>
              <a:rPr lang="en-US" smtClean="0">
                <a:solidFill>
                  <a:schemeClr val="bg1"/>
                </a:solidFill>
              </a:rPr>
              <a:t>Chemical Transformations</a:t>
            </a:r>
          </a:p>
          <a:p>
            <a:pPr marL="801688" indent="-285750">
              <a:spcAft>
                <a:spcPts val="600"/>
              </a:spcAft>
              <a:buFont typeface="Wingdings" panose="05000000000000000000" pitchFamily="2" charset="2"/>
              <a:buChar char="§"/>
            </a:pPr>
            <a:r>
              <a:rPr lang="en-US" smtClean="0">
                <a:solidFill>
                  <a:schemeClr val="bg1"/>
                </a:solidFill>
              </a:rPr>
              <a:t>Radioactive Decay</a:t>
            </a:r>
          </a:p>
        </p:txBody>
      </p:sp>
      <p:pic>
        <p:nvPicPr>
          <p:cNvPr id="135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0846" y="1066800"/>
            <a:ext cx="5369754"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638245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1"/>
          <p:cNvSpPr txBox="1">
            <a:spLocks noGrp="1"/>
          </p:cNvSpPr>
          <p:nvPr/>
        </p:nvSpPr>
        <p:spPr>
          <a:xfrm>
            <a:off x="2667000" y="6356350"/>
            <a:ext cx="3352800" cy="365125"/>
          </a:xfrm>
          <a:prstGeom prst="rect">
            <a:avLst/>
          </a:prstGeom>
          <a:noFill/>
        </p:spPr>
        <p:txBody>
          <a:bodyPr lIns="0" tIns="0" rIns="0" bIns="0" anchor="b"/>
          <a:lstStyle/>
          <a:p>
            <a:pPr algn="ctr" fontAlgn="auto">
              <a:spcBef>
                <a:spcPts val="0"/>
              </a:spcBef>
              <a:spcAft>
                <a:spcPts val="0"/>
              </a:spcAft>
              <a:defRPr/>
            </a:pPr>
            <a:r>
              <a:rPr lang="en-US" sz="1200" b="1">
                <a:solidFill>
                  <a:schemeClr val="tx2">
                    <a:shade val="90000"/>
                  </a:schemeClr>
                </a:solidFill>
                <a:latin typeface="+mn-lt"/>
                <a:cs typeface="+mn-cs"/>
              </a:rPr>
              <a:t>Air Resources Laboratory</a:t>
            </a:r>
          </a:p>
        </p:txBody>
      </p:sp>
      <p:sp>
        <p:nvSpPr>
          <p:cNvPr id="6" name="Slide Number Placeholder 17"/>
          <p:cNvSpPr txBox="1">
            <a:spLocks noGrp="1"/>
          </p:cNvSpPr>
          <p:nvPr/>
        </p:nvSpPr>
        <p:spPr>
          <a:xfrm>
            <a:off x="7924800" y="6356350"/>
            <a:ext cx="762000" cy="365125"/>
          </a:xfrm>
          <a:prstGeom prst="rect">
            <a:avLst/>
          </a:prstGeom>
          <a:noFill/>
        </p:spPr>
        <p:txBody>
          <a:bodyPr lIns="0" tIns="0" rIns="0" bIns="0" anchor="b"/>
          <a:lstStyle/>
          <a:p>
            <a:pPr algn="r" fontAlgn="auto">
              <a:spcBef>
                <a:spcPts val="0"/>
              </a:spcBef>
              <a:spcAft>
                <a:spcPts val="0"/>
              </a:spcAft>
              <a:defRPr/>
            </a:pPr>
            <a:fld id="{EE7C6F14-7C8C-4C5D-AF1F-9AC20FC028CF}" type="slidenum">
              <a:rPr lang="en-US" sz="800" b="1">
                <a:solidFill>
                  <a:schemeClr val="tx2">
                    <a:shade val="90000"/>
                  </a:schemeClr>
                </a:solidFill>
                <a:latin typeface="+mn-lt"/>
                <a:cs typeface="+mn-cs"/>
              </a:rPr>
              <a:pPr algn="r" fontAlgn="auto">
                <a:spcBef>
                  <a:spcPts val="0"/>
                </a:spcBef>
                <a:spcAft>
                  <a:spcPts val="0"/>
                </a:spcAft>
                <a:defRPr/>
              </a:pPr>
              <a:t>60</a:t>
            </a:fld>
            <a:endParaRPr lang="en-US" sz="800" b="1">
              <a:solidFill>
                <a:schemeClr val="tx2">
                  <a:shade val="90000"/>
                </a:schemeClr>
              </a:solidFill>
              <a:latin typeface="+mn-lt"/>
              <a:cs typeface="+mn-cs"/>
            </a:endParaRPr>
          </a:p>
        </p:txBody>
      </p:sp>
      <p:sp>
        <p:nvSpPr>
          <p:cNvPr id="49156" name="Rectangle 2"/>
          <p:cNvSpPr>
            <a:spLocks noGrp="1"/>
          </p:cNvSpPr>
          <p:nvPr>
            <p:ph type="title" idx="4294967295"/>
          </p:nvPr>
        </p:nvSpPr>
        <p:spPr>
          <a:xfrm>
            <a:off x="762000" y="609600"/>
            <a:ext cx="7467600" cy="609600"/>
          </a:xfrm>
        </p:spPr>
        <p:txBody>
          <a:bodyPr/>
          <a:lstStyle/>
          <a:p>
            <a:pPr algn="ctr" eaLnBrk="1" hangingPunct="1"/>
            <a:r>
              <a:rPr lang="en-US" altLang="en-US" sz="3200" smtClean="0"/>
              <a:t>HYSPLIT4: Some of the Research in Progress</a:t>
            </a:r>
          </a:p>
        </p:txBody>
      </p:sp>
      <p:sp>
        <p:nvSpPr>
          <p:cNvPr id="49157" name="Rectangle 4"/>
          <p:cNvSpPr>
            <a:spLocks noGrp="1" noChangeArrowheads="1"/>
          </p:cNvSpPr>
          <p:nvPr>
            <p:ph type="body" idx="4294967295"/>
          </p:nvPr>
        </p:nvSpPr>
        <p:spPr bwMode="auto">
          <a:xfrm>
            <a:off x="2362200" y="1447800"/>
            <a:ext cx="6180138" cy="2514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altLang="en-US" sz="2400" b="1" smtClean="0"/>
              <a:t>Inline versus Offline</a:t>
            </a:r>
          </a:p>
          <a:p>
            <a:pPr lvl="1" eaLnBrk="1" hangingPunct="1">
              <a:lnSpc>
                <a:spcPct val="80000"/>
              </a:lnSpc>
            </a:pPr>
            <a:r>
              <a:rPr lang="en-US" altLang="en-US" sz="2000" smtClean="0"/>
              <a:t>HYSPLIT integrated into WRF</a:t>
            </a:r>
          </a:p>
          <a:p>
            <a:pPr eaLnBrk="1" hangingPunct="1">
              <a:lnSpc>
                <a:spcPct val="80000"/>
              </a:lnSpc>
            </a:pPr>
            <a:r>
              <a:rPr lang="en-US" altLang="en-US" sz="2400" b="1" smtClean="0"/>
              <a:t>Dispersion Model Ensembles</a:t>
            </a:r>
          </a:p>
          <a:p>
            <a:pPr lvl="1" eaLnBrk="1" hangingPunct="1">
              <a:lnSpc>
                <a:spcPct val="80000"/>
              </a:lnSpc>
            </a:pPr>
            <a:r>
              <a:rPr lang="en-US" altLang="en-US" sz="2000" smtClean="0"/>
              <a:t>HYSPLIT meteorological grid, turbulence, physics</a:t>
            </a:r>
          </a:p>
          <a:p>
            <a:pPr lvl="1" eaLnBrk="1" hangingPunct="1">
              <a:lnSpc>
                <a:spcPct val="80000"/>
              </a:lnSpc>
            </a:pPr>
            <a:r>
              <a:rPr lang="en-US" altLang="en-US" sz="2000" smtClean="0"/>
              <a:t>WRF physics </a:t>
            </a:r>
          </a:p>
          <a:p>
            <a:pPr lvl="1" eaLnBrk="1" hangingPunct="1">
              <a:lnSpc>
                <a:spcPct val="80000"/>
              </a:lnSpc>
            </a:pPr>
            <a:r>
              <a:rPr lang="en-US" altLang="en-US" sz="2000" smtClean="0"/>
              <a:t>Reduction techniques</a:t>
            </a:r>
          </a:p>
          <a:p>
            <a:pPr lvl="1" eaLnBrk="1" hangingPunct="1">
              <a:lnSpc>
                <a:spcPct val="80000"/>
              </a:lnSpc>
              <a:buFont typeface="Wingdings 2" pitchFamily="18" charset="2"/>
              <a:buNone/>
            </a:pPr>
            <a:endParaRPr lang="en-US" altLang="en-US" sz="1800" smtClean="0"/>
          </a:p>
          <a:p>
            <a:pPr lvl="1" eaLnBrk="1" hangingPunct="1">
              <a:lnSpc>
                <a:spcPct val="80000"/>
              </a:lnSpc>
            </a:pPr>
            <a:endParaRPr lang="en-US" altLang="en-US" sz="1800" smtClean="0"/>
          </a:p>
        </p:txBody>
      </p:sp>
      <p:sp>
        <p:nvSpPr>
          <p:cNvPr id="2" name="Date Placeholder 1"/>
          <p:cNvSpPr>
            <a:spLocks noGrp="1"/>
          </p:cNvSpPr>
          <p:nvPr>
            <p:ph type="dt" sz="quarter" idx="10"/>
          </p:nvPr>
        </p:nvSpPr>
        <p:spPr/>
        <p:txBody>
          <a:bodyPr/>
          <a:lstStyle/>
          <a:p>
            <a:pPr>
              <a:defRPr/>
            </a:pPr>
            <a:r>
              <a:rPr lang="en-US" smtClean="0"/>
              <a:t>8/13/2015</a:t>
            </a:r>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buClr>
                <a:prstClr val="black"/>
              </a:buClr>
            </a:pPr>
            <a:fld id="{99D3CB6A-0C85-43E4-B053-7DFC942F1C20}" type="slidenum">
              <a:rPr lang="en-US" altLang="ko-KR">
                <a:latin typeface="Arial" pitchFamily="34" charset="0"/>
                <a:cs typeface="Arial" pitchFamily="34" charset="0"/>
              </a:rPr>
              <a:pPr>
                <a:buClr>
                  <a:prstClr val="black"/>
                </a:buClr>
              </a:pPr>
              <a:t>61</a:t>
            </a:fld>
            <a:endParaRPr lang="en-US" altLang="ko-KR">
              <a:latin typeface="Arial" pitchFamily="34" charset="0"/>
              <a:cs typeface="Arial" pitchFamily="34" charset="0"/>
            </a:endParaRPr>
          </a:p>
        </p:txBody>
      </p:sp>
      <p:sp>
        <p:nvSpPr>
          <p:cNvPr id="100" name="Title 6"/>
          <p:cNvSpPr txBox="1">
            <a:spLocks/>
          </p:cNvSpPr>
          <p:nvPr/>
        </p:nvSpPr>
        <p:spPr>
          <a:xfrm>
            <a:off x="1447800" y="133350"/>
            <a:ext cx="6553200" cy="704850"/>
          </a:xfrm>
          <a:prstGeom prst="rect">
            <a:avLst/>
          </a:prstGeom>
        </p:spPr>
        <p:txBody>
          <a:bodyPr/>
          <a:lstStyle>
            <a:lvl1pPr algn="l" rtl="0" eaLnBrk="0" fontAlgn="base" hangingPunct="0">
              <a:spcBef>
                <a:spcPct val="0"/>
              </a:spcBef>
              <a:spcAft>
                <a:spcPct val="0"/>
              </a:spcAft>
              <a:defRPr sz="3600" kern="1200">
                <a:solidFill>
                  <a:schemeClr val="tx1"/>
                </a:solidFill>
                <a:latin typeface="+mn-lt"/>
                <a:ea typeface="ＭＳ Ｐゴシック" charset="-128"/>
                <a:cs typeface="ＭＳ Ｐゴシック" charset="-128"/>
              </a:defRPr>
            </a:lvl1pPr>
            <a:lvl2pPr algn="l" rtl="0" eaLnBrk="0" fontAlgn="base" hangingPunct="0">
              <a:spcBef>
                <a:spcPct val="0"/>
              </a:spcBef>
              <a:spcAft>
                <a:spcPct val="0"/>
              </a:spcAft>
              <a:defRPr sz="3600">
                <a:solidFill>
                  <a:schemeClr val="tx1"/>
                </a:solidFill>
                <a:latin typeface="Calibri" charset="0"/>
                <a:ea typeface="ＭＳ Ｐゴシック" charset="-128"/>
                <a:cs typeface="ＭＳ Ｐゴシック" charset="-128"/>
              </a:defRPr>
            </a:lvl2pPr>
            <a:lvl3pPr algn="l" rtl="0" eaLnBrk="0" fontAlgn="base" hangingPunct="0">
              <a:spcBef>
                <a:spcPct val="0"/>
              </a:spcBef>
              <a:spcAft>
                <a:spcPct val="0"/>
              </a:spcAft>
              <a:defRPr sz="3600">
                <a:solidFill>
                  <a:schemeClr val="tx1"/>
                </a:solidFill>
                <a:latin typeface="Calibri" charset="0"/>
                <a:ea typeface="ＭＳ Ｐゴシック" charset="-128"/>
                <a:cs typeface="ＭＳ Ｐゴシック" charset="-128"/>
              </a:defRPr>
            </a:lvl3pPr>
            <a:lvl4pPr algn="l" rtl="0" eaLnBrk="0" fontAlgn="base" hangingPunct="0">
              <a:spcBef>
                <a:spcPct val="0"/>
              </a:spcBef>
              <a:spcAft>
                <a:spcPct val="0"/>
              </a:spcAft>
              <a:defRPr sz="3600">
                <a:solidFill>
                  <a:schemeClr val="tx1"/>
                </a:solidFill>
                <a:latin typeface="Calibri" charset="0"/>
                <a:ea typeface="ＭＳ Ｐゴシック" charset="-128"/>
                <a:cs typeface="ＭＳ Ｐゴシック" charset="-128"/>
              </a:defRPr>
            </a:lvl4pPr>
            <a:lvl5pPr algn="l" rtl="0" eaLnBrk="0" fontAlgn="base" hangingPunct="0">
              <a:spcBef>
                <a:spcPct val="0"/>
              </a:spcBef>
              <a:spcAft>
                <a:spcPct val="0"/>
              </a:spcAft>
              <a:defRPr sz="3600">
                <a:solidFill>
                  <a:schemeClr val="tx1"/>
                </a:solidFill>
                <a:latin typeface="Calibri" charset="0"/>
                <a:ea typeface="ＭＳ Ｐゴシック" charset="-128"/>
                <a:cs typeface="ＭＳ Ｐゴシック" charset="-128"/>
              </a:defRPr>
            </a:lvl5pPr>
            <a:lvl6pPr marL="457200" algn="l" rtl="0" fontAlgn="base">
              <a:spcBef>
                <a:spcPct val="0"/>
              </a:spcBef>
              <a:spcAft>
                <a:spcPct val="0"/>
              </a:spcAft>
              <a:defRPr sz="3600">
                <a:solidFill>
                  <a:schemeClr val="tx1"/>
                </a:solidFill>
                <a:latin typeface="Calibri" charset="0"/>
                <a:ea typeface="ＭＳ Ｐゴシック" charset="-128"/>
                <a:cs typeface="ＭＳ Ｐゴシック" charset="-128"/>
              </a:defRPr>
            </a:lvl6pPr>
            <a:lvl7pPr marL="914400" algn="l" rtl="0" fontAlgn="base">
              <a:spcBef>
                <a:spcPct val="0"/>
              </a:spcBef>
              <a:spcAft>
                <a:spcPct val="0"/>
              </a:spcAft>
              <a:defRPr sz="3600">
                <a:solidFill>
                  <a:schemeClr val="tx1"/>
                </a:solidFill>
                <a:latin typeface="Calibri" charset="0"/>
                <a:ea typeface="ＭＳ Ｐゴシック" charset="-128"/>
                <a:cs typeface="ＭＳ Ｐゴシック" charset="-128"/>
              </a:defRPr>
            </a:lvl7pPr>
            <a:lvl8pPr marL="1371600" algn="l" rtl="0" fontAlgn="base">
              <a:spcBef>
                <a:spcPct val="0"/>
              </a:spcBef>
              <a:spcAft>
                <a:spcPct val="0"/>
              </a:spcAft>
              <a:defRPr sz="3600">
                <a:solidFill>
                  <a:schemeClr val="tx1"/>
                </a:solidFill>
                <a:latin typeface="Calibri" charset="0"/>
                <a:ea typeface="ＭＳ Ｐゴシック" charset="-128"/>
                <a:cs typeface="ＭＳ Ｐゴシック" charset="-128"/>
              </a:defRPr>
            </a:lvl8pPr>
            <a:lvl9pPr marL="1828800" algn="l" rtl="0" fontAlgn="base">
              <a:spcBef>
                <a:spcPct val="0"/>
              </a:spcBef>
              <a:spcAft>
                <a:spcPct val="0"/>
              </a:spcAft>
              <a:defRPr sz="3600">
                <a:solidFill>
                  <a:schemeClr val="tx1"/>
                </a:solidFill>
                <a:latin typeface="Calibri" charset="0"/>
                <a:ea typeface="ＭＳ Ｐゴシック" charset="-128"/>
                <a:cs typeface="ＭＳ Ｐゴシック" charset="-128"/>
              </a:defRPr>
            </a:lvl9pPr>
          </a:lstStyle>
          <a:p>
            <a:pPr algn="ctr"/>
            <a:r>
              <a:rPr lang="en-US" altLang="ko-KR" sz="3200" b="1" dirty="0" smtClean="0">
                <a:solidFill>
                  <a:prstClr val="black"/>
                </a:solidFill>
                <a:latin typeface="Arial" pitchFamily="34" charset="0"/>
                <a:cs typeface="Arial" pitchFamily="34" charset="0"/>
              </a:rPr>
              <a:t>WRF-HYSPLIT coupling</a:t>
            </a:r>
            <a:endParaRPr lang="ko-KR" altLang="en-US" sz="3200" b="1" dirty="0">
              <a:solidFill>
                <a:prstClr val="black"/>
              </a:solidFill>
              <a:latin typeface="Arial" pitchFamily="34" charset="0"/>
              <a:cs typeface="Arial" pitchFamily="34" charset="0"/>
            </a:endParaRPr>
          </a:p>
        </p:txBody>
      </p:sp>
      <p:pic>
        <p:nvPicPr>
          <p:cNvPr id="198" name="Picture 2" descr="Cooperative Institute for Climate &amp; Satellites - Maryl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0271" y="45720"/>
            <a:ext cx="1178329" cy="64008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p:cNvGraphicFramePr>
            <a:graphicFrameLocks noGrp="1"/>
          </p:cNvGraphicFramePr>
          <p:nvPr>
            <p:extLst>
              <p:ext uri="{D42A27DB-BD31-4B8C-83A1-F6EECF244321}">
                <p14:modId xmlns:p14="http://schemas.microsoft.com/office/powerpoint/2010/main" val="437558924"/>
              </p:ext>
            </p:extLst>
          </p:nvPr>
        </p:nvGraphicFramePr>
        <p:xfrm>
          <a:off x="228600" y="1059180"/>
          <a:ext cx="8762999" cy="4655820"/>
        </p:xfrm>
        <a:graphic>
          <a:graphicData uri="http://schemas.openxmlformats.org/drawingml/2006/table">
            <a:tbl>
              <a:tblPr firstRow="1" bandRow="1">
                <a:tableStyleId>{3B4B98B0-60AC-42C2-AFA5-B58CD77FA1E5}</a:tableStyleId>
              </a:tblPr>
              <a:tblGrid>
                <a:gridCol w="2055556"/>
                <a:gridCol w="3126044"/>
                <a:gridCol w="3581399"/>
              </a:tblGrid>
              <a:tr h="381000">
                <a:tc>
                  <a:txBody>
                    <a:bodyPr/>
                    <a:lstStyle/>
                    <a:p>
                      <a:endParaRPr lang="en-US" sz="1600" dirty="0">
                        <a:latin typeface="Arial" panose="020B0604020202020204" pitchFamily="34" charset="0"/>
                        <a:cs typeface="Arial" panose="020B0604020202020204" pitchFamily="34" charset="0"/>
                      </a:endParaRPr>
                    </a:p>
                  </a:txBody>
                  <a:tcPr marL="87782" marR="87782">
                    <a:solidFill>
                      <a:schemeClr val="accent4">
                        <a:lumMod val="20000"/>
                        <a:lumOff val="80000"/>
                      </a:schemeClr>
                    </a:solidFill>
                  </a:tcPr>
                </a:tc>
                <a:tc>
                  <a:txBody>
                    <a:bodyPr/>
                    <a:lstStyle/>
                    <a:p>
                      <a:r>
                        <a:rPr lang="en-US" sz="1600" dirty="0" smtClean="0">
                          <a:latin typeface="Arial" panose="020B0604020202020204" pitchFamily="34" charset="0"/>
                          <a:cs typeface="Arial" panose="020B0604020202020204" pitchFamily="34" charset="0"/>
                        </a:rPr>
                        <a:t>Inline HYSPLIT</a:t>
                      </a:r>
                      <a:endParaRPr lang="en-US" sz="1600" dirty="0">
                        <a:latin typeface="Arial" panose="020B0604020202020204" pitchFamily="34" charset="0"/>
                        <a:cs typeface="Arial" panose="020B0604020202020204" pitchFamily="34" charset="0"/>
                      </a:endParaRPr>
                    </a:p>
                  </a:txBody>
                  <a:tcPr marL="87782" marR="87782">
                    <a:solidFill>
                      <a:schemeClr val="accent4">
                        <a:lumMod val="20000"/>
                        <a:lumOff val="80000"/>
                      </a:schemeClr>
                    </a:solidFill>
                  </a:tcPr>
                </a:tc>
                <a:tc>
                  <a:txBody>
                    <a:bodyPr/>
                    <a:lstStyle/>
                    <a:p>
                      <a:r>
                        <a:rPr lang="en-US" sz="1600" dirty="0" smtClean="0">
                          <a:latin typeface="Arial" panose="020B0604020202020204" pitchFamily="34" charset="0"/>
                          <a:cs typeface="Arial" panose="020B0604020202020204" pitchFamily="34" charset="0"/>
                        </a:rPr>
                        <a:t>Offline HYSPLIT</a:t>
                      </a:r>
                      <a:endParaRPr lang="en-US" sz="1600" dirty="0">
                        <a:latin typeface="Arial" panose="020B0604020202020204" pitchFamily="34" charset="0"/>
                        <a:cs typeface="Arial" panose="020B0604020202020204" pitchFamily="34" charset="0"/>
                      </a:endParaRPr>
                    </a:p>
                  </a:txBody>
                  <a:tcPr marL="87782" marR="87782">
                    <a:solidFill>
                      <a:schemeClr val="accent4">
                        <a:lumMod val="20000"/>
                        <a:lumOff val="80000"/>
                      </a:schemeClr>
                    </a:solidFill>
                  </a:tcPr>
                </a:tc>
              </a:tr>
              <a:tr h="723900">
                <a:tc>
                  <a:txBody>
                    <a:bodyPr/>
                    <a:lstStyle/>
                    <a:p>
                      <a:r>
                        <a:rPr lang="en-US" sz="1600" dirty="0" smtClean="0">
                          <a:latin typeface="Arial" panose="020B0604020202020204" pitchFamily="34" charset="0"/>
                          <a:cs typeface="Arial" panose="020B0604020202020204" pitchFamily="34" charset="0"/>
                        </a:rPr>
                        <a:t>Source of met.</a:t>
                      </a:r>
                      <a:r>
                        <a:rPr lang="en-US" sz="1600" baseline="0" dirty="0" smtClean="0">
                          <a:latin typeface="Arial" panose="020B0604020202020204" pitchFamily="34" charset="0"/>
                          <a:cs typeface="Arial" panose="020B0604020202020204" pitchFamily="34" charset="0"/>
                        </a:rPr>
                        <a:t> input</a:t>
                      </a:r>
                      <a:endParaRPr lang="en-US" sz="1600" dirty="0">
                        <a:latin typeface="Arial" panose="020B0604020202020204" pitchFamily="34" charset="0"/>
                        <a:cs typeface="Arial" panose="020B0604020202020204" pitchFamily="34" charset="0"/>
                      </a:endParaRPr>
                    </a:p>
                  </a:txBody>
                  <a:tcPr marL="87782" marR="87782">
                    <a:solidFill>
                      <a:schemeClr val="bg1"/>
                    </a:solidFill>
                  </a:tcPr>
                </a:tc>
                <a:tc>
                  <a:txBody>
                    <a:bodyPr/>
                    <a:lstStyle/>
                    <a:p>
                      <a:r>
                        <a:rPr lang="en-US" sz="1600" dirty="0" smtClean="0">
                          <a:latin typeface="Arial" panose="020B0604020202020204" pitchFamily="34" charset="0"/>
                          <a:cs typeface="Arial" panose="020B0604020202020204" pitchFamily="34" charset="0"/>
                        </a:rPr>
                        <a:t>WRF-ARW</a:t>
                      </a:r>
                    </a:p>
                    <a:p>
                      <a:r>
                        <a:rPr lang="en-US" sz="1600" b="1" dirty="0" smtClean="0">
                          <a:solidFill>
                            <a:srgbClr val="FF0000"/>
                          </a:solidFill>
                          <a:latin typeface="Arial" panose="020B0604020202020204" pitchFamily="34" charset="0"/>
                          <a:cs typeface="Arial" panose="020B0604020202020204" pitchFamily="34" charset="0"/>
                        </a:rPr>
                        <a:t>No conversion</a:t>
                      </a:r>
                      <a:endParaRPr lang="en-US" sz="1600" b="1" dirty="0">
                        <a:solidFill>
                          <a:srgbClr val="FF0000"/>
                        </a:solidFill>
                        <a:latin typeface="Arial" panose="020B0604020202020204" pitchFamily="34" charset="0"/>
                        <a:cs typeface="Arial" panose="020B0604020202020204" pitchFamily="34" charset="0"/>
                      </a:endParaRPr>
                    </a:p>
                  </a:txBody>
                  <a:tcPr marL="87782" marR="87782">
                    <a:solidFill>
                      <a:schemeClr val="bg1"/>
                    </a:solidFill>
                  </a:tcPr>
                </a:tc>
                <a:tc>
                  <a:txBody>
                    <a:bodyPr/>
                    <a:lstStyle/>
                    <a:p>
                      <a:r>
                        <a:rPr lang="en-US" sz="1600" dirty="0" smtClean="0">
                          <a:latin typeface="Arial" panose="020B0604020202020204" pitchFamily="34" charset="0"/>
                          <a:cs typeface="Arial" panose="020B0604020202020204" pitchFamily="34" charset="0"/>
                        </a:rPr>
                        <a:t>Varying met</a:t>
                      </a:r>
                      <a:r>
                        <a:rPr lang="en-US" sz="1600" baseline="0" dirty="0" smtClean="0">
                          <a:latin typeface="Arial" panose="020B0604020202020204" pitchFamily="34" charset="0"/>
                          <a:cs typeface="Arial" panose="020B0604020202020204" pitchFamily="34" charset="0"/>
                        </a:rPr>
                        <a:t> data (WRF, NARR, </a:t>
                      </a:r>
                      <a:r>
                        <a:rPr lang="en-US" sz="1600" baseline="0" dirty="0" err="1" smtClean="0">
                          <a:latin typeface="Arial" panose="020B0604020202020204" pitchFamily="34" charset="0"/>
                          <a:cs typeface="Arial" panose="020B0604020202020204" pitchFamily="34" charset="0"/>
                        </a:rPr>
                        <a:t>etc</a:t>
                      </a:r>
                      <a:r>
                        <a:rPr lang="en-US" sz="1600" baseline="0" dirty="0" smtClean="0">
                          <a:latin typeface="Arial" panose="020B0604020202020204" pitchFamily="34" charset="0"/>
                          <a:cs typeface="Arial" panose="020B0604020202020204" pitchFamily="34" charset="0"/>
                        </a:rPr>
                        <a:t>); </a:t>
                      </a:r>
                    </a:p>
                    <a:p>
                      <a:r>
                        <a:rPr lang="en-US" sz="1600" baseline="0" dirty="0" smtClean="0">
                          <a:latin typeface="Arial" panose="020B0604020202020204" pitchFamily="34" charset="0"/>
                          <a:cs typeface="Arial" panose="020B0604020202020204" pitchFamily="34" charset="0"/>
                        </a:rPr>
                        <a:t>Need conversion programs for each</a:t>
                      </a:r>
                      <a:endParaRPr lang="en-US" sz="1600" dirty="0">
                        <a:latin typeface="Arial" panose="020B0604020202020204" pitchFamily="34" charset="0"/>
                        <a:cs typeface="Arial" panose="020B0604020202020204" pitchFamily="34" charset="0"/>
                      </a:endParaRPr>
                    </a:p>
                  </a:txBody>
                  <a:tcPr marL="87782" marR="87782">
                    <a:solidFill>
                      <a:schemeClr val="bg1"/>
                    </a:solidFill>
                  </a:tcPr>
                </a:tc>
              </a:tr>
              <a:tr h="723900">
                <a:tc>
                  <a:txBody>
                    <a:bodyPr/>
                    <a:lstStyle/>
                    <a:p>
                      <a:r>
                        <a:rPr lang="en-US" sz="1600" dirty="0" smtClean="0">
                          <a:latin typeface="Arial" panose="020B0604020202020204" pitchFamily="34" charset="0"/>
                          <a:cs typeface="Arial" panose="020B0604020202020204" pitchFamily="34" charset="0"/>
                        </a:rPr>
                        <a:t>Met.</a:t>
                      </a:r>
                      <a:r>
                        <a:rPr lang="en-US" sz="1600" baseline="0" dirty="0" smtClean="0">
                          <a:latin typeface="Arial" panose="020B0604020202020204" pitchFamily="34" charset="0"/>
                          <a:cs typeface="Arial" panose="020B0604020202020204" pitchFamily="34" charset="0"/>
                        </a:rPr>
                        <a:t> input frequency</a:t>
                      </a:r>
                      <a:endParaRPr lang="en-US" sz="1600" dirty="0">
                        <a:latin typeface="Arial" panose="020B0604020202020204" pitchFamily="34" charset="0"/>
                        <a:cs typeface="Arial" panose="020B0604020202020204" pitchFamily="34" charset="0"/>
                      </a:endParaRPr>
                    </a:p>
                  </a:txBody>
                  <a:tcPr marL="87782" marR="87782">
                    <a:solidFill>
                      <a:schemeClr val="accent4">
                        <a:lumMod val="20000"/>
                        <a:lumOff val="80000"/>
                      </a:schemeClr>
                    </a:solidFill>
                  </a:tcPr>
                </a:tc>
                <a:tc>
                  <a:txBody>
                    <a:bodyPr/>
                    <a:lstStyle/>
                    <a:p>
                      <a:r>
                        <a:rPr lang="en-US" sz="1600" dirty="0" smtClean="0">
                          <a:latin typeface="Arial" panose="020B0604020202020204" pitchFamily="34" charset="0"/>
                          <a:cs typeface="Arial" panose="020B0604020202020204" pitchFamily="34" charset="0"/>
                        </a:rPr>
                        <a:t>At</a:t>
                      </a:r>
                      <a:r>
                        <a:rPr lang="en-US" sz="1600" baseline="0" dirty="0" smtClean="0">
                          <a:latin typeface="Arial" panose="020B0604020202020204" pitchFamily="34" charset="0"/>
                          <a:cs typeface="Arial" panose="020B0604020202020204" pitchFamily="34" charset="0"/>
                        </a:rPr>
                        <a:t> WRF’s time step</a:t>
                      </a:r>
                    </a:p>
                    <a:p>
                      <a:pPr marL="0" marR="0" indent="0" algn="l" defTabSz="4501537" rtl="0" eaLnBrk="1" fontAlgn="auto" latinLnBrk="0" hangingPunct="1">
                        <a:lnSpc>
                          <a:spcPct val="100000"/>
                        </a:lnSpc>
                        <a:spcBef>
                          <a:spcPts val="0"/>
                        </a:spcBef>
                        <a:spcAft>
                          <a:spcPts val="0"/>
                        </a:spcAft>
                        <a:buClrTx/>
                        <a:buSzTx/>
                        <a:buFontTx/>
                        <a:buNone/>
                        <a:tabLst/>
                        <a:defRPr/>
                      </a:pPr>
                      <a:r>
                        <a:rPr lang="en-US" sz="1600" b="1" dirty="0" smtClean="0">
                          <a:solidFill>
                            <a:srgbClr val="FF0000"/>
                          </a:solidFill>
                          <a:latin typeface="Arial" panose="020B0604020202020204" pitchFamily="34" charset="0"/>
                          <a:cs typeface="Arial" panose="020B0604020202020204" pitchFamily="34" charset="0"/>
                        </a:rPr>
                        <a:t>No temporal interpolation </a:t>
                      </a:r>
                    </a:p>
                  </a:txBody>
                  <a:tcPr marL="87782" marR="87782">
                    <a:solidFill>
                      <a:schemeClr val="accent4">
                        <a:lumMod val="20000"/>
                        <a:lumOff val="80000"/>
                      </a:schemeClr>
                    </a:solidFill>
                  </a:tcPr>
                </a:tc>
                <a:tc>
                  <a:txBody>
                    <a:bodyPr/>
                    <a:lstStyle/>
                    <a:p>
                      <a:r>
                        <a:rPr lang="en-US" sz="1600" dirty="0" smtClean="0">
                          <a:latin typeface="Arial" panose="020B0604020202020204" pitchFamily="34" charset="0"/>
                          <a:cs typeface="Arial" panose="020B0604020202020204" pitchFamily="34" charset="0"/>
                        </a:rPr>
                        <a:t>WRF’s output (hourly or minutely)</a:t>
                      </a:r>
                      <a:r>
                        <a:rPr lang="en-US" sz="1600" baseline="0" dirty="0" smtClean="0">
                          <a:latin typeface="Arial" panose="020B0604020202020204" pitchFamily="34" charset="0"/>
                          <a:cs typeface="Arial" panose="020B0604020202020204" pitchFamily="34" charset="0"/>
                        </a:rPr>
                        <a:t> </a:t>
                      </a:r>
                    </a:p>
                    <a:p>
                      <a:r>
                        <a:rPr lang="en-US" sz="1600" dirty="0" smtClean="0">
                          <a:latin typeface="Arial" panose="020B0604020202020204" pitchFamily="34" charset="0"/>
                          <a:cs typeface="Arial" panose="020B0604020202020204" pitchFamily="34" charset="0"/>
                        </a:rPr>
                        <a:t>Need interpolation</a:t>
                      </a:r>
                      <a:endParaRPr lang="en-US" sz="1600" dirty="0">
                        <a:latin typeface="Arial" panose="020B0604020202020204" pitchFamily="34" charset="0"/>
                        <a:cs typeface="Arial" panose="020B0604020202020204" pitchFamily="34" charset="0"/>
                      </a:endParaRPr>
                    </a:p>
                  </a:txBody>
                  <a:tcPr marL="87782" marR="87782">
                    <a:solidFill>
                      <a:schemeClr val="accent4">
                        <a:lumMod val="20000"/>
                        <a:lumOff val="80000"/>
                      </a:schemeClr>
                    </a:solidFill>
                  </a:tcPr>
                </a:tc>
              </a:tr>
              <a:tr h="914400">
                <a:tc>
                  <a:txBody>
                    <a:bodyPr/>
                    <a:lstStyle/>
                    <a:p>
                      <a:r>
                        <a:rPr lang="en-US" sz="1600" dirty="0" smtClean="0">
                          <a:latin typeface="Arial" panose="020B0604020202020204" pitchFamily="34" charset="0"/>
                          <a:cs typeface="Arial" panose="020B0604020202020204" pitchFamily="34" charset="0"/>
                        </a:rPr>
                        <a:t>Vertical grid</a:t>
                      </a:r>
                      <a:endParaRPr lang="en-US" sz="1600" dirty="0">
                        <a:latin typeface="Arial" panose="020B0604020202020204" pitchFamily="34" charset="0"/>
                        <a:cs typeface="Arial" panose="020B0604020202020204" pitchFamily="34" charset="0"/>
                      </a:endParaRPr>
                    </a:p>
                  </a:txBody>
                  <a:tcPr marL="87782" marR="87782">
                    <a:solidFill>
                      <a:schemeClr val="bg1"/>
                    </a:solidFill>
                  </a:tcPr>
                </a:tc>
                <a:tc>
                  <a:txBody>
                    <a:bodyPr/>
                    <a:lstStyle/>
                    <a:p>
                      <a:r>
                        <a:rPr lang="en-US" sz="1600" dirty="0" smtClean="0">
                          <a:latin typeface="Arial" panose="020B0604020202020204" pitchFamily="34" charset="0"/>
                          <a:cs typeface="Arial" panose="020B0604020202020204" pitchFamily="34" charset="0"/>
                        </a:rPr>
                        <a:t>Using WRF’s terrain-following hydrostatic</a:t>
                      </a:r>
                      <a:r>
                        <a:rPr lang="en-US" sz="1600" baseline="0" dirty="0" smtClean="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vertical coordinate</a:t>
                      </a:r>
                    </a:p>
                    <a:p>
                      <a:r>
                        <a:rPr lang="en-US" sz="1600" b="1" dirty="0" smtClean="0">
                          <a:solidFill>
                            <a:srgbClr val="FF0000"/>
                          </a:solidFill>
                          <a:latin typeface="Arial" panose="020B0604020202020204" pitchFamily="34" charset="0"/>
                          <a:cs typeface="Arial" panose="020B0604020202020204" pitchFamily="34" charset="0"/>
                        </a:rPr>
                        <a:t>No vertical interpolation </a:t>
                      </a:r>
                      <a:endParaRPr lang="en-US" sz="1600" b="1" dirty="0">
                        <a:solidFill>
                          <a:srgbClr val="FF0000"/>
                        </a:solidFill>
                        <a:latin typeface="Arial" panose="020B0604020202020204" pitchFamily="34" charset="0"/>
                        <a:cs typeface="Arial" panose="020B0604020202020204" pitchFamily="34" charset="0"/>
                      </a:endParaRPr>
                    </a:p>
                  </a:txBody>
                  <a:tcPr marL="87782" marR="87782">
                    <a:solidFill>
                      <a:schemeClr val="bg1"/>
                    </a:solidFill>
                  </a:tcPr>
                </a:tc>
                <a:tc>
                  <a:txBody>
                    <a:bodyPr/>
                    <a:lstStyle/>
                    <a:p>
                      <a:r>
                        <a:rPr lang="en-US" sz="1600" dirty="0" smtClean="0">
                          <a:latin typeface="Arial" panose="020B0604020202020204" pitchFamily="34" charset="0"/>
                          <a:cs typeface="Arial" panose="020B0604020202020204" pitchFamily="34" charset="0"/>
                        </a:rPr>
                        <a:t>HYSPLIT internal terrain</a:t>
                      </a:r>
                      <a:r>
                        <a:rPr lang="en-US" sz="1600" baseline="0" dirty="0" smtClean="0">
                          <a:latin typeface="Arial" panose="020B0604020202020204" pitchFamily="34" charset="0"/>
                          <a:cs typeface="Arial" panose="020B0604020202020204" pitchFamily="34" charset="0"/>
                        </a:rPr>
                        <a:t>-following </a:t>
                      </a:r>
                      <a:r>
                        <a:rPr lang="en-US" sz="1600" dirty="0" smtClean="0">
                          <a:latin typeface="Arial" panose="020B0604020202020204" pitchFamily="34" charset="0"/>
                          <a:cs typeface="Arial" panose="020B0604020202020204" pitchFamily="34" charset="0"/>
                        </a:rPr>
                        <a:t>coordinate</a:t>
                      </a:r>
                      <a:endParaRPr lang="en-US" sz="1600" baseline="0" dirty="0" smtClean="0">
                        <a:latin typeface="Arial" panose="020B0604020202020204" pitchFamily="34" charset="0"/>
                        <a:cs typeface="Arial" panose="020B0604020202020204" pitchFamily="34" charset="0"/>
                      </a:endParaRPr>
                    </a:p>
                    <a:p>
                      <a:r>
                        <a:rPr lang="en-US" sz="1600" baseline="0" dirty="0" smtClean="0">
                          <a:latin typeface="Arial" panose="020B0604020202020204" pitchFamily="34" charset="0"/>
                          <a:cs typeface="Arial" panose="020B0604020202020204" pitchFamily="34" charset="0"/>
                        </a:rPr>
                        <a:t>Need interpolation</a:t>
                      </a:r>
                      <a:endParaRPr lang="en-US" sz="1600" dirty="0">
                        <a:latin typeface="Arial" panose="020B0604020202020204" pitchFamily="34" charset="0"/>
                        <a:cs typeface="Arial" panose="020B0604020202020204" pitchFamily="34" charset="0"/>
                      </a:endParaRPr>
                    </a:p>
                  </a:txBody>
                  <a:tcPr marL="87782" marR="87782">
                    <a:solidFill>
                      <a:schemeClr val="bg1"/>
                    </a:solidFill>
                  </a:tcPr>
                </a:tc>
              </a:tr>
              <a:tr h="647700">
                <a:tc>
                  <a:txBody>
                    <a:bodyPr/>
                    <a:lstStyle/>
                    <a:p>
                      <a:r>
                        <a:rPr lang="en-US" sz="1600" dirty="0" smtClean="0">
                          <a:latin typeface="Arial" panose="020B0604020202020204" pitchFamily="34" charset="0"/>
                          <a:cs typeface="Arial" panose="020B0604020202020204" pitchFamily="34" charset="0"/>
                        </a:rPr>
                        <a:t>Horizontal</a:t>
                      </a:r>
                      <a:r>
                        <a:rPr lang="en-US" sz="1600" baseline="0" dirty="0" smtClean="0">
                          <a:latin typeface="Arial" panose="020B0604020202020204" pitchFamily="34" charset="0"/>
                          <a:cs typeface="Arial" panose="020B0604020202020204" pitchFamily="34" charset="0"/>
                        </a:rPr>
                        <a:t> grid</a:t>
                      </a:r>
                      <a:endParaRPr lang="en-US" sz="1600" dirty="0">
                        <a:latin typeface="Arial" panose="020B0604020202020204" pitchFamily="34" charset="0"/>
                        <a:cs typeface="Arial" panose="020B0604020202020204" pitchFamily="34" charset="0"/>
                      </a:endParaRPr>
                    </a:p>
                  </a:txBody>
                  <a:tcPr marL="87782" marR="87782">
                    <a:solidFill>
                      <a:schemeClr val="accent4">
                        <a:lumMod val="20000"/>
                        <a:lumOff val="80000"/>
                      </a:schemeClr>
                    </a:solidFill>
                  </a:tcPr>
                </a:tc>
                <a:tc>
                  <a:txBody>
                    <a:bodyPr/>
                    <a:lstStyle/>
                    <a:p>
                      <a:r>
                        <a:rPr lang="en-US" sz="1600" dirty="0" smtClean="0">
                          <a:latin typeface="Arial" panose="020B0604020202020204" pitchFamily="34" charset="0"/>
                          <a:cs typeface="Arial" panose="020B0604020202020204" pitchFamily="34" charset="0"/>
                        </a:rPr>
                        <a:t>Following</a:t>
                      </a:r>
                      <a:r>
                        <a:rPr lang="en-US" sz="1600" baseline="0" dirty="0" smtClean="0">
                          <a:latin typeface="Arial" panose="020B0604020202020204" pitchFamily="34" charset="0"/>
                          <a:cs typeface="Arial" panose="020B0604020202020204" pitchFamily="34" charset="0"/>
                        </a:rPr>
                        <a:t> WRF’s grid</a:t>
                      </a:r>
                      <a:endParaRPr lang="en-US" sz="1600" dirty="0">
                        <a:latin typeface="Arial" panose="020B0604020202020204" pitchFamily="34" charset="0"/>
                        <a:cs typeface="Arial" panose="020B0604020202020204" pitchFamily="34" charset="0"/>
                      </a:endParaRPr>
                    </a:p>
                  </a:txBody>
                  <a:tcPr marL="87782" marR="87782">
                    <a:solidFill>
                      <a:schemeClr val="accent4">
                        <a:lumMod val="20000"/>
                        <a:lumOff val="80000"/>
                      </a:schemeClr>
                    </a:solidFill>
                  </a:tcPr>
                </a:tc>
                <a:tc>
                  <a:txBody>
                    <a:bodyPr/>
                    <a:lstStyle/>
                    <a:p>
                      <a:r>
                        <a:rPr lang="en-US" sz="1600" dirty="0" smtClean="0">
                          <a:latin typeface="Arial" panose="020B0604020202020204" pitchFamily="34" charset="0"/>
                          <a:cs typeface="Arial" panose="020B0604020202020204" pitchFamily="34" charset="0"/>
                        </a:rPr>
                        <a:t>Following</a:t>
                      </a:r>
                      <a:r>
                        <a:rPr lang="en-US" sz="1600" baseline="0" dirty="0" smtClean="0">
                          <a:latin typeface="Arial" panose="020B0604020202020204" pitchFamily="34" charset="0"/>
                          <a:cs typeface="Arial" panose="020B0604020202020204" pitchFamily="34" charset="0"/>
                        </a:rPr>
                        <a:t> the grid of met input</a:t>
                      </a:r>
                      <a:endParaRPr lang="en-US" sz="1600" dirty="0">
                        <a:latin typeface="Arial" panose="020B0604020202020204" pitchFamily="34" charset="0"/>
                        <a:cs typeface="Arial" panose="020B0604020202020204" pitchFamily="34" charset="0"/>
                      </a:endParaRPr>
                    </a:p>
                  </a:txBody>
                  <a:tcPr marL="87782" marR="87782">
                    <a:solidFill>
                      <a:schemeClr val="accent4">
                        <a:lumMod val="20000"/>
                        <a:lumOff val="80000"/>
                      </a:schemeClr>
                    </a:solidFill>
                  </a:tcPr>
                </a:tc>
              </a:tr>
              <a:tr h="685800">
                <a:tc>
                  <a:txBody>
                    <a:bodyPr/>
                    <a:lstStyle/>
                    <a:p>
                      <a:r>
                        <a:rPr lang="en-US" sz="1600" dirty="0" smtClean="0">
                          <a:latin typeface="Arial" panose="020B0604020202020204" pitchFamily="34" charset="0"/>
                          <a:cs typeface="Arial" panose="020B0604020202020204" pitchFamily="34" charset="0"/>
                        </a:rPr>
                        <a:t>Disk usage</a:t>
                      </a:r>
                      <a:endParaRPr lang="en-US" sz="1600" dirty="0">
                        <a:latin typeface="Arial" panose="020B0604020202020204" pitchFamily="34" charset="0"/>
                        <a:cs typeface="Arial" panose="020B0604020202020204" pitchFamily="34" charset="0"/>
                      </a:endParaRPr>
                    </a:p>
                  </a:txBody>
                  <a:tcPr marL="87782" marR="87782">
                    <a:solidFill>
                      <a:schemeClr val="bg1"/>
                    </a:solidFill>
                  </a:tcPr>
                </a:tc>
                <a:tc>
                  <a:txBody>
                    <a:bodyPr/>
                    <a:lstStyle/>
                    <a:p>
                      <a:r>
                        <a:rPr lang="en-US" sz="1600" dirty="0" smtClean="0">
                          <a:latin typeface="Arial" panose="020B0604020202020204" pitchFamily="34" charset="0"/>
                          <a:cs typeface="Arial" panose="020B0604020202020204" pitchFamily="34" charset="0"/>
                        </a:rPr>
                        <a:t>Dispersion output and </a:t>
                      </a:r>
                      <a:r>
                        <a:rPr lang="en-US" sz="1600" baseline="0" dirty="0" smtClean="0">
                          <a:latin typeface="Arial" panose="020B0604020202020204" pitchFamily="34" charset="0"/>
                          <a:cs typeface="Arial" panose="020B0604020202020204" pitchFamily="34" charset="0"/>
                        </a:rPr>
                        <a:t>WRF output based on users’ request</a:t>
                      </a:r>
                      <a:endParaRPr lang="en-US" sz="1600" dirty="0">
                        <a:latin typeface="Arial" panose="020B0604020202020204" pitchFamily="34" charset="0"/>
                        <a:cs typeface="Arial" panose="020B0604020202020204" pitchFamily="34" charset="0"/>
                      </a:endParaRPr>
                    </a:p>
                  </a:txBody>
                  <a:tcPr marL="87782" marR="87782">
                    <a:solidFill>
                      <a:schemeClr val="bg1"/>
                    </a:solidFill>
                  </a:tcPr>
                </a:tc>
                <a:tc>
                  <a:txBody>
                    <a:bodyPr/>
                    <a:lstStyle/>
                    <a:p>
                      <a:r>
                        <a:rPr lang="en-US" sz="1600" dirty="0" smtClean="0">
                          <a:latin typeface="Arial" panose="020B0604020202020204" pitchFamily="34" charset="0"/>
                          <a:cs typeface="Arial" panose="020B0604020202020204" pitchFamily="34" charset="0"/>
                        </a:rPr>
                        <a:t>Large cost of data storage if high temporal resolution data are</a:t>
                      </a:r>
                      <a:r>
                        <a:rPr lang="en-US" sz="1600" baseline="0" dirty="0" smtClean="0">
                          <a:latin typeface="Arial" panose="020B0604020202020204" pitchFamily="34" charset="0"/>
                          <a:cs typeface="Arial" panose="020B0604020202020204" pitchFamily="34" charset="0"/>
                        </a:rPr>
                        <a:t> needed</a:t>
                      </a:r>
                      <a:endParaRPr lang="en-US" sz="1600" dirty="0">
                        <a:latin typeface="Arial" panose="020B0604020202020204" pitchFamily="34" charset="0"/>
                        <a:cs typeface="Arial" panose="020B0604020202020204" pitchFamily="34" charset="0"/>
                      </a:endParaRPr>
                    </a:p>
                  </a:txBody>
                  <a:tcPr marL="87782" marR="87782">
                    <a:solidFill>
                      <a:schemeClr val="bg1"/>
                    </a:solidFill>
                  </a:tcPr>
                </a:tc>
              </a:tr>
              <a:tr h="457200">
                <a:tc>
                  <a:txBody>
                    <a:bodyPr/>
                    <a:lstStyle/>
                    <a:p>
                      <a:r>
                        <a:rPr lang="en-US" sz="1600" baseline="0" dirty="0" smtClean="0">
                          <a:latin typeface="Arial" panose="020B0604020202020204" pitchFamily="34" charset="0"/>
                          <a:cs typeface="Arial" panose="020B0604020202020204" pitchFamily="34" charset="0"/>
                        </a:rPr>
                        <a:t>Multiple simulations </a:t>
                      </a:r>
                      <a:endParaRPr lang="en-US" sz="1600" dirty="0">
                        <a:latin typeface="Arial" panose="020B0604020202020204" pitchFamily="34" charset="0"/>
                        <a:cs typeface="Arial" panose="020B0604020202020204" pitchFamily="34" charset="0"/>
                      </a:endParaRPr>
                    </a:p>
                  </a:txBody>
                  <a:tcPr marL="87782" marR="87782">
                    <a:solidFill>
                      <a:schemeClr val="accent4">
                        <a:lumMod val="20000"/>
                        <a:lumOff val="80000"/>
                      </a:schemeClr>
                    </a:solidFill>
                  </a:tcPr>
                </a:tc>
                <a:tc>
                  <a:txBody>
                    <a:bodyPr/>
                    <a:lstStyle/>
                    <a:p>
                      <a:r>
                        <a:rPr lang="en-US" sz="1600" dirty="0" smtClean="0">
                          <a:latin typeface="Arial" panose="020B0604020202020204" pitchFamily="34" charset="0"/>
                          <a:cs typeface="Arial" panose="020B0604020202020204" pitchFamily="34" charset="0"/>
                        </a:rPr>
                        <a:t>Requires repeating</a:t>
                      </a:r>
                      <a:r>
                        <a:rPr lang="en-US" sz="1600" baseline="0" dirty="0" smtClean="0">
                          <a:latin typeface="Arial" panose="020B0604020202020204" pitchFamily="34" charset="0"/>
                          <a:cs typeface="Arial" panose="020B0604020202020204" pitchFamily="34" charset="0"/>
                        </a:rPr>
                        <a:t> met simulation</a:t>
                      </a:r>
                      <a:endParaRPr lang="en-US" sz="1600" dirty="0">
                        <a:latin typeface="Arial" panose="020B0604020202020204" pitchFamily="34" charset="0"/>
                        <a:cs typeface="Arial" panose="020B0604020202020204" pitchFamily="34" charset="0"/>
                      </a:endParaRPr>
                    </a:p>
                  </a:txBody>
                  <a:tcPr marL="87782" marR="87782">
                    <a:solidFill>
                      <a:schemeClr val="accent4">
                        <a:lumMod val="20000"/>
                        <a:lumOff val="80000"/>
                      </a:schemeClr>
                    </a:solidFill>
                  </a:tcPr>
                </a:tc>
                <a:tc>
                  <a:txBody>
                    <a:bodyPr/>
                    <a:lstStyle/>
                    <a:p>
                      <a:r>
                        <a:rPr lang="en-US" sz="1600" baseline="0" dirty="0" smtClean="0">
                          <a:latin typeface="Arial" panose="020B0604020202020204" pitchFamily="34" charset="0"/>
                          <a:cs typeface="Arial" panose="020B0604020202020204" pitchFamily="34" charset="0"/>
                        </a:rPr>
                        <a:t>Met simulation is run only once</a:t>
                      </a:r>
                      <a:endParaRPr lang="en-US" sz="1600" dirty="0">
                        <a:latin typeface="Arial" panose="020B0604020202020204" pitchFamily="34" charset="0"/>
                        <a:cs typeface="Arial" panose="020B0604020202020204" pitchFamily="34" charset="0"/>
                      </a:endParaRPr>
                    </a:p>
                  </a:txBody>
                  <a:tcPr marL="87782" marR="87782">
                    <a:solidFill>
                      <a:schemeClr val="accent4">
                        <a:lumMod val="20000"/>
                        <a:lumOff val="80000"/>
                      </a:schemeClr>
                    </a:solidFill>
                  </a:tcPr>
                </a:tc>
              </a:tr>
            </a:tbl>
          </a:graphicData>
        </a:graphic>
      </p:graphicFrame>
      <p:sp>
        <p:nvSpPr>
          <p:cNvPr id="6" name="Rectangle 5"/>
          <p:cNvSpPr/>
          <p:nvPr/>
        </p:nvSpPr>
        <p:spPr>
          <a:xfrm>
            <a:off x="152400" y="5791200"/>
            <a:ext cx="8839200" cy="461665"/>
          </a:xfrm>
          <a:prstGeom prst="rect">
            <a:avLst/>
          </a:prstGeom>
        </p:spPr>
        <p:txBody>
          <a:bodyPr wrap="square">
            <a:spAutoFit/>
          </a:bodyPr>
          <a:lstStyle/>
          <a:p>
            <a:r>
              <a:rPr kumimoji="1" lang="en-US" sz="1200" dirty="0">
                <a:solidFill>
                  <a:prstClr val="black"/>
                </a:solidFill>
                <a:latin typeface="Tahoma" pitchFamily="34" charset="0"/>
                <a:ea typeface="ＭＳ Ｐゴシック" pitchFamily="34" charset="-128"/>
                <a:cs typeface="+mn-cs"/>
              </a:rPr>
              <a:t>Fong </a:t>
            </a:r>
            <a:r>
              <a:rPr kumimoji="1" lang="en-US" sz="1200" dirty="0" err="1">
                <a:solidFill>
                  <a:prstClr val="black"/>
                </a:solidFill>
                <a:latin typeface="Tahoma" pitchFamily="34" charset="0"/>
                <a:ea typeface="ＭＳ Ｐゴシック" pitchFamily="34" charset="-128"/>
                <a:cs typeface="+mn-cs"/>
              </a:rPr>
              <a:t>Ngan</a:t>
            </a:r>
            <a:r>
              <a:rPr kumimoji="1" lang="en-US" sz="1200" dirty="0">
                <a:solidFill>
                  <a:prstClr val="black"/>
                </a:solidFill>
                <a:latin typeface="Tahoma" pitchFamily="34" charset="0"/>
                <a:ea typeface="ＭＳ Ｐゴシック" pitchFamily="34" charset="-128"/>
                <a:cs typeface="+mn-cs"/>
              </a:rPr>
              <a:t>, Ariel Stein, and Roland </a:t>
            </a:r>
            <a:r>
              <a:rPr kumimoji="1" lang="en-US" sz="1200" dirty="0" err="1">
                <a:solidFill>
                  <a:prstClr val="black"/>
                </a:solidFill>
                <a:latin typeface="Tahoma" pitchFamily="34" charset="0"/>
                <a:ea typeface="ＭＳ Ｐゴシック" pitchFamily="34" charset="-128"/>
                <a:cs typeface="+mn-cs"/>
              </a:rPr>
              <a:t>Draxler</a:t>
            </a:r>
            <a:r>
              <a:rPr kumimoji="1" lang="en-US" sz="1200" dirty="0">
                <a:solidFill>
                  <a:prstClr val="black"/>
                </a:solidFill>
                <a:latin typeface="Tahoma" pitchFamily="34" charset="0"/>
                <a:ea typeface="ＭＳ Ｐゴシック" pitchFamily="34" charset="-128"/>
                <a:cs typeface="+mn-cs"/>
              </a:rPr>
              <a:t>, 2015: Inline Coupling of WRF–HYSPLIT: Model Development and Evaluation Using Tracer Experiments. </a:t>
            </a:r>
            <a:r>
              <a:rPr kumimoji="1" lang="en-US" sz="1200" i="1" dirty="0">
                <a:solidFill>
                  <a:prstClr val="black"/>
                </a:solidFill>
                <a:latin typeface="Tahoma" pitchFamily="34" charset="0"/>
                <a:ea typeface="ＭＳ Ｐゴシック" pitchFamily="34" charset="-128"/>
                <a:cs typeface="+mn-cs"/>
              </a:rPr>
              <a:t>J. Appl. Meteor. </a:t>
            </a:r>
            <a:r>
              <a:rPr kumimoji="1" lang="en-US" sz="1200" i="1" dirty="0" err="1">
                <a:solidFill>
                  <a:prstClr val="black"/>
                </a:solidFill>
                <a:latin typeface="Tahoma" pitchFamily="34" charset="0"/>
                <a:ea typeface="ＭＳ Ｐゴシック" pitchFamily="34" charset="-128"/>
                <a:cs typeface="+mn-cs"/>
              </a:rPr>
              <a:t>Climatol</a:t>
            </a:r>
            <a:r>
              <a:rPr kumimoji="1" lang="en-US" sz="1200" i="1" dirty="0">
                <a:solidFill>
                  <a:prstClr val="black"/>
                </a:solidFill>
                <a:latin typeface="Tahoma" pitchFamily="34" charset="0"/>
                <a:ea typeface="ＭＳ Ｐゴシック" pitchFamily="34" charset="-128"/>
                <a:cs typeface="+mn-cs"/>
              </a:rPr>
              <a:t>.</a:t>
            </a:r>
            <a:r>
              <a:rPr kumimoji="1" lang="en-US" sz="1200" dirty="0">
                <a:solidFill>
                  <a:prstClr val="black"/>
                </a:solidFill>
                <a:latin typeface="Tahoma" pitchFamily="34" charset="0"/>
                <a:ea typeface="ＭＳ Ｐゴシック" pitchFamily="34" charset="-128"/>
                <a:cs typeface="+mn-cs"/>
              </a:rPr>
              <a:t>, </a:t>
            </a:r>
            <a:r>
              <a:rPr kumimoji="1" lang="en-US" sz="1200" b="1" dirty="0">
                <a:solidFill>
                  <a:prstClr val="black"/>
                </a:solidFill>
                <a:latin typeface="Tahoma" pitchFamily="34" charset="0"/>
                <a:ea typeface="ＭＳ Ｐゴシック" pitchFamily="34" charset="-128"/>
                <a:cs typeface="+mn-cs"/>
              </a:rPr>
              <a:t>54</a:t>
            </a:r>
            <a:r>
              <a:rPr kumimoji="1" lang="en-US" sz="1200" dirty="0">
                <a:solidFill>
                  <a:prstClr val="black"/>
                </a:solidFill>
                <a:latin typeface="Tahoma" pitchFamily="34" charset="0"/>
                <a:ea typeface="ＭＳ Ｐゴシック" pitchFamily="34" charset="-128"/>
                <a:cs typeface="+mn-cs"/>
              </a:rPr>
              <a:t>, 1162–1176. </a:t>
            </a:r>
            <a:r>
              <a:rPr kumimoji="1" lang="en-US" sz="1200" dirty="0" err="1" smtClean="0">
                <a:solidFill>
                  <a:prstClr val="black"/>
                </a:solidFill>
                <a:latin typeface="Tahoma" pitchFamily="34" charset="0"/>
                <a:ea typeface="ＭＳ Ｐゴシック" pitchFamily="34" charset="-128"/>
                <a:cs typeface="+mn-cs"/>
              </a:rPr>
              <a:t>doi</a:t>
            </a:r>
            <a:r>
              <a:rPr kumimoji="1" lang="en-US" sz="1200" dirty="0">
                <a:solidFill>
                  <a:prstClr val="black"/>
                </a:solidFill>
                <a:latin typeface="Tahoma" pitchFamily="34" charset="0"/>
                <a:ea typeface="ＭＳ Ｐゴシック" pitchFamily="34" charset="-128"/>
                <a:cs typeface="+mn-cs"/>
              </a:rPr>
              <a:t>: </a:t>
            </a:r>
            <a:r>
              <a:rPr kumimoji="1" lang="en-US" sz="1200" dirty="0">
                <a:solidFill>
                  <a:prstClr val="black"/>
                </a:solidFill>
                <a:latin typeface="Tahoma" pitchFamily="34" charset="0"/>
                <a:ea typeface="ＭＳ Ｐゴシック" pitchFamily="34" charset="-128"/>
                <a:cs typeface="+mn-cs"/>
                <a:hlinkClick r:id="rId4"/>
              </a:rPr>
              <a:t>http://dx.doi.org/10.1175/JAMC-D-14-0247.1</a:t>
            </a:r>
            <a:r>
              <a:rPr kumimoji="1" lang="en-US" sz="1200" dirty="0">
                <a:solidFill>
                  <a:prstClr val="black"/>
                </a:solidFill>
                <a:latin typeface="Tahoma" pitchFamily="34" charset="0"/>
                <a:ea typeface="ＭＳ Ｐゴシック" pitchFamily="34" charset="-128"/>
                <a:cs typeface="+mn-cs"/>
              </a:rPr>
              <a:t> </a:t>
            </a:r>
          </a:p>
        </p:txBody>
      </p:sp>
    </p:spTree>
    <p:extLst>
      <p:ext uri="{BB962C8B-B14F-4D97-AF65-F5344CB8AC3E}">
        <p14:creationId xmlns:p14="http://schemas.microsoft.com/office/powerpoint/2010/main" val="3752982199"/>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gradFill>
          <a:gsLst>
            <a:gs pos="1250">
              <a:srgbClr val="87C1F5"/>
            </a:gs>
            <a:gs pos="0">
              <a:schemeClr val="accent5">
                <a:lumMod val="60000"/>
                <a:lumOff val="40000"/>
              </a:schemeClr>
            </a:gs>
            <a:gs pos="60000">
              <a:schemeClr val="accent1">
                <a:lumMod val="20000"/>
                <a:lumOff val="80000"/>
              </a:schemeClr>
            </a:gs>
            <a:gs pos="100000">
              <a:schemeClr val="accent5">
                <a:lumMod val="20000"/>
                <a:lumOff val="80000"/>
              </a:schemeClr>
            </a:gs>
          </a:gsLst>
          <a:lin ang="5400000" scaled="0"/>
        </a:gra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buClr>
                <a:prstClr val="black"/>
              </a:buClr>
            </a:pPr>
            <a:fld id="{99D3CB6A-0C85-43E4-B053-7DFC942F1C20}" type="slidenum">
              <a:rPr lang="en-US" altLang="ko-KR"/>
              <a:pPr>
                <a:buClr>
                  <a:prstClr val="black"/>
                </a:buClr>
              </a:pPr>
              <a:t>62</a:t>
            </a:fld>
            <a:endParaRPr lang="en-US" altLang="ko-KR"/>
          </a:p>
        </p:txBody>
      </p:sp>
      <p:sp>
        <p:nvSpPr>
          <p:cNvPr id="4" name="Title 6"/>
          <p:cNvSpPr txBox="1">
            <a:spLocks/>
          </p:cNvSpPr>
          <p:nvPr/>
        </p:nvSpPr>
        <p:spPr>
          <a:xfrm>
            <a:off x="1219200" y="0"/>
            <a:ext cx="6553200" cy="704850"/>
          </a:xfrm>
          <a:prstGeom prst="rect">
            <a:avLst/>
          </a:prstGeom>
        </p:spPr>
        <p:txBody>
          <a:bodyPr/>
          <a:lstStyle>
            <a:lvl1pPr algn="l" rtl="0" eaLnBrk="0" fontAlgn="base" hangingPunct="0">
              <a:spcBef>
                <a:spcPct val="0"/>
              </a:spcBef>
              <a:spcAft>
                <a:spcPct val="0"/>
              </a:spcAft>
              <a:defRPr sz="3600" kern="1200">
                <a:solidFill>
                  <a:schemeClr val="tx1"/>
                </a:solidFill>
                <a:latin typeface="+mn-lt"/>
                <a:ea typeface="ＭＳ Ｐゴシック" charset="-128"/>
                <a:cs typeface="ＭＳ Ｐゴシック" charset="-128"/>
              </a:defRPr>
            </a:lvl1pPr>
            <a:lvl2pPr algn="l" rtl="0" eaLnBrk="0" fontAlgn="base" hangingPunct="0">
              <a:spcBef>
                <a:spcPct val="0"/>
              </a:spcBef>
              <a:spcAft>
                <a:spcPct val="0"/>
              </a:spcAft>
              <a:defRPr sz="3600">
                <a:solidFill>
                  <a:schemeClr val="tx1"/>
                </a:solidFill>
                <a:latin typeface="Calibri" charset="0"/>
                <a:ea typeface="ＭＳ Ｐゴシック" charset="-128"/>
                <a:cs typeface="ＭＳ Ｐゴシック" charset="-128"/>
              </a:defRPr>
            </a:lvl2pPr>
            <a:lvl3pPr algn="l" rtl="0" eaLnBrk="0" fontAlgn="base" hangingPunct="0">
              <a:spcBef>
                <a:spcPct val="0"/>
              </a:spcBef>
              <a:spcAft>
                <a:spcPct val="0"/>
              </a:spcAft>
              <a:defRPr sz="3600">
                <a:solidFill>
                  <a:schemeClr val="tx1"/>
                </a:solidFill>
                <a:latin typeface="Calibri" charset="0"/>
                <a:ea typeface="ＭＳ Ｐゴシック" charset="-128"/>
                <a:cs typeface="ＭＳ Ｐゴシック" charset="-128"/>
              </a:defRPr>
            </a:lvl3pPr>
            <a:lvl4pPr algn="l" rtl="0" eaLnBrk="0" fontAlgn="base" hangingPunct="0">
              <a:spcBef>
                <a:spcPct val="0"/>
              </a:spcBef>
              <a:spcAft>
                <a:spcPct val="0"/>
              </a:spcAft>
              <a:defRPr sz="3600">
                <a:solidFill>
                  <a:schemeClr val="tx1"/>
                </a:solidFill>
                <a:latin typeface="Calibri" charset="0"/>
                <a:ea typeface="ＭＳ Ｐゴシック" charset="-128"/>
                <a:cs typeface="ＭＳ Ｐゴシック" charset="-128"/>
              </a:defRPr>
            </a:lvl4pPr>
            <a:lvl5pPr algn="l" rtl="0" eaLnBrk="0" fontAlgn="base" hangingPunct="0">
              <a:spcBef>
                <a:spcPct val="0"/>
              </a:spcBef>
              <a:spcAft>
                <a:spcPct val="0"/>
              </a:spcAft>
              <a:defRPr sz="3600">
                <a:solidFill>
                  <a:schemeClr val="tx1"/>
                </a:solidFill>
                <a:latin typeface="Calibri" charset="0"/>
                <a:ea typeface="ＭＳ Ｐゴシック" charset="-128"/>
                <a:cs typeface="ＭＳ Ｐゴシック" charset="-128"/>
              </a:defRPr>
            </a:lvl5pPr>
            <a:lvl6pPr marL="457200" algn="l" rtl="0" fontAlgn="base">
              <a:spcBef>
                <a:spcPct val="0"/>
              </a:spcBef>
              <a:spcAft>
                <a:spcPct val="0"/>
              </a:spcAft>
              <a:defRPr sz="3600">
                <a:solidFill>
                  <a:schemeClr val="tx1"/>
                </a:solidFill>
                <a:latin typeface="Calibri" charset="0"/>
                <a:ea typeface="ＭＳ Ｐゴシック" charset="-128"/>
                <a:cs typeface="ＭＳ Ｐゴシック" charset="-128"/>
              </a:defRPr>
            </a:lvl6pPr>
            <a:lvl7pPr marL="914400" algn="l" rtl="0" fontAlgn="base">
              <a:spcBef>
                <a:spcPct val="0"/>
              </a:spcBef>
              <a:spcAft>
                <a:spcPct val="0"/>
              </a:spcAft>
              <a:defRPr sz="3600">
                <a:solidFill>
                  <a:schemeClr val="tx1"/>
                </a:solidFill>
                <a:latin typeface="Calibri" charset="0"/>
                <a:ea typeface="ＭＳ Ｐゴシック" charset="-128"/>
                <a:cs typeface="ＭＳ Ｐゴシック" charset="-128"/>
              </a:defRPr>
            </a:lvl7pPr>
            <a:lvl8pPr marL="1371600" algn="l" rtl="0" fontAlgn="base">
              <a:spcBef>
                <a:spcPct val="0"/>
              </a:spcBef>
              <a:spcAft>
                <a:spcPct val="0"/>
              </a:spcAft>
              <a:defRPr sz="3600">
                <a:solidFill>
                  <a:schemeClr val="tx1"/>
                </a:solidFill>
                <a:latin typeface="Calibri" charset="0"/>
                <a:ea typeface="ＭＳ Ｐゴシック" charset="-128"/>
                <a:cs typeface="ＭＳ Ｐゴシック" charset="-128"/>
              </a:defRPr>
            </a:lvl8pPr>
            <a:lvl9pPr marL="1828800" algn="l" rtl="0" fontAlgn="base">
              <a:spcBef>
                <a:spcPct val="0"/>
              </a:spcBef>
              <a:spcAft>
                <a:spcPct val="0"/>
              </a:spcAft>
              <a:defRPr sz="3600">
                <a:solidFill>
                  <a:schemeClr val="tx1"/>
                </a:solidFill>
                <a:latin typeface="Calibri" charset="0"/>
                <a:ea typeface="ＭＳ Ｐゴシック" charset="-128"/>
                <a:cs typeface="ＭＳ Ｐゴシック" charset="-128"/>
              </a:defRPr>
            </a:lvl9pPr>
          </a:lstStyle>
          <a:p>
            <a:pPr algn="ctr"/>
            <a:r>
              <a:rPr lang="en-US" altLang="ko-KR" sz="3200" b="1" dirty="0" smtClean="0">
                <a:solidFill>
                  <a:prstClr val="black"/>
                </a:solidFill>
                <a:latin typeface="Arial" pitchFamily="34" charset="0"/>
                <a:cs typeface="Arial" pitchFamily="34" charset="0"/>
              </a:rPr>
              <a:t>Experiment data -  </a:t>
            </a:r>
            <a:r>
              <a:rPr lang="en-US" altLang="ko-KR" sz="3200" b="1" u="sng" dirty="0" smtClean="0">
                <a:solidFill>
                  <a:prstClr val="black"/>
                </a:solidFill>
                <a:latin typeface="Arial" pitchFamily="34" charset="0"/>
                <a:cs typeface="Arial" pitchFamily="34" charset="0"/>
              </a:rPr>
              <a:t>ASCOT</a:t>
            </a:r>
            <a:endParaRPr lang="ko-KR" altLang="en-US" sz="3200" b="1" u="sng" dirty="0">
              <a:solidFill>
                <a:prstClr val="black"/>
              </a:solidFill>
              <a:latin typeface="Arial" pitchFamily="34" charset="0"/>
              <a:cs typeface="Arial" pitchFamily="34" charset="0"/>
            </a:endParaRPr>
          </a:p>
        </p:txBody>
      </p:sp>
      <p:sp>
        <p:nvSpPr>
          <p:cNvPr id="5" name="TextBox 4"/>
          <p:cNvSpPr txBox="1"/>
          <p:nvPr/>
        </p:nvSpPr>
        <p:spPr>
          <a:xfrm>
            <a:off x="228600" y="914400"/>
            <a:ext cx="8534400" cy="1434239"/>
          </a:xfrm>
          <a:prstGeom prst="rect">
            <a:avLst/>
          </a:prstGeom>
          <a:noFill/>
        </p:spPr>
        <p:txBody>
          <a:bodyPr wrap="square">
            <a:spAutoFit/>
          </a:bodyPr>
          <a:lstStyle/>
          <a:p>
            <a:pPr eaLnBrk="0" hangingPunct="0">
              <a:spcBef>
                <a:spcPct val="40000"/>
              </a:spcBef>
              <a:buClr>
                <a:prstClr val="black"/>
              </a:buClr>
            </a:pPr>
            <a:r>
              <a:rPr kumimoji="1" lang="en-US" sz="2000" dirty="0" smtClean="0">
                <a:solidFill>
                  <a:prstClr val="black"/>
                </a:solidFill>
                <a:latin typeface="Arial" pitchFamily="34" charset="0"/>
                <a:ea typeface="ＭＳ Ｐゴシック" pitchFamily="34" charset="-128"/>
                <a:cs typeface="Arial" pitchFamily="34" charset="0"/>
              </a:rPr>
              <a:t>Atmospheric Studies in Complex Terrain</a:t>
            </a:r>
          </a:p>
          <a:p>
            <a:pPr marL="457200" indent="-457200" eaLnBrk="0" hangingPunct="0">
              <a:spcBef>
                <a:spcPct val="40000"/>
              </a:spcBef>
              <a:buClr>
                <a:prstClr val="black"/>
              </a:buClr>
              <a:buFont typeface="Wingdings" pitchFamily="2" charset="2"/>
              <a:buChar char="v"/>
            </a:pPr>
            <a:r>
              <a:rPr kumimoji="1" lang="en-US" sz="1600" dirty="0" smtClean="0">
                <a:solidFill>
                  <a:prstClr val="black"/>
                </a:solidFill>
                <a:latin typeface="Tahoma" pitchFamily="34" charset="0"/>
                <a:ea typeface="ＭＳ Ｐゴシック" pitchFamily="34" charset="-128"/>
                <a:cs typeface="+mn-cs"/>
              </a:rPr>
              <a:t>Mid-September 1980</a:t>
            </a:r>
          </a:p>
          <a:p>
            <a:pPr marL="457200" indent="-457200" eaLnBrk="0" hangingPunct="0">
              <a:spcBef>
                <a:spcPct val="40000"/>
              </a:spcBef>
              <a:buClr>
                <a:prstClr val="black"/>
              </a:buClr>
              <a:buFont typeface="Wingdings" pitchFamily="2" charset="2"/>
              <a:buChar char="v"/>
            </a:pPr>
            <a:r>
              <a:rPr kumimoji="1" lang="en-US" sz="1600" dirty="0" smtClean="0">
                <a:solidFill>
                  <a:prstClr val="black"/>
                </a:solidFill>
                <a:latin typeface="Tahoma" pitchFamily="34" charset="0"/>
                <a:ea typeface="ＭＳ Ｐゴシック" pitchFamily="34" charset="-128"/>
                <a:cs typeface="+mn-cs"/>
              </a:rPr>
              <a:t>Study transport and diffusion of pollutant associated with nocturnal drainage flows</a:t>
            </a:r>
            <a:endParaRPr kumimoji="1" lang="en-US" sz="1600" dirty="0" smtClean="0">
              <a:solidFill>
                <a:prstClr val="black"/>
              </a:solidFill>
              <a:latin typeface="Arial" pitchFamily="34" charset="0"/>
              <a:ea typeface="ＭＳ Ｐゴシック" pitchFamily="34" charset="-128"/>
              <a:cs typeface="Arial" pitchFamily="34" charset="0"/>
            </a:endParaRPr>
          </a:p>
          <a:p>
            <a:pPr marL="457200" indent="-457200" eaLnBrk="0" hangingPunct="0">
              <a:spcBef>
                <a:spcPct val="40000"/>
              </a:spcBef>
              <a:buClr>
                <a:prstClr val="black"/>
              </a:buClr>
              <a:buFont typeface="Wingdings" pitchFamily="2" charset="2"/>
              <a:buChar char="v"/>
            </a:pPr>
            <a:r>
              <a:rPr kumimoji="1" lang="en-US" sz="1600" dirty="0" smtClean="0">
                <a:solidFill>
                  <a:srgbClr val="FF0000"/>
                </a:solidFill>
                <a:latin typeface="Arial" pitchFamily="34" charset="0"/>
                <a:ea typeface="ＭＳ Ｐゴシック" pitchFamily="34" charset="-128"/>
                <a:cs typeface="Arial" pitchFamily="34" charset="0"/>
              </a:rPr>
              <a:t>Five releases </a:t>
            </a:r>
            <a:r>
              <a:rPr kumimoji="1" lang="en-US" sz="1600" dirty="0" smtClean="0">
                <a:solidFill>
                  <a:prstClr val="black"/>
                </a:solidFill>
                <a:latin typeface="Arial" pitchFamily="34" charset="0"/>
                <a:ea typeface="ＭＳ Ｐゴシック" pitchFamily="34" charset="-128"/>
                <a:cs typeface="Arial" pitchFamily="34" charset="0"/>
              </a:rPr>
              <a:t>on a different night at Anderson Creek Valley in Northern California</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590800"/>
            <a:ext cx="7452788"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9353" y="3276600"/>
            <a:ext cx="2500313"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5754967"/>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9450" y="1143000"/>
            <a:ext cx="5168900" cy="495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4"/>
          <p:cNvSpPr txBox="1">
            <a:spLocks noGrp="1"/>
          </p:cNvSpPr>
          <p:nvPr/>
        </p:nvSpPr>
        <p:spPr>
          <a:xfrm>
            <a:off x="2667000" y="6356350"/>
            <a:ext cx="3352800" cy="365125"/>
          </a:xfrm>
          <a:prstGeom prst="rect">
            <a:avLst/>
          </a:prstGeom>
          <a:noFill/>
        </p:spPr>
        <p:txBody>
          <a:bodyPr lIns="0" tIns="0" rIns="0" bIns="0" anchor="b"/>
          <a:lstStyle/>
          <a:p>
            <a:pPr algn="ctr" fontAlgn="auto">
              <a:spcBef>
                <a:spcPts val="0"/>
              </a:spcBef>
              <a:spcAft>
                <a:spcPts val="0"/>
              </a:spcAft>
              <a:defRPr/>
            </a:pPr>
            <a:r>
              <a:rPr lang="en-US" sz="1200" b="1" dirty="0">
                <a:solidFill>
                  <a:schemeClr val="tx2">
                    <a:shade val="90000"/>
                  </a:schemeClr>
                </a:solidFill>
                <a:latin typeface="+mn-lt"/>
                <a:cs typeface="+mn-cs"/>
              </a:rPr>
              <a:t>Air Resources Laboratory</a:t>
            </a:r>
          </a:p>
        </p:txBody>
      </p:sp>
      <p:sp>
        <p:nvSpPr>
          <p:cNvPr id="2" name="Date Placeholder 1"/>
          <p:cNvSpPr>
            <a:spLocks noGrp="1"/>
          </p:cNvSpPr>
          <p:nvPr>
            <p:ph type="dt" sz="quarter" idx="10"/>
          </p:nvPr>
        </p:nvSpPr>
        <p:spPr/>
        <p:txBody>
          <a:bodyPr/>
          <a:lstStyle/>
          <a:p>
            <a:pPr>
              <a:defRPr/>
            </a:pPr>
            <a:r>
              <a:rPr lang="en-US" smtClean="0"/>
              <a:t>8/13/2015</a:t>
            </a:r>
            <a:endParaRPr lang="en-US" dirty="0"/>
          </a:p>
        </p:txBody>
      </p:sp>
      <p:sp>
        <p:nvSpPr>
          <p:cNvPr id="6" name="Slide Number Placeholder 5"/>
          <p:cNvSpPr>
            <a:spLocks noGrp="1"/>
          </p:cNvSpPr>
          <p:nvPr>
            <p:ph type="sldNum" sz="quarter" idx="12"/>
          </p:nvPr>
        </p:nvSpPr>
        <p:spPr/>
        <p:txBody>
          <a:bodyPr/>
          <a:lstStyle/>
          <a:p>
            <a:pPr>
              <a:defRPr/>
            </a:pPr>
            <a:fld id="{A81D85B1-4148-4BB9-BBF6-CE23A8925A5B}" type="slidenum">
              <a:rPr lang="en-US" smtClean="0"/>
              <a:pPr>
                <a:defRPr/>
              </a:pPr>
              <a:t>63</a:t>
            </a:fld>
            <a:endParaRPr lang="en-US" dirty="0"/>
          </a:p>
        </p:txBody>
      </p:sp>
      <p:sp>
        <p:nvSpPr>
          <p:cNvPr id="53254" name="Rectangle 6"/>
          <p:cNvSpPr>
            <a:spLocks noChangeArrowheads="1"/>
          </p:cNvSpPr>
          <p:nvPr/>
        </p:nvSpPr>
        <p:spPr bwMode="auto">
          <a:xfrm>
            <a:off x="2286000" y="228600"/>
            <a:ext cx="45720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3200"/>
              <a:t>Inline versus Offline</a:t>
            </a:r>
          </a:p>
          <a:p>
            <a:pPr algn="ctr" eaLnBrk="1" hangingPunct="1"/>
            <a:r>
              <a:rPr lang="en-US" altLang="en-US"/>
              <a:t>ASCOT predicted and measured plumes</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gradFill>
          <a:gsLst>
            <a:gs pos="0">
              <a:srgbClr val="87C1F5"/>
            </a:gs>
            <a:gs pos="60000">
              <a:schemeClr val="accent1">
                <a:lumMod val="20000"/>
                <a:lumOff val="80000"/>
              </a:schemeClr>
            </a:gs>
            <a:gs pos="100000">
              <a:schemeClr val="accent5">
                <a:lumMod val="20000"/>
                <a:lumOff val="80000"/>
              </a:schemeClr>
            </a:gs>
          </a:gsLst>
          <a:lin ang="5400000" scaled="0"/>
        </a:gra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056" y="609600"/>
            <a:ext cx="8842144" cy="5020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1"/>
          </p:nvPr>
        </p:nvSpPr>
        <p:spPr/>
        <p:txBody>
          <a:bodyPr/>
          <a:lstStyle/>
          <a:p>
            <a:pPr>
              <a:buClr>
                <a:prstClr val="black"/>
              </a:buClr>
            </a:pPr>
            <a:fld id="{99D3CB6A-0C85-43E4-B053-7DFC942F1C20}" type="slidenum">
              <a:rPr lang="en-US" altLang="ko-KR"/>
              <a:pPr>
                <a:buClr>
                  <a:prstClr val="black"/>
                </a:buClr>
              </a:pPr>
              <a:t>64</a:t>
            </a:fld>
            <a:endParaRPr lang="en-US" altLang="ko-KR" dirty="0"/>
          </a:p>
        </p:txBody>
      </p:sp>
      <p:sp>
        <p:nvSpPr>
          <p:cNvPr id="12" name="Title 6"/>
          <p:cNvSpPr txBox="1">
            <a:spLocks/>
          </p:cNvSpPr>
          <p:nvPr/>
        </p:nvSpPr>
        <p:spPr>
          <a:xfrm>
            <a:off x="152400" y="0"/>
            <a:ext cx="8668344" cy="704850"/>
          </a:xfrm>
          <a:prstGeom prst="rect">
            <a:avLst/>
          </a:prstGeom>
        </p:spPr>
        <p:txBody>
          <a:bodyPr/>
          <a:lstStyle>
            <a:lvl1pPr algn="l" rtl="0" eaLnBrk="0" fontAlgn="base" hangingPunct="0">
              <a:spcBef>
                <a:spcPct val="0"/>
              </a:spcBef>
              <a:spcAft>
                <a:spcPct val="0"/>
              </a:spcAft>
              <a:defRPr sz="3600" kern="1200">
                <a:solidFill>
                  <a:schemeClr val="tx1"/>
                </a:solidFill>
                <a:latin typeface="+mn-lt"/>
                <a:ea typeface="ＭＳ Ｐゴシック" charset="-128"/>
                <a:cs typeface="ＭＳ Ｐゴシック" charset="-128"/>
              </a:defRPr>
            </a:lvl1pPr>
            <a:lvl2pPr algn="l" rtl="0" eaLnBrk="0" fontAlgn="base" hangingPunct="0">
              <a:spcBef>
                <a:spcPct val="0"/>
              </a:spcBef>
              <a:spcAft>
                <a:spcPct val="0"/>
              </a:spcAft>
              <a:defRPr sz="3600">
                <a:solidFill>
                  <a:schemeClr val="tx1"/>
                </a:solidFill>
                <a:latin typeface="Calibri" charset="0"/>
                <a:ea typeface="ＭＳ Ｐゴシック" charset="-128"/>
                <a:cs typeface="ＭＳ Ｐゴシック" charset="-128"/>
              </a:defRPr>
            </a:lvl2pPr>
            <a:lvl3pPr algn="l" rtl="0" eaLnBrk="0" fontAlgn="base" hangingPunct="0">
              <a:spcBef>
                <a:spcPct val="0"/>
              </a:spcBef>
              <a:spcAft>
                <a:spcPct val="0"/>
              </a:spcAft>
              <a:defRPr sz="3600">
                <a:solidFill>
                  <a:schemeClr val="tx1"/>
                </a:solidFill>
                <a:latin typeface="Calibri" charset="0"/>
                <a:ea typeface="ＭＳ Ｐゴシック" charset="-128"/>
                <a:cs typeface="ＭＳ Ｐゴシック" charset="-128"/>
              </a:defRPr>
            </a:lvl3pPr>
            <a:lvl4pPr algn="l" rtl="0" eaLnBrk="0" fontAlgn="base" hangingPunct="0">
              <a:spcBef>
                <a:spcPct val="0"/>
              </a:spcBef>
              <a:spcAft>
                <a:spcPct val="0"/>
              </a:spcAft>
              <a:defRPr sz="3600">
                <a:solidFill>
                  <a:schemeClr val="tx1"/>
                </a:solidFill>
                <a:latin typeface="Calibri" charset="0"/>
                <a:ea typeface="ＭＳ Ｐゴシック" charset="-128"/>
                <a:cs typeface="ＭＳ Ｐゴシック" charset="-128"/>
              </a:defRPr>
            </a:lvl4pPr>
            <a:lvl5pPr algn="l" rtl="0" eaLnBrk="0" fontAlgn="base" hangingPunct="0">
              <a:spcBef>
                <a:spcPct val="0"/>
              </a:spcBef>
              <a:spcAft>
                <a:spcPct val="0"/>
              </a:spcAft>
              <a:defRPr sz="3600">
                <a:solidFill>
                  <a:schemeClr val="tx1"/>
                </a:solidFill>
                <a:latin typeface="Calibri" charset="0"/>
                <a:ea typeface="ＭＳ Ｐゴシック" charset="-128"/>
                <a:cs typeface="ＭＳ Ｐゴシック" charset="-128"/>
              </a:defRPr>
            </a:lvl5pPr>
            <a:lvl6pPr marL="457200" algn="l" rtl="0" fontAlgn="base">
              <a:spcBef>
                <a:spcPct val="0"/>
              </a:spcBef>
              <a:spcAft>
                <a:spcPct val="0"/>
              </a:spcAft>
              <a:defRPr sz="3600">
                <a:solidFill>
                  <a:schemeClr val="tx1"/>
                </a:solidFill>
                <a:latin typeface="Calibri" charset="0"/>
                <a:ea typeface="ＭＳ Ｐゴシック" charset="-128"/>
                <a:cs typeface="ＭＳ Ｐゴシック" charset="-128"/>
              </a:defRPr>
            </a:lvl6pPr>
            <a:lvl7pPr marL="914400" algn="l" rtl="0" fontAlgn="base">
              <a:spcBef>
                <a:spcPct val="0"/>
              </a:spcBef>
              <a:spcAft>
                <a:spcPct val="0"/>
              </a:spcAft>
              <a:defRPr sz="3600">
                <a:solidFill>
                  <a:schemeClr val="tx1"/>
                </a:solidFill>
                <a:latin typeface="Calibri" charset="0"/>
                <a:ea typeface="ＭＳ Ｐゴシック" charset="-128"/>
                <a:cs typeface="ＭＳ Ｐゴシック" charset="-128"/>
              </a:defRPr>
            </a:lvl7pPr>
            <a:lvl8pPr marL="1371600" algn="l" rtl="0" fontAlgn="base">
              <a:spcBef>
                <a:spcPct val="0"/>
              </a:spcBef>
              <a:spcAft>
                <a:spcPct val="0"/>
              </a:spcAft>
              <a:defRPr sz="3600">
                <a:solidFill>
                  <a:schemeClr val="tx1"/>
                </a:solidFill>
                <a:latin typeface="Calibri" charset="0"/>
                <a:ea typeface="ＭＳ Ｐゴシック" charset="-128"/>
                <a:cs typeface="ＭＳ Ｐゴシック" charset="-128"/>
              </a:defRPr>
            </a:lvl8pPr>
            <a:lvl9pPr marL="1828800" algn="l" rtl="0" fontAlgn="base">
              <a:spcBef>
                <a:spcPct val="0"/>
              </a:spcBef>
              <a:spcAft>
                <a:spcPct val="0"/>
              </a:spcAft>
              <a:defRPr sz="3600">
                <a:solidFill>
                  <a:schemeClr val="tx1"/>
                </a:solidFill>
                <a:latin typeface="Calibri" charset="0"/>
                <a:ea typeface="ＭＳ Ｐゴシック" charset="-128"/>
                <a:cs typeface="ＭＳ Ｐゴシック" charset="-128"/>
              </a:defRPr>
            </a:lvl9pPr>
          </a:lstStyle>
          <a:p>
            <a:pPr algn="ctr"/>
            <a:r>
              <a:rPr lang="en-US" altLang="ko-KR" sz="3200" b="1" dirty="0" smtClean="0">
                <a:solidFill>
                  <a:prstClr val="black"/>
                </a:solidFill>
                <a:latin typeface="Arial" pitchFamily="34" charset="0"/>
                <a:cs typeface="Arial" pitchFamily="34" charset="0"/>
              </a:rPr>
              <a:t>Comparison for ASCOT</a:t>
            </a:r>
            <a:endParaRPr lang="ko-KR" altLang="en-US" sz="3200" b="1" dirty="0">
              <a:solidFill>
                <a:prstClr val="black"/>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3" name="Rectangle 12"/>
              <p:cNvSpPr/>
              <p:nvPr/>
            </p:nvSpPr>
            <p:spPr>
              <a:xfrm>
                <a:off x="800100" y="5791200"/>
                <a:ext cx="6819900" cy="737189"/>
              </a:xfrm>
              <a:prstGeom prst="rect">
                <a:avLst/>
              </a:prstGeom>
            </p:spPr>
            <p:txBody>
              <a:bodyPr wrap="square">
                <a:spAutoFit/>
              </a:bodyPr>
              <a:lstStyle/>
              <a:p>
                <a14:m>
                  <m:oMath xmlns:m="http://schemas.openxmlformats.org/officeDocument/2006/math">
                    <m:r>
                      <a:rPr kumimoji="1" lang="en-US" sz="2800" i="1">
                        <a:solidFill>
                          <a:prstClr val="black"/>
                        </a:solidFill>
                        <a:latin typeface="Cambria Math"/>
                        <a:cs typeface="+mn-cs"/>
                      </a:rPr>
                      <m:t>𝑅𝑎𝑛𝑘</m:t>
                    </m:r>
                    <m:r>
                      <a:rPr kumimoji="1" lang="en-US" sz="2800" i="1">
                        <a:solidFill>
                          <a:prstClr val="black"/>
                        </a:solidFill>
                        <a:latin typeface="Cambria Math"/>
                        <a:cs typeface="+mn-cs"/>
                      </a:rPr>
                      <m:t>=</m:t>
                    </m:r>
                    <m:sSup>
                      <m:sSupPr>
                        <m:ctrlPr>
                          <a:rPr kumimoji="1" lang="en-US" sz="2800" i="1">
                            <a:solidFill>
                              <a:prstClr val="black"/>
                            </a:solidFill>
                            <a:latin typeface="Cambria Math"/>
                            <a:cs typeface="+mn-cs"/>
                          </a:rPr>
                        </m:ctrlPr>
                      </m:sSupPr>
                      <m:e>
                        <m:r>
                          <a:rPr kumimoji="1" lang="en-US" sz="2800" i="1">
                            <a:solidFill>
                              <a:prstClr val="black"/>
                            </a:solidFill>
                            <a:latin typeface="Cambria Math"/>
                            <a:cs typeface="+mn-cs"/>
                          </a:rPr>
                          <m:t>𝑅</m:t>
                        </m:r>
                      </m:e>
                      <m:sup>
                        <m:r>
                          <a:rPr kumimoji="1" lang="en-US" sz="2800" i="1">
                            <a:solidFill>
                              <a:prstClr val="black"/>
                            </a:solidFill>
                            <a:latin typeface="Cambria Math"/>
                            <a:cs typeface="+mn-cs"/>
                          </a:rPr>
                          <m:t>2</m:t>
                        </m:r>
                      </m:sup>
                    </m:sSup>
                    <m:r>
                      <a:rPr kumimoji="1" lang="en-US" sz="2800" i="1">
                        <a:solidFill>
                          <a:prstClr val="black"/>
                        </a:solidFill>
                        <a:latin typeface="Cambria Math"/>
                        <a:cs typeface="+mn-cs"/>
                      </a:rPr>
                      <m:t>+1−</m:t>
                    </m:r>
                    <m:d>
                      <m:dPr>
                        <m:begChr m:val="|"/>
                        <m:endChr m:val="|"/>
                        <m:ctrlPr>
                          <a:rPr kumimoji="1" lang="en-US" sz="2800" i="1">
                            <a:solidFill>
                              <a:prstClr val="black"/>
                            </a:solidFill>
                            <a:latin typeface="Cambria Math"/>
                            <a:cs typeface="+mn-cs"/>
                          </a:rPr>
                        </m:ctrlPr>
                      </m:dPr>
                      <m:e>
                        <m:f>
                          <m:fPr>
                            <m:ctrlPr>
                              <a:rPr kumimoji="1" lang="en-US" sz="2800" i="1">
                                <a:solidFill>
                                  <a:prstClr val="black"/>
                                </a:solidFill>
                                <a:latin typeface="Cambria Math"/>
                                <a:cs typeface="+mn-cs"/>
                              </a:rPr>
                            </m:ctrlPr>
                          </m:fPr>
                          <m:num>
                            <m:r>
                              <a:rPr kumimoji="1" lang="en-US" sz="2800" i="1">
                                <a:solidFill>
                                  <a:prstClr val="black"/>
                                </a:solidFill>
                                <a:latin typeface="Cambria Math"/>
                                <a:cs typeface="+mn-cs"/>
                              </a:rPr>
                              <m:t>𝐹𝐵</m:t>
                            </m:r>
                          </m:num>
                          <m:den>
                            <m:r>
                              <a:rPr kumimoji="1" lang="en-US" sz="2800" i="1">
                                <a:solidFill>
                                  <a:prstClr val="black"/>
                                </a:solidFill>
                                <a:latin typeface="Cambria Math"/>
                                <a:cs typeface="+mn-cs"/>
                              </a:rPr>
                              <m:t>2</m:t>
                            </m:r>
                          </m:den>
                        </m:f>
                      </m:e>
                    </m:d>
                    <m:r>
                      <a:rPr kumimoji="1" lang="en-US" sz="2800" i="1">
                        <a:solidFill>
                          <a:prstClr val="black"/>
                        </a:solidFill>
                        <a:latin typeface="Cambria Math"/>
                        <a:cs typeface="+mn-cs"/>
                      </a:rPr>
                      <m:t>+</m:t>
                    </m:r>
                    <m:f>
                      <m:fPr>
                        <m:ctrlPr>
                          <a:rPr kumimoji="1" lang="en-US" sz="2800" i="1">
                            <a:solidFill>
                              <a:prstClr val="black"/>
                            </a:solidFill>
                            <a:latin typeface="Cambria Math"/>
                            <a:cs typeface="+mn-cs"/>
                          </a:rPr>
                        </m:ctrlPr>
                      </m:fPr>
                      <m:num>
                        <m:r>
                          <a:rPr kumimoji="1" lang="en-US" sz="2800" i="1">
                            <a:solidFill>
                              <a:prstClr val="black"/>
                            </a:solidFill>
                            <a:latin typeface="Cambria Math"/>
                            <a:cs typeface="+mn-cs"/>
                          </a:rPr>
                          <m:t>𝐹𝑀𝑆</m:t>
                        </m:r>
                      </m:num>
                      <m:den>
                        <m:r>
                          <a:rPr kumimoji="1" lang="en-US" sz="2800" i="1">
                            <a:solidFill>
                              <a:prstClr val="black"/>
                            </a:solidFill>
                            <a:latin typeface="Cambria Math"/>
                            <a:cs typeface="+mn-cs"/>
                          </a:rPr>
                          <m:t>100</m:t>
                        </m:r>
                      </m:den>
                    </m:f>
                    <m:r>
                      <a:rPr kumimoji="1" lang="en-US" sz="2800" i="1">
                        <a:solidFill>
                          <a:prstClr val="black"/>
                        </a:solidFill>
                        <a:latin typeface="Cambria Math"/>
                        <a:cs typeface="+mn-cs"/>
                      </a:rPr>
                      <m:t>+</m:t>
                    </m:r>
                    <m:d>
                      <m:dPr>
                        <m:ctrlPr>
                          <a:rPr kumimoji="1" lang="en-US" sz="2800" i="1">
                            <a:solidFill>
                              <a:prstClr val="black"/>
                            </a:solidFill>
                            <a:latin typeface="Cambria Math"/>
                            <a:cs typeface="+mn-cs"/>
                          </a:rPr>
                        </m:ctrlPr>
                      </m:dPr>
                      <m:e>
                        <m:r>
                          <a:rPr kumimoji="1" lang="en-US" sz="2800" i="1">
                            <a:solidFill>
                              <a:prstClr val="black"/>
                            </a:solidFill>
                            <a:latin typeface="Cambria Math"/>
                            <a:cs typeface="+mn-cs"/>
                          </a:rPr>
                          <m:t>1−</m:t>
                        </m:r>
                        <m:f>
                          <m:fPr>
                            <m:ctrlPr>
                              <a:rPr kumimoji="1" lang="en-US" sz="2800" i="1">
                                <a:solidFill>
                                  <a:prstClr val="black"/>
                                </a:solidFill>
                                <a:latin typeface="Cambria Math"/>
                                <a:cs typeface="+mn-cs"/>
                              </a:rPr>
                            </m:ctrlPr>
                          </m:fPr>
                          <m:num>
                            <m:r>
                              <a:rPr kumimoji="1" lang="en-US" sz="2800" i="1">
                                <a:solidFill>
                                  <a:prstClr val="black"/>
                                </a:solidFill>
                                <a:latin typeface="Cambria Math"/>
                                <a:cs typeface="+mn-cs"/>
                              </a:rPr>
                              <m:t>𝐾𝑆𝑃</m:t>
                            </m:r>
                          </m:num>
                          <m:den>
                            <m:r>
                              <a:rPr kumimoji="1" lang="en-US" sz="2800" i="1">
                                <a:solidFill>
                                  <a:prstClr val="black"/>
                                </a:solidFill>
                                <a:latin typeface="Cambria Math"/>
                                <a:cs typeface="+mn-cs"/>
                              </a:rPr>
                              <m:t>100</m:t>
                            </m:r>
                          </m:den>
                        </m:f>
                      </m:e>
                    </m:d>
                  </m:oMath>
                </a14:m>
                <a:r>
                  <a:rPr kumimoji="1" lang="en-US" sz="2800" dirty="0">
                    <a:solidFill>
                      <a:prstClr val="black"/>
                    </a:solidFill>
                    <a:latin typeface="Tahoma" pitchFamily="34" charset="0"/>
                    <a:ea typeface="ＭＳ Ｐゴシック" pitchFamily="34" charset="-128"/>
                    <a:cs typeface="+mn-cs"/>
                  </a:rPr>
                  <a:t> </a:t>
                </a:r>
              </a:p>
            </p:txBody>
          </p:sp>
        </mc:Choice>
        <mc:Fallback xmlns="">
          <p:sp>
            <p:nvSpPr>
              <p:cNvPr id="13" name="Rectangle 12"/>
              <p:cNvSpPr>
                <a:spLocks noRot="1" noChangeAspect="1" noMove="1" noResize="1" noEditPoints="1" noAdjustHandles="1" noChangeArrowheads="1" noChangeShapeType="1" noTextEdit="1"/>
              </p:cNvSpPr>
              <p:nvPr/>
            </p:nvSpPr>
            <p:spPr>
              <a:xfrm>
                <a:off x="800100" y="5791200"/>
                <a:ext cx="6819900" cy="737189"/>
              </a:xfrm>
              <a:prstGeom prst="rect">
                <a:avLst/>
              </a:prstGeom>
              <a:blipFill rotWithShape="1">
                <a:blip r:embed="rId4"/>
                <a:stretch>
                  <a:fillRect/>
                </a:stretch>
              </a:blipFill>
            </p:spPr>
            <p:txBody>
              <a:bodyPr/>
              <a:lstStyle/>
              <a:p>
                <a:r>
                  <a:rPr lang="en-US">
                    <a:noFill/>
                  </a:rPr>
                  <a:t> </a:t>
                </a:r>
              </a:p>
            </p:txBody>
          </p:sp>
        </mc:Fallback>
      </mc:AlternateContent>
      <p:sp>
        <p:nvSpPr>
          <p:cNvPr id="14" name="Rectangle 13"/>
          <p:cNvSpPr/>
          <p:nvPr/>
        </p:nvSpPr>
        <p:spPr>
          <a:xfrm>
            <a:off x="4592222" y="5765800"/>
            <a:ext cx="609600" cy="838200"/>
          </a:xfrm>
          <a:prstGeom prst="rect">
            <a:avLst/>
          </a:prstGeom>
          <a:solidFill>
            <a:srgbClr val="FFCCCC">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2300">
              <a:solidFill>
                <a:prstClr val="white"/>
              </a:solidFill>
            </a:endParaRPr>
          </a:p>
        </p:txBody>
      </p:sp>
      <p:sp>
        <p:nvSpPr>
          <p:cNvPr id="15" name="Rectangle 14"/>
          <p:cNvSpPr/>
          <p:nvPr/>
        </p:nvSpPr>
        <p:spPr>
          <a:xfrm>
            <a:off x="5562600" y="5765800"/>
            <a:ext cx="1524000" cy="838200"/>
          </a:xfrm>
          <a:prstGeom prst="rect">
            <a:avLst/>
          </a:prstGeom>
          <a:solidFill>
            <a:srgbClr val="FF7C80">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2300">
              <a:solidFill>
                <a:prstClr val="white"/>
              </a:solidFill>
            </a:endParaRPr>
          </a:p>
        </p:txBody>
      </p:sp>
      <p:sp>
        <p:nvSpPr>
          <p:cNvPr id="16" name="Rectangle 15"/>
          <p:cNvSpPr/>
          <p:nvPr/>
        </p:nvSpPr>
        <p:spPr>
          <a:xfrm>
            <a:off x="3048000" y="5765800"/>
            <a:ext cx="1174750" cy="838200"/>
          </a:xfrm>
          <a:prstGeom prst="rect">
            <a:avLst/>
          </a:prstGeom>
          <a:solidFill>
            <a:srgbClr val="87C1F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2300">
              <a:solidFill>
                <a:prstClr val="white"/>
              </a:solidFill>
            </a:endParaRPr>
          </a:p>
        </p:txBody>
      </p:sp>
      <p:sp>
        <p:nvSpPr>
          <p:cNvPr id="17" name="Rectangle 16"/>
          <p:cNvSpPr/>
          <p:nvPr/>
        </p:nvSpPr>
        <p:spPr>
          <a:xfrm>
            <a:off x="2082800" y="5765800"/>
            <a:ext cx="609600" cy="838200"/>
          </a:xfrm>
          <a:prstGeom prst="rect">
            <a:avLst/>
          </a:prstGeom>
          <a:solidFill>
            <a:srgbClr val="CC0000">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2300">
              <a:solidFill>
                <a:prstClr val="white"/>
              </a:solidFill>
            </a:endParaRPr>
          </a:p>
        </p:txBody>
      </p:sp>
      <p:sp>
        <p:nvSpPr>
          <p:cNvPr id="18" name="Rectangle 17"/>
          <p:cNvSpPr/>
          <p:nvPr/>
        </p:nvSpPr>
        <p:spPr>
          <a:xfrm>
            <a:off x="584200" y="793750"/>
            <a:ext cx="8293608" cy="27305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2300" b="1" dirty="0" smtClean="0">
                <a:solidFill>
                  <a:prstClr val="black"/>
                </a:solidFill>
              </a:rPr>
              <a:t>#1                    #2                     #3                       #4                    #5</a:t>
            </a:r>
            <a:endParaRPr kumimoji="1" lang="en-US" sz="2300" b="1" dirty="0">
              <a:solidFill>
                <a:prstClr val="black"/>
              </a:solidFill>
            </a:endParaRPr>
          </a:p>
        </p:txBody>
      </p:sp>
      <p:cxnSp>
        <p:nvCxnSpPr>
          <p:cNvPr id="19" name="Straight Connector 18"/>
          <p:cNvCxnSpPr/>
          <p:nvPr/>
        </p:nvCxnSpPr>
        <p:spPr>
          <a:xfrm>
            <a:off x="2235200" y="793750"/>
            <a:ext cx="0" cy="273050"/>
          </a:xfrm>
          <a:prstGeom prst="line">
            <a:avLst/>
          </a:prstGeom>
          <a:effectLst/>
        </p:spPr>
        <p:style>
          <a:lnRef idx="2">
            <a:schemeClr val="dk1"/>
          </a:lnRef>
          <a:fillRef idx="0">
            <a:schemeClr val="dk1"/>
          </a:fillRef>
          <a:effectRef idx="1">
            <a:schemeClr val="dk1"/>
          </a:effectRef>
          <a:fontRef idx="minor">
            <a:schemeClr val="tx1"/>
          </a:fontRef>
        </p:style>
      </p:cxnSp>
      <p:cxnSp>
        <p:nvCxnSpPr>
          <p:cNvPr id="20" name="Straight Connector 19"/>
          <p:cNvCxnSpPr/>
          <p:nvPr/>
        </p:nvCxnSpPr>
        <p:spPr>
          <a:xfrm>
            <a:off x="3886200" y="796925"/>
            <a:ext cx="0" cy="273050"/>
          </a:xfrm>
          <a:prstGeom prst="line">
            <a:avLst/>
          </a:prstGeom>
          <a:effectLst/>
        </p:spPr>
        <p:style>
          <a:lnRef idx="2">
            <a:schemeClr val="dk1"/>
          </a:lnRef>
          <a:fillRef idx="0">
            <a:schemeClr val="dk1"/>
          </a:fillRef>
          <a:effectRef idx="1">
            <a:schemeClr val="dk1"/>
          </a:effectRef>
          <a:fontRef idx="minor">
            <a:schemeClr val="tx1"/>
          </a:fontRef>
        </p:style>
      </p:cxnSp>
      <p:cxnSp>
        <p:nvCxnSpPr>
          <p:cNvPr id="21" name="Straight Connector 20"/>
          <p:cNvCxnSpPr/>
          <p:nvPr/>
        </p:nvCxnSpPr>
        <p:spPr>
          <a:xfrm>
            <a:off x="5562600" y="796925"/>
            <a:ext cx="0" cy="273050"/>
          </a:xfrm>
          <a:prstGeom prst="line">
            <a:avLst/>
          </a:prstGeom>
          <a:effectLst/>
        </p:spPr>
        <p:style>
          <a:lnRef idx="2">
            <a:schemeClr val="dk1"/>
          </a:lnRef>
          <a:fillRef idx="0">
            <a:schemeClr val="dk1"/>
          </a:fillRef>
          <a:effectRef idx="1">
            <a:schemeClr val="dk1"/>
          </a:effectRef>
          <a:fontRef idx="minor">
            <a:schemeClr val="tx1"/>
          </a:fontRef>
        </p:style>
      </p:cxnSp>
      <p:cxnSp>
        <p:nvCxnSpPr>
          <p:cNvPr id="22" name="Straight Connector 21"/>
          <p:cNvCxnSpPr/>
          <p:nvPr/>
        </p:nvCxnSpPr>
        <p:spPr>
          <a:xfrm>
            <a:off x="7239000" y="803275"/>
            <a:ext cx="0" cy="273050"/>
          </a:xfrm>
          <a:prstGeom prst="line">
            <a:avLst/>
          </a:prstGeom>
          <a:effectLst/>
        </p:spPr>
        <p:style>
          <a:lnRef idx="2">
            <a:schemeClr val="dk1"/>
          </a:lnRef>
          <a:fillRef idx="0">
            <a:schemeClr val="dk1"/>
          </a:fillRef>
          <a:effectRef idx="1">
            <a:schemeClr val="dk1"/>
          </a:effectRef>
          <a:fontRef idx="minor">
            <a:schemeClr val="tx1"/>
          </a:fontRef>
        </p:style>
      </p:cxnSp>
      <p:sp>
        <p:nvSpPr>
          <p:cNvPr id="23" name="TextBox 22"/>
          <p:cNvSpPr txBox="1"/>
          <p:nvPr/>
        </p:nvSpPr>
        <p:spPr>
          <a:xfrm rot="20132194">
            <a:off x="2122900" y="5086533"/>
            <a:ext cx="646331" cy="276999"/>
          </a:xfrm>
          <a:prstGeom prst="rect">
            <a:avLst/>
          </a:prstGeom>
          <a:noFill/>
        </p:spPr>
        <p:txBody>
          <a:bodyPr wrap="none" rtlCol="0">
            <a:spAutoFit/>
          </a:bodyPr>
          <a:lstStyle/>
          <a:p>
            <a:r>
              <a:rPr kumimoji="1" lang="en-US" sz="1200" dirty="0" smtClean="0">
                <a:solidFill>
                  <a:prstClr val="black"/>
                </a:solidFill>
                <a:latin typeface="Arial Black" panose="020B0A04020102020204" pitchFamily="34" charset="0"/>
                <a:ea typeface="ＭＳ Ｐゴシック" pitchFamily="34" charset="-128"/>
                <a:cs typeface="+mn-cs"/>
              </a:rPr>
              <a:t>inline</a:t>
            </a:r>
            <a:endParaRPr kumimoji="1" lang="en-US" sz="1200" dirty="0">
              <a:solidFill>
                <a:prstClr val="black"/>
              </a:solidFill>
              <a:latin typeface="Arial Black" panose="020B0A04020102020204" pitchFamily="34" charset="0"/>
              <a:ea typeface="ＭＳ Ｐゴシック" pitchFamily="34" charset="-128"/>
              <a:cs typeface="+mn-cs"/>
            </a:endParaRPr>
          </a:p>
        </p:txBody>
      </p:sp>
      <p:sp>
        <p:nvSpPr>
          <p:cNvPr id="24" name="TextBox 23"/>
          <p:cNvSpPr txBox="1"/>
          <p:nvPr/>
        </p:nvSpPr>
        <p:spPr>
          <a:xfrm rot="20132194">
            <a:off x="2731284" y="5062870"/>
            <a:ext cx="590675" cy="276999"/>
          </a:xfrm>
          <a:prstGeom prst="rect">
            <a:avLst/>
          </a:prstGeom>
          <a:noFill/>
        </p:spPr>
        <p:txBody>
          <a:bodyPr wrap="none" rtlCol="0">
            <a:spAutoFit/>
          </a:bodyPr>
          <a:lstStyle/>
          <a:p>
            <a:r>
              <a:rPr kumimoji="1" lang="en-US" sz="1200" dirty="0" smtClean="0">
                <a:solidFill>
                  <a:prstClr val="black"/>
                </a:solidFill>
                <a:latin typeface="Arial" panose="020B0604020202020204" pitchFamily="34" charset="0"/>
                <a:ea typeface="ＭＳ Ｐゴシック" pitchFamily="34" charset="-128"/>
                <a:cs typeface="Arial" panose="020B0604020202020204" pitchFamily="34" charset="0"/>
              </a:rPr>
              <a:t>offline</a:t>
            </a:r>
            <a:endParaRPr kumimoji="1" lang="en-US" sz="1200" dirty="0">
              <a:solidFill>
                <a:prstClr val="black"/>
              </a:solidFill>
              <a:latin typeface="Arial" panose="020B0604020202020204" pitchFamily="34" charset="0"/>
              <a:ea typeface="ＭＳ Ｐゴシック" pitchFamily="34" charset="-128"/>
              <a:cs typeface="Arial" panose="020B0604020202020204" pitchFamily="34" charset="0"/>
            </a:endParaRPr>
          </a:p>
        </p:txBody>
      </p:sp>
      <p:sp>
        <p:nvSpPr>
          <p:cNvPr id="26" name="TextBox 25"/>
          <p:cNvSpPr txBox="1"/>
          <p:nvPr/>
        </p:nvSpPr>
        <p:spPr>
          <a:xfrm rot="20132194">
            <a:off x="358543" y="5053816"/>
            <a:ext cx="646331" cy="276999"/>
          </a:xfrm>
          <a:prstGeom prst="rect">
            <a:avLst/>
          </a:prstGeom>
          <a:noFill/>
        </p:spPr>
        <p:txBody>
          <a:bodyPr wrap="none" rtlCol="0">
            <a:spAutoFit/>
          </a:bodyPr>
          <a:lstStyle/>
          <a:p>
            <a:r>
              <a:rPr kumimoji="1" lang="en-US" sz="1200" dirty="0" smtClean="0">
                <a:solidFill>
                  <a:prstClr val="black"/>
                </a:solidFill>
                <a:latin typeface="Arial Black" panose="020B0A04020102020204" pitchFamily="34" charset="0"/>
                <a:ea typeface="ＭＳ Ｐゴシック" pitchFamily="34" charset="-128"/>
                <a:cs typeface="+mn-cs"/>
              </a:rPr>
              <a:t>inline</a:t>
            </a:r>
            <a:endParaRPr kumimoji="1" lang="en-US" sz="1200" dirty="0">
              <a:solidFill>
                <a:prstClr val="black"/>
              </a:solidFill>
              <a:latin typeface="Arial Black" panose="020B0A04020102020204" pitchFamily="34" charset="0"/>
              <a:ea typeface="ＭＳ Ｐゴシック" pitchFamily="34" charset="-128"/>
              <a:cs typeface="+mn-cs"/>
            </a:endParaRPr>
          </a:p>
        </p:txBody>
      </p:sp>
      <p:sp>
        <p:nvSpPr>
          <p:cNvPr id="27" name="TextBox 26"/>
          <p:cNvSpPr txBox="1"/>
          <p:nvPr/>
        </p:nvSpPr>
        <p:spPr>
          <a:xfrm rot="20132194">
            <a:off x="1051019" y="5064628"/>
            <a:ext cx="590675" cy="276999"/>
          </a:xfrm>
          <a:prstGeom prst="rect">
            <a:avLst/>
          </a:prstGeom>
          <a:noFill/>
        </p:spPr>
        <p:txBody>
          <a:bodyPr wrap="none" rtlCol="0">
            <a:spAutoFit/>
          </a:bodyPr>
          <a:lstStyle/>
          <a:p>
            <a:r>
              <a:rPr kumimoji="1" lang="en-US" sz="1200" dirty="0" smtClean="0">
                <a:solidFill>
                  <a:prstClr val="black"/>
                </a:solidFill>
                <a:latin typeface="Arial" panose="020B0604020202020204" pitchFamily="34" charset="0"/>
                <a:ea typeface="ＭＳ Ｐゴシック" pitchFamily="34" charset="-128"/>
                <a:cs typeface="Arial" panose="020B0604020202020204" pitchFamily="34" charset="0"/>
              </a:rPr>
              <a:t>offline</a:t>
            </a:r>
            <a:endParaRPr kumimoji="1" lang="en-US" sz="1200" dirty="0">
              <a:solidFill>
                <a:prstClr val="black"/>
              </a:solidFill>
              <a:latin typeface="Arial" panose="020B0604020202020204" pitchFamily="34" charset="0"/>
              <a:ea typeface="ＭＳ Ｐゴシック" pitchFamily="34" charset="-128"/>
              <a:cs typeface="Arial" panose="020B0604020202020204" pitchFamily="34" charset="0"/>
            </a:endParaRPr>
          </a:p>
        </p:txBody>
      </p:sp>
      <p:sp>
        <p:nvSpPr>
          <p:cNvPr id="29" name="TextBox 28"/>
          <p:cNvSpPr txBox="1"/>
          <p:nvPr/>
        </p:nvSpPr>
        <p:spPr>
          <a:xfrm rot="20132194">
            <a:off x="3788861" y="5053816"/>
            <a:ext cx="646331" cy="276999"/>
          </a:xfrm>
          <a:prstGeom prst="rect">
            <a:avLst/>
          </a:prstGeom>
          <a:noFill/>
        </p:spPr>
        <p:txBody>
          <a:bodyPr wrap="none" rtlCol="0">
            <a:spAutoFit/>
          </a:bodyPr>
          <a:lstStyle/>
          <a:p>
            <a:r>
              <a:rPr kumimoji="1" lang="en-US" sz="1200" dirty="0" smtClean="0">
                <a:solidFill>
                  <a:prstClr val="black"/>
                </a:solidFill>
                <a:latin typeface="Arial Black" panose="020B0A04020102020204" pitchFamily="34" charset="0"/>
                <a:ea typeface="ＭＳ Ｐゴシック" pitchFamily="34" charset="-128"/>
                <a:cs typeface="+mn-cs"/>
              </a:rPr>
              <a:t>inline</a:t>
            </a:r>
            <a:endParaRPr kumimoji="1" lang="en-US" sz="1200" dirty="0">
              <a:solidFill>
                <a:prstClr val="black"/>
              </a:solidFill>
              <a:latin typeface="Arial Black" panose="020B0A04020102020204" pitchFamily="34" charset="0"/>
              <a:ea typeface="ＭＳ Ｐゴシック" pitchFamily="34" charset="-128"/>
              <a:cs typeface="+mn-cs"/>
            </a:endParaRPr>
          </a:p>
        </p:txBody>
      </p:sp>
      <p:sp>
        <p:nvSpPr>
          <p:cNvPr id="30" name="TextBox 29"/>
          <p:cNvSpPr txBox="1"/>
          <p:nvPr/>
        </p:nvSpPr>
        <p:spPr>
          <a:xfrm rot="20132194">
            <a:off x="4407684" y="5062870"/>
            <a:ext cx="590675" cy="276999"/>
          </a:xfrm>
          <a:prstGeom prst="rect">
            <a:avLst/>
          </a:prstGeom>
          <a:noFill/>
        </p:spPr>
        <p:txBody>
          <a:bodyPr wrap="none" rtlCol="0">
            <a:spAutoFit/>
          </a:bodyPr>
          <a:lstStyle/>
          <a:p>
            <a:r>
              <a:rPr kumimoji="1" lang="en-US" sz="1200" dirty="0" smtClean="0">
                <a:solidFill>
                  <a:prstClr val="black"/>
                </a:solidFill>
                <a:latin typeface="Arial" panose="020B0604020202020204" pitchFamily="34" charset="0"/>
                <a:ea typeface="ＭＳ Ｐゴシック" pitchFamily="34" charset="-128"/>
                <a:cs typeface="Arial" panose="020B0604020202020204" pitchFamily="34" charset="0"/>
              </a:rPr>
              <a:t>offline</a:t>
            </a:r>
            <a:endParaRPr kumimoji="1" lang="en-US" sz="1200" dirty="0">
              <a:solidFill>
                <a:prstClr val="black"/>
              </a:solidFill>
              <a:latin typeface="Arial" panose="020B0604020202020204" pitchFamily="34" charset="0"/>
              <a:ea typeface="ＭＳ Ｐゴシック" pitchFamily="34" charset="-128"/>
              <a:cs typeface="Arial" panose="020B0604020202020204" pitchFamily="34" charset="0"/>
            </a:endParaRPr>
          </a:p>
        </p:txBody>
      </p:sp>
      <p:sp>
        <p:nvSpPr>
          <p:cNvPr id="32" name="TextBox 31"/>
          <p:cNvSpPr txBox="1"/>
          <p:nvPr/>
        </p:nvSpPr>
        <p:spPr>
          <a:xfrm rot="20132194">
            <a:off x="5437601" y="5034446"/>
            <a:ext cx="646331" cy="276999"/>
          </a:xfrm>
          <a:prstGeom prst="rect">
            <a:avLst/>
          </a:prstGeom>
          <a:noFill/>
        </p:spPr>
        <p:txBody>
          <a:bodyPr wrap="none" rtlCol="0">
            <a:spAutoFit/>
          </a:bodyPr>
          <a:lstStyle/>
          <a:p>
            <a:r>
              <a:rPr kumimoji="1" lang="en-US" sz="1200" dirty="0" smtClean="0">
                <a:solidFill>
                  <a:prstClr val="black"/>
                </a:solidFill>
                <a:latin typeface="Arial Black" panose="020B0A04020102020204" pitchFamily="34" charset="0"/>
                <a:ea typeface="ＭＳ Ｐゴシック" pitchFamily="34" charset="-128"/>
                <a:cs typeface="+mn-cs"/>
              </a:rPr>
              <a:t>inline</a:t>
            </a:r>
            <a:endParaRPr kumimoji="1" lang="en-US" sz="1200" dirty="0">
              <a:solidFill>
                <a:prstClr val="black"/>
              </a:solidFill>
              <a:latin typeface="Arial Black" panose="020B0A04020102020204" pitchFamily="34" charset="0"/>
              <a:ea typeface="ＭＳ Ｐゴシック" pitchFamily="34" charset="-128"/>
              <a:cs typeface="+mn-cs"/>
            </a:endParaRPr>
          </a:p>
        </p:txBody>
      </p:sp>
      <p:sp>
        <p:nvSpPr>
          <p:cNvPr id="33" name="TextBox 32"/>
          <p:cNvSpPr txBox="1"/>
          <p:nvPr/>
        </p:nvSpPr>
        <p:spPr>
          <a:xfrm rot="20132194">
            <a:off x="6084084" y="5062870"/>
            <a:ext cx="590675" cy="276999"/>
          </a:xfrm>
          <a:prstGeom prst="rect">
            <a:avLst/>
          </a:prstGeom>
          <a:noFill/>
        </p:spPr>
        <p:txBody>
          <a:bodyPr wrap="none" rtlCol="0">
            <a:spAutoFit/>
          </a:bodyPr>
          <a:lstStyle/>
          <a:p>
            <a:r>
              <a:rPr kumimoji="1" lang="en-US" sz="1200" dirty="0" smtClean="0">
                <a:solidFill>
                  <a:prstClr val="black"/>
                </a:solidFill>
                <a:latin typeface="Arial" panose="020B0604020202020204" pitchFamily="34" charset="0"/>
                <a:ea typeface="ＭＳ Ｐゴシック" pitchFamily="34" charset="-128"/>
                <a:cs typeface="Arial" panose="020B0604020202020204" pitchFamily="34" charset="0"/>
              </a:rPr>
              <a:t>offline</a:t>
            </a:r>
            <a:endParaRPr kumimoji="1" lang="en-US" sz="1200" dirty="0">
              <a:solidFill>
                <a:prstClr val="black"/>
              </a:solidFill>
              <a:latin typeface="Arial" panose="020B0604020202020204" pitchFamily="34" charset="0"/>
              <a:ea typeface="ＭＳ Ｐゴシック" pitchFamily="34" charset="-128"/>
              <a:cs typeface="Arial" panose="020B0604020202020204" pitchFamily="34" charset="0"/>
            </a:endParaRPr>
          </a:p>
        </p:txBody>
      </p:sp>
      <p:sp>
        <p:nvSpPr>
          <p:cNvPr id="35" name="TextBox 34"/>
          <p:cNvSpPr txBox="1"/>
          <p:nvPr/>
        </p:nvSpPr>
        <p:spPr>
          <a:xfrm rot="20132194">
            <a:off x="7152100" y="5048433"/>
            <a:ext cx="646331" cy="276999"/>
          </a:xfrm>
          <a:prstGeom prst="rect">
            <a:avLst/>
          </a:prstGeom>
          <a:noFill/>
        </p:spPr>
        <p:txBody>
          <a:bodyPr wrap="none" rtlCol="0">
            <a:spAutoFit/>
          </a:bodyPr>
          <a:lstStyle/>
          <a:p>
            <a:r>
              <a:rPr kumimoji="1" lang="en-US" sz="1200" dirty="0" smtClean="0">
                <a:solidFill>
                  <a:prstClr val="black"/>
                </a:solidFill>
                <a:latin typeface="Arial Black" panose="020B0A04020102020204" pitchFamily="34" charset="0"/>
                <a:ea typeface="ＭＳ Ｐゴシック" pitchFamily="34" charset="-128"/>
                <a:cs typeface="+mn-cs"/>
              </a:rPr>
              <a:t>inline</a:t>
            </a:r>
            <a:endParaRPr kumimoji="1" lang="en-US" sz="1200" dirty="0">
              <a:solidFill>
                <a:prstClr val="black"/>
              </a:solidFill>
              <a:latin typeface="Arial Black" panose="020B0A04020102020204" pitchFamily="34" charset="0"/>
              <a:ea typeface="ＭＳ Ｐゴシック" pitchFamily="34" charset="-128"/>
              <a:cs typeface="+mn-cs"/>
            </a:endParaRPr>
          </a:p>
        </p:txBody>
      </p:sp>
      <p:sp>
        <p:nvSpPr>
          <p:cNvPr id="36" name="TextBox 35"/>
          <p:cNvSpPr txBox="1"/>
          <p:nvPr/>
        </p:nvSpPr>
        <p:spPr>
          <a:xfrm rot="20132194">
            <a:off x="7760484" y="5062870"/>
            <a:ext cx="590675" cy="276999"/>
          </a:xfrm>
          <a:prstGeom prst="rect">
            <a:avLst/>
          </a:prstGeom>
          <a:noFill/>
        </p:spPr>
        <p:txBody>
          <a:bodyPr wrap="none" rtlCol="0">
            <a:spAutoFit/>
          </a:bodyPr>
          <a:lstStyle/>
          <a:p>
            <a:r>
              <a:rPr kumimoji="1" lang="en-US" sz="1200" dirty="0" smtClean="0">
                <a:solidFill>
                  <a:prstClr val="black"/>
                </a:solidFill>
                <a:latin typeface="Arial" panose="020B0604020202020204" pitchFamily="34" charset="0"/>
                <a:ea typeface="ＭＳ Ｐゴシック" pitchFamily="34" charset="-128"/>
                <a:cs typeface="Arial" panose="020B0604020202020204" pitchFamily="34" charset="0"/>
              </a:rPr>
              <a:t>offline</a:t>
            </a:r>
            <a:endParaRPr kumimoji="1" lang="en-US" sz="1200" dirty="0">
              <a:solidFill>
                <a:prstClr val="black"/>
              </a:solidFill>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792446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4"/>
          <p:cNvSpPr>
            <a:spLocks noGrp="1"/>
          </p:cNvSpPr>
          <p:nvPr>
            <p:ph type="title"/>
          </p:nvPr>
        </p:nvSpPr>
        <p:spPr>
          <a:xfrm>
            <a:off x="3200400" y="590550"/>
            <a:ext cx="2667000" cy="628650"/>
          </a:xfrm>
        </p:spPr>
        <p:txBody>
          <a:bodyPr/>
          <a:lstStyle/>
          <a:p>
            <a:r>
              <a:rPr lang="en-US" altLang="en-US" smtClean="0"/>
              <a:t>HYSPLIT5?</a:t>
            </a:r>
          </a:p>
        </p:txBody>
      </p:sp>
      <p:sp>
        <p:nvSpPr>
          <p:cNvPr id="61443" name="Content Placeholder 5"/>
          <p:cNvSpPr>
            <a:spLocks noGrp="1"/>
          </p:cNvSpPr>
          <p:nvPr>
            <p:ph idx="1"/>
          </p:nvPr>
        </p:nvSpPr>
        <p:spPr bwMode="auto">
          <a:xfrm>
            <a:off x="1143000" y="1371600"/>
            <a:ext cx="72390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000" smtClean="0"/>
              <a:t>Closer coupling of internal variables between WRF and HYSPLIT</a:t>
            </a:r>
          </a:p>
          <a:p>
            <a:r>
              <a:rPr lang="en-US" altLang="en-US" sz="2000" smtClean="0"/>
              <a:t>Maintain compatibility between offline &amp; inline versions</a:t>
            </a:r>
          </a:p>
          <a:p>
            <a:r>
              <a:rPr lang="en-US" altLang="en-US" sz="2000" smtClean="0"/>
              <a:t>Develop consistent algorithms to create WRF like dispersion variables for any offline meteorological data</a:t>
            </a:r>
          </a:p>
          <a:p>
            <a:r>
              <a:rPr lang="en-US" altLang="en-US" sz="2000" smtClean="0"/>
              <a:t>Develop ensembles &amp; reduction as standard output products</a:t>
            </a:r>
          </a:p>
          <a:p>
            <a:r>
              <a:rPr lang="en-US" altLang="en-US" sz="2000" smtClean="0"/>
              <a:t>Automatically incorporate data assimilation for measurements</a:t>
            </a:r>
          </a:p>
        </p:txBody>
      </p:sp>
      <p:sp>
        <p:nvSpPr>
          <p:cNvPr id="2" name="Date Placeholder 1"/>
          <p:cNvSpPr>
            <a:spLocks noGrp="1"/>
          </p:cNvSpPr>
          <p:nvPr>
            <p:ph type="dt" sz="quarter" idx="10"/>
          </p:nvPr>
        </p:nvSpPr>
        <p:spPr/>
        <p:txBody>
          <a:bodyPr/>
          <a:lstStyle/>
          <a:p>
            <a:pPr>
              <a:defRPr/>
            </a:pPr>
            <a:r>
              <a:rPr lang="en-US" smtClean="0"/>
              <a:t>8/13/2015</a:t>
            </a:r>
            <a:endParaRPr lang="en-US" dirty="0"/>
          </a:p>
        </p:txBody>
      </p:sp>
      <p:sp>
        <p:nvSpPr>
          <p:cNvPr id="5" name="Footer Placeholder 4"/>
          <p:cNvSpPr>
            <a:spLocks noGrp="1"/>
          </p:cNvSpPr>
          <p:nvPr>
            <p:ph type="ftr" sz="quarter" idx="11"/>
          </p:nvPr>
        </p:nvSpPr>
        <p:spPr/>
        <p:txBody>
          <a:bodyPr/>
          <a:lstStyle/>
          <a:p>
            <a:pPr>
              <a:defRPr/>
            </a:pPr>
            <a:r>
              <a:rPr lang="en-US" smtClean="0"/>
              <a:t>Air Resources Laboratory</a:t>
            </a:r>
            <a:endParaRPr lang="en-US"/>
          </a:p>
        </p:txBody>
      </p:sp>
      <p:sp>
        <p:nvSpPr>
          <p:cNvPr id="6" name="Slide Number Placeholder 5"/>
          <p:cNvSpPr>
            <a:spLocks noGrp="1"/>
          </p:cNvSpPr>
          <p:nvPr>
            <p:ph type="sldNum" sz="quarter" idx="12"/>
          </p:nvPr>
        </p:nvSpPr>
        <p:spPr/>
        <p:txBody>
          <a:bodyPr/>
          <a:lstStyle/>
          <a:p>
            <a:pPr>
              <a:defRPr/>
            </a:pPr>
            <a:fld id="{676629EF-76BD-4693-9095-CD7A4670473C}" type="slidenum">
              <a:rPr lang="en-US" smtClean="0"/>
              <a:pPr>
                <a:defRPr/>
              </a:pPr>
              <a:t>65</a:t>
            </a:fld>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lsp017.jpg"/>
          <p:cNvPicPr>
            <a:picLocks noChangeAspect="1"/>
          </p:cNvPicPr>
          <p:nvPr/>
        </p:nvPicPr>
        <p:blipFill rotWithShape="1">
          <a:blip r:embed="rId3" cstate="print"/>
          <a:srcRect l="5361" r="5452"/>
          <a:stretch/>
        </p:blipFill>
        <p:spPr>
          <a:xfrm>
            <a:off x="-1" y="0"/>
            <a:ext cx="9144001" cy="6858000"/>
          </a:xfrm>
          <a:prstGeom prst="rect">
            <a:avLst/>
          </a:prstGeom>
          <a:ln>
            <a:solidFill>
              <a:srgbClr val="11467F"/>
            </a:solidFill>
          </a:ln>
        </p:spPr>
      </p:pic>
      <p:sp>
        <p:nvSpPr>
          <p:cNvPr id="11" name="TextBox 10"/>
          <p:cNvSpPr txBox="1"/>
          <p:nvPr/>
        </p:nvSpPr>
        <p:spPr>
          <a:xfrm>
            <a:off x="457200" y="344831"/>
            <a:ext cx="1905000" cy="685800"/>
          </a:xfrm>
          <a:prstGeom prst="rect">
            <a:avLst/>
          </a:prstGeom>
          <a:noFill/>
        </p:spPr>
        <p:txBody>
          <a:bodyPr wrap="square" rtlCol="0">
            <a:noAutofit/>
          </a:bodyPr>
          <a:lstStyle/>
          <a:p>
            <a:pPr marL="514350" indent="-514350" algn="ctr" fontAlgn="ctr"/>
            <a:r>
              <a:rPr lang="en-US" sz="4000" b="1" dirty="0" smtClean="0">
                <a:solidFill>
                  <a:srgbClr val="11467F"/>
                </a:solidFill>
                <a:latin typeface="+mj-lt"/>
                <a:cs typeface="Arial Narrow"/>
              </a:rPr>
              <a:t>Thanks! </a:t>
            </a:r>
          </a:p>
          <a:p>
            <a:pPr marL="514350" indent="-514350" algn="ctr" fontAlgn="ctr"/>
            <a:r>
              <a:rPr lang="en-US" sz="4000" b="1" dirty="0" smtClean="0">
                <a:solidFill>
                  <a:srgbClr val="11467F"/>
                </a:solidFill>
                <a:latin typeface="+mj-lt"/>
                <a:cs typeface="Arial Narrow"/>
              </a:rPr>
              <a:t>			</a:t>
            </a:r>
            <a:endParaRPr lang="en-US" sz="4000" dirty="0" smtClean="0">
              <a:solidFill>
                <a:srgbClr val="11467F"/>
              </a:solidFill>
              <a:latin typeface="+mj-lt"/>
              <a:cs typeface="Arial Narrow"/>
            </a:endParaRPr>
          </a:p>
        </p:txBody>
      </p:sp>
    </p:spTree>
    <p:extLst>
      <p:ext uri="{BB962C8B-B14F-4D97-AF65-F5344CB8AC3E}">
        <p14:creationId xmlns:p14="http://schemas.microsoft.com/office/powerpoint/2010/main" val="25903775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t>8/13/2015</a:t>
            </a:r>
            <a:endParaRPr lang="en-US" dirty="0"/>
          </a:p>
        </p:txBody>
      </p:sp>
      <p:sp>
        <p:nvSpPr>
          <p:cNvPr id="5" name="Footer Placeholder 4"/>
          <p:cNvSpPr>
            <a:spLocks noGrp="1"/>
          </p:cNvSpPr>
          <p:nvPr>
            <p:ph type="ftr" sz="quarter" idx="11"/>
          </p:nvPr>
        </p:nvSpPr>
        <p:spPr/>
        <p:txBody>
          <a:bodyPr/>
          <a:lstStyle/>
          <a:p>
            <a:pPr>
              <a:defRPr/>
            </a:pPr>
            <a:r>
              <a:rPr lang="en-US" smtClean="0"/>
              <a:t>Air Resources Laboratory</a:t>
            </a:r>
            <a:endParaRPr lang="en-US"/>
          </a:p>
        </p:txBody>
      </p:sp>
      <p:sp>
        <p:nvSpPr>
          <p:cNvPr id="6" name="Slide Number Placeholder 5"/>
          <p:cNvSpPr>
            <a:spLocks noGrp="1"/>
          </p:cNvSpPr>
          <p:nvPr>
            <p:ph type="sldNum" sz="quarter" idx="12"/>
          </p:nvPr>
        </p:nvSpPr>
        <p:spPr/>
        <p:txBody>
          <a:bodyPr/>
          <a:lstStyle/>
          <a:p>
            <a:pPr>
              <a:defRPr/>
            </a:pPr>
            <a:fld id="{9A8250AF-4A14-4A00-BFBA-999D9F62222D}" type="slidenum">
              <a:rPr lang="en-US" smtClean="0"/>
              <a:pPr>
                <a:defRPr/>
              </a:pPr>
              <a:t>67</a:t>
            </a:fld>
            <a:endParaRPr lang="en-US" dirty="0"/>
          </a:p>
        </p:txBody>
      </p:sp>
      <p:sp>
        <p:nvSpPr>
          <p:cNvPr id="7" name="TextBox 6"/>
          <p:cNvSpPr txBox="1"/>
          <p:nvPr/>
        </p:nvSpPr>
        <p:spPr>
          <a:xfrm>
            <a:off x="2438400" y="1905000"/>
            <a:ext cx="4267200" cy="3046988"/>
          </a:xfrm>
          <a:prstGeom prst="rect">
            <a:avLst/>
          </a:prstGeom>
          <a:noFill/>
        </p:spPr>
        <p:txBody>
          <a:bodyPr wrap="square" rtlCol="0">
            <a:spAutoFit/>
          </a:bodyPr>
          <a:lstStyle/>
          <a:p>
            <a:pPr algn="ctr"/>
            <a:r>
              <a:rPr lang="en-US" sz="9600" smtClean="0"/>
              <a:t>Extra Slides </a:t>
            </a:r>
            <a:endParaRPr lang="en-US" sz="9600"/>
          </a:p>
        </p:txBody>
      </p:sp>
    </p:spTree>
    <p:extLst>
      <p:ext uri="{BB962C8B-B14F-4D97-AF65-F5344CB8AC3E}">
        <p14:creationId xmlns:p14="http://schemas.microsoft.com/office/powerpoint/2010/main" val="393074499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914400" y="685800"/>
            <a:ext cx="6934200" cy="914400"/>
          </a:xfrm>
        </p:spPr>
        <p:txBody>
          <a:bodyPr/>
          <a:lstStyle/>
          <a:p>
            <a:pPr algn="ctr"/>
            <a:r>
              <a:rPr lang="en-US" altLang="en-US" sz="3200" smtClean="0"/>
              <a:t>Hybrid Single Particle</a:t>
            </a:r>
            <a:br>
              <a:rPr lang="en-US" altLang="en-US" sz="3200" smtClean="0"/>
            </a:br>
            <a:r>
              <a:rPr lang="en-US" altLang="en-US" sz="3200" smtClean="0"/>
              <a:t>Lagrangian Integrated Trajectory Model</a:t>
            </a:r>
          </a:p>
        </p:txBody>
      </p:sp>
      <p:sp>
        <p:nvSpPr>
          <p:cNvPr id="7171" name="Content Placeholder 2"/>
          <p:cNvSpPr>
            <a:spLocks noGrp="1"/>
          </p:cNvSpPr>
          <p:nvPr>
            <p:ph idx="1"/>
          </p:nvPr>
        </p:nvSpPr>
        <p:spPr bwMode="auto">
          <a:xfrm>
            <a:off x="2590800" y="1752600"/>
            <a:ext cx="4191000" cy="43894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400" smtClean="0">
                <a:solidFill>
                  <a:srgbClr val="FF0000"/>
                </a:solidFill>
              </a:rPr>
              <a:t>History of HYSPLIT</a:t>
            </a:r>
          </a:p>
          <a:p>
            <a:pPr lvl="1"/>
            <a:r>
              <a:rPr lang="en-US" altLang="en-US" smtClean="0"/>
              <a:t>Version #1 {unnamed}</a:t>
            </a:r>
          </a:p>
          <a:p>
            <a:pPr lvl="1"/>
            <a:r>
              <a:rPr lang="en-US" altLang="en-US" smtClean="0"/>
              <a:t>Version #2 {HYSPLIT}</a:t>
            </a:r>
          </a:p>
          <a:p>
            <a:pPr lvl="1"/>
            <a:r>
              <a:rPr lang="en-US" altLang="en-US" smtClean="0"/>
              <a:t>Version #3 {HYSPLIT3}</a:t>
            </a:r>
          </a:p>
          <a:p>
            <a:r>
              <a:rPr lang="en-US" altLang="en-US" sz="2400" smtClean="0">
                <a:solidFill>
                  <a:srgbClr val="FF0000"/>
                </a:solidFill>
              </a:rPr>
              <a:t>Current Applications</a:t>
            </a:r>
          </a:p>
          <a:p>
            <a:pPr lvl="1"/>
            <a:r>
              <a:rPr lang="en-US" altLang="en-US" smtClean="0"/>
              <a:t>HYSPLIT4</a:t>
            </a:r>
          </a:p>
          <a:p>
            <a:r>
              <a:rPr lang="en-US" altLang="en-US" sz="2400" smtClean="0">
                <a:solidFill>
                  <a:srgbClr val="FF0000"/>
                </a:solidFill>
              </a:rPr>
              <a:t>Future Directions</a:t>
            </a:r>
          </a:p>
          <a:p>
            <a:pPr lvl="1"/>
            <a:r>
              <a:rPr lang="en-US" altLang="en-US" smtClean="0"/>
              <a:t>HYSPLIT5?</a:t>
            </a:r>
          </a:p>
        </p:txBody>
      </p:sp>
      <p:sp>
        <p:nvSpPr>
          <p:cNvPr id="4" name="Date Placeholder 3"/>
          <p:cNvSpPr>
            <a:spLocks noGrp="1"/>
          </p:cNvSpPr>
          <p:nvPr>
            <p:ph type="dt" sz="quarter" idx="10"/>
          </p:nvPr>
        </p:nvSpPr>
        <p:spPr/>
        <p:txBody>
          <a:bodyPr/>
          <a:lstStyle/>
          <a:p>
            <a:pPr>
              <a:defRPr/>
            </a:pPr>
            <a:r>
              <a:rPr lang="en-US" smtClean="0"/>
              <a:t>8/13/2015</a:t>
            </a:r>
            <a:endParaRPr lang="en-US" dirty="0"/>
          </a:p>
        </p:txBody>
      </p:sp>
      <p:sp>
        <p:nvSpPr>
          <p:cNvPr id="2" name="Footer Placeholder 1"/>
          <p:cNvSpPr>
            <a:spLocks noGrp="1"/>
          </p:cNvSpPr>
          <p:nvPr>
            <p:ph type="ftr" sz="quarter" idx="11"/>
          </p:nvPr>
        </p:nvSpPr>
        <p:spPr/>
        <p:txBody>
          <a:bodyPr/>
          <a:lstStyle/>
          <a:p>
            <a:pPr>
              <a:defRPr/>
            </a:pPr>
            <a:r>
              <a:rPr lang="en-US" smtClean="0"/>
              <a:t>Air Resources Laboratory</a:t>
            </a:r>
            <a:endParaRPr lang="en-US"/>
          </a:p>
        </p:txBody>
      </p:sp>
      <p:sp>
        <p:nvSpPr>
          <p:cNvPr id="3" name="Slide Number Placeholder 2"/>
          <p:cNvSpPr>
            <a:spLocks noGrp="1"/>
          </p:cNvSpPr>
          <p:nvPr>
            <p:ph type="sldNum" sz="quarter" idx="12"/>
          </p:nvPr>
        </p:nvSpPr>
        <p:spPr/>
        <p:txBody>
          <a:bodyPr/>
          <a:lstStyle/>
          <a:p>
            <a:pPr>
              <a:defRPr/>
            </a:pPr>
            <a:fld id="{7B05C058-BFF7-4CC2-A8E2-70F7C6B6DFE9}" type="slidenum">
              <a:rPr lang="en-US" smtClean="0"/>
              <a:pPr>
                <a:defRPr/>
              </a:pPr>
              <a:t>68</a:t>
            </a:fld>
            <a:endParaRPr lang="en-US" dirty="0"/>
          </a:p>
        </p:txBody>
      </p:sp>
      <p:sp>
        <p:nvSpPr>
          <p:cNvPr id="7175" name="TextBox 4"/>
          <p:cNvSpPr txBox="1">
            <a:spLocks noChangeArrowheads="1"/>
          </p:cNvSpPr>
          <p:nvPr/>
        </p:nvSpPr>
        <p:spPr bwMode="auto">
          <a:xfrm>
            <a:off x="2286000" y="6030913"/>
            <a:ext cx="4876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t> http://www.ready.noaa.gov/HYSPLIT.php</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143000" y="762000"/>
            <a:ext cx="6934200" cy="704850"/>
          </a:xfrm>
        </p:spPr>
        <p:txBody>
          <a:bodyPr/>
          <a:lstStyle/>
          <a:p>
            <a:r>
              <a:rPr lang="en-US" altLang="en-US" sz="3200" smtClean="0"/>
              <a:t>A Brief History of Trajectory Analysis</a:t>
            </a:r>
          </a:p>
        </p:txBody>
      </p:sp>
      <p:sp>
        <p:nvSpPr>
          <p:cNvPr id="8195" name="Content Placeholder 2"/>
          <p:cNvSpPr>
            <a:spLocks noGrp="1"/>
          </p:cNvSpPr>
          <p:nvPr>
            <p:ph idx="1"/>
          </p:nvPr>
        </p:nvSpPr>
        <p:spPr bwMode="auto">
          <a:xfrm>
            <a:off x="914400" y="1676400"/>
            <a:ext cx="7543800" cy="457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000" smtClean="0"/>
              <a:t>Exner, F.M., </a:t>
            </a:r>
            <a:r>
              <a:rPr lang="en-US" altLang="en-US" sz="2000" b="1" smtClean="0"/>
              <a:t>1907</a:t>
            </a:r>
            <a:r>
              <a:rPr lang="en-US" altLang="en-US" sz="2000" smtClean="0"/>
              <a:t>, W.N. Shaw’s Untersuchungen über die Lebensgeschichte von Luftströmungen an der Erdoberflache, </a:t>
            </a:r>
            <a:r>
              <a:rPr lang="en-US" altLang="en-US" sz="2000" i="1" smtClean="0"/>
              <a:t>Met. Zeit., Vol 24</a:t>
            </a:r>
            <a:r>
              <a:rPr lang="en-US" altLang="en-US" sz="2000" smtClean="0"/>
              <a:t>, p. 520.</a:t>
            </a:r>
            <a:endParaRPr lang="en-US" altLang="en-US" sz="1800" smtClean="0"/>
          </a:p>
          <a:p>
            <a:r>
              <a:rPr lang="en-US" altLang="en-US" sz="2000" smtClean="0"/>
              <a:t>Durward, J., </a:t>
            </a:r>
            <a:r>
              <a:rPr lang="en-US" altLang="en-US" sz="2000" b="1" smtClean="0"/>
              <a:t>1925</a:t>
            </a:r>
            <a:r>
              <a:rPr lang="en-US" altLang="en-US" sz="2000" smtClean="0"/>
              <a:t>, Trajectories of upper air currents, </a:t>
            </a:r>
            <a:r>
              <a:rPr lang="en-US" altLang="en-US" sz="2000" i="1" smtClean="0"/>
              <a:t>Met. Mag., Vol. 60</a:t>
            </a:r>
            <a:r>
              <a:rPr lang="en-US" altLang="en-US" sz="2000" smtClean="0"/>
              <a:t>, pp. 217 ff.</a:t>
            </a:r>
            <a:endParaRPr lang="en-US" altLang="en-US" sz="1800" smtClean="0"/>
          </a:p>
          <a:p>
            <a:r>
              <a:rPr lang="en-US" altLang="en-US" sz="2000" smtClean="0"/>
              <a:t>Petterssen, S., </a:t>
            </a:r>
            <a:r>
              <a:rPr lang="en-US" altLang="en-US" sz="2000" b="1" smtClean="0"/>
              <a:t>1940</a:t>
            </a:r>
            <a:r>
              <a:rPr lang="en-US" altLang="en-US" sz="2000" smtClean="0"/>
              <a:t>, Weather analysis and forecasting, McGraw-Hill Book Company, New York, pp 221-223.</a:t>
            </a:r>
            <a:endParaRPr lang="en-US" altLang="en-US" sz="1800" smtClean="0"/>
          </a:p>
          <a:p>
            <a:r>
              <a:rPr lang="en-US" altLang="en-US" sz="2000" smtClean="0"/>
              <a:t>Machta, L., 1992,  Finding the site of the first Soviet nuclear test in </a:t>
            </a:r>
            <a:r>
              <a:rPr lang="en-US" altLang="en-US" sz="2000" b="1" smtClean="0"/>
              <a:t>1949</a:t>
            </a:r>
            <a:r>
              <a:rPr lang="en-US" altLang="en-US" sz="2000" smtClean="0"/>
              <a:t>, </a:t>
            </a:r>
            <a:r>
              <a:rPr lang="en-US" altLang="en-US" sz="2000" i="1" smtClean="0"/>
              <a:t>Bul. Am. Meteorol. Soc.,  Vol. 73, 11</a:t>
            </a:r>
            <a:r>
              <a:rPr lang="en-US" altLang="en-US" sz="2000" smtClean="0"/>
              <a:t>, 1797-1806.</a:t>
            </a:r>
          </a:p>
          <a:p>
            <a:r>
              <a:rPr lang="en-US" altLang="en-US" sz="2000" smtClean="0"/>
              <a:t>Thompson, R., </a:t>
            </a:r>
            <a:r>
              <a:rPr lang="en-US" altLang="en-US" sz="2000" b="1" smtClean="0"/>
              <a:t>1971</a:t>
            </a:r>
            <a:r>
              <a:rPr lang="en-US" altLang="en-US" sz="2000" smtClean="0"/>
              <a:t>, Numeric calculation of turbulent diffusion, </a:t>
            </a:r>
            <a:r>
              <a:rPr lang="en-US" altLang="en-US" sz="2000" i="1" smtClean="0"/>
              <a:t>Q. J. Royal Meteorol. Soc., 97</a:t>
            </a:r>
            <a:r>
              <a:rPr lang="en-US" altLang="en-US" sz="2000" smtClean="0"/>
              <a:t>, 411, 93–98.</a:t>
            </a:r>
          </a:p>
        </p:txBody>
      </p:sp>
      <p:sp>
        <p:nvSpPr>
          <p:cNvPr id="4" name="Date Placeholder 3"/>
          <p:cNvSpPr>
            <a:spLocks noGrp="1"/>
          </p:cNvSpPr>
          <p:nvPr>
            <p:ph type="dt" sz="quarter" idx="10"/>
          </p:nvPr>
        </p:nvSpPr>
        <p:spPr/>
        <p:txBody>
          <a:bodyPr/>
          <a:lstStyle/>
          <a:p>
            <a:pPr>
              <a:defRPr/>
            </a:pPr>
            <a:r>
              <a:rPr lang="en-US" smtClean="0"/>
              <a:t>8/13/2015</a:t>
            </a:r>
            <a:endParaRPr lang="en-US" dirty="0"/>
          </a:p>
        </p:txBody>
      </p:sp>
      <p:sp>
        <p:nvSpPr>
          <p:cNvPr id="2" name="Footer Placeholder 1"/>
          <p:cNvSpPr>
            <a:spLocks noGrp="1"/>
          </p:cNvSpPr>
          <p:nvPr>
            <p:ph type="ftr" sz="quarter" idx="11"/>
          </p:nvPr>
        </p:nvSpPr>
        <p:spPr/>
        <p:txBody>
          <a:bodyPr/>
          <a:lstStyle/>
          <a:p>
            <a:pPr>
              <a:defRPr/>
            </a:pPr>
            <a:r>
              <a:rPr lang="en-US" smtClean="0"/>
              <a:t>Air Resources Laboratory</a:t>
            </a:r>
            <a:endParaRPr lang="en-US"/>
          </a:p>
        </p:txBody>
      </p:sp>
      <p:sp>
        <p:nvSpPr>
          <p:cNvPr id="3" name="Slide Number Placeholder 2"/>
          <p:cNvSpPr>
            <a:spLocks noGrp="1"/>
          </p:cNvSpPr>
          <p:nvPr>
            <p:ph type="sldNum" sz="quarter" idx="12"/>
          </p:nvPr>
        </p:nvSpPr>
        <p:spPr/>
        <p:txBody>
          <a:bodyPr/>
          <a:lstStyle/>
          <a:p>
            <a:pPr>
              <a:defRPr/>
            </a:pPr>
            <a:fld id="{74B5CF7C-3005-4760-B2AE-77A4EF076C18}" type="slidenum">
              <a:rPr lang="en-US" smtClean="0"/>
              <a:pPr>
                <a:defRPr/>
              </a:pPr>
              <a:t>69</a:t>
            </a:fld>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oncplot.gif"/>
          <p:cNvPicPr>
            <a:picLocks noChangeAspect="1"/>
          </p:cNvPicPr>
          <p:nvPr/>
        </p:nvPicPr>
        <p:blipFill>
          <a:blip r:embed="rId3" cstate="print"/>
          <a:stretch>
            <a:fillRect/>
          </a:stretch>
        </p:blipFill>
        <p:spPr>
          <a:xfrm>
            <a:off x="990600" y="814774"/>
            <a:ext cx="6991696" cy="5486400"/>
          </a:xfrm>
          <a:prstGeom prst="rect">
            <a:avLst/>
          </a:prstGeom>
        </p:spPr>
      </p:pic>
      <p:sp>
        <p:nvSpPr>
          <p:cNvPr id="11" name="Freeform 10"/>
          <p:cNvSpPr/>
          <p:nvPr/>
        </p:nvSpPr>
        <p:spPr>
          <a:xfrm>
            <a:off x="1819563" y="2595083"/>
            <a:ext cx="3791527" cy="1925781"/>
          </a:xfrm>
          <a:custGeom>
            <a:avLst/>
            <a:gdLst>
              <a:gd name="connsiteX0" fmla="*/ 0 w 3791527"/>
              <a:gd name="connsiteY0" fmla="*/ 1514763 h 1925781"/>
              <a:gd name="connsiteX1" fmla="*/ 32327 w 3791527"/>
              <a:gd name="connsiteY1" fmla="*/ 1556327 h 1925781"/>
              <a:gd name="connsiteX2" fmla="*/ 110836 w 3791527"/>
              <a:gd name="connsiteY2" fmla="*/ 1556327 h 1925781"/>
              <a:gd name="connsiteX3" fmla="*/ 175491 w 3791527"/>
              <a:gd name="connsiteY3" fmla="*/ 1593272 h 1925781"/>
              <a:gd name="connsiteX4" fmla="*/ 415636 w 3791527"/>
              <a:gd name="connsiteY4" fmla="*/ 1759527 h 1925781"/>
              <a:gd name="connsiteX5" fmla="*/ 475672 w 3791527"/>
              <a:gd name="connsiteY5" fmla="*/ 1768763 h 1925781"/>
              <a:gd name="connsiteX6" fmla="*/ 531091 w 3791527"/>
              <a:gd name="connsiteY6" fmla="*/ 1717963 h 1925781"/>
              <a:gd name="connsiteX7" fmla="*/ 549563 w 3791527"/>
              <a:gd name="connsiteY7" fmla="*/ 1745672 h 1925781"/>
              <a:gd name="connsiteX8" fmla="*/ 595745 w 3791527"/>
              <a:gd name="connsiteY8" fmla="*/ 1745672 h 1925781"/>
              <a:gd name="connsiteX9" fmla="*/ 609600 w 3791527"/>
              <a:gd name="connsiteY9" fmla="*/ 1787236 h 1925781"/>
              <a:gd name="connsiteX10" fmla="*/ 341745 w 3791527"/>
              <a:gd name="connsiteY10" fmla="*/ 1851891 h 1925781"/>
              <a:gd name="connsiteX11" fmla="*/ 387927 w 3791527"/>
              <a:gd name="connsiteY11" fmla="*/ 1870363 h 1925781"/>
              <a:gd name="connsiteX12" fmla="*/ 531091 w 3791527"/>
              <a:gd name="connsiteY12" fmla="*/ 1833418 h 1925781"/>
              <a:gd name="connsiteX13" fmla="*/ 817418 w 3791527"/>
              <a:gd name="connsiteY13" fmla="*/ 1925781 h 1925781"/>
              <a:gd name="connsiteX14" fmla="*/ 937491 w 3791527"/>
              <a:gd name="connsiteY14" fmla="*/ 1888836 h 1925781"/>
              <a:gd name="connsiteX15" fmla="*/ 1459345 w 3791527"/>
              <a:gd name="connsiteY15" fmla="*/ 1810327 h 1925781"/>
              <a:gd name="connsiteX16" fmla="*/ 1741054 w 3791527"/>
              <a:gd name="connsiteY16" fmla="*/ 1574800 h 1925781"/>
              <a:gd name="connsiteX17" fmla="*/ 2068945 w 3791527"/>
              <a:gd name="connsiteY17" fmla="*/ 1408545 h 1925781"/>
              <a:gd name="connsiteX18" fmla="*/ 2433781 w 3791527"/>
              <a:gd name="connsiteY18" fmla="*/ 1274618 h 1925781"/>
              <a:gd name="connsiteX19" fmla="*/ 2632363 w 3791527"/>
              <a:gd name="connsiteY19" fmla="*/ 1186872 h 1925781"/>
              <a:gd name="connsiteX20" fmla="*/ 2757054 w 3791527"/>
              <a:gd name="connsiteY20" fmla="*/ 1076036 h 1925781"/>
              <a:gd name="connsiteX21" fmla="*/ 2941781 w 3791527"/>
              <a:gd name="connsiteY21" fmla="*/ 992909 h 1925781"/>
              <a:gd name="connsiteX22" fmla="*/ 3140363 w 3791527"/>
              <a:gd name="connsiteY22" fmla="*/ 900545 h 1925781"/>
              <a:gd name="connsiteX23" fmla="*/ 3398981 w 3791527"/>
              <a:gd name="connsiteY23" fmla="*/ 678872 h 1925781"/>
              <a:gd name="connsiteX24" fmla="*/ 3620654 w 3791527"/>
              <a:gd name="connsiteY24" fmla="*/ 498763 h 1925781"/>
              <a:gd name="connsiteX25" fmla="*/ 3759200 w 3791527"/>
              <a:gd name="connsiteY25" fmla="*/ 364836 h 1925781"/>
              <a:gd name="connsiteX26" fmla="*/ 3791527 w 3791527"/>
              <a:gd name="connsiteY26" fmla="*/ 267854 h 1925781"/>
              <a:gd name="connsiteX27" fmla="*/ 3736109 w 3791527"/>
              <a:gd name="connsiteY27" fmla="*/ 175491 h 1925781"/>
              <a:gd name="connsiteX28" fmla="*/ 3713018 w 3791527"/>
              <a:gd name="connsiteY28" fmla="*/ 161636 h 1925781"/>
              <a:gd name="connsiteX29" fmla="*/ 3740727 w 3791527"/>
              <a:gd name="connsiteY29" fmla="*/ 78509 h 1925781"/>
              <a:gd name="connsiteX30" fmla="*/ 3745345 w 3791527"/>
              <a:gd name="connsiteY30" fmla="*/ 18472 h 1925781"/>
              <a:gd name="connsiteX31" fmla="*/ 3662218 w 3791527"/>
              <a:gd name="connsiteY31" fmla="*/ 0 h 1925781"/>
              <a:gd name="connsiteX32" fmla="*/ 3597563 w 3791527"/>
              <a:gd name="connsiteY32" fmla="*/ 18472 h 1925781"/>
              <a:gd name="connsiteX33" fmla="*/ 3657600 w 3791527"/>
              <a:gd name="connsiteY33" fmla="*/ 96981 h 1925781"/>
              <a:gd name="connsiteX34" fmla="*/ 3703781 w 3791527"/>
              <a:gd name="connsiteY34" fmla="*/ 193963 h 1925781"/>
              <a:gd name="connsiteX35" fmla="*/ 3708400 w 3791527"/>
              <a:gd name="connsiteY35" fmla="*/ 235527 h 1925781"/>
              <a:gd name="connsiteX36" fmla="*/ 3422072 w 3791527"/>
              <a:gd name="connsiteY36" fmla="*/ 249381 h 1925781"/>
              <a:gd name="connsiteX37" fmla="*/ 3103418 w 3791527"/>
              <a:gd name="connsiteY37" fmla="*/ 295563 h 1925781"/>
              <a:gd name="connsiteX38" fmla="*/ 2770909 w 3791527"/>
              <a:gd name="connsiteY38" fmla="*/ 350981 h 1925781"/>
              <a:gd name="connsiteX39" fmla="*/ 2636981 w 3791527"/>
              <a:gd name="connsiteY39" fmla="*/ 397163 h 1925781"/>
              <a:gd name="connsiteX40" fmla="*/ 2572327 w 3791527"/>
              <a:gd name="connsiteY40" fmla="*/ 498763 h 1925781"/>
              <a:gd name="connsiteX41" fmla="*/ 2516909 w 3791527"/>
              <a:gd name="connsiteY41" fmla="*/ 508000 h 1925781"/>
              <a:gd name="connsiteX42" fmla="*/ 2484581 w 3791527"/>
              <a:gd name="connsiteY42" fmla="*/ 572654 h 1925781"/>
              <a:gd name="connsiteX43" fmla="*/ 2710872 w 3791527"/>
              <a:gd name="connsiteY43" fmla="*/ 604981 h 1925781"/>
              <a:gd name="connsiteX44" fmla="*/ 2664691 w 3791527"/>
              <a:gd name="connsiteY44" fmla="*/ 632691 h 1925781"/>
              <a:gd name="connsiteX45" fmla="*/ 2401454 w 3791527"/>
              <a:gd name="connsiteY45" fmla="*/ 577272 h 1925781"/>
              <a:gd name="connsiteX46" fmla="*/ 2170545 w 3791527"/>
              <a:gd name="connsiteY46" fmla="*/ 521854 h 1925781"/>
              <a:gd name="connsiteX47" fmla="*/ 1953491 w 3791527"/>
              <a:gd name="connsiteY47" fmla="*/ 498763 h 1925781"/>
              <a:gd name="connsiteX48" fmla="*/ 1764145 w 3791527"/>
              <a:gd name="connsiteY48" fmla="*/ 540327 h 1925781"/>
              <a:gd name="connsiteX49" fmla="*/ 1584036 w 3791527"/>
              <a:gd name="connsiteY49" fmla="*/ 618836 h 1925781"/>
              <a:gd name="connsiteX50" fmla="*/ 1454727 w 3791527"/>
              <a:gd name="connsiteY50" fmla="*/ 748145 h 1925781"/>
              <a:gd name="connsiteX51" fmla="*/ 1366981 w 3791527"/>
              <a:gd name="connsiteY51" fmla="*/ 835891 h 1925781"/>
              <a:gd name="connsiteX52" fmla="*/ 1339272 w 3791527"/>
              <a:gd name="connsiteY52" fmla="*/ 960581 h 1925781"/>
              <a:gd name="connsiteX53" fmla="*/ 1297709 w 3791527"/>
              <a:gd name="connsiteY53" fmla="*/ 983672 h 1925781"/>
              <a:gd name="connsiteX54" fmla="*/ 1316181 w 3791527"/>
              <a:gd name="connsiteY54" fmla="*/ 891309 h 1925781"/>
              <a:gd name="connsiteX55" fmla="*/ 1182254 w 3791527"/>
              <a:gd name="connsiteY55" fmla="*/ 946727 h 1925781"/>
              <a:gd name="connsiteX56" fmla="*/ 1016000 w 3791527"/>
              <a:gd name="connsiteY56" fmla="*/ 1034472 h 1925781"/>
              <a:gd name="connsiteX57" fmla="*/ 900545 w 3791527"/>
              <a:gd name="connsiteY57" fmla="*/ 1108363 h 1925781"/>
              <a:gd name="connsiteX58" fmla="*/ 803563 w 3791527"/>
              <a:gd name="connsiteY58" fmla="*/ 1196109 h 1925781"/>
              <a:gd name="connsiteX59" fmla="*/ 794327 w 3791527"/>
              <a:gd name="connsiteY59" fmla="*/ 1293091 h 1925781"/>
              <a:gd name="connsiteX60" fmla="*/ 789709 w 3791527"/>
              <a:gd name="connsiteY60" fmla="*/ 1311563 h 1925781"/>
              <a:gd name="connsiteX61" fmla="*/ 715818 w 3791527"/>
              <a:gd name="connsiteY61" fmla="*/ 1223818 h 1925781"/>
              <a:gd name="connsiteX62" fmla="*/ 660400 w 3791527"/>
              <a:gd name="connsiteY62" fmla="*/ 1200727 h 1925781"/>
              <a:gd name="connsiteX63" fmla="*/ 604981 w 3791527"/>
              <a:gd name="connsiteY63" fmla="*/ 1214581 h 1925781"/>
              <a:gd name="connsiteX64" fmla="*/ 544945 w 3791527"/>
              <a:gd name="connsiteY64" fmla="*/ 1260763 h 1925781"/>
              <a:gd name="connsiteX65" fmla="*/ 471054 w 3791527"/>
              <a:gd name="connsiteY65" fmla="*/ 1237672 h 1925781"/>
              <a:gd name="connsiteX66" fmla="*/ 374072 w 3791527"/>
              <a:gd name="connsiteY66" fmla="*/ 1200727 h 1925781"/>
              <a:gd name="connsiteX67" fmla="*/ 314036 w 3791527"/>
              <a:gd name="connsiteY67" fmla="*/ 1159163 h 1925781"/>
              <a:gd name="connsiteX68" fmla="*/ 290945 w 3791527"/>
              <a:gd name="connsiteY68" fmla="*/ 1136072 h 1925781"/>
              <a:gd name="connsiteX69" fmla="*/ 290945 w 3791527"/>
              <a:gd name="connsiteY69" fmla="*/ 1076036 h 1925781"/>
              <a:gd name="connsiteX70" fmla="*/ 309418 w 3791527"/>
              <a:gd name="connsiteY70" fmla="*/ 979054 h 1925781"/>
              <a:gd name="connsiteX71" fmla="*/ 314036 w 3791527"/>
              <a:gd name="connsiteY71" fmla="*/ 914400 h 1925781"/>
              <a:gd name="connsiteX72" fmla="*/ 272472 w 3791527"/>
              <a:gd name="connsiteY72" fmla="*/ 983672 h 1925781"/>
              <a:gd name="connsiteX73" fmla="*/ 244763 w 3791527"/>
              <a:gd name="connsiteY73" fmla="*/ 1117600 h 1925781"/>
              <a:gd name="connsiteX74" fmla="*/ 198581 w 3791527"/>
              <a:gd name="connsiteY74" fmla="*/ 1237672 h 1925781"/>
              <a:gd name="connsiteX75" fmla="*/ 180109 w 3791527"/>
              <a:gd name="connsiteY75" fmla="*/ 1311563 h 1925781"/>
              <a:gd name="connsiteX76" fmla="*/ 115454 w 3791527"/>
              <a:gd name="connsiteY76" fmla="*/ 1325418 h 1925781"/>
              <a:gd name="connsiteX77" fmla="*/ 83127 w 3791527"/>
              <a:gd name="connsiteY77" fmla="*/ 1376218 h 192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791527" h="1925781">
                <a:moveTo>
                  <a:pt x="0" y="1514763"/>
                </a:moveTo>
                <a:lnTo>
                  <a:pt x="32327" y="1556327"/>
                </a:lnTo>
                <a:lnTo>
                  <a:pt x="110836" y="1556327"/>
                </a:lnTo>
                <a:lnTo>
                  <a:pt x="175491" y="1593272"/>
                </a:lnTo>
                <a:lnTo>
                  <a:pt x="415636" y="1759527"/>
                </a:lnTo>
                <a:lnTo>
                  <a:pt x="475672" y="1768763"/>
                </a:lnTo>
                <a:lnTo>
                  <a:pt x="531091" y="1717963"/>
                </a:lnTo>
                <a:lnTo>
                  <a:pt x="549563" y="1745672"/>
                </a:lnTo>
                <a:lnTo>
                  <a:pt x="595745" y="1745672"/>
                </a:lnTo>
                <a:lnTo>
                  <a:pt x="609600" y="1787236"/>
                </a:lnTo>
                <a:lnTo>
                  <a:pt x="341745" y="1851891"/>
                </a:lnTo>
                <a:lnTo>
                  <a:pt x="387927" y="1870363"/>
                </a:lnTo>
                <a:lnTo>
                  <a:pt x="531091" y="1833418"/>
                </a:lnTo>
                <a:lnTo>
                  <a:pt x="817418" y="1925781"/>
                </a:lnTo>
                <a:lnTo>
                  <a:pt x="937491" y="1888836"/>
                </a:lnTo>
                <a:lnTo>
                  <a:pt x="1459345" y="1810327"/>
                </a:lnTo>
                <a:lnTo>
                  <a:pt x="1741054" y="1574800"/>
                </a:lnTo>
                <a:lnTo>
                  <a:pt x="2068945" y="1408545"/>
                </a:lnTo>
                <a:lnTo>
                  <a:pt x="2433781" y="1274618"/>
                </a:lnTo>
                <a:lnTo>
                  <a:pt x="2632363" y="1186872"/>
                </a:lnTo>
                <a:lnTo>
                  <a:pt x="2757054" y="1076036"/>
                </a:lnTo>
                <a:lnTo>
                  <a:pt x="2941781" y="992909"/>
                </a:lnTo>
                <a:lnTo>
                  <a:pt x="3140363" y="900545"/>
                </a:lnTo>
                <a:lnTo>
                  <a:pt x="3398981" y="678872"/>
                </a:lnTo>
                <a:lnTo>
                  <a:pt x="3620654" y="498763"/>
                </a:lnTo>
                <a:lnTo>
                  <a:pt x="3759200" y="364836"/>
                </a:lnTo>
                <a:lnTo>
                  <a:pt x="3791527" y="267854"/>
                </a:lnTo>
                <a:lnTo>
                  <a:pt x="3736109" y="175491"/>
                </a:lnTo>
                <a:lnTo>
                  <a:pt x="3713018" y="161636"/>
                </a:lnTo>
                <a:lnTo>
                  <a:pt x="3740727" y="78509"/>
                </a:lnTo>
                <a:lnTo>
                  <a:pt x="3745345" y="18472"/>
                </a:lnTo>
                <a:lnTo>
                  <a:pt x="3662218" y="0"/>
                </a:lnTo>
                <a:lnTo>
                  <a:pt x="3597563" y="18472"/>
                </a:lnTo>
                <a:lnTo>
                  <a:pt x="3657600" y="96981"/>
                </a:lnTo>
                <a:lnTo>
                  <a:pt x="3703781" y="193963"/>
                </a:lnTo>
                <a:lnTo>
                  <a:pt x="3708400" y="235527"/>
                </a:lnTo>
                <a:lnTo>
                  <a:pt x="3422072" y="249381"/>
                </a:lnTo>
                <a:lnTo>
                  <a:pt x="3103418" y="295563"/>
                </a:lnTo>
                <a:lnTo>
                  <a:pt x="2770909" y="350981"/>
                </a:lnTo>
                <a:lnTo>
                  <a:pt x="2636981" y="397163"/>
                </a:lnTo>
                <a:lnTo>
                  <a:pt x="2572327" y="498763"/>
                </a:lnTo>
                <a:lnTo>
                  <a:pt x="2516909" y="508000"/>
                </a:lnTo>
                <a:lnTo>
                  <a:pt x="2484581" y="572654"/>
                </a:lnTo>
                <a:lnTo>
                  <a:pt x="2710872" y="604981"/>
                </a:lnTo>
                <a:lnTo>
                  <a:pt x="2664691" y="632691"/>
                </a:lnTo>
                <a:lnTo>
                  <a:pt x="2401454" y="577272"/>
                </a:lnTo>
                <a:lnTo>
                  <a:pt x="2170545" y="521854"/>
                </a:lnTo>
                <a:lnTo>
                  <a:pt x="1953491" y="498763"/>
                </a:lnTo>
                <a:lnTo>
                  <a:pt x="1764145" y="540327"/>
                </a:lnTo>
                <a:lnTo>
                  <a:pt x="1584036" y="618836"/>
                </a:lnTo>
                <a:lnTo>
                  <a:pt x="1454727" y="748145"/>
                </a:lnTo>
                <a:lnTo>
                  <a:pt x="1366981" y="835891"/>
                </a:lnTo>
                <a:lnTo>
                  <a:pt x="1339272" y="960581"/>
                </a:lnTo>
                <a:lnTo>
                  <a:pt x="1297709" y="983672"/>
                </a:lnTo>
                <a:lnTo>
                  <a:pt x="1316181" y="891309"/>
                </a:lnTo>
                <a:lnTo>
                  <a:pt x="1182254" y="946727"/>
                </a:lnTo>
                <a:lnTo>
                  <a:pt x="1016000" y="1034472"/>
                </a:lnTo>
                <a:lnTo>
                  <a:pt x="900545" y="1108363"/>
                </a:lnTo>
                <a:lnTo>
                  <a:pt x="803563" y="1196109"/>
                </a:lnTo>
                <a:lnTo>
                  <a:pt x="794327" y="1293091"/>
                </a:lnTo>
                <a:lnTo>
                  <a:pt x="789709" y="1311563"/>
                </a:lnTo>
                <a:lnTo>
                  <a:pt x="715818" y="1223818"/>
                </a:lnTo>
                <a:lnTo>
                  <a:pt x="660400" y="1200727"/>
                </a:lnTo>
                <a:lnTo>
                  <a:pt x="604981" y="1214581"/>
                </a:lnTo>
                <a:lnTo>
                  <a:pt x="544945" y="1260763"/>
                </a:lnTo>
                <a:lnTo>
                  <a:pt x="471054" y="1237672"/>
                </a:lnTo>
                <a:lnTo>
                  <a:pt x="374072" y="1200727"/>
                </a:lnTo>
                <a:lnTo>
                  <a:pt x="314036" y="1159163"/>
                </a:lnTo>
                <a:lnTo>
                  <a:pt x="290945" y="1136072"/>
                </a:lnTo>
                <a:lnTo>
                  <a:pt x="290945" y="1076036"/>
                </a:lnTo>
                <a:lnTo>
                  <a:pt x="309418" y="979054"/>
                </a:lnTo>
                <a:lnTo>
                  <a:pt x="314036" y="914400"/>
                </a:lnTo>
                <a:lnTo>
                  <a:pt x="272472" y="983672"/>
                </a:lnTo>
                <a:lnTo>
                  <a:pt x="244763" y="1117600"/>
                </a:lnTo>
                <a:lnTo>
                  <a:pt x="198581" y="1237672"/>
                </a:lnTo>
                <a:lnTo>
                  <a:pt x="180109" y="1311563"/>
                </a:lnTo>
                <a:lnTo>
                  <a:pt x="115454" y="1325418"/>
                </a:lnTo>
                <a:lnTo>
                  <a:pt x="83127" y="1376218"/>
                </a:lnTo>
              </a:path>
            </a:pathLst>
          </a:custGeom>
          <a:noFill/>
          <a:ln w="28575">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a:solidFill>
                <a:prstClr val="black"/>
              </a:solidFill>
            </a:endParaRPr>
          </a:p>
        </p:txBody>
      </p:sp>
      <p:sp>
        <p:nvSpPr>
          <p:cNvPr id="12" name="TextBox 11"/>
          <p:cNvSpPr txBox="1"/>
          <p:nvPr/>
        </p:nvSpPr>
        <p:spPr>
          <a:xfrm>
            <a:off x="3400193" y="3419475"/>
            <a:ext cx="752707" cy="276999"/>
          </a:xfrm>
          <a:prstGeom prst="rect">
            <a:avLst/>
          </a:prstGeom>
          <a:noFill/>
        </p:spPr>
        <p:txBody>
          <a:bodyPr wrap="none" rtlCol="0">
            <a:spAutoFit/>
          </a:bodyPr>
          <a:lstStyle/>
          <a:p>
            <a:pPr fontAlgn="auto">
              <a:spcBef>
                <a:spcPts val="0"/>
              </a:spcBef>
              <a:spcAft>
                <a:spcPts val="0"/>
              </a:spcAft>
            </a:pPr>
            <a:r>
              <a:rPr lang="en-US" sz="1200" b="1" dirty="0" smtClean="0">
                <a:solidFill>
                  <a:prstClr val="black"/>
                </a:solidFill>
                <a:latin typeface="Calibri"/>
                <a:cs typeface="+mn-cs"/>
              </a:rPr>
              <a:t>Lake Erie</a:t>
            </a:r>
            <a:endParaRPr lang="en-US" sz="1200" b="1" dirty="0">
              <a:solidFill>
                <a:prstClr val="black"/>
              </a:solidFill>
              <a:latin typeface="Calibri"/>
              <a:cs typeface="+mn-cs"/>
            </a:endParaRPr>
          </a:p>
        </p:txBody>
      </p:sp>
      <p:sp>
        <p:nvSpPr>
          <p:cNvPr id="15" name="TextBox 14"/>
          <p:cNvSpPr txBox="1"/>
          <p:nvPr/>
        </p:nvSpPr>
        <p:spPr>
          <a:xfrm>
            <a:off x="5791199" y="3581400"/>
            <a:ext cx="3171825" cy="2308324"/>
          </a:xfrm>
          <a:prstGeom prst="rect">
            <a:avLst/>
          </a:prstGeom>
          <a:solidFill>
            <a:srgbClr val="FFFF85"/>
          </a:solidFill>
          <a:ln>
            <a:solidFill>
              <a:schemeClr val="tx1"/>
            </a:solidFill>
          </a:ln>
        </p:spPr>
        <p:txBody>
          <a:bodyPr wrap="square" rtlCol="0">
            <a:spAutoFit/>
          </a:bodyPr>
          <a:lstStyle/>
          <a:p>
            <a:pPr fontAlgn="auto">
              <a:spcBef>
                <a:spcPts val="0"/>
              </a:spcBef>
              <a:spcAft>
                <a:spcPts val="0"/>
              </a:spcAft>
            </a:pPr>
            <a:r>
              <a:rPr lang="en-US" dirty="0" smtClean="0">
                <a:solidFill>
                  <a:prstClr val="black"/>
                </a:solidFill>
                <a:latin typeface="Calibri"/>
                <a:cs typeface="+mn-cs"/>
              </a:rPr>
              <a:t>Results scaled to actual GOM emissions of 43.6 g/hr</a:t>
            </a:r>
          </a:p>
          <a:p>
            <a:pPr fontAlgn="auto">
              <a:spcBef>
                <a:spcPts val="0"/>
              </a:spcBef>
              <a:spcAft>
                <a:spcPts val="0"/>
              </a:spcAft>
            </a:pPr>
            <a:endParaRPr lang="en-US" dirty="0" smtClean="0">
              <a:solidFill>
                <a:prstClr val="black"/>
              </a:solidFill>
              <a:latin typeface="Calibri"/>
              <a:cs typeface="+mn-cs"/>
            </a:endParaRPr>
          </a:p>
          <a:p>
            <a:pPr fontAlgn="auto">
              <a:spcBef>
                <a:spcPts val="0"/>
              </a:spcBef>
              <a:spcAft>
                <a:spcPts val="0"/>
              </a:spcAft>
            </a:pPr>
            <a:r>
              <a:rPr lang="en-US" dirty="0" smtClean="0">
                <a:solidFill>
                  <a:prstClr val="black"/>
                </a:solidFill>
                <a:latin typeface="Calibri"/>
                <a:cs typeface="+mn-cs"/>
              </a:rPr>
              <a:t>1 </a:t>
            </a:r>
            <a:r>
              <a:rPr lang="en-US" dirty="0" err="1" smtClean="0">
                <a:solidFill>
                  <a:prstClr val="black"/>
                </a:solidFill>
                <a:latin typeface="Calibri"/>
                <a:cs typeface="+mn-cs"/>
              </a:rPr>
              <a:t>ng</a:t>
            </a:r>
            <a:r>
              <a:rPr lang="en-US" dirty="0" smtClean="0">
                <a:solidFill>
                  <a:prstClr val="black"/>
                </a:solidFill>
                <a:latin typeface="Calibri"/>
                <a:cs typeface="+mn-cs"/>
              </a:rPr>
              <a:t>/m2-hr = 8.8 </a:t>
            </a:r>
            <a:r>
              <a:rPr lang="en-US" dirty="0" err="1" smtClean="0">
                <a:solidFill>
                  <a:prstClr val="black"/>
                </a:solidFill>
                <a:latin typeface="Calibri"/>
                <a:cs typeface="+mn-cs"/>
              </a:rPr>
              <a:t>ug</a:t>
            </a:r>
            <a:r>
              <a:rPr lang="en-US" dirty="0" smtClean="0">
                <a:solidFill>
                  <a:prstClr val="black"/>
                </a:solidFill>
                <a:latin typeface="Calibri"/>
                <a:cs typeface="+mn-cs"/>
              </a:rPr>
              <a:t>/m2-yr </a:t>
            </a:r>
          </a:p>
          <a:p>
            <a:pPr fontAlgn="auto">
              <a:spcBef>
                <a:spcPts val="0"/>
              </a:spcBef>
              <a:spcAft>
                <a:spcPts val="0"/>
              </a:spcAft>
            </a:pPr>
            <a:r>
              <a:rPr lang="en-US" dirty="0" smtClean="0">
                <a:solidFill>
                  <a:prstClr val="black"/>
                </a:solidFill>
                <a:latin typeface="Calibri"/>
                <a:cs typeface="+mn-cs"/>
              </a:rPr>
              <a:t>(if it persisted the entire year)</a:t>
            </a:r>
          </a:p>
          <a:p>
            <a:pPr fontAlgn="auto">
              <a:spcBef>
                <a:spcPts val="0"/>
              </a:spcBef>
              <a:spcAft>
                <a:spcPts val="0"/>
              </a:spcAft>
            </a:pPr>
            <a:endParaRPr lang="en-US" dirty="0" smtClean="0">
              <a:solidFill>
                <a:prstClr val="black"/>
              </a:solidFill>
              <a:latin typeface="Calibri"/>
              <a:cs typeface="+mn-cs"/>
            </a:endParaRPr>
          </a:p>
          <a:p>
            <a:pPr fontAlgn="auto">
              <a:spcBef>
                <a:spcPts val="0"/>
              </a:spcBef>
              <a:spcAft>
                <a:spcPts val="0"/>
              </a:spcAft>
            </a:pPr>
            <a:r>
              <a:rPr lang="en-US" dirty="0" smtClean="0">
                <a:solidFill>
                  <a:prstClr val="black"/>
                </a:solidFill>
                <a:latin typeface="Calibri"/>
                <a:cs typeface="+mn-cs"/>
              </a:rPr>
              <a:t>Total deposition to Lake Erie is ~20 </a:t>
            </a:r>
            <a:r>
              <a:rPr lang="en-US" dirty="0" err="1" smtClean="0">
                <a:solidFill>
                  <a:prstClr val="black"/>
                </a:solidFill>
                <a:latin typeface="Calibri"/>
                <a:cs typeface="+mn-cs"/>
              </a:rPr>
              <a:t>ug</a:t>
            </a:r>
            <a:r>
              <a:rPr lang="en-US" dirty="0" smtClean="0">
                <a:solidFill>
                  <a:prstClr val="black"/>
                </a:solidFill>
                <a:latin typeface="Calibri"/>
                <a:cs typeface="+mn-cs"/>
              </a:rPr>
              <a:t>/m2-yr</a:t>
            </a:r>
            <a:endParaRPr lang="en-US" dirty="0">
              <a:solidFill>
                <a:prstClr val="black"/>
              </a:solidFill>
              <a:latin typeface="Calibri"/>
              <a:cs typeface="+mn-cs"/>
            </a:endParaRPr>
          </a:p>
        </p:txBody>
      </p:sp>
      <p:sp>
        <p:nvSpPr>
          <p:cNvPr id="16" name="Rectangle 3"/>
          <p:cNvSpPr>
            <a:spLocks noChangeArrowheads="1"/>
          </p:cNvSpPr>
          <p:nvPr/>
        </p:nvSpPr>
        <p:spPr bwMode="auto">
          <a:xfrm>
            <a:off x="990600" y="67270"/>
            <a:ext cx="7848600" cy="923330"/>
          </a:xfrm>
          <a:prstGeom prst="rect">
            <a:avLst/>
          </a:prstGeom>
          <a:solidFill>
            <a:srgbClr val="FFFF85"/>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b="1" dirty="0" smtClean="0" bmk="_Toc311547146">
                <a:solidFill>
                  <a:srgbClr val="04566C"/>
                </a:solidFill>
                <a:latin typeface="Calibri" pitchFamily="34" charset="0"/>
                <a:ea typeface="Calibri" pitchFamily="34" charset="0"/>
                <a:cs typeface="Times New Roman" pitchFamily="18" charset="0"/>
              </a:rPr>
              <a:t>Simulation </a:t>
            </a:r>
            <a:r>
              <a:rPr lang="en-US" b="1" smtClean="0" bmk="_Toc311547146">
                <a:solidFill>
                  <a:srgbClr val="04566C"/>
                </a:solidFill>
                <a:latin typeface="Calibri" pitchFamily="34" charset="0"/>
                <a:ea typeface="Calibri" pitchFamily="34" charset="0"/>
                <a:cs typeface="Times New Roman" pitchFamily="18" charset="0"/>
              </a:rPr>
              <a:t>of atmospheric mercury deposition from Gaseous </a:t>
            </a:r>
            <a:r>
              <a:rPr lang="en-US" b="1" dirty="0" smtClean="0" bmk="_Toc311547146">
                <a:solidFill>
                  <a:srgbClr val="04566C"/>
                </a:solidFill>
                <a:latin typeface="Calibri" pitchFamily="34" charset="0"/>
                <a:ea typeface="Calibri" pitchFamily="34" charset="0"/>
                <a:cs typeface="Times New Roman" pitchFamily="18" charset="0"/>
              </a:rPr>
              <a:t>Oxidized Mercury (GOM</a:t>
            </a:r>
            <a:r>
              <a:rPr lang="en-US" b="1" smtClean="0" bmk="_Toc311547146">
                <a:solidFill>
                  <a:srgbClr val="04566C"/>
                </a:solidFill>
                <a:latin typeface="Calibri" pitchFamily="34" charset="0"/>
                <a:ea typeface="Calibri" pitchFamily="34" charset="0"/>
                <a:cs typeface="Times New Roman" pitchFamily="18" charset="0"/>
              </a:rPr>
              <a:t>) emissions </a:t>
            </a:r>
            <a:r>
              <a:rPr lang="en-US" b="1" dirty="0" smtClean="0" bmk="_Toc311547146">
                <a:solidFill>
                  <a:srgbClr val="04566C"/>
                </a:solidFill>
                <a:latin typeface="Calibri" pitchFamily="34" charset="0"/>
                <a:ea typeface="Calibri" pitchFamily="34" charset="0"/>
                <a:cs typeface="Times New Roman" pitchFamily="18" charset="0"/>
              </a:rPr>
              <a:t>from one power plant on the shore of Lake Erie</a:t>
            </a:r>
            <a:r>
              <a:rPr lang="en-US" b="1" smtClean="0" bmk="_Toc311547146">
                <a:solidFill>
                  <a:srgbClr val="04566C"/>
                </a:solidFill>
                <a:latin typeface="Calibri" pitchFamily="34" charset="0"/>
                <a:ea typeface="Calibri" pitchFamily="34" charset="0"/>
                <a:cs typeface="Times New Roman" pitchFamily="18" charset="0"/>
              </a:rPr>
              <a:t>: </a:t>
            </a:r>
          </a:p>
          <a:p>
            <a:pPr algn="ctr"/>
            <a:r>
              <a:rPr lang="en-US" b="1" smtClean="0" bmk="_Toc311547146">
                <a:solidFill>
                  <a:srgbClr val="04566C"/>
                </a:solidFill>
                <a:latin typeface="Calibri" pitchFamily="34" charset="0"/>
                <a:ea typeface="Calibri" pitchFamily="34" charset="0"/>
                <a:cs typeface="Times New Roman" pitchFamily="18" charset="0"/>
              </a:rPr>
              <a:t>hourly </a:t>
            </a:r>
            <a:r>
              <a:rPr lang="en-US" b="1" dirty="0" smtClean="0" bmk="_Toc311547146">
                <a:solidFill>
                  <a:srgbClr val="04566C"/>
                </a:solidFill>
                <a:latin typeface="Calibri" pitchFamily="34" charset="0"/>
                <a:ea typeface="Calibri" pitchFamily="34" charset="0"/>
                <a:cs typeface="Times New Roman" pitchFamily="18" charset="0"/>
              </a:rPr>
              <a:t>deposition estimates for the first two weeks in May 2005</a:t>
            </a:r>
            <a:endParaRPr lang="en-US" dirty="0" smtClean="0">
              <a:solidFill>
                <a:srgbClr val="04566C"/>
              </a:solidFill>
              <a:latin typeface="Arial" pitchFamily="34" charset="0"/>
              <a:cs typeface="Arial" pitchFamily="34" charset="0"/>
            </a:endParaRPr>
          </a:p>
        </p:txBody>
      </p:sp>
    </p:spTree>
    <p:extLst>
      <p:ext uri="{BB962C8B-B14F-4D97-AF65-F5344CB8AC3E}">
        <p14:creationId xmlns:p14="http://schemas.microsoft.com/office/powerpoint/2010/main" val="279637709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1752600" y="152400"/>
            <a:ext cx="6234113" cy="533400"/>
          </a:xfrm>
        </p:spPr>
        <p:txBody>
          <a:bodyPr/>
          <a:lstStyle/>
          <a:p>
            <a:pPr algn="ctr"/>
            <a:r>
              <a:rPr lang="en-US" altLang="en-US" sz="3200" smtClean="0"/>
              <a:t>Computer Drawn Trajectories: 2015</a:t>
            </a:r>
          </a:p>
        </p:txBody>
      </p:sp>
      <p:sp>
        <p:nvSpPr>
          <p:cNvPr id="3" name="Date Placeholder 2"/>
          <p:cNvSpPr>
            <a:spLocks noGrp="1"/>
          </p:cNvSpPr>
          <p:nvPr>
            <p:ph type="dt" sz="quarter" idx="10"/>
          </p:nvPr>
        </p:nvSpPr>
        <p:spPr/>
        <p:txBody>
          <a:bodyPr/>
          <a:lstStyle/>
          <a:p>
            <a:pPr>
              <a:defRPr/>
            </a:pPr>
            <a:r>
              <a:rPr lang="en-US" smtClean="0"/>
              <a:t>8/13/2015</a:t>
            </a:r>
            <a:endParaRPr lang="es-ES" dirty="0"/>
          </a:p>
        </p:txBody>
      </p:sp>
      <p:pic>
        <p:nvPicPr>
          <p:cNvPr id="1126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2225" y="762000"/>
            <a:ext cx="4371975"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s-ES" smtClean="0"/>
              <a:t>Air Resources Laboratory</a:t>
            </a:r>
            <a:endParaRPr lang="es-ES"/>
          </a:p>
        </p:txBody>
      </p:sp>
      <p:sp>
        <p:nvSpPr>
          <p:cNvPr id="4" name="Slide Number Placeholder 3"/>
          <p:cNvSpPr>
            <a:spLocks noGrp="1"/>
          </p:cNvSpPr>
          <p:nvPr>
            <p:ph type="sldNum" sz="quarter" idx="12"/>
          </p:nvPr>
        </p:nvSpPr>
        <p:spPr/>
        <p:txBody>
          <a:bodyPr/>
          <a:lstStyle/>
          <a:p>
            <a:pPr>
              <a:defRPr/>
            </a:pPr>
            <a:fld id="{7D42E7BB-0F4E-44C5-86FD-B76032EB655E}" type="slidenum">
              <a:rPr lang="es-ES" smtClean="0"/>
              <a:pPr>
                <a:defRPr/>
              </a:pPr>
              <a:t>70</a:t>
            </a:fld>
            <a:endParaRPr lang="es-ES"/>
          </a:p>
        </p:txBody>
      </p:sp>
      <p:sp>
        <p:nvSpPr>
          <p:cNvPr id="11271" name="TextBox 4"/>
          <p:cNvSpPr txBox="1">
            <a:spLocks noChangeArrowheads="1"/>
          </p:cNvSpPr>
          <p:nvPr/>
        </p:nvSpPr>
        <p:spPr bwMode="auto">
          <a:xfrm>
            <a:off x="2667000" y="5715000"/>
            <a:ext cx="4495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t>Trajectories started along mid-point flight path segments for each filter collection</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4"/>
          <p:cNvSpPr>
            <a:spLocks noGrp="1"/>
          </p:cNvSpPr>
          <p:nvPr>
            <p:ph type="title"/>
          </p:nvPr>
        </p:nvSpPr>
        <p:spPr>
          <a:xfrm>
            <a:off x="1284288" y="228600"/>
            <a:ext cx="6629400" cy="838200"/>
          </a:xfrm>
        </p:spPr>
        <p:txBody>
          <a:bodyPr/>
          <a:lstStyle/>
          <a:p>
            <a:pPr algn="ctr" eaLnBrk="1" hangingPunct="1"/>
            <a:r>
              <a:rPr lang="en-US" altLang="en-US" sz="3200" smtClean="0"/>
              <a:t>Calculated Trajectories with Dispersion MESODIFF</a:t>
            </a:r>
          </a:p>
        </p:txBody>
      </p:sp>
      <p:sp>
        <p:nvSpPr>
          <p:cNvPr id="2" name="Date Placeholder 1"/>
          <p:cNvSpPr>
            <a:spLocks noGrp="1"/>
          </p:cNvSpPr>
          <p:nvPr>
            <p:ph type="dt" sz="quarter" idx="10"/>
          </p:nvPr>
        </p:nvSpPr>
        <p:spPr/>
        <p:txBody>
          <a:bodyPr/>
          <a:lstStyle/>
          <a:p>
            <a:pPr>
              <a:defRPr/>
            </a:pPr>
            <a:r>
              <a:rPr lang="en-US" smtClean="0"/>
              <a:t>8/13/2015</a:t>
            </a:r>
            <a:endParaRPr lang="en-US" dirty="0"/>
          </a:p>
        </p:txBody>
      </p:sp>
      <p:pic>
        <p:nvPicPr>
          <p:cNvPr id="1229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066800"/>
            <a:ext cx="8129588" cy="514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3" name="TextBox 5"/>
          <p:cNvSpPr txBox="1">
            <a:spLocks noChangeArrowheads="1"/>
          </p:cNvSpPr>
          <p:nvPr/>
        </p:nvSpPr>
        <p:spPr bwMode="auto">
          <a:xfrm>
            <a:off x="6213475" y="6027738"/>
            <a:ext cx="2655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t>Start and Wendell, 1974</a:t>
            </a:r>
          </a:p>
        </p:txBody>
      </p:sp>
      <p:sp>
        <p:nvSpPr>
          <p:cNvPr id="3" name="Footer Placeholder 2"/>
          <p:cNvSpPr>
            <a:spLocks noGrp="1"/>
          </p:cNvSpPr>
          <p:nvPr>
            <p:ph type="ftr" sz="quarter" idx="11"/>
          </p:nvPr>
        </p:nvSpPr>
        <p:spPr/>
        <p:txBody>
          <a:bodyPr/>
          <a:lstStyle/>
          <a:p>
            <a:pPr>
              <a:defRPr/>
            </a:pPr>
            <a:r>
              <a:rPr lang="es-ES" smtClean="0"/>
              <a:t>Air Resources Laboratory</a:t>
            </a:r>
            <a:endParaRPr lang="es-ES"/>
          </a:p>
        </p:txBody>
      </p:sp>
      <p:sp>
        <p:nvSpPr>
          <p:cNvPr id="4" name="Slide Number Placeholder 3"/>
          <p:cNvSpPr>
            <a:spLocks noGrp="1"/>
          </p:cNvSpPr>
          <p:nvPr>
            <p:ph type="sldNum" sz="quarter" idx="12"/>
          </p:nvPr>
        </p:nvSpPr>
        <p:spPr/>
        <p:txBody>
          <a:bodyPr/>
          <a:lstStyle/>
          <a:p>
            <a:pPr>
              <a:defRPr/>
            </a:pPr>
            <a:fld id="{76C6F088-4E0D-4338-B3BE-A33837BCC2D3}" type="slidenum">
              <a:rPr lang="es-ES" smtClean="0"/>
              <a:pPr>
                <a:defRPr/>
              </a:pPr>
              <a:t>71</a:t>
            </a:fld>
            <a:endParaRPr lang="es-E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1371600" y="0"/>
            <a:ext cx="6858000" cy="609600"/>
          </a:xfrm>
        </p:spPr>
        <p:txBody>
          <a:bodyPr/>
          <a:lstStyle/>
          <a:p>
            <a:r>
              <a:rPr lang="en-US" altLang="en-US" sz="3200" smtClean="0"/>
              <a:t>Replication of MESODIFF using HYSPLIT</a:t>
            </a:r>
          </a:p>
        </p:txBody>
      </p:sp>
      <p:sp>
        <p:nvSpPr>
          <p:cNvPr id="3" name="Date Placeholder 2"/>
          <p:cNvSpPr>
            <a:spLocks noGrp="1"/>
          </p:cNvSpPr>
          <p:nvPr>
            <p:ph type="dt" sz="quarter" idx="10"/>
          </p:nvPr>
        </p:nvSpPr>
        <p:spPr/>
        <p:txBody>
          <a:bodyPr/>
          <a:lstStyle/>
          <a:p>
            <a:pPr>
              <a:defRPr/>
            </a:pPr>
            <a:r>
              <a:rPr lang="en-US" smtClean="0"/>
              <a:t>8/13/2015</a:t>
            </a:r>
            <a:endParaRPr lang="es-ES" dirty="0"/>
          </a:p>
        </p:txBody>
      </p:sp>
      <p:pic>
        <p:nvPicPr>
          <p:cNvPr id="1331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762000"/>
            <a:ext cx="6729413"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s-ES" smtClean="0"/>
              <a:t>Air Resources Laboratory</a:t>
            </a:r>
            <a:endParaRPr lang="es-ES"/>
          </a:p>
        </p:txBody>
      </p:sp>
      <p:sp>
        <p:nvSpPr>
          <p:cNvPr id="4" name="Slide Number Placeholder 3"/>
          <p:cNvSpPr>
            <a:spLocks noGrp="1"/>
          </p:cNvSpPr>
          <p:nvPr>
            <p:ph type="sldNum" sz="quarter" idx="12"/>
          </p:nvPr>
        </p:nvSpPr>
        <p:spPr/>
        <p:txBody>
          <a:bodyPr/>
          <a:lstStyle/>
          <a:p>
            <a:pPr>
              <a:defRPr/>
            </a:pPr>
            <a:fld id="{D4D7241E-5C20-4AAB-B47F-B057E2C3EBA7}" type="slidenum">
              <a:rPr lang="es-ES" smtClean="0"/>
              <a:pPr>
                <a:defRPr/>
              </a:pPr>
              <a:t>72</a:t>
            </a:fld>
            <a:endParaRPr lang="es-E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143000" y="381000"/>
            <a:ext cx="7696200" cy="552450"/>
          </a:xfrm>
        </p:spPr>
        <p:txBody>
          <a:bodyPr/>
          <a:lstStyle/>
          <a:p>
            <a:r>
              <a:rPr lang="en-US" altLang="en-US" sz="3200" smtClean="0"/>
              <a:t>Model (no name) with Puff Splitting: HYSPLIT1</a:t>
            </a:r>
          </a:p>
        </p:txBody>
      </p:sp>
      <p:sp>
        <p:nvSpPr>
          <p:cNvPr id="2" name="Content Placeholder 1"/>
          <p:cNvSpPr>
            <a:spLocks noGrp="1"/>
          </p:cNvSpPr>
          <p:nvPr>
            <p:ph idx="1"/>
          </p:nvPr>
        </p:nvSpPr>
        <p:spPr>
          <a:xfrm>
            <a:off x="533400" y="1384300"/>
            <a:ext cx="4343400" cy="4575175"/>
          </a:xfrm>
        </p:spPr>
        <p:txBody>
          <a:bodyPr/>
          <a:lstStyle/>
          <a:p>
            <a:pPr marL="285750" indent="-285750" eaLnBrk="1" hangingPunct="1">
              <a:buFont typeface="Arial" charset="0"/>
              <a:buChar char="•"/>
              <a:defRPr/>
            </a:pPr>
            <a:r>
              <a:rPr lang="en-US" altLang="en-US" sz="1800" dirty="0" smtClean="0"/>
              <a:t>Segmented pollutant puffs released near the surface and trajectories were followed for several days</a:t>
            </a:r>
          </a:p>
          <a:p>
            <a:pPr marL="285750" indent="-285750" eaLnBrk="1" hangingPunct="1">
              <a:buFont typeface="Arial" charset="0"/>
              <a:buChar char="•"/>
              <a:defRPr/>
            </a:pPr>
            <a:r>
              <a:rPr lang="en-US" altLang="en-US" sz="1800" dirty="0" smtClean="0"/>
              <a:t>Transport calculated from wind observations based on </a:t>
            </a:r>
            <a:r>
              <a:rPr lang="en-US" altLang="en-US" sz="1800" dirty="0" err="1" smtClean="0"/>
              <a:t>rawinsonde</a:t>
            </a:r>
            <a:r>
              <a:rPr lang="en-US" altLang="en-US" sz="1800" dirty="0" smtClean="0"/>
              <a:t> data (not interpolated) taken twice daily</a:t>
            </a:r>
          </a:p>
          <a:p>
            <a:pPr marL="285750" indent="-285750" eaLnBrk="1" hangingPunct="1">
              <a:buFont typeface="Arial" charset="0"/>
              <a:buChar char="•"/>
              <a:defRPr/>
            </a:pPr>
            <a:r>
              <a:rPr lang="en-US" altLang="en-US" sz="1800" dirty="0" smtClean="0"/>
              <a:t>No vertical mixing  assumed at night and complete mixing over the planetary boundary layer (PBL) during the day</a:t>
            </a:r>
          </a:p>
          <a:p>
            <a:pPr marL="285750" indent="-285750" eaLnBrk="1" hangingPunct="1">
              <a:buFont typeface="Arial" charset="0"/>
              <a:buChar char="•"/>
              <a:defRPr/>
            </a:pPr>
            <a:r>
              <a:rPr lang="en-US" altLang="en-US" sz="1800" dirty="0" smtClean="0"/>
              <a:t>Nocturnal wind shear modeled by vertically splitting the puffs that extended throughout the PBL into 300m sub-puffs during the nighttime transport phase of the calculation</a:t>
            </a:r>
          </a:p>
          <a:p>
            <a:pPr>
              <a:defRPr/>
            </a:pPr>
            <a:endParaRPr lang="en-US" sz="2000" dirty="0"/>
          </a:p>
        </p:txBody>
      </p:sp>
      <p:sp>
        <p:nvSpPr>
          <p:cNvPr id="3" name="Date Placeholder 2"/>
          <p:cNvSpPr>
            <a:spLocks noGrp="1"/>
          </p:cNvSpPr>
          <p:nvPr>
            <p:ph type="dt" sz="quarter" idx="10"/>
          </p:nvPr>
        </p:nvSpPr>
        <p:spPr/>
        <p:txBody>
          <a:bodyPr/>
          <a:lstStyle/>
          <a:p>
            <a:pPr>
              <a:defRPr/>
            </a:pPr>
            <a:r>
              <a:rPr lang="en-US" smtClean="0"/>
              <a:t>8/13/2015</a:t>
            </a:r>
            <a:endParaRPr lang="es-ES" dirty="0"/>
          </a:p>
        </p:txBody>
      </p:sp>
      <p:pic>
        <p:nvPicPr>
          <p:cNvPr id="1434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219200"/>
            <a:ext cx="3698875" cy="476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p:cNvSpPr>
            <a:spLocks noGrp="1"/>
          </p:cNvSpPr>
          <p:nvPr>
            <p:ph type="ftr" sz="quarter" idx="11"/>
          </p:nvPr>
        </p:nvSpPr>
        <p:spPr/>
        <p:txBody>
          <a:bodyPr/>
          <a:lstStyle/>
          <a:p>
            <a:pPr>
              <a:defRPr/>
            </a:pPr>
            <a:r>
              <a:rPr lang="en-US" smtClean="0"/>
              <a:t>Air Resources Laboratory</a:t>
            </a:r>
            <a:endParaRPr lang="en-US"/>
          </a:p>
        </p:txBody>
      </p:sp>
      <p:sp>
        <p:nvSpPr>
          <p:cNvPr id="7" name="Slide Number Placeholder 6"/>
          <p:cNvSpPr>
            <a:spLocks noGrp="1"/>
          </p:cNvSpPr>
          <p:nvPr>
            <p:ph type="sldNum" sz="quarter" idx="12"/>
          </p:nvPr>
        </p:nvSpPr>
        <p:spPr/>
        <p:txBody>
          <a:bodyPr/>
          <a:lstStyle/>
          <a:p>
            <a:pPr>
              <a:defRPr/>
            </a:pPr>
            <a:fld id="{4B3CD7A9-AEF3-4425-B549-11C9F9A71E24}" type="slidenum">
              <a:rPr lang="en-US" smtClean="0"/>
              <a:pPr>
                <a:defRPr/>
              </a:pPr>
              <a:t>73</a:t>
            </a:fld>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4"/>
          <p:cNvSpPr>
            <a:spLocks noGrp="1"/>
          </p:cNvSpPr>
          <p:nvPr>
            <p:ph type="title"/>
          </p:nvPr>
        </p:nvSpPr>
        <p:spPr>
          <a:xfrm>
            <a:off x="0" y="228600"/>
            <a:ext cx="9144000" cy="577850"/>
          </a:xfrm>
        </p:spPr>
        <p:txBody>
          <a:bodyPr/>
          <a:lstStyle/>
          <a:p>
            <a:pPr algn="ctr" eaLnBrk="1" hangingPunct="1"/>
            <a:r>
              <a:rPr lang="en-US" altLang="en-US" sz="3200" smtClean="0"/>
              <a:t>HYSPLIT1: 1500 km Verification</a:t>
            </a:r>
          </a:p>
        </p:txBody>
      </p:sp>
      <p:sp>
        <p:nvSpPr>
          <p:cNvPr id="2" name="Date Placeholder 1"/>
          <p:cNvSpPr>
            <a:spLocks noGrp="1"/>
          </p:cNvSpPr>
          <p:nvPr>
            <p:ph type="dt" sz="quarter" idx="10"/>
          </p:nvPr>
        </p:nvSpPr>
        <p:spPr/>
        <p:txBody>
          <a:bodyPr/>
          <a:lstStyle/>
          <a:p>
            <a:pPr>
              <a:defRPr/>
            </a:pPr>
            <a:r>
              <a:rPr lang="en-US" smtClean="0"/>
              <a:t>8/13/2015</a:t>
            </a:r>
            <a:endParaRPr lang="en-US" dirty="0"/>
          </a:p>
        </p:txBody>
      </p:sp>
      <p:sp>
        <p:nvSpPr>
          <p:cNvPr id="15364" name="TextBox 5"/>
          <p:cNvSpPr txBox="1">
            <a:spLocks noChangeArrowheads="1"/>
          </p:cNvSpPr>
          <p:nvPr/>
        </p:nvSpPr>
        <p:spPr bwMode="auto">
          <a:xfrm>
            <a:off x="4659313" y="5975350"/>
            <a:ext cx="4249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t>Draxler, 1982 </a:t>
            </a:r>
            <a:r>
              <a:rPr lang="en-US" altLang="en-US" i="1"/>
              <a:t>Atmospheric Environment</a:t>
            </a:r>
          </a:p>
        </p:txBody>
      </p:sp>
      <p:sp>
        <p:nvSpPr>
          <p:cNvPr id="15365" name="TextBox 8"/>
          <p:cNvSpPr txBox="1">
            <a:spLocks noChangeArrowheads="1"/>
          </p:cNvSpPr>
          <p:nvPr/>
        </p:nvSpPr>
        <p:spPr bwMode="auto">
          <a:xfrm>
            <a:off x="838200" y="1066800"/>
            <a:ext cx="783113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r>
              <a:rPr lang="en-US" altLang="en-US" sz="1600"/>
              <a:t>Kr-85 released to the atmosphere and sampled at multiple locations in the Midwestern U.S. during a two-month field experiment</a:t>
            </a:r>
          </a:p>
          <a:p>
            <a:pPr eaLnBrk="1" hangingPunct="1">
              <a:buFont typeface="Arial" charset="0"/>
              <a:buChar char="•"/>
            </a:pPr>
            <a:r>
              <a:rPr lang="en-US" altLang="en-US" sz="1600"/>
              <a:t>Northern sampling sites showed evidence of local sources</a:t>
            </a:r>
          </a:p>
          <a:p>
            <a:pPr eaLnBrk="1" hangingPunct="1">
              <a:buFont typeface="Arial" charset="0"/>
              <a:buChar char="•"/>
            </a:pPr>
            <a:r>
              <a:rPr lang="en-US" altLang="en-US" sz="1600"/>
              <a:t>Southern sites (ICT, TUL,OKC) are well correlated with emissions from INEL</a:t>
            </a:r>
          </a:p>
        </p:txBody>
      </p:sp>
      <p:pic>
        <p:nvPicPr>
          <p:cNvPr id="1536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346325"/>
            <a:ext cx="5595938" cy="364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pPr>
              <a:defRPr/>
            </a:pPr>
            <a:r>
              <a:rPr lang="en-US" smtClean="0"/>
              <a:t>Air Resources Laboratory</a:t>
            </a:r>
            <a:endParaRPr lang="en-US"/>
          </a:p>
        </p:txBody>
      </p:sp>
      <p:sp>
        <p:nvSpPr>
          <p:cNvPr id="4" name="Slide Number Placeholder 3"/>
          <p:cNvSpPr>
            <a:spLocks noGrp="1"/>
          </p:cNvSpPr>
          <p:nvPr>
            <p:ph type="sldNum" sz="quarter" idx="12"/>
          </p:nvPr>
        </p:nvSpPr>
        <p:spPr/>
        <p:txBody>
          <a:bodyPr/>
          <a:lstStyle/>
          <a:p>
            <a:pPr>
              <a:defRPr/>
            </a:pPr>
            <a:fld id="{9872758D-46A9-4EE7-8CD6-FCA844926C11}" type="slidenum">
              <a:rPr lang="en-US" smtClean="0"/>
              <a:pPr>
                <a:defRPr/>
              </a:pPr>
              <a:t>74</a:t>
            </a:fld>
            <a:endParaRPr lang="en-US" dirty="0"/>
          </a:p>
        </p:txBody>
      </p:sp>
      <p:pic>
        <p:nvPicPr>
          <p:cNvPr id="15369" name="Picture 4"/>
          <p:cNvPicPr>
            <a:picLocks noChangeAspect="1"/>
          </p:cNvPicPr>
          <p:nvPr/>
        </p:nvPicPr>
        <p:blipFill>
          <a:blip r:embed="rId4">
            <a:extLst>
              <a:ext uri="{28A0092B-C50C-407E-A947-70E740481C1C}">
                <a14:useLocalDpi xmlns:a14="http://schemas.microsoft.com/office/drawing/2010/main" val="0"/>
              </a:ext>
            </a:extLst>
          </a:blip>
          <a:srcRect l="6253" r="-15"/>
          <a:stretch>
            <a:fillRect/>
          </a:stretch>
        </p:blipFill>
        <p:spPr bwMode="auto">
          <a:xfrm>
            <a:off x="4276725" y="2259013"/>
            <a:ext cx="4714875" cy="373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0" name="TextBox 5"/>
          <p:cNvSpPr txBox="1">
            <a:spLocks noChangeArrowheads="1"/>
          </p:cNvSpPr>
          <p:nvPr/>
        </p:nvSpPr>
        <p:spPr bwMode="auto">
          <a:xfrm>
            <a:off x="4572000" y="5029200"/>
            <a:ext cx="38750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600"/>
              <a:t>Average concentrations: ICT, TUL, OKC</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519238" y="228600"/>
            <a:ext cx="7162800" cy="476250"/>
          </a:xfrm>
        </p:spPr>
        <p:txBody>
          <a:bodyPr/>
          <a:lstStyle/>
          <a:p>
            <a:r>
              <a:rPr lang="en-US" altLang="en-US" sz="2800" smtClean="0"/>
              <a:t>HYSPLIT2: Continuous Puff Splitting and Merging</a:t>
            </a:r>
          </a:p>
        </p:txBody>
      </p:sp>
      <p:sp>
        <p:nvSpPr>
          <p:cNvPr id="4" name="Date Placeholder 3"/>
          <p:cNvSpPr>
            <a:spLocks noGrp="1"/>
          </p:cNvSpPr>
          <p:nvPr>
            <p:ph type="dt" sz="quarter" idx="10"/>
          </p:nvPr>
        </p:nvSpPr>
        <p:spPr/>
        <p:txBody>
          <a:bodyPr/>
          <a:lstStyle/>
          <a:p>
            <a:pPr>
              <a:defRPr/>
            </a:pPr>
            <a:r>
              <a:rPr lang="en-US" smtClean="0"/>
              <a:t>8/13/2015</a:t>
            </a:r>
            <a:endParaRPr lang="en-US" dirty="0"/>
          </a:p>
        </p:txBody>
      </p:sp>
      <p:pic>
        <p:nvPicPr>
          <p:cNvPr id="16388" name="Picture 12"/>
          <p:cNvPicPr>
            <a:picLocks noChangeAspect="1"/>
          </p:cNvPicPr>
          <p:nvPr/>
        </p:nvPicPr>
        <p:blipFill>
          <a:blip r:embed="rId3">
            <a:extLst>
              <a:ext uri="{28A0092B-C50C-407E-A947-70E740481C1C}">
                <a14:useLocalDpi xmlns:a14="http://schemas.microsoft.com/office/drawing/2010/main" val="0"/>
              </a:ext>
            </a:extLst>
          </a:blip>
          <a:srcRect t="3152" b="17415"/>
          <a:stretch>
            <a:fillRect/>
          </a:stretch>
        </p:blipFill>
        <p:spPr bwMode="auto">
          <a:xfrm>
            <a:off x="6629400" y="990600"/>
            <a:ext cx="20447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85800" y="1219200"/>
            <a:ext cx="4953000" cy="4800600"/>
          </a:xfrm>
          <a:prstGeom prst="rect">
            <a:avLst/>
          </a:prstGeom>
        </p:spPr>
        <p:txBody>
          <a:bodyPr>
            <a:spAutoFit/>
          </a:bodyPr>
          <a:lstStyle/>
          <a:p>
            <a:pPr marL="285750" indent="-285750">
              <a:buFont typeface="Arial" charset="0"/>
              <a:buChar char="•"/>
              <a:defRPr/>
            </a:pPr>
            <a:r>
              <a:rPr lang="en-US" altLang="en-US" dirty="0"/>
              <a:t>Use of interpolated </a:t>
            </a:r>
            <a:r>
              <a:rPr lang="en-US" altLang="en-US" dirty="0" err="1"/>
              <a:t>rawinsonde</a:t>
            </a:r>
            <a:r>
              <a:rPr lang="en-US" altLang="en-US" dirty="0"/>
              <a:t> or any other available measured data to estimate vertical mixing coefficients that varied in space and time </a:t>
            </a:r>
          </a:p>
          <a:p>
            <a:pPr>
              <a:defRPr/>
            </a:pPr>
            <a:endParaRPr lang="en-US" altLang="en-US" dirty="0"/>
          </a:p>
          <a:p>
            <a:pPr marL="285750" indent="-285750">
              <a:buFont typeface="Arial" charset="0"/>
              <a:buChar char="•"/>
              <a:defRPr/>
            </a:pPr>
            <a:r>
              <a:rPr lang="en-US" altLang="en-US" dirty="0"/>
              <a:t>Mixing coefficients were derived from </a:t>
            </a:r>
            <a:r>
              <a:rPr lang="en-US" altLang="en-US" dirty="0" err="1"/>
              <a:t>Monin-Obukhov</a:t>
            </a:r>
            <a:r>
              <a:rPr lang="en-US" altLang="en-US" dirty="0"/>
              <a:t> length, friction velocity, and surface friction potential temperature</a:t>
            </a:r>
          </a:p>
          <a:p>
            <a:pPr>
              <a:defRPr/>
            </a:pPr>
            <a:endParaRPr lang="en-US" altLang="en-US" dirty="0"/>
          </a:p>
          <a:p>
            <a:pPr marL="285750" indent="-285750">
              <a:buFont typeface="Arial" charset="0"/>
              <a:buChar char="•"/>
              <a:defRPr/>
            </a:pPr>
            <a:r>
              <a:rPr lang="en-US" altLang="en-US" dirty="0"/>
              <a:t>Rather than arbitrary stable-unstable puff splitting algorithm, puffs could split at any time when their size exceed the spatial resolution of the meteorological data (vertical or horizontal)</a:t>
            </a:r>
          </a:p>
          <a:p>
            <a:pPr>
              <a:defRPr/>
            </a:pPr>
            <a:endParaRPr lang="en-US" altLang="en-US" dirty="0"/>
          </a:p>
          <a:p>
            <a:pPr marL="285750" indent="-285750">
              <a:buFont typeface="Arial" charset="0"/>
              <a:buChar char="•"/>
              <a:defRPr/>
            </a:pPr>
            <a:r>
              <a:rPr lang="en-US" altLang="en-US" dirty="0"/>
              <a:t>Puffs are merged when the distance between them is less than their radius</a:t>
            </a:r>
          </a:p>
        </p:txBody>
      </p:sp>
      <p:pic>
        <p:nvPicPr>
          <p:cNvPr id="16390" name="Picture 11"/>
          <p:cNvPicPr>
            <a:picLocks noChangeAspect="1"/>
          </p:cNvPicPr>
          <p:nvPr/>
        </p:nvPicPr>
        <p:blipFill>
          <a:blip r:embed="rId4">
            <a:extLst>
              <a:ext uri="{28A0092B-C50C-407E-A947-70E740481C1C}">
                <a14:useLocalDpi xmlns:a14="http://schemas.microsoft.com/office/drawing/2010/main" val="0"/>
              </a:ext>
            </a:extLst>
          </a:blip>
          <a:srcRect t="3986" b="15247"/>
          <a:stretch>
            <a:fillRect/>
          </a:stretch>
        </p:blipFill>
        <p:spPr bwMode="auto">
          <a:xfrm>
            <a:off x="6172200" y="2422525"/>
            <a:ext cx="2211388"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Content Placeholder 10"/>
          <p:cNvPicPr>
            <a:picLocks noGrp="1" noChangeAspect="1"/>
          </p:cNvPicPr>
          <p:nvPr>
            <p:ph idx="1"/>
          </p:nvPr>
        </p:nvPicPr>
        <p:blipFill>
          <a:blip r:embed="rId5">
            <a:extLst>
              <a:ext uri="{28A0092B-C50C-407E-A947-70E740481C1C}">
                <a14:useLocalDpi xmlns:a14="http://schemas.microsoft.com/office/drawing/2010/main" val="0"/>
              </a:ext>
            </a:extLst>
          </a:blip>
          <a:srcRect b="14954"/>
          <a:stretch>
            <a:fillRect/>
          </a:stretch>
        </p:blipFill>
        <p:spPr bwMode="auto">
          <a:xfrm>
            <a:off x="5638800" y="4038600"/>
            <a:ext cx="2297113" cy="2112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smtClean="0"/>
              <a:t>Air Resources Laboratory</a:t>
            </a:r>
            <a:endParaRPr lang="en-US"/>
          </a:p>
        </p:txBody>
      </p:sp>
      <p:sp>
        <p:nvSpPr>
          <p:cNvPr id="5" name="Slide Number Placeholder 4"/>
          <p:cNvSpPr>
            <a:spLocks noGrp="1"/>
          </p:cNvSpPr>
          <p:nvPr>
            <p:ph type="sldNum" sz="quarter" idx="12"/>
          </p:nvPr>
        </p:nvSpPr>
        <p:spPr/>
        <p:txBody>
          <a:bodyPr/>
          <a:lstStyle/>
          <a:p>
            <a:pPr>
              <a:defRPr/>
            </a:pPr>
            <a:fld id="{D30C77EF-3057-409E-AB87-7E3BC7770F34}" type="slidenum">
              <a:rPr lang="en-US" smtClean="0"/>
              <a:pPr>
                <a:defRPr/>
              </a:pPr>
              <a:t>75</a:t>
            </a:fld>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143000" y="304800"/>
            <a:ext cx="7543800" cy="704850"/>
          </a:xfrm>
        </p:spPr>
        <p:txBody>
          <a:bodyPr/>
          <a:lstStyle/>
          <a:p>
            <a:pPr algn="ctr"/>
            <a:r>
              <a:rPr lang="en-US" altLang="en-US" smtClean="0"/>
              <a:t>HYSPLIT2 test: Norman, Oklahoma PFT</a:t>
            </a:r>
          </a:p>
        </p:txBody>
      </p:sp>
      <p:pic>
        <p:nvPicPr>
          <p:cNvPr id="17411" name="Content Placeholder 7"/>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219200"/>
            <a:ext cx="4038600" cy="35004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Content Placeholder 8"/>
          <p:cNvPicPr>
            <a:picLocks noGrp="1" noChangeAspect="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1371600"/>
            <a:ext cx="4038600" cy="3084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4"/>
          <p:cNvSpPr>
            <a:spLocks noGrp="1"/>
          </p:cNvSpPr>
          <p:nvPr>
            <p:ph type="dt" sz="quarter" idx="10"/>
          </p:nvPr>
        </p:nvSpPr>
        <p:spPr/>
        <p:txBody>
          <a:bodyPr/>
          <a:lstStyle/>
          <a:p>
            <a:pPr>
              <a:defRPr/>
            </a:pPr>
            <a:r>
              <a:rPr lang="en-US" smtClean="0"/>
              <a:t>8/13/2015</a:t>
            </a:r>
            <a:endParaRPr lang="en-US" dirty="0"/>
          </a:p>
        </p:txBody>
      </p:sp>
      <p:sp>
        <p:nvSpPr>
          <p:cNvPr id="17414" name="TextBox 1"/>
          <p:cNvSpPr txBox="1">
            <a:spLocks noChangeArrowheads="1"/>
          </p:cNvSpPr>
          <p:nvPr/>
        </p:nvSpPr>
        <p:spPr bwMode="auto">
          <a:xfrm>
            <a:off x="914400" y="4953000"/>
            <a:ext cx="7620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r>
              <a:rPr lang="en-US" altLang="en-US"/>
              <a:t>Single 3-hour release of a perflurocarbon tracer (PFT) July 8, 1980</a:t>
            </a:r>
          </a:p>
          <a:p>
            <a:pPr eaLnBrk="1" hangingPunct="1">
              <a:buFont typeface="Arial" charset="0"/>
              <a:buChar char="•"/>
            </a:pPr>
            <a:r>
              <a:rPr lang="en-US" altLang="en-US"/>
              <a:t>Sampled for 3 days 600 km downwind</a:t>
            </a:r>
          </a:p>
          <a:p>
            <a:pPr eaLnBrk="1" hangingPunct="1">
              <a:buFont typeface="Arial" charset="0"/>
              <a:buChar char="•"/>
            </a:pPr>
            <a:r>
              <a:rPr lang="en-US" altLang="en-US"/>
              <a:t>Initial transport was in the nocturnal jet</a:t>
            </a:r>
          </a:p>
          <a:p>
            <a:pPr eaLnBrk="1" hangingPunct="1">
              <a:buFont typeface="Arial" charset="0"/>
              <a:buChar char="•"/>
            </a:pPr>
            <a:r>
              <a:rPr lang="en-US" altLang="en-US"/>
              <a:t>Subsequent low-level transport arrived 48 hours after initial release</a:t>
            </a:r>
          </a:p>
        </p:txBody>
      </p:sp>
      <p:sp>
        <p:nvSpPr>
          <p:cNvPr id="2" name="Footer Placeholder 1"/>
          <p:cNvSpPr>
            <a:spLocks noGrp="1"/>
          </p:cNvSpPr>
          <p:nvPr>
            <p:ph type="ftr" sz="quarter" idx="11"/>
          </p:nvPr>
        </p:nvSpPr>
        <p:spPr/>
        <p:txBody>
          <a:bodyPr/>
          <a:lstStyle/>
          <a:p>
            <a:pPr>
              <a:defRPr/>
            </a:pPr>
            <a:r>
              <a:rPr lang="en-US" smtClean="0"/>
              <a:t>Air Resources Laboratory</a:t>
            </a:r>
            <a:endParaRPr lang="en-US"/>
          </a:p>
        </p:txBody>
      </p:sp>
      <p:sp>
        <p:nvSpPr>
          <p:cNvPr id="3" name="Slide Number Placeholder 2"/>
          <p:cNvSpPr>
            <a:spLocks noGrp="1"/>
          </p:cNvSpPr>
          <p:nvPr>
            <p:ph type="sldNum" sz="quarter" idx="12"/>
          </p:nvPr>
        </p:nvSpPr>
        <p:spPr/>
        <p:txBody>
          <a:bodyPr/>
          <a:lstStyle/>
          <a:p>
            <a:pPr>
              <a:defRPr/>
            </a:pPr>
            <a:fld id="{1A528774-755E-4AB1-B8C7-966D2265218F}" type="slidenum">
              <a:rPr lang="en-US" smtClean="0"/>
              <a:pPr>
                <a:defRPr/>
              </a:pPr>
              <a:t>76</a:t>
            </a:fld>
            <a:endParaRPr 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4"/>
          <p:cNvSpPr>
            <a:spLocks noGrp="1"/>
          </p:cNvSpPr>
          <p:nvPr>
            <p:ph type="title"/>
          </p:nvPr>
        </p:nvSpPr>
        <p:spPr>
          <a:xfrm>
            <a:off x="1600200" y="152400"/>
            <a:ext cx="5834063" cy="533400"/>
          </a:xfrm>
        </p:spPr>
        <p:txBody>
          <a:bodyPr/>
          <a:lstStyle/>
          <a:p>
            <a:pPr algn="ctr" eaLnBrk="1" hangingPunct="1"/>
            <a:r>
              <a:rPr lang="en-US" altLang="en-US" sz="3200" smtClean="0"/>
              <a:t>HYSPLIT 2 test: CAPTEX  </a:t>
            </a:r>
          </a:p>
        </p:txBody>
      </p:sp>
      <p:sp>
        <p:nvSpPr>
          <p:cNvPr id="18435" name="Text Placeholder 9"/>
          <p:cNvSpPr>
            <a:spLocks noGrp="1"/>
          </p:cNvSpPr>
          <p:nvPr>
            <p:ph type="body" idx="2"/>
          </p:nvPr>
        </p:nvSpPr>
        <p:spPr bwMode="auto">
          <a:xfrm>
            <a:off x="609600" y="914400"/>
            <a:ext cx="4800600" cy="2303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p>
            <a:pPr marL="285750" indent="-285750" eaLnBrk="1" hangingPunct="1">
              <a:buFont typeface="Arial" charset="0"/>
              <a:buChar char="•"/>
            </a:pPr>
            <a:r>
              <a:rPr lang="en-US" altLang="en-US" sz="1800" smtClean="0"/>
              <a:t>The rawinsonde based HYSPLIT calculations were able to capture the gross  vertical plume structure in a well mixed (#2) environment and a case with greater vertical stability (#3)</a:t>
            </a:r>
          </a:p>
          <a:p>
            <a:pPr marL="285750" indent="-285750" eaLnBrk="1" hangingPunct="1">
              <a:buFont typeface="Arial" charset="0"/>
              <a:buChar char="•"/>
            </a:pPr>
            <a:r>
              <a:rPr lang="en-US" altLang="en-US" sz="1800" smtClean="0"/>
              <a:t>Aircraft paths for each release shown at right</a:t>
            </a:r>
          </a:p>
          <a:p>
            <a:pPr marL="285750" indent="-285750" eaLnBrk="1" hangingPunct="1">
              <a:buFont typeface="Arial" charset="0"/>
              <a:buChar char="•"/>
            </a:pPr>
            <a:r>
              <a:rPr lang="en-US" altLang="en-US" sz="1800" smtClean="0"/>
              <a:t>Measured (dashed) and model (solid) cross-wind integrated concentrations (CWIC) are shown below</a:t>
            </a:r>
          </a:p>
        </p:txBody>
      </p:sp>
      <p:sp>
        <p:nvSpPr>
          <p:cNvPr id="2" name="Date Placeholder 1"/>
          <p:cNvSpPr>
            <a:spLocks noGrp="1"/>
          </p:cNvSpPr>
          <p:nvPr>
            <p:ph type="dt" sz="quarter" idx="10"/>
          </p:nvPr>
        </p:nvSpPr>
        <p:spPr/>
        <p:txBody>
          <a:bodyPr/>
          <a:lstStyle/>
          <a:p>
            <a:pPr>
              <a:defRPr/>
            </a:pPr>
            <a:r>
              <a:rPr lang="en-US" smtClean="0"/>
              <a:t>8/13/2015</a:t>
            </a:r>
            <a:endParaRPr lang="en-US" dirty="0"/>
          </a:p>
        </p:txBody>
      </p:sp>
      <p:pic>
        <p:nvPicPr>
          <p:cNvPr id="18437" name="Content Placeholder 7"/>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3303588"/>
            <a:ext cx="4391025" cy="3173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Content Placeholder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27563" y="3260725"/>
            <a:ext cx="4364037"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pPr>
              <a:defRPr/>
            </a:pPr>
            <a:r>
              <a:rPr lang="en-US" smtClean="0"/>
              <a:t>Air Resources Laboratory</a:t>
            </a:r>
            <a:endParaRPr lang="en-US"/>
          </a:p>
        </p:txBody>
      </p:sp>
      <p:sp>
        <p:nvSpPr>
          <p:cNvPr id="4" name="Slide Number Placeholder 3"/>
          <p:cNvSpPr>
            <a:spLocks noGrp="1"/>
          </p:cNvSpPr>
          <p:nvPr>
            <p:ph type="sldNum" sz="quarter" idx="12"/>
          </p:nvPr>
        </p:nvSpPr>
        <p:spPr/>
        <p:txBody>
          <a:bodyPr/>
          <a:lstStyle/>
          <a:p>
            <a:pPr>
              <a:defRPr/>
            </a:pPr>
            <a:fld id="{11431BD7-E3D2-4C3B-A804-7C7D0167AC38}" type="slidenum">
              <a:rPr lang="en-US" smtClean="0"/>
              <a:pPr>
                <a:defRPr/>
              </a:pPr>
              <a:t>77</a:t>
            </a:fld>
            <a:endParaRPr lang="en-US" dirty="0"/>
          </a:p>
        </p:txBody>
      </p:sp>
      <p:pic>
        <p:nvPicPr>
          <p:cNvPr id="18441"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29288" y="836613"/>
            <a:ext cx="3109912" cy="236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1600200" y="152400"/>
            <a:ext cx="6324600" cy="533400"/>
          </a:xfrm>
        </p:spPr>
        <p:txBody>
          <a:bodyPr/>
          <a:lstStyle/>
          <a:p>
            <a:pPr algn="ctr"/>
            <a:r>
              <a:rPr lang="en-US" altLang="en-US" sz="3200" smtClean="0"/>
              <a:t>CAPTEX: Summary of Aircraft Results</a:t>
            </a:r>
          </a:p>
        </p:txBody>
      </p:sp>
      <p:sp>
        <p:nvSpPr>
          <p:cNvPr id="5" name="Date Placeholder 4"/>
          <p:cNvSpPr>
            <a:spLocks noGrp="1"/>
          </p:cNvSpPr>
          <p:nvPr>
            <p:ph type="dt" sz="quarter" idx="10"/>
          </p:nvPr>
        </p:nvSpPr>
        <p:spPr/>
        <p:txBody>
          <a:bodyPr/>
          <a:lstStyle/>
          <a:p>
            <a:pPr>
              <a:defRPr/>
            </a:pPr>
            <a:r>
              <a:rPr lang="en-US" smtClean="0"/>
              <a:t>8/13/2015</a:t>
            </a:r>
            <a:endParaRPr lang="en-US" dirty="0"/>
          </a:p>
        </p:txBody>
      </p:sp>
      <p:pic>
        <p:nvPicPr>
          <p:cNvPr id="19460" name="Picture 4"/>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1127125"/>
            <a:ext cx="4333875" cy="3240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Content Placeholder 2"/>
          <p:cNvSpPr>
            <a:spLocks noGrp="1"/>
          </p:cNvSpPr>
          <p:nvPr>
            <p:ph sz="half" idx="2"/>
          </p:nvPr>
        </p:nvSpPr>
        <p:spPr bwMode="auto">
          <a:xfrm>
            <a:off x="1371600" y="4648200"/>
            <a:ext cx="7010400" cy="1371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000" smtClean="0"/>
              <a:t>Although each release provided a unique environment …</a:t>
            </a:r>
          </a:p>
          <a:p>
            <a:r>
              <a:rPr lang="en-US" altLang="en-US" sz="2000" smtClean="0"/>
              <a:t>The cross-wind integrated concentrations (CWIC) normalized to the PBL depth provided consistent results</a:t>
            </a:r>
          </a:p>
          <a:p>
            <a:r>
              <a:rPr lang="en-US" altLang="en-US" sz="2000" smtClean="0"/>
              <a:t>Results show a simple PBL average concentration is incorrect</a:t>
            </a:r>
          </a:p>
        </p:txBody>
      </p:sp>
      <p:sp>
        <p:nvSpPr>
          <p:cNvPr id="2" name="Footer Placeholder 1"/>
          <p:cNvSpPr>
            <a:spLocks noGrp="1"/>
          </p:cNvSpPr>
          <p:nvPr>
            <p:ph type="ftr" sz="quarter" idx="11"/>
          </p:nvPr>
        </p:nvSpPr>
        <p:spPr/>
        <p:txBody>
          <a:bodyPr/>
          <a:lstStyle/>
          <a:p>
            <a:pPr>
              <a:defRPr/>
            </a:pPr>
            <a:r>
              <a:rPr lang="en-US" smtClean="0"/>
              <a:t>Air Resources Laboratory</a:t>
            </a:r>
            <a:endParaRPr lang="en-US"/>
          </a:p>
        </p:txBody>
      </p:sp>
      <p:sp>
        <p:nvSpPr>
          <p:cNvPr id="3" name="Slide Number Placeholder 2"/>
          <p:cNvSpPr>
            <a:spLocks noGrp="1"/>
          </p:cNvSpPr>
          <p:nvPr>
            <p:ph type="sldNum" sz="quarter" idx="12"/>
          </p:nvPr>
        </p:nvSpPr>
        <p:spPr/>
        <p:txBody>
          <a:bodyPr/>
          <a:lstStyle/>
          <a:p>
            <a:pPr>
              <a:defRPr/>
            </a:pPr>
            <a:fld id="{E673A8AD-8361-4DCE-91E7-4F8DB5C55BC4}" type="slidenum">
              <a:rPr lang="en-US" smtClean="0"/>
              <a:pPr>
                <a:defRPr/>
              </a:pPr>
              <a:t>78</a:t>
            </a:fld>
            <a:endParaRPr lang="en-US"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4"/>
          <p:cNvSpPr>
            <a:spLocks noGrp="1"/>
          </p:cNvSpPr>
          <p:nvPr>
            <p:ph type="title"/>
          </p:nvPr>
        </p:nvSpPr>
        <p:spPr>
          <a:xfrm>
            <a:off x="1084263" y="228600"/>
            <a:ext cx="7696200" cy="552450"/>
          </a:xfrm>
        </p:spPr>
        <p:txBody>
          <a:bodyPr/>
          <a:lstStyle/>
          <a:p>
            <a:pPr algn="ctr" eaLnBrk="1" hangingPunct="1"/>
            <a:r>
              <a:rPr lang="en-US" altLang="en-US" sz="3200" smtClean="0"/>
              <a:t>HYSPLIT3: Gridded Meteorological Data</a:t>
            </a:r>
          </a:p>
        </p:txBody>
      </p:sp>
      <p:sp>
        <p:nvSpPr>
          <p:cNvPr id="20483" name="Content Placeholder 8"/>
          <p:cNvSpPr>
            <a:spLocks noGrp="1"/>
          </p:cNvSpPr>
          <p:nvPr>
            <p:ph sz="half" idx="1"/>
          </p:nvPr>
        </p:nvSpPr>
        <p:spPr bwMode="auto">
          <a:xfrm>
            <a:off x="304800" y="990600"/>
            <a:ext cx="4114800" cy="5033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1800" smtClean="0"/>
              <a:t>Similar to HYSPLIT2, the calculation followed cylindrical puffs that grow in time along a trajectory and split when they reach the meteorological grid size.</a:t>
            </a:r>
          </a:p>
          <a:p>
            <a:r>
              <a:rPr lang="en-US" altLang="en-US" sz="1800" smtClean="0"/>
              <a:t>However, HYSPLIT3 was designed to utilize gridded meteorological model outputs such as from the Nested Grid Model (NGM)</a:t>
            </a:r>
          </a:p>
          <a:p>
            <a:r>
              <a:rPr lang="en-US" altLang="en-US" sz="1800" smtClean="0"/>
              <a:t>Most of the initial development and testing was conducted using data from the Across North America Tracer Experiment (ANATEX) and the NGM</a:t>
            </a:r>
          </a:p>
          <a:p>
            <a:r>
              <a:rPr lang="en-US" altLang="en-US" sz="1800" smtClean="0"/>
              <a:t>The NGM was re-run for ANATEX to create a data archive at 2 hour intervals at a resolution of 90 km, a challenging data storage problem for the PC’s 20 MB internal disk drive</a:t>
            </a:r>
          </a:p>
        </p:txBody>
      </p:sp>
      <p:sp>
        <p:nvSpPr>
          <p:cNvPr id="2" name="Date Placeholder 1"/>
          <p:cNvSpPr>
            <a:spLocks noGrp="1"/>
          </p:cNvSpPr>
          <p:nvPr>
            <p:ph type="dt" sz="quarter" idx="10"/>
          </p:nvPr>
        </p:nvSpPr>
        <p:spPr/>
        <p:txBody>
          <a:bodyPr/>
          <a:lstStyle/>
          <a:p>
            <a:pPr>
              <a:defRPr/>
            </a:pPr>
            <a:r>
              <a:rPr lang="en-US" smtClean="0"/>
              <a:t>8/13/2015</a:t>
            </a:r>
            <a:endParaRPr lang="en-US" dirty="0"/>
          </a:p>
        </p:txBody>
      </p:sp>
      <p:pic>
        <p:nvPicPr>
          <p:cNvPr id="20485" name="Picture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3352800"/>
            <a:ext cx="3582988" cy="267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Content Placeholder 10"/>
          <p:cNvPicPr>
            <a:picLocks noGrp="1" noChangeAspect="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4419600" y="990600"/>
            <a:ext cx="4038600" cy="2898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pPr>
              <a:defRPr/>
            </a:pPr>
            <a:r>
              <a:rPr lang="en-US" smtClean="0"/>
              <a:t>Air Resources Laboratory</a:t>
            </a:r>
            <a:endParaRPr lang="en-US"/>
          </a:p>
        </p:txBody>
      </p:sp>
      <p:sp>
        <p:nvSpPr>
          <p:cNvPr id="4" name="Slide Number Placeholder 3"/>
          <p:cNvSpPr>
            <a:spLocks noGrp="1"/>
          </p:cNvSpPr>
          <p:nvPr>
            <p:ph type="sldNum" sz="quarter" idx="12"/>
          </p:nvPr>
        </p:nvSpPr>
        <p:spPr/>
        <p:txBody>
          <a:bodyPr/>
          <a:lstStyle/>
          <a:p>
            <a:pPr>
              <a:defRPr/>
            </a:pPr>
            <a:fld id="{B40FE9A7-FDAC-4A8E-8A60-D94468DDDF64}" type="slidenum">
              <a:rPr lang="en-US" smtClean="0"/>
              <a:pPr>
                <a:defRPr/>
              </a:pPr>
              <a:t>79</a:t>
            </a:fld>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8/13/2015</a:t>
            </a:r>
            <a:endParaRPr lang="es-ES"/>
          </a:p>
        </p:txBody>
      </p:sp>
      <p:sp>
        <p:nvSpPr>
          <p:cNvPr id="4" name="Footer Placeholder 3"/>
          <p:cNvSpPr>
            <a:spLocks noGrp="1"/>
          </p:cNvSpPr>
          <p:nvPr>
            <p:ph type="ftr" sz="quarter" idx="11"/>
          </p:nvPr>
        </p:nvSpPr>
        <p:spPr/>
        <p:txBody>
          <a:bodyPr/>
          <a:lstStyle/>
          <a:p>
            <a:pPr>
              <a:defRPr/>
            </a:pPr>
            <a:r>
              <a:rPr lang="es-ES" smtClean="0"/>
              <a:t>Air Resources Laboratory</a:t>
            </a:r>
            <a:endParaRPr lang="es-ES"/>
          </a:p>
        </p:txBody>
      </p:sp>
      <p:sp>
        <p:nvSpPr>
          <p:cNvPr id="5" name="Slide Number Placeholder 4"/>
          <p:cNvSpPr>
            <a:spLocks noGrp="1"/>
          </p:cNvSpPr>
          <p:nvPr>
            <p:ph type="sldNum" sz="quarter" idx="12"/>
          </p:nvPr>
        </p:nvSpPr>
        <p:spPr/>
        <p:txBody>
          <a:bodyPr/>
          <a:lstStyle/>
          <a:p>
            <a:pPr>
              <a:defRPr/>
            </a:pPr>
            <a:fld id="{4DDE19F7-C2CA-497A-B835-C7C3870DBE22}" type="slidenum">
              <a:rPr lang="es-ES" smtClean="0"/>
              <a:pPr>
                <a:defRPr/>
              </a:pPr>
              <a:t>8</a:t>
            </a:fld>
            <a:endParaRPr lang="es-ES"/>
          </a:p>
        </p:txBody>
      </p:sp>
      <p:sp>
        <p:nvSpPr>
          <p:cNvPr id="7" name="TextBox 6"/>
          <p:cNvSpPr txBox="1"/>
          <p:nvPr/>
        </p:nvSpPr>
        <p:spPr>
          <a:xfrm>
            <a:off x="304800" y="1286470"/>
            <a:ext cx="4152900" cy="3508653"/>
          </a:xfrm>
          <a:prstGeom prst="rect">
            <a:avLst/>
          </a:prstGeom>
          <a:noFill/>
        </p:spPr>
        <p:txBody>
          <a:bodyPr wrap="square" rtlCol="0">
            <a:spAutoFit/>
          </a:bodyPr>
          <a:lstStyle/>
          <a:p>
            <a:pPr>
              <a:spcAft>
                <a:spcPts val="2400"/>
              </a:spcAft>
            </a:pPr>
            <a:r>
              <a:rPr lang="en-US" smtClean="0">
                <a:solidFill>
                  <a:schemeClr val="bg1"/>
                </a:solidFill>
              </a:rPr>
              <a:t>Dispersion Modes</a:t>
            </a:r>
          </a:p>
          <a:p>
            <a:pPr marL="285750" indent="-285750">
              <a:spcAft>
                <a:spcPts val="2400"/>
              </a:spcAft>
              <a:buFont typeface="Wingdings" panose="05000000000000000000" pitchFamily="2" charset="2"/>
              <a:buChar char="q"/>
            </a:pPr>
            <a:r>
              <a:rPr lang="en-US" smtClean="0">
                <a:solidFill>
                  <a:schemeClr val="bg1"/>
                </a:solidFill>
              </a:rPr>
              <a:t>3-D Lagrangian computational point "particles", transported and dispersed via turbulence</a:t>
            </a:r>
          </a:p>
          <a:p>
            <a:pPr marL="285750" indent="-285750">
              <a:spcAft>
                <a:spcPts val="2400"/>
              </a:spcAft>
              <a:buFont typeface="Wingdings" panose="05000000000000000000" pitchFamily="2" charset="2"/>
              <a:buChar char="q"/>
            </a:pPr>
            <a:r>
              <a:rPr lang="en-US" smtClean="0">
                <a:solidFill>
                  <a:schemeClr val="bg1"/>
                </a:solidFill>
              </a:rPr>
              <a:t>3-D Lagrangian "puffs", representing a cloud of the above "particles", transported and "grown" via turbulence</a:t>
            </a:r>
          </a:p>
          <a:p>
            <a:pPr marL="285750" indent="-285750">
              <a:spcAft>
                <a:spcPts val="2400"/>
              </a:spcAft>
              <a:buFont typeface="Wingdings" panose="05000000000000000000" pitchFamily="2" charset="2"/>
              <a:buChar char="q"/>
            </a:pPr>
            <a:r>
              <a:rPr lang="en-US" smtClean="0">
                <a:solidFill>
                  <a:schemeClr val="bg1"/>
                </a:solidFill>
              </a:rPr>
              <a:t>Eulerian Grid</a:t>
            </a:r>
          </a:p>
        </p:txBody>
      </p:sp>
      <p:sp>
        <p:nvSpPr>
          <p:cNvPr id="8" name="TextBox 7"/>
          <p:cNvSpPr txBox="1"/>
          <p:nvPr/>
        </p:nvSpPr>
        <p:spPr>
          <a:xfrm>
            <a:off x="1981200" y="228600"/>
            <a:ext cx="4386137" cy="461665"/>
          </a:xfrm>
          <a:prstGeom prst="rect">
            <a:avLst/>
          </a:prstGeom>
          <a:solidFill>
            <a:schemeClr val="tx1"/>
          </a:solidFill>
          <a:ln>
            <a:solidFill>
              <a:schemeClr val="bg1"/>
            </a:solidFill>
          </a:ln>
        </p:spPr>
        <p:txBody>
          <a:bodyPr wrap="none" rtlCol="0">
            <a:spAutoFit/>
          </a:bodyPr>
          <a:lstStyle/>
          <a:p>
            <a:r>
              <a:rPr lang="en-US" sz="2400" b="1" smtClean="0">
                <a:solidFill>
                  <a:schemeClr val="bg1"/>
                </a:solidFill>
              </a:rPr>
              <a:t>What is the HYSPLIT model?</a:t>
            </a:r>
            <a:endParaRPr lang="en-US" sz="2400" b="1">
              <a:solidFill>
                <a:schemeClr val="bg1"/>
              </a:solidFill>
            </a:endParaRPr>
          </a:p>
        </p:txBody>
      </p:sp>
    </p:spTree>
    <p:extLst>
      <p:ext uri="{BB962C8B-B14F-4D97-AF65-F5344CB8AC3E}">
        <p14:creationId xmlns:p14="http://schemas.microsoft.com/office/powerpoint/2010/main" val="429078267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762000" y="228600"/>
            <a:ext cx="8229600" cy="552450"/>
          </a:xfrm>
        </p:spPr>
        <p:txBody>
          <a:bodyPr/>
          <a:lstStyle/>
          <a:p>
            <a:pPr algn="ctr"/>
            <a:r>
              <a:rPr lang="en-US" altLang="en-US" sz="2800" smtClean="0"/>
              <a:t>HYSPLIT3: Three-Month Average PFT Concentration</a:t>
            </a:r>
          </a:p>
        </p:txBody>
      </p:sp>
      <p:pic>
        <p:nvPicPr>
          <p:cNvPr id="21507" name="Content Placeholder 7"/>
          <p:cNvPicPr>
            <a:picLocks noGrp="1" noChangeAspect="1"/>
          </p:cNvPicPr>
          <p:nvPr>
            <p:ph sz="half" idx="1"/>
          </p:nvPr>
        </p:nvPicPr>
        <p:blipFill>
          <a:blip r:embed="rId3">
            <a:extLst>
              <a:ext uri="{28A0092B-C50C-407E-A947-70E740481C1C}">
                <a14:useLocalDpi xmlns:a14="http://schemas.microsoft.com/office/drawing/2010/main" val="0"/>
              </a:ext>
            </a:extLst>
          </a:blip>
          <a:srcRect t="-9" b="7980"/>
          <a:stretch>
            <a:fillRect/>
          </a:stretch>
        </p:blipFill>
        <p:spPr bwMode="auto">
          <a:xfrm>
            <a:off x="533400" y="1082675"/>
            <a:ext cx="4038600" cy="4022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Content Placeholder 8"/>
          <p:cNvPicPr preferRelativeResize="0">
            <a:picLocks noGrp="1"/>
          </p:cNvPicPr>
          <p:nvPr>
            <p:ph sz="half" idx="2"/>
          </p:nvPr>
        </p:nvPicPr>
        <p:blipFill>
          <a:blip r:embed="rId4">
            <a:extLst>
              <a:ext uri="{28A0092B-C50C-407E-A947-70E740481C1C}">
                <a14:useLocalDpi xmlns:a14="http://schemas.microsoft.com/office/drawing/2010/main" val="0"/>
              </a:ext>
            </a:extLst>
          </a:blip>
          <a:srcRect b="6804"/>
          <a:stretch>
            <a:fillRect/>
          </a:stretch>
        </p:blipFill>
        <p:spPr bwMode="auto">
          <a:xfrm>
            <a:off x="4714875" y="1066800"/>
            <a:ext cx="4014788" cy="4011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4"/>
          <p:cNvSpPr>
            <a:spLocks noGrp="1"/>
          </p:cNvSpPr>
          <p:nvPr>
            <p:ph type="dt" sz="quarter" idx="10"/>
          </p:nvPr>
        </p:nvSpPr>
        <p:spPr/>
        <p:txBody>
          <a:bodyPr/>
          <a:lstStyle/>
          <a:p>
            <a:pPr>
              <a:defRPr/>
            </a:pPr>
            <a:r>
              <a:rPr lang="en-US" smtClean="0"/>
              <a:t>8/13/2015</a:t>
            </a:r>
            <a:endParaRPr lang="en-US" dirty="0"/>
          </a:p>
        </p:txBody>
      </p:sp>
      <p:sp>
        <p:nvSpPr>
          <p:cNvPr id="21510" name="TextBox 9"/>
          <p:cNvSpPr txBox="1">
            <a:spLocks noChangeArrowheads="1"/>
          </p:cNvSpPr>
          <p:nvPr/>
        </p:nvSpPr>
        <p:spPr bwMode="auto">
          <a:xfrm>
            <a:off x="3055938" y="4430713"/>
            <a:ext cx="1295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t>Measured</a:t>
            </a:r>
          </a:p>
        </p:txBody>
      </p:sp>
      <p:sp>
        <p:nvSpPr>
          <p:cNvPr id="21511" name="TextBox 10"/>
          <p:cNvSpPr txBox="1">
            <a:spLocks noChangeArrowheads="1"/>
          </p:cNvSpPr>
          <p:nvPr/>
        </p:nvSpPr>
        <p:spPr bwMode="auto">
          <a:xfrm>
            <a:off x="7086600" y="4430713"/>
            <a:ext cx="1371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t>Calculated</a:t>
            </a:r>
          </a:p>
        </p:txBody>
      </p:sp>
      <p:sp>
        <p:nvSpPr>
          <p:cNvPr id="21512" name="TextBox 1"/>
          <p:cNvSpPr txBox="1">
            <a:spLocks noChangeArrowheads="1"/>
          </p:cNvSpPr>
          <p:nvPr/>
        </p:nvSpPr>
        <p:spPr bwMode="auto">
          <a:xfrm>
            <a:off x="1219200" y="5257800"/>
            <a:ext cx="7010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r>
              <a:rPr lang="en-US" altLang="en-US"/>
              <a:t>Calculations using NGM meteorology showed about a factor of two over-prediction for the January-March (1987) average.</a:t>
            </a:r>
          </a:p>
          <a:p>
            <a:pPr eaLnBrk="1" hangingPunct="1">
              <a:buFont typeface="Arial" charset="0"/>
              <a:buChar char="•"/>
            </a:pPr>
            <a:r>
              <a:rPr lang="en-US" altLang="en-US"/>
              <a:t>Most bias due to over-prediction at STC; cause unknown.</a:t>
            </a:r>
          </a:p>
        </p:txBody>
      </p:sp>
      <p:sp>
        <p:nvSpPr>
          <p:cNvPr id="3" name="Footer Placeholder 2"/>
          <p:cNvSpPr>
            <a:spLocks noGrp="1"/>
          </p:cNvSpPr>
          <p:nvPr>
            <p:ph type="ftr" sz="quarter" idx="11"/>
          </p:nvPr>
        </p:nvSpPr>
        <p:spPr/>
        <p:txBody>
          <a:bodyPr/>
          <a:lstStyle/>
          <a:p>
            <a:pPr>
              <a:defRPr/>
            </a:pPr>
            <a:r>
              <a:rPr lang="en-US" smtClean="0"/>
              <a:t>Air Resources Laboratory</a:t>
            </a:r>
            <a:endParaRPr lang="en-US"/>
          </a:p>
        </p:txBody>
      </p:sp>
      <p:sp>
        <p:nvSpPr>
          <p:cNvPr id="4" name="Slide Number Placeholder 3"/>
          <p:cNvSpPr>
            <a:spLocks noGrp="1"/>
          </p:cNvSpPr>
          <p:nvPr>
            <p:ph type="sldNum" sz="quarter" idx="12"/>
          </p:nvPr>
        </p:nvSpPr>
        <p:spPr/>
        <p:txBody>
          <a:bodyPr/>
          <a:lstStyle/>
          <a:p>
            <a:pPr>
              <a:defRPr/>
            </a:pPr>
            <a:fld id="{8A602A60-07D0-42D8-A030-67180F950B60}" type="slidenum">
              <a:rPr lang="en-US" smtClean="0"/>
              <a:pPr>
                <a:defRPr/>
              </a:pPr>
              <a:t>80</a:t>
            </a:fld>
            <a:endParaRPr lang="en-US"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5" name="Picture 3" descr="lagrangia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000" t="23630" r="14999" b="17196"/>
          <a:stretch/>
        </p:blipFill>
        <p:spPr bwMode="auto">
          <a:xfrm>
            <a:off x="0" y="953871"/>
            <a:ext cx="9144002" cy="56377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46116" name="Rectangle 4"/>
          <p:cNvSpPr>
            <a:spLocks noChangeArrowheads="1"/>
          </p:cNvSpPr>
          <p:nvPr/>
        </p:nvSpPr>
        <p:spPr bwMode="auto">
          <a:xfrm>
            <a:off x="3505201" y="3470275"/>
            <a:ext cx="1524000" cy="2209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auto">
              <a:spcBef>
                <a:spcPts val="0"/>
              </a:spcBef>
              <a:spcAft>
                <a:spcPts val="0"/>
              </a:spcAft>
            </a:pPr>
            <a:endParaRPr lang="en-US">
              <a:solidFill>
                <a:prstClr val="black"/>
              </a:solidFill>
              <a:latin typeface="Calibri"/>
              <a:cs typeface="+mn-cs"/>
            </a:endParaRPr>
          </a:p>
        </p:txBody>
      </p:sp>
      <p:sp>
        <p:nvSpPr>
          <p:cNvPr id="346117" name="Text Box 5"/>
          <p:cNvSpPr txBox="1">
            <a:spLocks noChangeArrowheads="1"/>
          </p:cNvSpPr>
          <p:nvPr/>
        </p:nvSpPr>
        <p:spPr bwMode="auto">
          <a:xfrm>
            <a:off x="3565526" y="3824287"/>
            <a:ext cx="1235075" cy="1196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pPr>
            <a:r>
              <a:rPr lang="en-US" sz="1200">
                <a:solidFill>
                  <a:prstClr val="black"/>
                </a:solidFill>
                <a:cs typeface="+mn-cs"/>
              </a:rPr>
              <a:t>Dry and wet deposition of the pollutants in the puff are estimated at each time step.</a:t>
            </a:r>
          </a:p>
        </p:txBody>
      </p:sp>
      <p:sp>
        <p:nvSpPr>
          <p:cNvPr id="346118" name="Rectangle 6"/>
          <p:cNvSpPr>
            <a:spLocks noChangeArrowheads="1"/>
          </p:cNvSpPr>
          <p:nvPr/>
        </p:nvSpPr>
        <p:spPr bwMode="auto">
          <a:xfrm>
            <a:off x="5181601" y="1687512"/>
            <a:ext cx="1981200" cy="53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auto">
              <a:spcBef>
                <a:spcPts val="0"/>
              </a:spcBef>
              <a:spcAft>
                <a:spcPts val="0"/>
              </a:spcAft>
            </a:pPr>
            <a:endParaRPr lang="en-US">
              <a:solidFill>
                <a:prstClr val="black"/>
              </a:solidFill>
              <a:latin typeface="Calibri"/>
              <a:cs typeface="+mn-cs"/>
            </a:endParaRPr>
          </a:p>
        </p:txBody>
      </p:sp>
      <p:sp>
        <p:nvSpPr>
          <p:cNvPr id="346119" name="Text Box 7"/>
          <p:cNvSpPr txBox="1">
            <a:spLocks noChangeArrowheads="1"/>
          </p:cNvSpPr>
          <p:nvPr/>
        </p:nvSpPr>
        <p:spPr bwMode="auto">
          <a:xfrm>
            <a:off x="5181601" y="1552575"/>
            <a:ext cx="1844675" cy="649288"/>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pPr>
            <a:r>
              <a:rPr lang="en-US" sz="1200">
                <a:solidFill>
                  <a:prstClr val="black"/>
                </a:solidFill>
                <a:cs typeface="+mn-cs"/>
              </a:rPr>
              <a:t>The puff’s mass, size, and location are continuously tracked…</a:t>
            </a:r>
          </a:p>
        </p:txBody>
      </p:sp>
      <p:sp>
        <p:nvSpPr>
          <p:cNvPr id="346120" name="Rectangle 8"/>
          <p:cNvSpPr>
            <a:spLocks noChangeArrowheads="1"/>
          </p:cNvSpPr>
          <p:nvPr/>
        </p:nvSpPr>
        <p:spPr bwMode="auto">
          <a:xfrm>
            <a:off x="2209800" y="2420937"/>
            <a:ext cx="2514601" cy="685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auto">
              <a:spcBef>
                <a:spcPts val="0"/>
              </a:spcBef>
              <a:spcAft>
                <a:spcPts val="0"/>
              </a:spcAft>
            </a:pPr>
            <a:endParaRPr lang="en-US">
              <a:solidFill>
                <a:prstClr val="black"/>
              </a:solidFill>
              <a:latin typeface="Calibri"/>
              <a:cs typeface="+mn-cs"/>
            </a:endParaRPr>
          </a:p>
        </p:txBody>
      </p:sp>
      <p:sp>
        <p:nvSpPr>
          <p:cNvPr id="346121" name="Rectangle 9"/>
          <p:cNvSpPr>
            <a:spLocks noChangeArrowheads="1"/>
          </p:cNvSpPr>
          <p:nvPr/>
        </p:nvSpPr>
        <p:spPr bwMode="auto">
          <a:xfrm>
            <a:off x="228600" y="2497137"/>
            <a:ext cx="19812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auto">
              <a:spcBef>
                <a:spcPts val="0"/>
              </a:spcBef>
              <a:spcAft>
                <a:spcPts val="0"/>
              </a:spcAft>
            </a:pPr>
            <a:endParaRPr lang="en-US">
              <a:solidFill>
                <a:prstClr val="black"/>
              </a:solidFill>
              <a:latin typeface="Calibri"/>
              <a:cs typeface="+mn-cs"/>
            </a:endParaRPr>
          </a:p>
        </p:txBody>
      </p:sp>
      <p:sp>
        <p:nvSpPr>
          <p:cNvPr id="346122" name="Text Box 10"/>
          <p:cNvSpPr txBox="1">
            <a:spLocks noChangeArrowheads="1"/>
          </p:cNvSpPr>
          <p:nvPr/>
        </p:nvSpPr>
        <p:spPr bwMode="auto">
          <a:xfrm>
            <a:off x="2117725" y="2420937"/>
            <a:ext cx="2835276" cy="6492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pPr>
            <a:r>
              <a:rPr lang="en-US" sz="1200">
                <a:solidFill>
                  <a:prstClr val="black"/>
                </a:solidFill>
                <a:cs typeface="+mn-cs"/>
              </a:rPr>
              <a:t>Phase partitioning and chemical transformations of pollutants within the puff are estimated at each time step</a:t>
            </a:r>
          </a:p>
        </p:txBody>
      </p:sp>
      <p:sp>
        <p:nvSpPr>
          <p:cNvPr id="346123" name="Text Box 11"/>
          <p:cNvSpPr txBox="1">
            <a:spLocks noChangeArrowheads="1"/>
          </p:cNvSpPr>
          <p:nvPr/>
        </p:nvSpPr>
        <p:spPr bwMode="auto">
          <a:xfrm>
            <a:off x="1127125" y="1582737"/>
            <a:ext cx="3444876" cy="6397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7475" indent="-117475"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pPr>
            <a:r>
              <a:rPr lang="en-US" sz="1200">
                <a:solidFill>
                  <a:prstClr val="black"/>
                </a:solidFill>
                <a:cs typeface="+mn-cs"/>
              </a:rPr>
              <a:t>= mass of pollutant</a:t>
            </a:r>
          </a:p>
          <a:p>
            <a:pPr eaLnBrk="1" fontAlgn="auto" hangingPunct="1">
              <a:spcBef>
                <a:spcPts val="0"/>
              </a:spcBef>
              <a:spcAft>
                <a:spcPts val="0"/>
              </a:spcAft>
            </a:pPr>
            <a:r>
              <a:rPr lang="en-US" sz="1200">
                <a:solidFill>
                  <a:prstClr val="black"/>
                </a:solidFill>
                <a:cs typeface="+mn-cs"/>
              </a:rPr>
              <a:t>	(changes due to chemical transformations and deposition that occur at each time step)</a:t>
            </a:r>
          </a:p>
        </p:txBody>
      </p:sp>
      <p:sp>
        <p:nvSpPr>
          <p:cNvPr id="346124" name="Text Box 12"/>
          <p:cNvSpPr txBox="1">
            <a:spLocks noChangeArrowheads="1"/>
          </p:cNvSpPr>
          <p:nvPr/>
        </p:nvSpPr>
        <p:spPr bwMode="auto">
          <a:xfrm>
            <a:off x="1676400" y="3792537"/>
            <a:ext cx="1311275" cy="1014413"/>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pPr>
            <a:r>
              <a:rPr lang="en-US" sz="1200">
                <a:solidFill>
                  <a:prstClr val="black"/>
                </a:solidFill>
                <a:cs typeface="+mn-cs"/>
              </a:rPr>
              <a:t>Centerline of puff motion determined by wind direction and velocity</a:t>
            </a:r>
          </a:p>
        </p:txBody>
      </p:sp>
      <p:sp>
        <p:nvSpPr>
          <p:cNvPr id="346125" name="Text Box 13"/>
          <p:cNvSpPr txBox="1">
            <a:spLocks noChangeArrowheads="1"/>
          </p:cNvSpPr>
          <p:nvPr/>
        </p:nvSpPr>
        <p:spPr bwMode="auto">
          <a:xfrm>
            <a:off x="76200" y="3487737"/>
            <a:ext cx="1463675" cy="831850"/>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pPr>
            <a:r>
              <a:rPr lang="en-US" sz="1200">
                <a:solidFill>
                  <a:prstClr val="black"/>
                </a:solidFill>
                <a:cs typeface="+mn-cs"/>
              </a:rPr>
              <a:t>Initial puff location is at source, with mass depending on emissions rate</a:t>
            </a:r>
          </a:p>
        </p:txBody>
      </p:sp>
      <p:sp>
        <p:nvSpPr>
          <p:cNvPr id="346126" name="Text Box 14"/>
          <p:cNvSpPr txBox="1">
            <a:spLocks noChangeArrowheads="1"/>
          </p:cNvSpPr>
          <p:nvPr/>
        </p:nvSpPr>
        <p:spPr bwMode="auto">
          <a:xfrm>
            <a:off x="381000" y="1125537"/>
            <a:ext cx="129540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pPr>
            <a:r>
              <a:rPr lang="en-US" sz="1400" b="1">
                <a:solidFill>
                  <a:prstClr val="black"/>
                </a:solidFill>
                <a:cs typeface="+mn-cs"/>
              </a:rPr>
              <a:t>TIME (hours)</a:t>
            </a:r>
          </a:p>
        </p:txBody>
      </p:sp>
      <p:sp>
        <p:nvSpPr>
          <p:cNvPr id="346127" name="Text Box 15"/>
          <p:cNvSpPr txBox="1">
            <a:spLocks noChangeArrowheads="1"/>
          </p:cNvSpPr>
          <p:nvPr/>
        </p:nvSpPr>
        <p:spPr bwMode="auto">
          <a:xfrm>
            <a:off x="1600200" y="838200"/>
            <a:ext cx="3048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pPr>
            <a:r>
              <a:rPr lang="en-US" b="1">
                <a:solidFill>
                  <a:prstClr val="black"/>
                </a:solidFill>
                <a:cs typeface="+mn-cs"/>
              </a:rPr>
              <a:t>0</a:t>
            </a:r>
          </a:p>
        </p:txBody>
      </p:sp>
      <p:sp>
        <p:nvSpPr>
          <p:cNvPr id="346128" name="Rectangle 16"/>
          <p:cNvSpPr>
            <a:spLocks noChangeArrowheads="1"/>
          </p:cNvSpPr>
          <p:nvPr/>
        </p:nvSpPr>
        <p:spPr bwMode="auto">
          <a:xfrm>
            <a:off x="2057400" y="515937"/>
            <a:ext cx="6172201"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auto">
              <a:spcBef>
                <a:spcPts val="0"/>
              </a:spcBef>
              <a:spcAft>
                <a:spcPts val="0"/>
              </a:spcAft>
            </a:pPr>
            <a:endParaRPr lang="en-US">
              <a:solidFill>
                <a:prstClr val="black"/>
              </a:solidFill>
              <a:latin typeface="Calibri"/>
              <a:cs typeface="+mn-cs"/>
            </a:endParaRPr>
          </a:p>
        </p:txBody>
      </p:sp>
      <p:sp>
        <p:nvSpPr>
          <p:cNvPr id="346129" name="Text Box 17"/>
          <p:cNvSpPr txBox="1">
            <a:spLocks noChangeArrowheads="1"/>
          </p:cNvSpPr>
          <p:nvPr/>
        </p:nvSpPr>
        <p:spPr bwMode="auto">
          <a:xfrm>
            <a:off x="3124201" y="838200"/>
            <a:ext cx="3048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pPr>
            <a:r>
              <a:rPr lang="en-US" b="1">
                <a:solidFill>
                  <a:prstClr val="black"/>
                </a:solidFill>
                <a:cs typeface="+mn-cs"/>
              </a:rPr>
              <a:t>1</a:t>
            </a:r>
          </a:p>
        </p:txBody>
      </p:sp>
      <p:sp>
        <p:nvSpPr>
          <p:cNvPr id="346130" name="Text Box 18"/>
          <p:cNvSpPr txBox="1">
            <a:spLocks noChangeArrowheads="1"/>
          </p:cNvSpPr>
          <p:nvPr/>
        </p:nvSpPr>
        <p:spPr bwMode="auto">
          <a:xfrm>
            <a:off x="4989514" y="838200"/>
            <a:ext cx="3048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pPr>
            <a:r>
              <a:rPr lang="en-US" b="1">
                <a:solidFill>
                  <a:prstClr val="black"/>
                </a:solidFill>
                <a:cs typeface="+mn-cs"/>
              </a:rPr>
              <a:t>2</a:t>
            </a:r>
          </a:p>
        </p:txBody>
      </p:sp>
      <p:sp>
        <p:nvSpPr>
          <p:cNvPr id="346131" name="Text Box 19"/>
          <p:cNvSpPr txBox="1">
            <a:spLocks noChangeArrowheads="1"/>
          </p:cNvSpPr>
          <p:nvPr/>
        </p:nvSpPr>
        <p:spPr bwMode="auto">
          <a:xfrm>
            <a:off x="2590801" y="5651500"/>
            <a:ext cx="1371600"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pPr>
            <a:r>
              <a:rPr lang="en-US" sz="1200">
                <a:solidFill>
                  <a:prstClr val="black"/>
                </a:solidFill>
                <a:cs typeface="+mn-cs"/>
              </a:rPr>
              <a:t>deposition 1</a:t>
            </a:r>
          </a:p>
        </p:txBody>
      </p:sp>
      <p:sp>
        <p:nvSpPr>
          <p:cNvPr id="346132" name="Text Box 20"/>
          <p:cNvSpPr txBox="1">
            <a:spLocks noChangeArrowheads="1"/>
          </p:cNvSpPr>
          <p:nvPr/>
        </p:nvSpPr>
        <p:spPr bwMode="auto">
          <a:xfrm>
            <a:off x="4495801" y="5646737"/>
            <a:ext cx="1371600"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pPr>
            <a:r>
              <a:rPr lang="en-US" sz="1200">
                <a:solidFill>
                  <a:prstClr val="black"/>
                </a:solidFill>
                <a:cs typeface="+mn-cs"/>
              </a:rPr>
              <a:t>deposition 2</a:t>
            </a:r>
          </a:p>
        </p:txBody>
      </p:sp>
      <p:sp>
        <p:nvSpPr>
          <p:cNvPr id="346133" name="Text Box 21"/>
          <p:cNvSpPr txBox="1">
            <a:spLocks noChangeArrowheads="1"/>
          </p:cNvSpPr>
          <p:nvPr/>
        </p:nvSpPr>
        <p:spPr bwMode="auto">
          <a:xfrm>
            <a:off x="6934202" y="5646737"/>
            <a:ext cx="1905000"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pPr>
            <a:r>
              <a:rPr lang="en-US" sz="1200">
                <a:solidFill>
                  <a:prstClr val="black"/>
                </a:solidFill>
                <a:cs typeface="+mn-cs"/>
              </a:rPr>
              <a:t>deposition to receptor</a:t>
            </a:r>
          </a:p>
        </p:txBody>
      </p:sp>
      <p:sp>
        <p:nvSpPr>
          <p:cNvPr id="346134" name="Text Box 22"/>
          <p:cNvSpPr txBox="1">
            <a:spLocks noChangeArrowheads="1"/>
          </p:cNvSpPr>
          <p:nvPr/>
        </p:nvSpPr>
        <p:spPr bwMode="auto">
          <a:xfrm>
            <a:off x="6858002" y="5992812"/>
            <a:ext cx="533400"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pPr>
            <a:r>
              <a:rPr lang="en-US" sz="1200">
                <a:solidFill>
                  <a:prstClr val="black"/>
                </a:solidFill>
                <a:cs typeface="+mn-cs"/>
              </a:rPr>
              <a:t>lake</a:t>
            </a:r>
          </a:p>
        </p:txBody>
      </p:sp>
      <p:sp>
        <p:nvSpPr>
          <p:cNvPr id="346135" name="Text Box 23"/>
          <p:cNvSpPr txBox="1">
            <a:spLocks noChangeArrowheads="1"/>
          </p:cNvSpPr>
          <p:nvPr/>
        </p:nvSpPr>
        <p:spPr bwMode="auto">
          <a:xfrm>
            <a:off x="395536" y="46365"/>
            <a:ext cx="8316416" cy="646331"/>
          </a:xfrm>
          <a:prstGeom prst="rect">
            <a:avLst/>
          </a:prstGeom>
          <a:noFill/>
          <a:ln>
            <a:solidFill>
              <a:schemeClr val="bg1"/>
            </a:solid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pPr>
            <a:r>
              <a:rPr lang="en-US" b="1" dirty="0" smtClean="0">
                <a:solidFill>
                  <a:prstClr val="black"/>
                </a:solidFill>
                <a:cs typeface="+mn-cs"/>
              </a:rPr>
              <a:t>HYSPLIT-Hg Atmospheric </a:t>
            </a:r>
            <a:r>
              <a:rPr lang="en-US" b="1" dirty="0">
                <a:solidFill>
                  <a:prstClr val="black"/>
                </a:solidFill>
                <a:cs typeface="+mn-cs"/>
              </a:rPr>
              <a:t>Fate </a:t>
            </a:r>
            <a:r>
              <a:rPr lang="en-US" b="1" dirty="0" smtClean="0">
                <a:solidFill>
                  <a:prstClr val="black"/>
                </a:solidFill>
                <a:cs typeface="+mn-cs"/>
              </a:rPr>
              <a:t>&amp; Transport </a:t>
            </a:r>
            <a:r>
              <a:rPr lang="en-US" b="1" dirty="0">
                <a:solidFill>
                  <a:prstClr val="black"/>
                </a:solidFill>
                <a:cs typeface="+mn-cs"/>
              </a:rPr>
              <a:t>Model: </a:t>
            </a:r>
            <a:endParaRPr lang="en-US" b="1" dirty="0" smtClean="0">
              <a:solidFill>
                <a:prstClr val="black"/>
              </a:solidFill>
              <a:cs typeface="+mn-cs"/>
            </a:endParaRPr>
          </a:p>
          <a:p>
            <a:pPr algn="ctr" eaLnBrk="1" fontAlgn="auto" hangingPunct="1">
              <a:spcBef>
                <a:spcPts val="0"/>
              </a:spcBef>
              <a:spcAft>
                <a:spcPts val="0"/>
              </a:spcAft>
            </a:pPr>
            <a:r>
              <a:rPr lang="en-US" b="1" i="1" dirty="0" err="1" smtClean="0">
                <a:solidFill>
                  <a:prstClr val="black"/>
                </a:solidFill>
                <a:cs typeface="+mn-cs"/>
              </a:rPr>
              <a:t>Lagrangian</a:t>
            </a:r>
            <a:r>
              <a:rPr lang="en-US" b="1" dirty="0" smtClean="0">
                <a:solidFill>
                  <a:prstClr val="black"/>
                </a:solidFill>
                <a:cs typeface="+mn-cs"/>
              </a:rPr>
              <a:t> Component</a:t>
            </a:r>
            <a:endParaRPr lang="en-US" b="1" dirty="0">
              <a:solidFill>
                <a:prstClr val="black"/>
              </a:solidFill>
              <a:cs typeface="+mn-cs"/>
            </a:endParaRPr>
          </a:p>
        </p:txBody>
      </p:sp>
    </p:spTree>
    <p:extLst>
      <p:ext uri="{BB962C8B-B14F-4D97-AF65-F5344CB8AC3E}">
        <p14:creationId xmlns:p14="http://schemas.microsoft.com/office/powerpoint/2010/main" val="69230289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0770" name="Group 2"/>
          <p:cNvGraphicFramePr>
            <a:graphicFrameLocks noGrp="1"/>
          </p:cNvGraphicFramePr>
          <p:nvPr>
            <p:extLst>
              <p:ext uri="{D42A27DB-BD31-4B8C-83A1-F6EECF244321}">
                <p14:modId xmlns:p14="http://schemas.microsoft.com/office/powerpoint/2010/main" val="3782804880"/>
              </p:ext>
            </p:extLst>
          </p:nvPr>
        </p:nvGraphicFramePr>
        <p:xfrm>
          <a:off x="660400" y="470916"/>
          <a:ext cx="8331200" cy="6310884"/>
        </p:xfrm>
        <a:graphic>
          <a:graphicData uri="http://schemas.openxmlformats.org/drawingml/2006/table">
            <a:tbl>
              <a:tblPr/>
              <a:tblGrid>
                <a:gridCol w="2540000"/>
                <a:gridCol w="1016000"/>
                <a:gridCol w="242888"/>
                <a:gridCol w="1484312"/>
                <a:gridCol w="3048000"/>
              </a:tblGrid>
              <a:tr h="3444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Reaction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FFE3"/>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Rate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FFE3"/>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Units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FFE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Reference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FFE3"/>
                    </a:solidFill>
                  </a:tcPr>
                </a:tc>
              </a:tr>
              <a:tr h="291477">
                <a:tc gridSpan="5">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    </a:t>
                      </a:r>
                      <a:r>
                        <a:rPr kumimoji="0" lang="en-US" sz="1600" b="1" i="1" u="none" strike="noStrike" cap="none" normalizeH="0" baseline="0" dirty="0" smtClean="0">
                          <a:ln>
                            <a:noFill/>
                          </a:ln>
                          <a:solidFill>
                            <a:schemeClr val="tx1"/>
                          </a:solidFill>
                          <a:effectLst/>
                          <a:latin typeface="Arial" charset="0"/>
                        </a:rPr>
                        <a:t>GAS PHASE REACTIONS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649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rPr>
                        <a:t>Hg</a:t>
                      </a:r>
                      <a:r>
                        <a:rPr kumimoji="0" lang="en-US" sz="1400" b="1" i="0" u="none" strike="noStrike" cap="none" normalizeH="0" baseline="30000" smtClean="0">
                          <a:ln>
                            <a:noFill/>
                          </a:ln>
                          <a:solidFill>
                            <a:schemeClr val="tx1"/>
                          </a:solidFill>
                          <a:effectLst/>
                          <a:latin typeface="Arial" charset="0"/>
                        </a:rPr>
                        <a:t>0</a:t>
                      </a:r>
                      <a:r>
                        <a:rPr kumimoji="0" lang="en-US" sz="1400" b="1" i="0" u="none" strike="noStrike" cap="none" normalizeH="0" baseline="0" smtClean="0">
                          <a:ln>
                            <a:noFill/>
                          </a:ln>
                          <a:solidFill>
                            <a:schemeClr val="tx1"/>
                          </a:solidFill>
                          <a:effectLst/>
                          <a:latin typeface="Arial" charset="0"/>
                        </a:rPr>
                        <a:t>  + O</a:t>
                      </a:r>
                      <a:r>
                        <a:rPr kumimoji="0" lang="en-US" sz="1400" b="1" i="0" u="none" strike="noStrike" cap="none" normalizeH="0" baseline="-25000" smtClean="0">
                          <a:ln>
                            <a:noFill/>
                          </a:ln>
                          <a:solidFill>
                            <a:schemeClr val="tx1"/>
                          </a:solidFill>
                          <a:effectLst/>
                          <a:latin typeface="Arial" charset="0"/>
                        </a:rPr>
                        <a:t>3</a:t>
                      </a:r>
                      <a:r>
                        <a:rPr kumimoji="0" lang="en-US" sz="1400" b="1" i="0" u="none" strike="noStrike" cap="none" normalizeH="0" baseline="0" smtClean="0">
                          <a:ln>
                            <a:noFill/>
                          </a:ln>
                          <a:solidFill>
                            <a:schemeClr val="tx1"/>
                          </a:solidFill>
                          <a:effectLst/>
                          <a:latin typeface="Arial" charset="0"/>
                        </a:rPr>
                        <a:t>  </a:t>
                      </a:r>
                      <a:r>
                        <a:rPr kumimoji="0" lang="en-US" sz="1400" b="1" i="0" u="none" strike="noStrike" cap="none" normalizeH="0" baseline="0" smtClean="0">
                          <a:ln>
                            <a:noFill/>
                          </a:ln>
                          <a:solidFill>
                            <a:schemeClr val="tx1"/>
                          </a:solidFill>
                          <a:effectLst/>
                          <a:latin typeface="WP MathA" pitchFamily="2" charset="2"/>
                          <a:sym typeface="Symbol" pitchFamily="18" charset="2"/>
                        </a:rPr>
                        <a:t></a:t>
                      </a:r>
                      <a:r>
                        <a:rPr kumimoji="0" lang="en-US" sz="1400" b="1" i="0" u="none" strike="noStrike" cap="none" normalizeH="0" baseline="0" smtClean="0">
                          <a:ln>
                            <a:noFill/>
                          </a:ln>
                          <a:solidFill>
                            <a:schemeClr val="tx1"/>
                          </a:solidFill>
                          <a:effectLst/>
                          <a:latin typeface="Arial" charset="0"/>
                        </a:rPr>
                        <a:t> Hg(p)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3.0E-20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cm</a:t>
                      </a:r>
                      <a:r>
                        <a:rPr kumimoji="0" lang="en-US" sz="1400" b="0" i="0" u="none" strike="noStrike" cap="none" normalizeH="0" baseline="30000" smtClean="0">
                          <a:ln>
                            <a:noFill/>
                          </a:ln>
                          <a:solidFill>
                            <a:schemeClr val="tx1"/>
                          </a:solidFill>
                          <a:effectLst/>
                          <a:latin typeface="Arial" charset="0"/>
                        </a:rPr>
                        <a:t>3</a:t>
                      </a:r>
                      <a:r>
                        <a:rPr kumimoji="0" lang="en-US" sz="1400" b="0" i="0" u="none" strike="noStrike" cap="none" normalizeH="0" baseline="0" smtClean="0">
                          <a:ln>
                            <a:noFill/>
                          </a:ln>
                          <a:solidFill>
                            <a:schemeClr val="tx1"/>
                          </a:solidFill>
                          <a:effectLst/>
                          <a:latin typeface="Arial" charset="0"/>
                        </a:rPr>
                        <a:t>/molec-sec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Hall (1995)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2649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rPr>
                        <a:t>Hg</a:t>
                      </a:r>
                      <a:r>
                        <a:rPr kumimoji="0" lang="en-US" sz="1400" b="1" i="0" u="none" strike="noStrike" cap="none" normalizeH="0" baseline="30000" smtClean="0">
                          <a:ln>
                            <a:noFill/>
                          </a:ln>
                          <a:solidFill>
                            <a:schemeClr val="tx1"/>
                          </a:solidFill>
                          <a:effectLst/>
                          <a:latin typeface="Arial" charset="0"/>
                        </a:rPr>
                        <a:t>0</a:t>
                      </a:r>
                      <a:r>
                        <a:rPr kumimoji="0" lang="en-US" sz="1400" b="1" i="0" u="none" strike="noStrike" cap="none" normalizeH="0" baseline="0" smtClean="0">
                          <a:ln>
                            <a:noFill/>
                          </a:ln>
                          <a:solidFill>
                            <a:schemeClr val="tx1"/>
                          </a:solidFill>
                          <a:effectLst/>
                          <a:latin typeface="Arial" charset="0"/>
                        </a:rPr>
                        <a:t>  + HCl </a:t>
                      </a:r>
                      <a:r>
                        <a:rPr kumimoji="0" lang="en-US" sz="1400" b="1" i="0" u="none" strike="noStrike" cap="none" normalizeH="0" baseline="0" smtClean="0">
                          <a:ln>
                            <a:noFill/>
                          </a:ln>
                          <a:solidFill>
                            <a:schemeClr val="tx1"/>
                          </a:solidFill>
                          <a:effectLst/>
                          <a:latin typeface="WP MathA" pitchFamily="2" charset="2"/>
                          <a:sym typeface="Symbol" pitchFamily="18" charset="2"/>
                        </a:rPr>
                        <a:t></a:t>
                      </a:r>
                      <a:r>
                        <a:rPr kumimoji="0" lang="en-US" sz="1400" b="1" i="0" u="none" strike="noStrike" cap="none" normalizeH="0" baseline="0" smtClean="0">
                          <a:ln>
                            <a:noFill/>
                          </a:ln>
                          <a:solidFill>
                            <a:schemeClr val="tx1"/>
                          </a:solidFill>
                          <a:effectLst/>
                          <a:latin typeface="Arial" charset="0"/>
                        </a:rPr>
                        <a:t> HgCl</a:t>
                      </a:r>
                      <a:r>
                        <a:rPr kumimoji="0" lang="en-US" sz="1400" b="1" i="0" u="none" strike="noStrike" cap="none" normalizeH="0" baseline="-25000" smtClean="0">
                          <a:ln>
                            <a:noFill/>
                          </a:ln>
                          <a:solidFill>
                            <a:schemeClr val="tx1"/>
                          </a:solidFill>
                          <a:effectLst/>
                          <a:latin typeface="Arial" charset="0"/>
                        </a:rPr>
                        <a:t>2</a:t>
                      </a:r>
                      <a:r>
                        <a:rPr kumimoji="0" lang="en-US" sz="1400" b="1" i="0" u="none" strike="noStrike" cap="none" normalizeH="0" baseline="0" smtClean="0">
                          <a:ln>
                            <a:noFill/>
                          </a:ln>
                          <a:solidFill>
                            <a:schemeClr val="tx1"/>
                          </a:solidFill>
                          <a:effectLst/>
                          <a:latin typeface="Arial"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1.0E-19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cm</a:t>
                      </a:r>
                      <a:r>
                        <a:rPr kumimoji="0" lang="en-US" sz="1400" b="0" i="0" u="none" strike="noStrike" cap="none" normalizeH="0" baseline="30000" smtClean="0">
                          <a:ln>
                            <a:noFill/>
                          </a:ln>
                          <a:solidFill>
                            <a:schemeClr val="tx1"/>
                          </a:solidFill>
                          <a:effectLst/>
                          <a:latin typeface="Arial" charset="0"/>
                        </a:rPr>
                        <a:t>3</a:t>
                      </a:r>
                      <a:r>
                        <a:rPr kumimoji="0" lang="en-US" sz="1400" b="0" i="0" u="none" strike="noStrike" cap="none" normalizeH="0" baseline="0" smtClean="0">
                          <a:ln>
                            <a:noFill/>
                          </a:ln>
                          <a:solidFill>
                            <a:schemeClr val="tx1"/>
                          </a:solidFill>
                          <a:effectLst/>
                          <a:latin typeface="Arial" charset="0"/>
                        </a:rPr>
                        <a:t>/molec-sec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Hall and Bloom (1993)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45046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rPr>
                        <a:t>Hg</a:t>
                      </a:r>
                      <a:r>
                        <a:rPr kumimoji="0" lang="en-US" sz="1400" b="1" i="0" u="none" strike="noStrike" cap="none" normalizeH="0" baseline="30000" smtClean="0">
                          <a:ln>
                            <a:noFill/>
                          </a:ln>
                          <a:solidFill>
                            <a:schemeClr val="tx1"/>
                          </a:solidFill>
                          <a:effectLst/>
                          <a:latin typeface="Arial" charset="0"/>
                        </a:rPr>
                        <a:t>0</a:t>
                      </a:r>
                      <a:r>
                        <a:rPr kumimoji="0" lang="en-US" sz="1400" b="1" i="0" u="none" strike="noStrike" cap="none" normalizeH="0" baseline="0" smtClean="0">
                          <a:ln>
                            <a:noFill/>
                          </a:ln>
                          <a:solidFill>
                            <a:schemeClr val="tx1"/>
                          </a:solidFill>
                          <a:effectLst/>
                          <a:latin typeface="Arial" charset="0"/>
                        </a:rPr>
                        <a:t>  + H</a:t>
                      </a:r>
                      <a:r>
                        <a:rPr kumimoji="0" lang="en-US" sz="1400" b="1" i="0" u="none" strike="noStrike" cap="none" normalizeH="0" baseline="-25000" smtClean="0">
                          <a:ln>
                            <a:noFill/>
                          </a:ln>
                          <a:solidFill>
                            <a:schemeClr val="tx1"/>
                          </a:solidFill>
                          <a:effectLst/>
                          <a:latin typeface="Arial" charset="0"/>
                        </a:rPr>
                        <a:t>2</a:t>
                      </a:r>
                      <a:r>
                        <a:rPr kumimoji="0" lang="en-US" sz="1400" b="1" i="0" u="none" strike="noStrike" cap="none" normalizeH="0" baseline="0" smtClean="0">
                          <a:ln>
                            <a:noFill/>
                          </a:ln>
                          <a:solidFill>
                            <a:schemeClr val="tx1"/>
                          </a:solidFill>
                          <a:effectLst/>
                          <a:latin typeface="Arial" charset="0"/>
                        </a:rPr>
                        <a:t>O</a:t>
                      </a:r>
                      <a:r>
                        <a:rPr kumimoji="0" lang="en-US" sz="1400" b="1" i="0" u="none" strike="noStrike" cap="none" normalizeH="0" baseline="-25000" smtClean="0">
                          <a:ln>
                            <a:noFill/>
                          </a:ln>
                          <a:solidFill>
                            <a:schemeClr val="tx1"/>
                          </a:solidFill>
                          <a:effectLst/>
                          <a:latin typeface="Arial" charset="0"/>
                        </a:rPr>
                        <a:t>2</a:t>
                      </a:r>
                      <a:r>
                        <a:rPr kumimoji="0" lang="en-US" sz="1400" b="1" i="0" u="none" strike="noStrike" cap="none" normalizeH="0" baseline="0" smtClean="0">
                          <a:ln>
                            <a:noFill/>
                          </a:ln>
                          <a:solidFill>
                            <a:schemeClr val="tx1"/>
                          </a:solidFill>
                          <a:effectLst/>
                          <a:latin typeface="Arial" charset="0"/>
                        </a:rPr>
                        <a:t> </a:t>
                      </a:r>
                      <a:r>
                        <a:rPr kumimoji="0" lang="en-US" sz="1400" b="1" i="0" u="none" strike="noStrike" cap="none" normalizeH="0" baseline="0" smtClean="0">
                          <a:ln>
                            <a:noFill/>
                          </a:ln>
                          <a:solidFill>
                            <a:schemeClr val="tx1"/>
                          </a:solidFill>
                          <a:effectLst/>
                          <a:latin typeface="WP MathA" pitchFamily="2" charset="2"/>
                          <a:sym typeface="Symbol" pitchFamily="18" charset="2"/>
                        </a:rPr>
                        <a:t></a:t>
                      </a:r>
                      <a:r>
                        <a:rPr kumimoji="0" lang="en-US" sz="1400" b="1" i="0" u="none" strike="noStrike" cap="none" normalizeH="0" baseline="0" smtClean="0">
                          <a:ln>
                            <a:noFill/>
                          </a:ln>
                          <a:solidFill>
                            <a:schemeClr val="tx1"/>
                          </a:solidFill>
                          <a:effectLst/>
                          <a:latin typeface="Arial" charset="0"/>
                        </a:rPr>
                        <a:t> Hg(p)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8.5E-19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cm</a:t>
                      </a:r>
                      <a:r>
                        <a:rPr kumimoji="0" lang="en-US" sz="1400" b="0" i="0" u="none" strike="noStrike" cap="none" normalizeH="0" baseline="30000" dirty="0" smtClean="0">
                          <a:ln>
                            <a:noFill/>
                          </a:ln>
                          <a:solidFill>
                            <a:schemeClr val="tx1"/>
                          </a:solidFill>
                          <a:effectLst/>
                          <a:latin typeface="Arial" charset="0"/>
                        </a:rPr>
                        <a:t>3</a:t>
                      </a:r>
                      <a:r>
                        <a:rPr kumimoji="0" lang="en-US" sz="1400" b="0" i="0" u="none" strike="noStrike" cap="none" normalizeH="0" baseline="0" dirty="0" smtClean="0">
                          <a:ln>
                            <a:noFill/>
                          </a:ln>
                          <a:solidFill>
                            <a:schemeClr val="tx1"/>
                          </a:solidFill>
                          <a:effectLst/>
                          <a:latin typeface="Arial" charset="0"/>
                        </a:rPr>
                        <a:t>/</a:t>
                      </a:r>
                      <a:r>
                        <a:rPr kumimoji="0" lang="en-US" sz="1400" b="0" i="0" u="none" strike="noStrike" cap="none" normalizeH="0" baseline="0" dirty="0" err="1" smtClean="0">
                          <a:ln>
                            <a:noFill/>
                          </a:ln>
                          <a:solidFill>
                            <a:schemeClr val="tx1"/>
                          </a:solidFill>
                          <a:effectLst/>
                          <a:latin typeface="Arial" charset="0"/>
                        </a:rPr>
                        <a:t>molec</a:t>
                      </a:r>
                      <a:r>
                        <a:rPr kumimoji="0" lang="en-US" sz="1400" b="0" i="0" u="none" strike="noStrike" cap="none" normalizeH="0" baseline="0" dirty="0" smtClean="0">
                          <a:ln>
                            <a:noFill/>
                          </a:ln>
                          <a:solidFill>
                            <a:schemeClr val="tx1"/>
                          </a:solidFill>
                          <a:effectLst/>
                          <a:latin typeface="Arial" charset="0"/>
                        </a:rPr>
                        <a:t>-sec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Tokos et al. (1998) (upper limit based on experiments)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2649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rPr>
                        <a:t>Hg</a:t>
                      </a:r>
                      <a:r>
                        <a:rPr kumimoji="0" lang="en-US" sz="1400" b="1" i="0" u="none" strike="noStrike" cap="none" normalizeH="0" baseline="30000" smtClean="0">
                          <a:ln>
                            <a:noFill/>
                          </a:ln>
                          <a:solidFill>
                            <a:schemeClr val="tx1"/>
                          </a:solidFill>
                          <a:effectLst/>
                          <a:latin typeface="Arial" charset="0"/>
                        </a:rPr>
                        <a:t>0</a:t>
                      </a:r>
                      <a:r>
                        <a:rPr kumimoji="0" lang="en-US" sz="1400" b="1" i="0" u="none" strike="noStrike" cap="none" normalizeH="0" baseline="0" smtClean="0">
                          <a:ln>
                            <a:noFill/>
                          </a:ln>
                          <a:solidFill>
                            <a:schemeClr val="tx1"/>
                          </a:solidFill>
                          <a:effectLst/>
                          <a:latin typeface="Arial" charset="0"/>
                        </a:rPr>
                        <a:t>  + Cl</a:t>
                      </a:r>
                      <a:r>
                        <a:rPr kumimoji="0" lang="en-US" sz="1400" b="1" i="0" u="none" strike="noStrike" cap="none" normalizeH="0" baseline="-25000" smtClean="0">
                          <a:ln>
                            <a:noFill/>
                          </a:ln>
                          <a:solidFill>
                            <a:schemeClr val="tx1"/>
                          </a:solidFill>
                          <a:effectLst/>
                          <a:latin typeface="Arial" charset="0"/>
                        </a:rPr>
                        <a:t>2</a:t>
                      </a:r>
                      <a:r>
                        <a:rPr kumimoji="0" lang="en-US" sz="1400" b="1" i="0" u="none" strike="noStrike" cap="none" normalizeH="0" baseline="0" smtClean="0">
                          <a:ln>
                            <a:noFill/>
                          </a:ln>
                          <a:solidFill>
                            <a:schemeClr val="tx1"/>
                          </a:solidFill>
                          <a:effectLst/>
                          <a:latin typeface="Arial" charset="0"/>
                        </a:rPr>
                        <a:t> </a:t>
                      </a:r>
                      <a:r>
                        <a:rPr kumimoji="0" lang="en-US" sz="1400" b="1" i="0" u="none" strike="noStrike" cap="none" normalizeH="0" baseline="0" smtClean="0">
                          <a:ln>
                            <a:noFill/>
                          </a:ln>
                          <a:solidFill>
                            <a:schemeClr val="tx1"/>
                          </a:solidFill>
                          <a:effectLst/>
                          <a:latin typeface="WP MathA" pitchFamily="2" charset="2"/>
                          <a:sym typeface="Symbol" pitchFamily="18" charset="2"/>
                        </a:rPr>
                        <a:t></a:t>
                      </a:r>
                      <a:r>
                        <a:rPr kumimoji="0" lang="en-US" sz="1400" b="1" i="0" u="none" strike="noStrike" cap="none" normalizeH="0" baseline="0" smtClean="0">
                          <a:ln>
                            <a:noFill/>
                          </a:ln>
                          <a:solidFill>
                            <a:schemeClr val="tx1"/>
                          </a:solidFill>
                          <a:effectLst/>
                          <a:latin typeface="Arial" charset="0"/>
                        </a:rPr>
                        <a:t> HgCl</a:t>
                      </a:r>
                      <a:r>
                        <a:rPr kumimoji="0" lang="en-US" sz="1400" b="1" i="0" u="none" strike="noStrike" cap="none" normalizeH="0" baseline="-25000" smtClean="0">
                          <a:ln>
                            <a:noFill/>
                          </a:ln>
                          <a:solidFill>
                            <a:schemeClr val="tx1"/>
                          </a:solidFill>
                          <a:effectLst/>
                          <a:latin typeface="Arial"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4.0E-18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cm</a:t>
                      </a:r>
                      <a:r>
                        <a:rPr kumimoji="0" lang="en-US" sz="1400" b="0" i="0" u="none" strike="noStrike" cap="none" normalizeH="0" baseline="30000" smtClean="0">
                          <a:ln>
                            <a:noFill/>
                          </a:ln>
                          <a:solidFill>
                            <a:schemeClr val="tx1"/>
                          </a:solidFill>
                          <a:effectLst/>
                          <a:latin typeface="Arial" charset="0"/>
                        </a:rPr>
                        <a:t>3</a:t>
                      </a:r>
                      <a:r>
                        <a:rPr kumimoji="0" lang="en-US" sz="1400" b="0" i="0" u="none" strike="noStrike" cap="none" normalizeH="0" baseline="0" smtClean="0">
                          <a:ln>
                            <a:noFill/>
                          </a:ln>
                          <a:solidFill>
                            <a:schemeClr val="tx1"/>
                          </a:solidFill>
                          <a:effectLst/>
                          <a:latin typeface="Arial" charset="0"/>
                        </a:rPr>
                        <a:t>/molec-sec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Calhoun and Prestbo (2001)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2649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Hg</a:t>
                      </a:r>
                      <a:r>
                        <a:rPr kumimoji="0" lang="en-US" sz="1400" b="1" i="0" u="none" strike="noStrike" cap="none" normalizeH="0" baseline="30000" dirty="0" smtClean="0">
                          <a:ln>
                            <a:noFill/>
                          </a:ln>
                          <a:solidFill>
                            <a:schemeClr val="tx1"/>
                          </a:solidFill>
                          <a:effectLst/>
                          <a:latin typeface="Arial" charset="0"/>
                        </a:rPr>
                        <a:t>0</a:t>
                      </a:r>
                      <a:r>
                        <a:rPr kumimoji="0" lang="en-US" sz="1400" b="1" i="0" u="none" strike="noStrike" cap="none" normalizeH="0" baseline="0" dirty="0" smtClean="0">
                          <a:ln>
                            <a:noFill/>
                          </a:ln>
                          <a:solidFill>
                            <a:schemeClr val="tx1"/>
                          </a:solidFill>
                          <a:effectLst/>
                          <a:latin typeface="Arial" charset="0"/>
                        </a:rPr>
                        <a:t> +OH </a:t>
                      </a:r>
                      <a:r>
                        <a:rPr kumimoji="0" lang="en-US" sz="1400" b="1" i="0" u="none" strike="noStrike" cap="none" normalizeH="0" baseline="0" dirty="0" smtClean="0">
                          <a:ln>
                            <a:noFill/>
                          </a:ln>
                          <a:solidFill>
                            <a:schemeClr val="tx1"/>
                          </a:solidFill>
                          <a:effectLst/>
                          <a:latin typeface="WP MathA" pitchFamily="2" charset="2"/>
                          <a:sym typeface="Symbol" pitchFamily="18" charset="2"/>
                        </a:rPr>
                        <a:t></a:t>
                      </a:r>
                      <a:r>
                        <a:rPr kumimoji="0" lang="en-US" sz="1400" b="1" i="0" u="none" strike="noStrike" cap="none" normalizeH="0" baseline="0" dirty="0" smtClean="0">
                          <a:ln>
                            <a:noFill/>
                          </a:ln>
                          <a:solidFill>
                            <a:schemeClr val="tx1"/>
                          </a:solidFill>
                          <a:effectLst/>
                          <a:latin typeface="Arial" charset="0"/>
                        </a:rPr>
                        <a:t> Hg(p)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8.7E-14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cm</a:t>
                      </a:r>
                      <a:r>
                        <a:rPr kumimoji="0" lang="en-US" sz="1400" b="0" i="0" u="none" strike="noStrike" cap="none" normalizeH="0" baseline="30000" dirty="0" smtClean="0">
                          <a:ln>
                            <a:noFill/>
                          </a:ln>
                          <a:solidFill>
                            <a:schemeClr val="tx1"/>
                          </a:solidFill>
                          <a:effectLst/>
                          <a:latin typeface="Arial" charset="0"/>
                        </a:rPr>
                        <a:t>3</a:t>
                      </a:r>
                      <a:r>
                        <a:rPr kumimoji="0" lang="en-US" sz="1400" b="0" i="0" u="none" strike="noStrike" cap="none" normalizeH="0" baseline="0" dirty="0" smtClean="0">
                          <a:ln>
                            <a:noFill/>
                          </a:ln>
                          <a:solidFill>
                            <a:schemeClr val="tx1"/>
                          </a:solidFill>
                          <a:effectLst/>
                          <a:latin typeface="Arial" charset="0"/>
                        </a:rPr>
                        <a:t>/</a:t>
                      </a:r>
                      <a:r>
                        <a:rPr kumimoji="0" lang="en-US" sz="1400" b="0" i="0" u="none" strike="noStrike" cap="none" normalizeH="0" baseline="0" dirty="0" err="1" smtClean="0">
                          <a:ln>
                            <a:noFill/>
                          </a:ln>
                          <a:solidFill>
                            <a:schemeClr val="tx1"/>
                          </a:solidFill>
                          <a:effectLst/>
                          <a:latin typeface="Arial" charset="0"/>
                        </a:rPr>
                        <a:t>molec</a:t>
                      </a:r>
                      <a:r>
                        <a:rPr kumimoji="0" lang="en-US" sz="1400" b="0" i="0" u="none" strike="noStrike" cap="none" normalizeH="0" baseline="0" dirty="0" smtClean="0">
                          <a:ln>
                            <a:noFill/>
                          </a:ln>
                          <a:solidFill>
                            <a:schemeClr val="tx1"/>
                          </a:solidFill>
                          <a:effectLst/>
                          <a:latin typeface="Arial" charset="0"/>
                        </a:rPr>
                        <a:t>-sec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Arial" charset="0"/>
                        </a:rPr>
                        <a:t>Sommar</a:t>
                      </a:r>
                      <a:r>
                        <a:rPr kumimoji="0" lang="en-US" sz="1400" b="0" i="0" u="none" strike="noStrike" cap="none" normalizeH="0" baseline="0" dirty="0" smtClean="0">
                          <a:ln>
                            <a:noFill/>
                          </a:ln>
                          <a:solidFill>
                            <a:schemeClr val="tx1"/>
                          </a:solidFill>
                          <a:effectLst/>
                          <a:latin typeface="Arial" charset="0"/>
                        </a:rPr>
                        <a:t> et al. (2001)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2649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Hg</a:t>
                      </a:r>
                      <a:r>
                        <a:rPr kumimoji="0" lang="en-US" sz="1400" b="1" i="0" u="none" strike="noStrike" cap="none" normalizeH="0" baseline="30000" dirty="0" smtClean="0">
                          <a:ln>
                            <a:noFill/>
                          </a:ln>
                          <a:solidFill>
                            <a:schemeClr val="tx1"/>
                          </a:solidFill>
                          <a:effectLst/>
                          <a:latin typeface="Arial" charset="0"/>
                        </a:rPr>
                        <a:t>0</a:t>
                      </a:r>
                      <a:r>
                        <a:rPr kumimoji="0" lang="en-US" sz="1400" b="1" i="0" u="none" strike="noStrike" cap="none" normalizeH="0" baseline="0" dirty="0" smtClean="0">
                          <a:ln>
                            <a:noFill/>
                          </a:ln>
                          <a:solidFill>
                            <a:schemeClr val="tx1"/>
                          </a:solidFill>
                          <a:effectLst/>
                          <a:latin typeface="Arial" charset="0"/>
                        </a:rPr>
                        <a:t> + Br </a:t>
                      </a:r>
                      <a:r>
                        <a:rPr kumimoji="0" lang="en-US" sz="1400" b="1" i="0" u="none" strike="noStrike" cap="none" normalizeH="0" baseline="0" dirty="0" smtClean="0">
                          <a:ln>
                            <a:noFill/>
                          </a:ln>
                          <a:solidFill>
                            <a:schemeClr val="tx1"/>
                          </a:solidFill>
                          <a:effectLst/>
                          <a:latin typeface="WP MathA" pitchFamily="2" charset="2"/>
                          <a:sym typeface="Symbol" pitchFamily="18" charset="2"/>
                        </a:rPr>
                        <a:t></a:t>
                      </a:r>
                      <a:r>
                        <a:rPr kumimoji="0" lang="en-US" sz="1400" b="1" i="0" u="none" strike="noStrike" cap="none" normalizeH="0" baseline="0" dirty="0" smtClean="0">
                          <a:ln>
                            <a:noFill/>
                          </a:ln>
                          <a:solidFill>
                            <a:schemeClr val="tx1"/>
                          </a:solidFill>
                          <a:effectLst/>
                          <a:latin typeface="Arial" charset="0"/>
                        </a:rPr>
                        <a:t> HgBr</a:t>
                      </a:r>
                      <a:r>
                        <a:rPr kumimoji="0" lang="en-US" sz="1400" b="1" i="0" u="none" strike="noStrike" cap="none" normalizeH="0" baseline="-25000" dirty="0" smtClean="0">
                          <a:ln>
                            <a:noFill/>
                          </a:ln>
                          <a:solidFill>
                            <a:schemeClr val="tx1"/>
                          </a:solidFill>
                          <a:effectLst/>
                          <a:latin typeface="Arial"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291477">
                <a:tc gridSpan="5">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    </a:t>
                      </a:r>
                      <a:r>
                        <a:rPr kumimoji="0" lang="en-US" sz="1600" b="1" i="1" u="none" strike="noStrike" cap="none" normalizeH="0" baseline="0" smtClean="0">
                          <a:ln>
                            <a:noFill/>
                          </a:ln>
                          <a:solidFill>
                            <a:schemeClr val="tx1"/>
                          </a:solidFill>
                          <a:effectLst/>
                          <a:latin typeface="Arial" charset="0"/>
                        </a:rPr>
                        <a:t>AQUEOUS PHASE REACTIONS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649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rPr>
                        <a:t>Hg</a:t>
                      </a:r>
                      <a:r>
                        <a:rPr kumimoji="0" lang="en-US" sz="1400" b="1" i="0" u="none" strike="noStrike" cap="none" normalizeH="0" baseline="30000" smtClean="0">
                          <a:ln>
                            <a:noFill/>
                          </a:ln>
                          <a:solidFill>
                            <a:schemeClr val="tx1"/>
                          </a:solidFill>
                          <a:effectLst/>
                          <a:latin typeface="Arial" charset="0"/>
                        </a:rPr>
                        <a:t>0</a:t>
                      </a:r>
                      <a:r>
                        <a:rPr kumimoji="0" lang="en-US" sz="1400" b="1" i="0" u="none" strike="noStrike" cap="none" normalizeH="0" baseline="0" smtClean="0">
                          <a:ln>
                            <a:noFill/>
                          </a:ln>
                          <a:solidFill>
                            <a:schemeClr val="tx1"/>
                          </a:solidFill>
                          <a:effectLst/>
                          <a:latin typeface="Arial" charset="0"/>
                        </a:rPr>
                        <a:t> + O</a:t>
                      </a:r>
                      <a:r>
                        <a:rPr kumimoji="0" lang="en-US" sz="1400" b="1" i="0" u="none" strike="noStrike" cap="none" normalizeH="0" baseline="-25000" smtClean="0">
                          <a:ln>
                            <a:noFill/>
                          </a:ln>
                          <a:solidFill>
                            <a:schemeClr val="tx1"/>
                          </a:solidFill>
                          <a:effectLst/>
                          <a:latin typeface="Arial" charset="0"/>
                        </a:rPr>
                        <a:t>3</a:t>
                      </a:r>
                      <a:r>
                        <a:rPr kumimoji="0" lang="en-US" sz="1400" b="1" i="0" u="none" strike="noStrike" cap="none" normalizeH="0" baseline="0" smtClean="0">
                          <a:ln>
                            <a:noFill/>
                          </a:ln>
                          <a:solidFill>
                            <a:schemeClr val="tx1"/>
                          </a:solidFill>
                          <a:effectLst/>
                          <a:latin typeface="Arial" charset="0"/>
                        </a:rPr>
                        <a:t> </a:t>
                      </a:r>
                      <a:r>
                        <a:rPr kumimoji="0" lang="en-US" sz="1400" b="1" i="0" u="none" strike="noStrike" cap="none" normalizeH="0" baseline="0" smtClean="0">
                          <a:ln>
                            <a:noFill/>
                          </a:ln>
                          <a:solidFill>
                            <a:schemeClr val="tx1"/>
                          </a:solidFill>
                          <a:effectLst/>
                          <a:latin typeface="WP MathA" pitchFamily="2" charset="2"/>
                          <a:sym typeface="Symbol" pitchFamily="18" charset="2"/>
                        </a:rPr>
                        <a:t></a:t>
                      </a:r>
                      <a:r>
                        <a:rPr kumimoji="0" lang="en-US" sz="1400" b="1" i="0" u="none" strike="noStrike" cap="none" normalizeH="0" baseline="0" smtClean="0">
                          <a:ln>
                            <a:noFill/>
                          </a:ln>
                          <a:solidFill>
                            <a:schemeClr val="tx1"/>
                          </a:solidFill>
                          <a:effectLst/>
                          <a:latin typeface="Arial" charset="0"/>
                        </a:rPr>
                        <a:t> Hg</a:t>
                      </a:r>
                      <a:r>
                        <a:rPr kumimoji="0" lang="en-US" sz="1400" b="1" i="0" u="none" strike="noStrike" cap="none" normalizeH="0" baseline="30000" smtClean="0">
                          <a:ln>
                            <a:noFill/>
                          </a:ln>
                          <a:solidFill>
                            <a:schemeClr val="tx1"/>
                          </a:solidFill>
                          <a:effectLst/>
                          <a:latin typeface="Arial"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4.7E+7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(molar-sec)</a:t>
                      </a:r>
                      <a:r>
                        <a:rPr kumimoji="0" lang="en-US" sz="1400" b="0" i="0" u="none" strike="noStrike" cap="none" normalizeH="0" baseline="30000" smtClean="0">
                          <a:ln>
                            <a:noFill/>
                          </a:ln>
                          <a:solidFill>
                            <a:schemeClr val="tx1"/>
                          </a:solidFill>
                          <a:effectLst/>
                          <a:latin typeface="Arial" charset="0"/>
                        </a:rPr>
                        <a:t>-1</a:t>
                      </a:r>
                      <a:endParaRPr kumimoji="0" lang="en-US" sz="1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Munthe (1992)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r>
              <a:tr h="2649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Hg</a:t>
                      </a:r>
                      <a:r>
                        <a:rPr kumimoji="0" lang="en-US" sz="1400" b="1" i="0" u="none" strike="noStrike" cap="none" normalizeH="0" baseline="30000" dirty="0" smtClean="0">
                          <a:ln>
                            <a:noFill/>
                          </a:ln>
                          <a:solidFill>
                            <a:schemeClr val="tx1"/>
                          </a:solidFill>
                          <a:effectLst/>
                          <a:latin typeface="Arial" charset="0"/>
                        </a:rPr>
                        <a:t>0</a:t>
                      </a:r>
                      <a:r>
                        <a:rPr kumimoji="0" lang="en-US" sz="1400" b="1" i="0" u="none" strike="noStrike" cap="none" normalizeH="0" baseline="0" dirty="0" smtClean="0">
                          <a:ln>
                            <a:noFill/>
                          </a:ln>
                          <a:solidFill>
                            <a:schemeClr val="tx1"/>
                          </a:solidFill>
                          <a:effectLst/>
                          <a:latin typeface="Arial" charset="0"/>
                        </a:rPr>
                        <a:t>  + OH </a:t>
                      </a:r>
                      <a:r>
                        <a:rPr kumimoji="0" lang="en-US" sz="1400" b="1" i="0" u="none" strike="noStrike" cap="none" normalizeH="0" baseline="0" dirty="0" smtClean="0">
                          <a:ln>
                            <a:noFill/>
                          </a:ln>
                          <a:solidFill>
                            <a:schemeClr val="tx1"/>
                          </a:solidFill>
                          <a:effectLst/>
                          <a:latin typeface="WP MathA" pitchFamily="2" charset="2"/>
                          <a:sym typeface="Symbol" pitchFamily="18" charset="2"/>
                        </a:rPr>
                        <a:t></a:t>
                      </a:r>
                      <a:r>
                        <a:rPr kumimoji="0" lang="en-US" sz="1400" b="1" i="0" u="none" strike="noStrike" cap="none" normalizeH="0" baseline="0" dirty="0" smtClean="0">
                          <a:ln>
                            <a:noFill/>
                          </a:ln>
                          <a:solidFill>
                            <a:schemeClr val="tx1"/>
                          </a:solidFill>
                          <a:effectLst/>
                          <a:latin typeface="Arial" charset="0"/>
                        </a:rPr>
                        <a:t> Hg</a:t>
                      </a:r>
                      <a:r>
                        <a:rPr kumimoji="0" lang="en-US" sz="1400" b="1" i="0" u="none" strike="noStrike" cap="none" normalizeH="0" baseline="30000" dirty="0" smtClean="0">
                          <a:ln>
                            <a:noFill/>
                          </a:ln>
                          <a:solidFill>
                            <a:schemeClr val="tx1"/>
                          </a:solidFill>
                          <a:effectLst/>
                          <a:latin typeface="Arial"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2.0E+9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(molar-sec)</a:t>
                      </a:r>
                      <a:r>
                        <a:rPr kumimoji="0" lang="en-US" sz="1400" b="0" i="0" u="none" strike="noStrike" cap="none" normalizeH="0" baseline="30000" smtClean="0">
                          <a:ln>
                            <a:noFill/>
                          </a:ln>
                          <a:solidFill>
                            <a:schemeClr val="tx1"/>
                          </a:solidFill>
                          <a:effectLst/>
                          <a:latin typeface="Arial" charset="0"/>
                        </a:rPr>
                        <a:t>-1</a:t>
                      </a:r>
                      <a:endParaRPr kumimoji="0" lang="en-US" sz="1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Lin and Pehkonen(1997)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r>
              <a:tr h="4835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rPr>
                        <a:t>HgSO</a:t>
                      </a:r>
                      <a:r>
                        <a:rPr kumimoji="0" lang="en-US" sz="1400" b="1" i="0" u="none" strike="noStrike" cap="none" normalizeH="0" baseline="-25000" smtClean="0">
                          <a:ln>
                            <a:noFill/>
                          </a:ln>
                          <a:solidFill>
                            <a:schemeClr val="tx1"/>
                          </a:solidFill>
                          <a:effectLst/>
                          <a:latin typeface="Arial" charset="0"/>
                        </a:rPr>
                        <a:t>3</a:t>
                      </a:r>
                      <a:r>
                        <a:rPr kumimoji="0" lang="en-US" sz="1400" b="1" i="0" u="none" strike="noStrike" cap="none" normalizeH="0" baseline="0" smtClean="0">
                          <a:ln>
                            <a:noFill/>
                          </a:ln>
                          <a:solidFill>
                            <a:schemeClr val="tx1"/>
                          </a:solidFill>
                          <a:effectLst/>
                          <a:latin typeface="Arial" charset="0"/>
                        </a:rPr>
                        <a:t> </a:t>
                      </a:r>
                      <a:r>
                        <a:rPr kumimoji="0" lang="en-US" sz="1400" b="1" i="0" u="none" strike="noStrike" cap="none" normalizeH="0" baseline="0" smtClean="0">
                          <a:ln>
                            <a:noFill/>
                          </a:ln>
                          <a:solidFill>
                            <a:schemeClr val="tx1"/>
                          </a:solidFill>
                          <a:effectLst/>
                          <a:latin typeface="WP MathA" pitchFamily="2" charset="2"/>
                          <a:sym typeface="Symbol" pitchFamily="18" charset="2"/>
                        </a:rPr>
                        <a:t></a:t>
                      </a:r>
                      <a:r>
                        <a:rPr kumimoji="0" lang="en-US" sz="1400" b="1" i="0" u="none" strike="noStrike" cap="none" normalizeH="0" baseline="0" smtClean="0">
                          <a:ln>
                            <a:noFill/>
                          </a:ln>
                          <a:solidFill>
                            <a:schemeClr val="tx1"/>
                          </a:solidFill>
                          <a:effectLst/>
                          <a:latin typeface="Arial" charset="0"/>
                        </a:rPr>
                        <a:t> Hg</a:t>
                      </a:r>
                      <a:r>
                        <a:rPr kumimoji="0" lang="en-US" sz="1400" b="1" i="0" u="none" strike="noStrike" cap="none" normalizeH="0" baseline="30000" smtClean="0">
                          <a:ln>
                            <a:noFill/>
                          </a:ln>
                          <a:solidFill>
                            <a:schemeClr val="tx1"/>
                          </a:solidFill>
                          <a:effectLst/>
                          <a:latin typeface="Arial" charset="0"/>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gridSpan="3">
                  <a:txBody>
                    <a:bodyPr/>
                    <a:lstStyle/>
                    <a:p>
                      <a:pPr marL="0" marR="0" lvl="0" indent="0" algn="l" defTabSz="914400" rtl="0" eaLnBrk="1" fontAlgn="base" latinLnBrk="0" hangingPunct="1">
                        <a:lnSpc>
                          <a:spcPct val="100000"/>
                        </a:lnSpc>
                        <a:spcBef>
                          <a:spcPts val="25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T*e</a:t>
                      </a:r>
                      <a:r>
                        <a:rPr kumimoji="0" lang="en-US" sz="1400" b="0" i="0" u="none" strike="noStrike" cap="none" normalizeH="0" baseline="30000" dirty="0" smtClean="0">
                          <a:ln>
                            <a:noFill/>
                          </a:ln>
                          <a:solidFill>
                            <a:schemeClr val="tx1"/>
                          </a:solidFill>
                          <a:effectLst/>
                          <a:latin typeface="Arial" charset="0"/>
                        </a:rPr>
                        <a:t>((31.971*T)-12595.0)/T)    </a:t>
                      </a:r>
                      <a:r>
                        <a:rPr kumimoji="0" lang="en-US" sz="1400" b="0" i="0" u="none" strike="noStrike" cap="none" normalizeH="0" baseline="0" dirty="0" smtClean="0">
                          <a:ln>
                            <a:noFill/>
                          </a:ln>
                          <a:solidFill>
                            <a:schemeClr val="tx1"/>
                          </a:solidFill>
                          <a:effectLst/>
                          <a:latin typeface="Arial" charset="0"/>
                        </a:rPr>
                        <a:t>sec</a:t>
                      </a:r>
                      <a:r>
                        <a:rPr kumimoji="0" lang="en-US" sz="1400" b="0" i="0" u="none" strike="noStrike" cap="none" normalizeH="0" baseline="30000" dirty="0" smtClean="0">
                          <a:ln>
                            <a:noFill/>
                          </a:ln>
                          <a:solidFill>
                            <a:schemeClr val="tx1"/>
                          </a:solidFill>
                          <a:effectLst/>
                          <a:latin typeface="Arial" charset="0"/>
                        </a:rPr>
                        <a:t>-1</a:t>
                      </a:r>
                      <a:endParaRPr kumimoji="0" lang="en-US" sz="1400" b="0"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ts val="25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[T = temperature (K)]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hMerge="1">
                  <a:txBody>
                    <a:bodyPr/>
                    <a:lstStyle/>
                    <a:p>
                      <a:endParaRPr lang="en-US"/>
                    </a:p>
                  </a:txBody>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Van Loon et al. (2002)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r>
              <a:tr h="2649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Hg(II)  + HO</a:t>
                      </a:r>
                      <a:r>
                        <a:rPr kumimoji="0" lang="en-US" sz="1400" b="1" i="0" u="none" strike="noStrike" cap="none" normalizeH="0" baseline="-25000" dirty="0" smtClean="0">
                          <a:ln>
                            <a:noFill/>
                          </a:ln>
                          <a:solidFill>
                            <a:schemeClr val="tx1"/>
                          </a:solidFill>
                          <a:effectLst/>
                          <a:latin typeface="Arial" charset="0"/>
                        </a:rPr>
                        <a:t>2</a:t>
                      </a:r>
                      <a:r>
                        <a:rPr kumimoji="0" lang="en-US" sz="1400" b="1" i="0" u="none" strike="noStrike" cap="none" normalizeH="0" baseline="0" dirty="0" smtClean="0">
                          <a:ln>
                            <a:noFill/>
                          </a:ln>
                          <a:solidFill>
                            <a:schemeClr val="tx1"/>
                          </a:solidFill>
                          <a:effectLst/>
                          <a:latin typeface="Arial" charset="0"/>
                        </a:rPr>
                        <a:t> </a:t>
                      </a:r>
                      <a:r>
                        <a:rPr kumimoji="0" lang="en-US" sz="1400" b="1" i="0" u="none" strike="noStrike" cap="none" normalizeH="0" baseline="0" dirty="0" smtClean="0">
                          <a:ln>
                            <a:noFill/>
                          </a:ln>
                          <a:solidFill>
                            <a:schemeClr val="tx1"/>
                          </a:solidFill>
                          <a:effectLst/>
                          <a:latin typeface="WP MathA" pitchFamily="2" charset="2"/>
                          <a:sym typeface="Symbol" pitchFamily="18" charset="2"/>
                        </a:rPr>
                        <a:t></a:t>
                      </a:r>
                      <a:r>
                        <a:rPr kumimoji="0" lang="en-US" sz="1400" b="1" i="0" u="none" strike="noStrike" cap="none" normalizeH="0" baseline="0" dirty="0" smtClean="0">
                          <a:ln>
                            <a:noFill/>
                          </a:ln>
                          <a:solidFill>
                            <a:schemeClr val="tx1"/>
                          </a:solidFill>
                          <a:effectLst/>
                          <a:latin typeface="Arial" charset="0"/>
                        </a:rPr>
                        <a:t> Hg</a:t>
                      </a:r>
                      <a:r>
                        <a:rPr kumimoji="0" lang="en-US" sz="1400" b="1" i="0" u="none" strike="noStrike" cap="none" normalizeH="0" baseline="30000" dirty="0" smtClean="0">
                          <a:ln>
                            <a:noFill/>
                          </a:ln>
                          <a:solidFill>
                            <a:schemeClr val="tx1"/>
                          </a:solidFill>
                          <a:effectLst/>
                          <a:latin typeface="Arial" charset="0"/>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 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(molar-sec)</a:t>
                      </a:r>
                      <a:r>
                        <a:rPr kumimoji="0" lang="en-US" sz="1400" b="0" i="0" u="none" strike="noStrike" cap="none" normalizeH="0" baseline="30000" smtClean="0">
                          <a:ln>
                            <a:noFill/>
                          </a:ln>
                          <a:solidFill>
                            <a:schemeClr val="tx1"/>
                          </a:solidFill>
                          <a:effectLst/>
                          <a:latin typeface="Arial" charset="0"/>
                        </a:rPr>
                        <a:t>-1</a:t>
                      </a:r>
                      <a:endParaRPr kumimoji="0" lang="en-US" sz="1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Gardfeldt &amp; Jonnson (2003)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r>
              <a:tr h="2649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rPr>
                        <a:t>Hg</a:t>
                      </a:r>
                      <a:r>
                        <a:rPr kumimoji="0" lang="en-US" sz="1400" b="1" i="0" u="none" strike="noStrike" cap="none" normalizeH="0" baseline="30000" smtClean="0">
                          <a:ln>
                            <a:noFill/>
                          </a:ln>
                          <a:solidFill>
                            <a:schemeClr val="tx1"/>
                          </a:solidFill>
                          <a:effectLst/>
                          <a:latin typeface="Arial" charset="0"/>
                        </a:rPr>
                        <a:t>0</a:t>
                      </a:r>
                      <a:r>
                        <a:rPr kumimoji="0" lang="en-US" sz="1400" b="1" i="0" u="none" strike="noStrike" cap="none" normalizeH="0" baseline="0" smtClean="0">
                          <a:ln>
                            <a:noFill/>
                          </a:ln>
                          <a:solidFill>
                            <a:schemeClr val="tx1"/>
                          </a:solidFill>
                          <a:effectLst/>
                          <a:latin typeface="Arial" charset="0"/>
                        </a:rPr>
                        <a:t>  + HOCl </a:t>
                      </a:r>
                      <a:r>
                        <a:rPr kumimoji="0" lang="en-US" sz="1400" b="1" i="0" u="none" strike="noStrike" cap="none" normalizeH="0" baseline="0" smtClean="0">
                          <a:ln>
                            <a:noFill/>
                          </a:ln>
                          <a:solidFill>
                            <a:schemeClr val="tx1"/>
                          </a:solidFill>
                          <a:effectLst/>
                          <a:latin typeface="WP MathA" pitchFamily="2" charset="2"/>
                          <a:sym typeface="Symbol" pitchFamily="18" charset="2"/>
                        </a:rPr>
                        <a:t></a:t>
                      </a:r>
                      <a:r>
                        <a:rPr kumimoji="0" lang="en-US" sz="1400" b="1" i="0" u="none" strike="noStrike" cap="none" normalizeH="0" baseline="0" smtClean="0">
                          <a:ln>
                            <a:noFill/>
                          </a:ln>
                          <a:solidFill>
                            <a:schemeClr val="tx1"/>
                          </a:solidFill>
                          <a:effectLst/>
                          <a:latin typeface="Arial" charset="0"/>
                        </a:rPr>
                        <a:t> Hg</a:t>
                      </a:r>
                      <a:r>
                        <a:rPr kumimoji="0" lang="en-US" sz="1400" b="1" i="0" u="none" strike="noStrike" cap="none" normalizeH="0" baseline="30000" smtClean="0">
                          <a:ln>
                            <a:noFill/>
                          </a:ln>
                          <a:solidFill>
                            <a:schemeClr val="tx1"/>
                          </a:solidFill>
                          <a:effectLst/>
                          <a:latin typeface="Arial"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2.1E+6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(molar-sec)</a:t>
                      </a:r>
                      <a:r>
                        <a:rPr kumimoji="0" lang="en-US" sz="1400" b="0" i="0" u="none" strike="noStrike" cap="none" normalizeH="0" baseline="30000" smtClean="0">
                          <a:ln>
                            <a:noFill/>
                          </a:ln>
                          <a:solidFill>
                            <a:schemeClr val="tx1"/>
                          </a:solidFill>
                          <a:effectLst/>
                          <a:latin typeface="Arial" charset="0"/>
                        </a:rPr>
                        <a:t>-1</a:t>
                      </a:r>
                      <a:endParaRPr kumimoji="0" lang="en-US" sz="1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Lin and Pehkonen(1998)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r>
              <a:tr h="2649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rPr>
                        <a:t>Hg</a:t>
                      </a:r>
                      <a:r>
                        <a:rPr kumimoji="0" lang="en-US" sz="1400" b="1" i="0" u="none" strike="noStrike" cap="none" normalizeH="0" baseline="30000" smtClean="0">
                          <a:ln>
                            <a:noFill/>
                          </a:ln>
                          <a:solidFill>
                            <a:schemeClr val="tx1"/>
                          </a:solidFill>
                          <a:effectLst/>
                          <a:latin typeface="Arial" charset="0"/>
                        </a:rPr>
                        <a:t>0</a:t>
                      </a:r>
                      <a:r>
                        <a:rPr kumimoji="0" lang="en-US" sz="1400" b="1" i="0" u="none" strike="noStrike" cap="none" normalizeH="0" baseline="0" smtClean="0">
                          <a:ln>
                            <a:noFill/>
                          </a:ln>
                          <a:solidFill>
                            <a:schemeClr val="tx1"/>
                          </a:solidFill>
                          <a:effectLst/>
                          <a:latin typeface="Arial" charset="0"/>
                        </a:rPr>
                        <a:t>  + OCl</a:t>
                      </a:r>
                      <a:r>
                        <a:rPr kumimoji="0" lang="en-US" sz="1400" b="1" i="0" u="none" strike="noStrike" cap="none" normalizeH="0" baseline="30000" smtClean="0">
                          <a:ln>
                            <a:noFill/>
                          </a:ln>
                          <a:solidFill>
                            <a:schemeClr val="tx1"/>
                          </a:solidFill>
                          <a:effectLst/>
                          <a:latin typeface="Arial" charset="0"/>
                        </a:rPr>
                        <a:t>-1</a:t>
                      </a:r>
                      <a:r>
                        <a:rPr kumimoji="0" lang="en-US" sz="1400" b="1" i="0" u="none" strike="noStrike" cap="none" normalizeH="0" baseline="0" smtClean="0">
                          <a:ln>
                            <a:noFill/>
                          </a:ln>
                          <a:solidFill>
                            <a:schemeClr val="tx1"/>
                          </a:solidFill>
                          <a:effectLst/>
                          <a:latin typeface="Arial" charset="0"/>
                        </a:rPr>
                        <a:t> </a:t>
                      </a:r>
                      <a:r>
                        <a:rPr kumimoji="0" lang="en-US" sz="1400" b="1" i="0" u="none" strike="noStrike" cap="none" normalizeH="0" baseline="0" smtClean="0">
                          <a:ln>
                            <a:noFill/>
                          </a:ln>
                          <a:solidFill>
                            <a:schemeClr val="tx1"/>
                          </a:solidFill>
                          <a:effectLst/>
                          <a:latin typeface="WP MathA" pitchFamily="2" charset="2"/>
                          <a:sym typeface="Symbol" pitchFamily="18" charset="2"/>
                        </a:rPr>
                        <a:t></a:t>
                      </a:r>
                      <a:r>
                        <a:rPr kumimoji="0" lang="en-US" sz="1400" b="1" i="0" u="none" strike="noStrike" cap="none" normalizeH="0" baseline="0" smtClean="0">
                          <a:ln>
                            <a:noFill/>
                          </a:ln>
                          <a:solidFill>
                            <a:schemeClr val="tx1"/>
                          </a:solidFill>
                          <a:effectLst/>
                          <a:latin typeface="Arial" charset="0"/>
                        </a:rPr>
                        <a:t> Hg</a:t>
                      </a:r>
                      <a:r>
                        <a:rPr kumimoji="0" lang="en-US" sz="1400" b="1" i="0" u="none" strike="noStrike" cap="none" normalizeH="0" baseline="30000" smtClean="0">
                          <a:ln>
                            <a:noFill/>
                          </a:ln>
                          <a:solidFill>
                            <a:schemeClr val="tx1"/>
                          </a:solidFill>
                          <a:effectLst/>
                          <a:latin typeface="Arial"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2.0E+6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 (molar-sec)</a:t>
                      </a:r>
                      <a:r>
                        <a:rPr kumimoji="0" lang="en-US" sz="1400" b="0" i="0" u="none" strike="noStrike" cap="none" normalizeH="0" baseline="30000" smtClean="0">
                          <a:ln>
                            <a:noFill/>
                          </a:ln>
                          <a:solidFill>
                            <a:schemeClr val="tx1"/>
                          </a:solidFill>
                          <a:effectLst/>
                          <a:latin typeface="Arial" charset="0"/>
                        </a:rPr>
                        <a:t>-1</a:t>
                      </a:r>
                      <a:endParaRPr kumimoji="0" lang="en-US" sz="1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Lin and Pehkonen(1998)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r>
              <a:tr h="4875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rPr>
                        <a:t>Hg(II)   </a:t>
                      </a:r>
                      <a:r>
                        <a:rPr kumimoji="0" lang="en-US" sz="1400" b="1" i="0" u="none" strike="noStrike" cap="none" normalizeH="0" baseline="0" smtClean="0">
                          <a:ln>
                            <a:noFill/>
                          </a:ln>
                          <a:solidFill>
                            <a:schemeClr val="tx1"/>
                          </a:solidFill>
                          <a:effectLst/>
                          <a:latin typeface="WP MathA" pitchFamily="2" charset="2"/>
                          <a:sym typeface="Symbol" pitchFamily="18" charset="2"/>
                        </a:rPr>
                        <a:t></a:t>
                      </a:r>
                      <a:r>
                        <a:rPr kumimoji="0" lang="en-US" sz="1400" b="1" i="0" u="none" strike="noStrike" cap="none" normalizeH="0" baseline="0" smtClean="0">
                          <a:ln>
                            <a:noFill/>
                          </a:ln>
                          <a:solidFill>
                            <a:schemeClr val="tx1"/>
                          </a:solidFill>
                          <a:effectLst/>
                          <a:latin typeface="Arial" charset="0"/>
                        </a:rPr>
                        <a:t>  Hg(II)</a:t>
                      </a:r>
                      <a:r>
                        <a:rPr kumimoji="0" lang="en-US" sz="1400" b="1" i="0" u="none" strike="noStrike" cap="none" normalizeH="0" baseline="-25000" smtClean="0">
                          <a:ln>
                            <a:noFill/>
                          </a:ln>
                          <a:solidFill>
                            <a:schemeClr val="tx1"/>
                          </a:solidFill>
                          <a:effectLst/>
                          <a:latin typeface="Arial" charset="0"/>
                        </a:rPr>
                        <a:t> (soot)</a:t>
                      </a:r>
                      <a:endParaRPr kumimoji="0" lang="en-US" sz="1400" b="1"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9.0E+2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liters/gram;</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t = 1/hour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ts val="25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eqlbrm: </a:t>
                      </a:r>
                      <a:r>
                        <a:rPr kumimoji="0" lang="en-US" sz="1200" b="0" i="0" u="none" strike="noStrike" cap="none" normalizeH="0" baseline="0" smtClean="0">
                          <a:ln>
                            <a:noFill/>
                          </a:ln>
                          <a:solidFill>
                            <a:schemeClr val="tx1"/>
                          </a:solidFill>
                          <a:effectLst/>
                          <a:latin typeface="Arial" charset="0"/>
                        </a:rPr>
                        <a:t>Seigneur et al. (1998)</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rate: </a:t>
                      </a:r>
                      <a:r>
                        <a:rPr kumimoji="0" lang="en-US" sz="1200" b="0" i="0" u="none" strike="noStrike" cap="none" normalizeH="0" baseline="0" smtClean="0">
                          <a:ln>
                            <a:noFill/>
                          </a:ln>
                          <a:solidFill>
                            <a:schemeClr val="tx1"/>
                          </a:solidFill>
                          <a:effectLst/>
                          <a:latin typeface="Arial" charset="0"/>
                        </a:rPr>
                        <a:t>Bullock &amp; Brehme (2002).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r>
              <a:tr h="4875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Hg</a:t>
                      </a:r>
                      <a:r>
                        <a:rPr kumimoji="0" lang="en-US" sz="1400" b="1" i="0" u="none" strike="noStrike" cap="none" normalizeH="0" baseline="30000" dirty="0" smtClean="0">
                          <a:ln>
                            <a:noFill/>
                          </a:ln>
                          <a:solidFill>
                            <a:schemeClr val="tx1"/>
                          </a:solidFill>
                          <a:effectLst/>
                          <a:latin typeface="Arial" charset="0"/>
                        </a:rPr>
                        <a:t>+2</a:t>
                      </a:r>
                      <a:r>
                        <a:rPr kumimoji="0" lang="en-US" sz="1400" b="1" i="0" u="none" strike="noStrike" cap="none" normalizeH="0" baseline="0" dirty="0" smtClean="0">
                          <a:ln>
                            <a:noFill/>
                          </a:ln>
                          <a:solidFill>
                            <a:schemeClr val="tx1"/>
                          </a:solidFill>
                          <a:effectLst/>
                          <a:latin typeface="Arial" charset="0"/>
                        </a:rPr>
                        <a:t>  + </a:t>
                      </a:r>
                      <a:r>
                        <a:rPr kumimoji="0" lang="en-US" sz="1400" b="1" i="0" u="none" strike="noStrike" cap="none" normalizeH="0" baseline="0" dirty="0" err="1" smtClean="0">
                          <a:ln>
                            <a:noFill/>
                          </a:ln>
                          <a:solidFill>
                            <a:schemeClr val="tx1"/>
                          </a:solidFill>
                          <a:effectLst/>
                          <a:latin typeface="Arial" charset="0"/>
                        </a:rPr>
                        <a:t>hv</a:t>
                      </a:r>
                      <a:r>
                        <a:rPr kumimoji="0" lang="en-US" sz="1400" b="1" i="0" u="none" strike="noStrike" cap="none" normalizeH="0" baseline="0" dirty="0" smtClean="0">
                          <a:ln>
                            <a:noFill/>
                          </a:ln>
                          <a:solidFill>
                            <a:schemeClr val="tx1"/>
                          </a:solidFill>
                          <a:effectLst/>
                          <a:latin typeface="Arial" charset="0"/>
                        </a:rPr>
                        <a:t> </a:t>
                      </a:r>
                      <a:r>
                        <a:rPr kumimoji="0" lang="en-US" sz="1400" b="1" i="0" u="none" strike="noStrike" cap="none" normalizeH="0" baseline="0" dirty="0" smtClean="0">
                          <a:ln>
                            <a:noFill/>
                          </a:ln>
                          <a:solidFill>
                            <a:schemeClr val="tx1"/>
                          </a:solidFill>
                          <a:effectLst/>
                          <a:latin typeface="WP MathA" pitchFamily="2" charset="2"/>
                          <a:sym typeface="Symbol" pitchFamily="18" charset="2"/>
                        </a:rPr>
                        <a:t></a:t>
                      </a:r>
                      <a:r>
                        <a:rPr kumimoji="0" lang="en-US" sz="1400" b="1" i="0" u="none" strike="noStrike" cap="none" normalizeH="0" baseline="0" dirty="0" smtClean="0">
                          <a:ln>
                            <a:noFill/>
                          </a:ln>
                          <a:solidFill>
                            <a:schemeClr val="tx1"/>
                          </a:solidFill>
                          <a:effectLst/>
                          <a:latin typeface="Arial" charset="0"/>
                        </a:rPr>
                        <a:t> Hg</a:t>
                      </a:r>
                      <a:r>
                        <a:rPr kumimoji="0" lang="en-US" sz="1400" b="1" i="0" u="none" strike="noStrike" cap="none" normalizeH="0" baseline="30000" dirty="0" smtClean="0">
                          <a:ln>
                            <a:noFill/>
                          </a:ln>
                          <a:solidFill>
                            <a:schemeClr val="tx1"/>
                          </a:solidFill>
                          <a:effectLst/>
                          <a:latin typeface="Arial" charset="0"/>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3FA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6.0E-7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3FAFF"/>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(sec)</a:t>
                      </a:r>
                      <a:r>
                        <a:rPr kumimoji="0" lang="en-US" sz="1400" b="0" i="0" u="none" strike="noStrike" cap="none" normalizeH="0" baseline="30000" smtClean="0">
                          <a:ln>
                            <a:noFill/>
                          </a:ln>
                          <a:solidFill>
                            <a:schemeClr val="tx1"/>
                          </a:solidFill>
                          <a:effectLst/>
                          <a:latin typeface="Arial" charset="0"/>
                        </a:rPr>
                        <a:t>-1</a:t>
                      </a:r>
                      <a:r>
                        <a:rPr kumimoji="0" lang="en-US" sz="1400" b="0" i="0" u="none" strike="noStrike" cap="none" normalizeH="0" baseline="0" smtClean="0">
                          <a:ln>
                            <a:noFill/>
                          </a:ln>
                          <a:solidFill>
                            <a:schemeClr val="tx1"/>
                          </a:solidFill>
                          <a:effectLst/>
                          <a:latin typeface="Arial" charset="0"/>
                        </a:rPr>
                        <a:t> (maximum)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3FAFF"/>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ts val="25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Xiao et al. (1994);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Bullock and </a:t>
                      </a:r>
                      <a:r>
                        <a:rPr kumimoji="0" lang="en-US" sz="1400" b="0" i="0" u="none" strike="noStrike" cap="none" normalizeH="0" baseline="0" dirty="0" err="1" smtClean="0">
                          <a:ln>
                            <a:noFill/>
                          </a:ln>
                          <a:solidFill>
                            <a:schemeClr val="tx1"/>
                          </a:solidFill>
                          <a:effectLst/>
                          <a:latin typeface="Arial" charset="0"/>
                        </a:rPr>
                        <a:t>Brehme</a:t>
                      </a:r>
                      <a:r>
                        <a:rPr kumimoji="0" lang="en-US" sz="1400" b="0" i="0" u="none" strike="noStrike" cap="none" normalizeH="0" baseline="0" dirty="0" smtClean="0">
                          <a:ln>
                            <a:noFill/>
                          </a:ln>
                          <a:solidFill>
                            <a:schemeClr val="tx1"/>
                          </a:solidFill>
                          <a:effectLst/>
                          <a:latin typeface="Arial" charset="0"/>
                        </a:rPr>
                        <a:t> (2002)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3FAFF"/>
                    </a:solidFill>
                  </a:tcPr>
                </a:tc>
              </a:tr>
            </a:tbl>
          </a:graphicData>
        </a:graphic>
      </p:graphicFrame>
      <p:sp>
        <p:nvSpPr>
          <p:cNvPr id="473177" name="Rectangle 89"/>
          <p:cNvSpPr>
            <a:spLocks noGrp="1" noChangeArrowheads="1"/>
          </p:cNvSpPr>
          <p:nvPr>
            <p:ph type="ctrTitle" idx="4294967295"/>
          </p:nvPr>
        </p:nvSpPr>
        <p:spPr>
          <a:xfrm>
            <a:off x="228600" y="7938"/>
            <a:ext cx="8915400" cy="457200"/>
          </a:xfrm>
        </p:spPr>
        <p:txBody>
          <a:bodyPr/>
          <a:lstStyle/>
          <a:p>
            <a:r>
              <a:rPr lang="en-US" sz="2000" dirty="0" smtClean="0">
                <a:solidFill>
                  <a:srgbClr val="FF0000"/>
                </a:solidFill>
              </a:rPr>
              <a:t>(Evolving) </a:t>
            </a:r>
            <a:r>
              <a:rPr lang="en-US" sz="2000" b="1" dirty="0" smtClean="0"/>
              <a:t>Atmospheric </a:t>
            </a:r>
            <a:r>
              <a:rPr lang="en-US" sz="2000" b="1" dirty="0"/>
              <a:t>Chemical Reaction Scheme for Mercury</a:t>
            </a:r>
          </a:p>
        </p:txBody>
      </p:sp>
      <p:sp>
        <p:nvSpPr>
          <p:cNvPr id="473179" name="Text Box 91"/>
          <p:cNvSpPr txBox="1">
            <a:spLocks noChangeArrowheads="1"/>
          </p:cNvSpPr>
          <p:nvPr/>
        </p:nvSpPr>
        <p:spPr bwMode="auto">
          <a:xfrm>
            <a:off x="315912" y="4664242"/>
            <a:ext cx="369888" cy="457200"/>
          </a:xfrm>
          <a:prstGeom prst="rect">
            <a:avLst/>
          </a:prstGeom>
          <a:noFill/>
          <a:ln w="9525">
            <a:noFill/>
            <a:miter lim="800000"/>
            <a:headEnd/>
            <a:tailEnd/>
          </a:ln>
          <a:effectLst/>
        </p:spPr>
        <p:txBody>
          <a:bodyPr wrap="none">
            <a:spAutoFit/>
          </a:bodyPr>
          <a:lstStyle/>
          <a:p>
            <a:r>
              <a:rPr lang="en-US" sz="2400" b="1" dirty="0" smtClean="0">
                <a:solidFill>
                  <a:srgbClr val="FF0000"/>
                </a:solidFill>
                <a:latin typeface="Calibri"/>
                <a:cs typeface="+mn-cs"/>
              </a:rPr>
              <a:t>?</a:t>
            </a:r>
          </a:p>
        </p:txBody>
      </p:sp>
      <p:sp>
        <p:nvSpPr>
          <p:cNvPr id="473180" name="Text Box 92"/>
          <p:cNvSpPr txBox="1">
            <a:spLocks noChangeArrowheads="1"/>
          </p:cNvSpPr>
          <p:nvPr/>
        </p:nvSpPr>
        <p:spPr bwMode="auto">
          <a:xfrm>
            <a:off x="315912" y="2574758"/>
            <a:ext cx="369888" cy="457200"/>
          </a:xfrm>
          <a:prstGeom prst="rect">
            <a:avLst/>
          </a:prstGeom>
          <a:noFill/>
          <a:ln w="9525">
            <a:noFill/>
            <a:miter lim="800000"/>
            <a:headEnd/>
            <a:tailEnd/>
          </a:ln>
          <a:effectLst/>
        </p:spPr>
        <p:txBody>
          <a:bodyPr wrap="none">
            <a:spAutoFit/>
          </a:bodyPr>
          <a:lstStyle/>
          <a:p>
            <a:r>
              <a:rPr lang="en-US" sz="2400" b="1" dirty="0" smtClean="0">
                <a:solidFill>
                  <a:srgbClr val="FF0000"/>
                </a:solidFill>
                <a:latin typeface="Calibri"/>
                <a:cs typeface="+mn-cs"/>
              </a:rPr>
              <a:t>?</a:t>
            </a:r>
          </a:p>
        </p:txBody>
      </p:sp>
      <p:sp>
        <p:nvSpPr>
          <p:cNvPr id="473181" name="Text Box 93"/>
          <p:cNvSpPr txBox="1">
            <a:spLocks noChangeArrowheads="1"/>
          </p:cNvSpPr>
          <p:nvPr/>
        </p:nvSpPr>
        <p:spPr bwMode="auto">
          <a:xfrm>
            <a:off x="315912" y="1143000"/>
            <a:ext cx="369888" cy="457200"/>
          </a:xfrm>
          <a:prstGeom prst="rect">
            <a:avLst/>
          </a:prstGeom>
          <a:noFill/>
          <a:ln w="9525">
            <a:noFill/>
            <a:miter lim="800000"/>
            <a:headEnd/>
            <a:tailEnd/>
          </a:ln>
          <a:effectLst/>
        </p:spPr>
        <p:txBody>
          <a:bodyPr wrap="none">
            <a:spAutoFit/>
          </a:bodyPr>
          <a:lstStyle/>
          <a:p>
            <a:r>
              <a:rPr lang="en-US" sz="2400" b="1" dirty="0" smtClean="0">
                <a:solidFill>
                  <a:srgbClr val="FF0000"/>
                </a:solidFill>
                <a:latin typeface="Calibri"/>
                <a:cs typeface="+mn-cs"/>
              </a:rPr>
              <a:t>?</a:t>
            </a:r>
          </a:p>
        </p:txBody>
      </p:sp>
      <p:sp>
        <p:nvSpPr>
          <p:cNvPr id="8" name="Text Box 92"/>
          <p:cNvSpPr txBox="1">
            <a:spLocks noChangeArrowheads="1"/>
          </p:cNvSpPr>
          <p:nvPr/>
        </p:nvSpPr>
        <p:spPr bwMode="auto">
          <a:xfrm>
            <a:off x="153282" y="2927684"/>
            <a:ext cx="532518" cy="307777"/>
          </a:xfrm>
          <a:prstGeom prst="rect">
            <a:avLst/>
          </a:prstGeom>
          <a:noFill/>
          <a:ln w="9525">
            <a:noFill/>
            <a:miter lim="800000"/>
            <a:headEnd/>
            <a:tailEnd/>
          </a:ln>
          <a:effectLst/>
        </p:spPr>
        <p:txBody>
          <a:bodyPr wrap="none">
            <a:spAutoFit/>
          </a:bodyPr>
          <a:lstStyle/>
          <a:p>
            <a:r>
              <a:rPr lang="en-US" sz="1400" b="1" dirty="0" smtClean="0">
                <a:solidFill>
                  <a:srgbClr val="FF0000"/>
                </a:solidFill>
                <a:latin typeface="Calibri"/>
                <a:cs typeface="+mn-cs"/>
              </a:rPr>
              <a:t>new</a:t>
            </a:r>
          </a:p>
        </p:txBody>
      </p:sp>
    </p:spTree>
    <p:extLst>
      <p:ext uri="{BB962C8B-B14F-4D97-AF65-F5344CB8AC3E}">
        <p14:creationId xmlns:p14="http://schemas.microsoft.com/office/powerpoint/2010/main" val="338629916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2" name="Picture 2" descr="puff_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0100" y="0"/>
            <a:ext cx="52689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317111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4"/>
          <p:cNvSpPr>
            <a:spLocks noGrp="1"/>
          </p:cNvSpPr>
          <p:nvPr>
            <p:ph type="title"/>
          </p:nvPr>
        </p:nvSpPr>
        <p:spPr>
          <a:xfrm>
            <a:off x="1371600" y="228600"/>
            <a:ext cx="6781800" cy="628650"/>
          </a:xfrm>
        </p:spPr>
        <p:txBody>
          <a:bodyPr/>
          <a:lstStyle/>
          <a:p>
            <a:pPr algn="ctr" eaLnBrk="1" hangingPunct="1"/>
            <a:r>
              <a:rPr lang="en-US" altLang="en-US" sz="3200" smtClean="0"/>
              <a:t>HYSPLIT3: Linear Chemistry</a:t>
            </a:r>
          </a:p>
        </p:txBody>
      </p:sp>
      <p:sp>
        <p:nvSpPr>
          <p:cNvPr id="22531" name="Content Placeholder 5"/>
          <p:cNvSpPr>
            <a:spLocks noGrp="1"/>
          </p:cNvSpPr>
          <p:nvPr>
            <p:ph sz="half" idx="1"/>
          </p:nvPr>
        </p:nvSpPr>
        <p:spPr bwMode="auto">
          <a:xfrm>
            <a:off x="304800" y="1138238"/>
            <a:ext cx="4038600" cy="44338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1800" smtClean="0"/>
              <a:t>Chemical formation and deposition of sulfate was incorporated into HYSPLIT3 in a first attempt to include a chemical module into the system.</a:t>
            </a:r>
          </a:p>
          <a:p>
            <a:r>
              <a:rPr lang="en-US" altLang="en-US" sz="1800" smtClean="0"/>
              <a:t>The application incorporated gas- and aqueous-phase oxidation of sulfur dioxide, and dry and wet removal of SO</a:t>
            </a:r>
            <a:r>
              <a:rPr lang="en-US" altLang="en-US" sz="1800" baseline="-25000" smtClean="0"/>
              <a:t>2</a:t>
            </a:r>
            <a:r>
              <a:rPr lang="en-US" altLang="en-US" sz="1800" smtClean="0"/>
              <a:t> and aerosol SO</a:t>
            </a:r>
            <a:r>
              <a:rPr lang="en-US" altLang="en-US" sz="1800" baseline="-25000" smtClean="0"/>
              <a:t>4</a:t>
            </a:r>
            <a:r>
              <a:rPr lang="en-US" altLang="en-US" sz="1800" baseline="30000" smtClean="0"/>
              <a:t>2-</a:t>
            </a:r>
            <a:r>
              <a:rPr lang="en-US" altLang="en-US" sz="1800" smtClean="0"/>
              <a:t>. </a:t>
            </a:r>
          </a:p>
          <a:p>
            <a:r>
              <a:rPr lang="en-US" altLang="en-US" sz="1800" smtClean="0"/>
              <a:t>Chemical transformations occurred within each Lagrangian puff without any interaction with other puffs. </a:t>
            </a:r>
          </a:p>
          <a:p>
            <a:r>
              <a:rPr lang="en-US" altLang="en-US" sz="1800" smtClean="0"/>
              <a:t>NGM predicted precipitation was used for all removal and chemical conversion calculations.</a:t>
            </a:r>
          </a:p>
        </p:txBody>
      </p:sp>
      <p:pic>
        <p:nvPicPr>
          <p:cNvPr id="22532"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430713" y="1549400"/>
            <a:ext cx="4038600" cy="2870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quarter" idx="10"/>
          </p:nvPr>
        </p:nvSpPr>
        <p:spPr/>
        <p:txBody>
          <a:bodyPr/>
          <a:lstStyle/>
          <a:p>
            <a:pPr>
              <a:defRPr/>
            </a:pPr>
            <a:r>
              <a:rPr lang="en-US" smtClean="0"/>
              <a:t>8/13/2015</a:t>
            </a:r>
            <a:endParaRPr lang="en-US" dirty="0"/>
          </a:p>
        </p:txBody>
      </p:sp>
      <p:sp>
        <p:nvSpPr>
          <p:cNvPr id="22534" name="TextBox 5"/>
          <p:cNvSpPr txBox="1">
            <a:spLocks noChangeArrowheads="1"/>
          </p:cNvSpPr>
          <p:nvPr/>
        </p:nvSpPr>
        <p:spPr bwMode="auto">
          <a:xfrm>
            <a:off x="4495800" y="4430713"/>
            <a:ext cx="4140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600"/>
              <a:t>Rolph </a:t>
            </a:r>
            <a:r>
              <a:rPr lang="en-US" altLang="en-US" sz="1600" i="1"/>
              <a:t>et a</a:t>
            </a:r>
            <a:r>
              <a:rPr lang="en-US" altLang="en-US" sz="1600"/>
              <a:t>l, 1992 </a:t>
            </a:r>
            <a:r>
              <a:rPr lang="en-US" altLang="en-US" sz="1600" i="1"/>
              <a:t>Atmospheric Environment</a:t>
            </a:r>
          </a:p>
        </p:txBody>
      </p:sp>
      <p:sp>
        <p:nvSpPr>
          <p:cNvPr id="22535" name="TextBox 8"/>
          <p:cNvSpPr txBox="1">
            <a:spLocks noChangeArrowheads="1"/>
          </p:cNvSpPr>
          <p:nvPr/>
        </p:nvSpPr>
        <p:spPr bwMode="auto">
          <a:xfrm>
            <a:off x="4648200" y="1154113"/>
            <a:ext cx="3467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t>Sulfur dioxide air concentrations</a:t>
            </a:r>
          </a:p>
        </p:txBody>
      </p:sp>
      <p:sp>
        <p:nvSpPr>
          <p:cNvPr id="3" name="Footer Placeholder 2"/>
          <p:cNvSpPr>
            <a:spLocks noGrp="1"/>
          </p:cNvSpPr>
          <p:nvPr>
            <p:ph type="ftr" sz="quarter" idx="11"/>
          </p:nvPr>
        </p:nvSpPr>
        <p:spPr/>
        <p:txBody>
          <a:bodyPr/>
          <a:lstStyle/>
          <a:p>
            <a:pPr>
              <a:defRPr/>
            </a:pPr>
            <a:r>
              <a:rPr lang="en-US" smtClean="0"/>
              <a:t>Air Resources Laboratory</a:t>
            </a:r>
            <a:endParaRPr lang="en-US"/>
          </a:p>
        </p:txBody>
      </p:sp>
      <p:sp>
        <p:nvSpPr>
          <p:cNvPr id="4" name="Slide Number Placeholder 3"/>
          <p:cNvSpPr>
            <a:spLocks noGrp="1"/>
          </p:cNvSpPr>
          <p:nvPr>
            <p:ph type="sldNum" sz="quarter" idx="12"/>
          </p:nvPr>
        </p:nvSpPr>
        <p:spPr/>
        <p:txBody>
          <a:bodyPr/>
          <a:lstStyle/>
          <a:p>
            <a:pPr>
              <a:defRPr/>
            </a:pPr>
            <a:fld id="{64BD89D5-348A-4ED5-918D-1EBBFE8E6B0E}" type="slidenum">
              <a:rPr lang="en-US" smtClean="0"/>
              <a:pPr>
                <a:defRPr/>
              </a:pPr>
              <a:t>84</a:t>
            </a:fld>
            <a:endParaRPr lang="en-US"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7"/>
          <p:cNvSpPr>
            <a:spLocks noGrp="1"/>
          </p:cNvSpPr>
          <p:nvPr>
            <p:ph type="title"/>
          </p:nvPr>
        </p:nvSpPr>
        <p:spPr>
          <a:xfrm>
            <a:off x="1752600" y="209550"/>
            <a:ext cx="6705600" cy="552450"/>
          </a:xfrm>
        </p:spPr>
        <p:txBody>
          <a:bodyPr/>
          <a:lstStyle/>
          <a:p>
            <a:r>
              <a:rPr lang="en-US" altLang="en-US" sz="3200" smtClean="0"/>
              <a:t>SO</a:t>
            </a:r>
            <a:r>
              <a:rPr lang="en-US" altLang="en-US" sz="3200" baseline="-25000" smtClean="0"/>
              <a:t>2</a:t>
            </a:r>
            <a:r>
              <a:rPr lang="en-US" altLang="en-US" sz="3200" smtClean="0"/>
              <a:t> Air Concentration Time Series</a:t>
            </a:r>
          </a:p>
        </p:txBody>
      </p:sp>
      <p:pic>
        <p:nvPicPr>
          <p:cNvPr id="23555"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84288" y="990600"/>
            <a:ext cx="6640512" cy="5011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4"/>
          <p:cNvSpPr>
            <a:spLocks noGrp="1"/>
          </p:cNvSpPr>
          <p:nvPr>
            <p:ph type="dt" sz="quarter" idx="10"/>
          </p:nvPr>
        </p:nvSpPr>
        <p:spPr/>
        <p:txBody>
          <a:bodyPr/>
          <a:lstStyle/>
          <a:p>
            <a:pPr>
              <a:defRPr/>
            </a:pPr>
            <a:r>
              <a:rPr lang="en-US" smtClean="0"/>
              <a:t>8/13/2015</a:t>
            </a:r>
            <a:endParaRPr lang="en-US" dirty="0"/>
          </a:p>
        </p:txBody>
      </p:sp>
      <p:sp>
        <p:nvSpPr>
          <p:cNvPr id="2" name="Footer Placeholder 1"/>
          <p:cNvSpPr>
            <a:spLocks noGrp="1"/>
          </p:cNvSpPr>
          <p:nvPr>
            <p:ph type="ftr" sz="quarter" idx="11"/>
          </p:nvPr>
        </p:nvSpPr>
        <p:spPr/>
        <p:txBody>
          <a:bodyPr/>
          <a:lstStyle/>
          <a:p>
            <a:pPr>
              <a:defRPr/>
            </a:pPr>
            <a:r>
              <a:rPr lang="en-US" smtClean="0"/>
              <a:t>Air Resources Laboratory</a:t>
            </a:r>
            <a:endParaRPr lang="en-US"/>
          </a:p>
        </p:txBody>
      </p:sp>
      <p:sp>
        <p:nvSpPr>
          <p:cNvPr id="3" name="Slide Number Placeholder 2"/>
          <p:cNvSpPr>
            <a:spLocks noGrp="1"/>
          </p:cNvSpPr>
          <p:nvPr>
            <p:ph type="sldNum" sz="quarter" idx="12"/>
          </p:nvPr>
        </p:nvSpPr>
        <p:spPr/>
        <p:txBody>
          <a:bodyPr/>
          <a:lstStyle/>
          <a:p>
            <a:pPr>
              <a:defRPr/>
            </a:pPr>
            <a:fld id="{F5D55CA4-2075-4A37-A939-AB7204927398}" type="slidenum">
              <a:rPr lang="en-US" smtClean="0"/>
              <a:pPr>
                <a:defRPr/>
              </a:pPr>
              <a:t>85</a:t>
            </a:fld>
            <a:endParaRPr lang="en-US"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4"/>
          <p:cNvSpPr>
            <a:spLocks noGrp="1"/>
          </p:cNvSpPr>
          <p:nvPr>
            <p:ph type="title"/>
          </p:nvPr>
        </p:nvSpPr>
        <p:spPr>
          <a:xfrm>
            <a:off x="990600" y="152400"/>
            <a:ext cx="7924800" cy="533400"/>
          </a:xfrm>
        </p:spPr>
        <p:txBody>
          <a:bodyPr/>
          <a:lstStyle/>
          <a:p>
            <a:pPr algn="ctr" eaLnBrk="1" hangingPunct="1"/>
            <a:r>
              <a:rPr lang="en-US" altLang="en-US" sz="3200" smtClean="0"/>
              <a:t>HYSPLIT 3 for Semi-Volatile (SV) Pollutants</a:t>
            </a:r>
          </a:p>
        </p:txBody>
      </p:sp>
      <p:sp>
        <p:nvSpPr>
          <p:cNvPr id="2" name="Date Placeholder 1"/>
          <p:cNvSpPr>
            <a:spLocks noGrp="1"/>
          </p:cNvSpPr>
          <p:nvPr>
            <p:ph type="dt" sz="quarter" idx="10"/>
          </p:nvPr>
        </p:nvSpPr>
        <p:spPr/>
        <p:txBody>
          <a:bodyPr/>
          <a:lstStyle/>
          <a:p>
            <a:pPr>
              <a:defRPr/>
            </a:pPr>
            <a:r>
              <a:rPr lang="en-US" smtClean="0">
                <a:solidFill>
                  <a:srgbClr val="04617B">
                    <a:shade val="90000"/>
                  </a:srgbClr>
                </a:solidFill>
              </a:rPr>
              <a:t>8/13/2015</a:t>
            </a:r>
            <a:endParaRPr lang="en-US" dirty="0">
              <a:solidFill>
                <a:srgbClr val="04617B">
                  <a:shade val="90000"/>
                </a:srgbClr>
              </a:solidFill>
            </a:endParaRPr>
          </a:p>
        </p:txBody>
      </p:sp>
      <p:sp>
        <p:nvSpPr>
          <p:cNvPr id="3" name="Footer Placeholder 2"/>
          <p:cNvSpPr>
            <a:spLocks noGrp="1"/>
          </p:cNvSpPr>
          <p:nvPr>
            <p:ph type="ftr" sz="quarter" idx="11"/>
          </p:nvPr>
        </p:nvSpPr>
        <p:spPr/>
        <p:txBody>
          <a:bodyPr/>
          <a:lstStyle/>
          <a:p>
            <a:pPr>
              <a:defRPr/>
            </a:pPr>
            <a:r>
              <a:rPr lang="en-US" dirty="0" smtClean="0">
                <a:solidFill>
                  <a:srgbClr val="04617B">
                    <a:shade val="90000"/>
                  </a:srgbClr>
                </a:solidFill>
              </a:rPr>
              <a:t>Air Resources Laboratory</a:t>
            </a:r>
            <a:endParaRPr lang="en-US" dirty="0">
              <a:solidFill>
                <a:srgbClr val="04617B">
                  <a:shade val="90000"/>
                </a:srgbClr>
              </a:solidFill>
            </a:endParaRPr>
          </a:p>
        </p:txBody>
      </p:sp>
      <p:sp>
        <p:nvSpPr>
          <p:cNvPr id="4" name="Slide Number Placeholder 3"/>
          <p:cNvSpPr>
            <a:spLocks noGrp="1"/>
          </p:cNvSpPr>
          <p:nvPr>
            <p:ph type="sldNum" sz="quarter" idx="12"/>
          </p:nvPr>
        </p:nvSpPr>
        <p:spPr/>
        <p:txBody>
          <a:bodyPr/>
          <a:lstStyle/>
          <a:p>
            <a:pPr>
              <a:defRPr/>
            </a:pPr>
            <a:fld id="{BF7561FA-CA19-445C-A720-6B0C8E2C2AE5}" type="slidenum">
              <a:rPr lang="en-US" smtClean="0">
                <a:solidFill>
                  <a:srgbClr val="04617B">
                    <a:shade val="90000"/>
                  </a:srgbClr>
                </a:solidFill>
              </a:rPr>
              <a:pPr>
                <a:defRPr/>
              </a:pPr>
              <a:t>86</a:t>
            </a:fld>
            <a:endParaRPr lang="en-US" dirty="0">
              <a:solidFill>
                <a:srgbClr val="04617B">
                  <a:shade val="90000"/>
                </a:srgbClr>
              </a:solidFill>
            </a:endParaRPr>
          </a:p>
        </p:txBody>
      </p:sp>
      <p:sp>
        <p:nvSpPr>
          <p:cNvPr id="24582" name="Content Placeholder 2"/>
          <p:cNvSpPr>
            <a:spLocks noGrp="1"/>
          </p:cNvSpPr>
          <p:nvPr>
            <p:ph idx="1"/>
          </p:nvPr>
        </p:nvSpPr>
        <p:spPr bwMode="auto">
          <a:xfrm>
            <a:off x="228600" y="1155700"/>
            <a:ext cx="4191000" cy="5003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eaLnBrk="1" hangingPunct="1"/>
            <a:r>
              <a:rPr lang="en-US" altLang="en-US" sz="1900" smtClean="0"/>
              <a:t>HYSPLIT-3 modified with vapor particle partitioning and OH oxidation of PCDD/F</a:t>
            </a:r>
          </a:p>
          <a:p>
            <a:pPr eaLnBrk="1" hangingPunct="1"/>
            <a:r>
              <a:rPr lang="en-US" altLang="en-US" sz="1900" smtClean="0"/>
              <a:t>Simulations of unit source emissions of specific congeners from “standard source” locations to develop an Air Transfer Coefficient (ATC) matrix</a:t>
            </a:r>
          </a:p>
          <a:p>
            <a:pPr eaLnBrk="1" hangingPunct="1"/>
            <a:r>
              <a:rPr lang="en-US" altLang="en-US" sz="1900" smtClean="0"/>
              <a:t>Estimate actual impact of each source in a U.S./Canadian dioxin emissions inventory using chemical and spatial interpolation</a:t>
            </a:r>
          </a:p>
          <a:p>
            <a:pPr eaLnBrk="1" hangingPunct="1"/>
            <a:r>
              <a:rPr lang="en-US" altLang="en-US" sz="1900" smtClean="0"/>
              <a:t>Compare measured and modeled air concentrations</a:t>
            </a:r>
          </a:p>
          <a:p>
            <a:pPr eaLnBrk="1" hangingPunct="1"/>
            <a:r>
              <a:rPr lang="en-US" altLang="en-US" sz="1900" smtClean="0"/>
              <a:t>Estimate detailed source-receptor information for atmospheric deposition</a:t>
            </a:r>
            <a:endParaRPr lang="en-US" altLang="en-US" smtClean="0"/>
          </a:p>
        </p:txBody>
      </p:sp>
      <p:grpSp>
        <p:nvGrpSpPr>
          <p:cNvPr id="24583" name="Group 8"/>
          <p:cNvGrpSpPr>
            <a:grpSpLocks/>
          </p:cNvGrpSpPr>
          <p:nvPr/>
        </p:nvGrpSpPr>
        <p:grpSpPr bwMode="auto">
          <a:xfrm>
            <a:off x="4800600" y="836613"/>
            <a:ext cx="3886200" cy="2744787"/>
            <a:chOff x="4800600" y="837127"/>
            <a:chExt cx="3886200" cy="2744273"/>
          </a:xfrm>
        </p:grpSpPr>
        <p:pic>
          <p:nvPicPr>
            <p:cNvPr id="24589" name="Picture 6"/>
            <p:cNvPicPr>
              <a:picLocks noChangeAspect="1"/>
            </p:cNvPicPr>
            <p:nvPr/>
          </p:nvPicPr>
          <p:blipFill>
            <a:blip r:embed="rId3" cstate="print">
              <a:extLst>
                <a:ext uri="{28A0092B-C50C-407E-A947-70E740481C1C}">
                  <a14:useLocalDpi xmlns:a14="http://schemas.microsoft.com/office/drawing/2010/main" val="0"/>
                </a:ext>
              </a:extLst>
            </a:blip>
            <a:srcRect l="5232" t="12207" r="6538" b="8450"/>
            <a:stretch>
              <a:fillRect/>
            </a:stretch>
          </p:blipFill>
          <p:spPr bwMode="auto">
            <a:xfrm>
              <a:off x="4846320" y="837127"/>
              <a:ext cx="3840480" cy="2668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4800600" y="3352843"/>
              <a:ext cx="457200" cy="228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grpSp>
        <p:nvGrpSpPr>
          <p:cNvPr id="24584" name="Group 10"/>
          <p:cNvGrpSpPr>
            <a:grpSpLocks/>
          </p:cNvGrpSpPr>
          <p:nvPr/>
        </p:nvGrpSpPr>
        <p:grpSpPr bwMode="auto">
          <a:xfrm>
            <a:off x="4541838" y="3570288"/>
            <a:ext cx="4373562" cy="2754312"/>
            <a:chOff x="4541229" y="3569590"/>
            <a:chExt cx="4374171" cy="2755010"/>
          </a:xfrm>
        </p:grpSpPr>
        <p:pic>
          <p:nvPicPr>
            <p:cNvPr id="24587" name="Picture 5"/>
            <p:cNvPicPr>
              <a:picLocks noChangeAspect="1"/>
            </p:cNvPicPr>
            <p:nvPr/>
          </p:nvPicPr>
          <p:blipFill>
            <a:blip r:embed="rId4" cstate="print">
              <a:extLst>
                <a:ext uri="{28A0092B-C50C-407E-A947-70E740481C1C}">
                  <a14:useLocalDpi xmlns:a14="http://schemas.microsoft.com/office/drawing/2010/main" val="0"/>
                </a:ext>
              </a:extLst>
            </a:blip>
            <a:srcRect l="13504" t="6667" r="14302" b="34743"/>
            <a:stretch>
              <a:fillRect/>
            </a:stretch>
          </p:blipFill>
          <p:spPr bwMode="auto">
            <a:xfrm>
              <a:off x="4541229" y="3581400"/>
              <a:ext cx="437417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4541229" y="3569590"/>
              <a:ext cx="563640" cy="2286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13" name="Right Arrow 12"/>
          <p:cNvSpPr/>
          <p:nvPr/>
        </p:nvSpPr>
        <p:spPr>
          <a:xfrm>
            <a:off x="4419600" y="2514600"/>
            <a:ext cx="685800" cy="228600"/>
          </a:xfrm>
          <a:prstGeom prst="rightArrow">
            <a:avLst/>
          </a:prstGeom>
          <a:solidFill>
            <a:srgbClr val="FF818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6" name="Right Arrow 15"/>
          <p:cNvSpPr/>
          <p:nvPr/>
        </p:nvSpPr>
        <p:spPr>
          <a:xfrm>
            <a:off x="3733800" y="4876800"/>
            <a:ext cx="685800" cy="228600"/>
          </a:xfrm>
          <a:prstGeom prst="rightArrow">
            <a:avLst/>
          </a:prstGeom>
          <a:solidFill>
            <a:srgbClr val="FF818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r>
              <a:rPr lang="en-US" smtClean="0">
                <a:solidFill>
                  <a:srgbClr val="04617B">
                    <a:shade val="90000"/>
                  </a:srgbClr>
                </a:solidFill>
              </a:rPr>
              <a:t>8/13/2015</a:t>
            </a:r>
            <a:endParaRPr lang="en-US" dirty="0">
              <a:solidFill>
                <a:srgbClr val="04617B">
                  <a:shade val="90000"/>
                </a:srgbClr>
              </a:solidFill>
            </a:endParaRPr>
          </a:p>
        </p:txBody>
      </p:sp>
      <p:sp>
        <p:nvSpPr>
          <p:cNvPr id="3" name="Footer Placeholder 2"/>
          <p:cNvSpPr>
            <a:spLocks noGrp="1"/>
          </p:cNvSpPr>
          <p:nvPr>
            <p:ph type="ftr" sz="quarter" idx="11"/>
          </p:nvPr>
        </p:nvSpPr>
        <p:spPr/>
        <p:txBody>
          <a:bodyPr/>
          <a:lstStyle/>
          <a:p>
            <a:pPr>
              <a:defRPr/>
            </a:pPr>
            <a:r>
              <a:rPr lang="en-US" smtClean="0">
                <a:solidFill>
                  <a:srgbClr val="04617B">
                    <a:shade val="90000"/>
                  </a:srgbClr>
                </a:solidFill>
              </a:rPr>
              <a:t>Air Resources Laboratory</a:t>
            </a:r>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pPr>
              <a:defRPr/>
            </a:pPr>
            <a:fld id="{FAE4CEE8-4448-455F-9049-ED5F46CD2F05}" type="slidenum">
              <a:rPr lang="en-US" smtClean="0">
                <a:solidFill>
                  <a:srgbClr val="04617B">
                    <a:shade val="90000"/>
                  </a:srgbClr>
                </a:solidFill>
              </a:rPr>
              <a:pPr>
                <a:defRPr/>
              </a:pPr>
              <a:t>87</a:t>
            </a:fld>
            <a:endParaRPr lang="en-US" dirty="0">
              <a:solidFill>
                <a:srgbClr val="04617B">
                  <a:shade val="90000"/>
                </a:srgbClr>
              </a:solidFill>
            </a:endParaRPr>
          </a:p>
        </p:txBody>
      </p:sp>
      <p:pic>
        <p:nvPicPr>
          <p:cNvPr id="25605" name="Picture 2" descr="D:\0_new_master_ES&amp;T_dioxin_great lakes\ppt_slides_from_paper\contrib.jpg"/>
          <p:cNvPicPr>
            <a:picLocks noChangeAspect="1" noChangeArrowheads="1"/>
          </p:cNvPicPr>
          <p:nvPr/>
        </p:nvPicPr>
        <p:blipFill>
          <a:blip r:embed="rId3">
            <a:extLst>
              <a:ext uri="{28A0092B-C50C-407E-A947-70E740481C1C}">
                <a14:useLocalDpi xmlns:a14="http://schemas.microsoft.com/office/drawing/2010/main" val="0"/>
              </a:ext>
            </a:extLst>
          </a:blip>
          <a:srcRect t="7025" b="20374"/>
          <a:stretch>
            <a:fillRect/>
          </a:stretch>
        </p:blipFill>
        <p:spPr bwMode="auto">
          <a:xfrm>
            <a:off x="4800600" y="795338"/>
            <a:ext cx="390683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4" descr="D:\0_new_master_ES&amp;T_dioxin_great lakes\ppt_slides_from_paper\emissions.jpg"/>
          <p:cNvPicPr>
            <a:picLocks noChangeAspect="1" noChangeArrowheads="1"/>
          </p:cNvPicPr>
          <p:nvPr/>
        </p:nvPicPr>
        <p:blipFill>
          <a:blip r:embed="rId4">
            <a:extLst>
              <a:ext uri="{28A0092B-C50C-407E-A947-70E740481C1C}">
                <a14:useLocalDpi xmlns:a14="http://schemas.microsoft.com/office/drawing/2010/main" val="0"/>
              </a:ext>
            </a:extLst>
          </a:blip>
          <a:srcRect t="5620" b="24590"/>
          <a:stretch>
            <a:fillRect/>
          </a:stretch>
        </p:blipFill>
        <p:spPr bwMode="auto">
          <a:xfrm>
            <a:off x="304800" y="762000"/>
            <a:ext cx="4114800" cy="485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Title 4"/>
          <p:cNvSpPr txBox="1">
            <a:spLocks/>
          </p:cNvSpPr>
          <p:nvPr/>
        </p:nvSpPr>
        <p:spPr bwMode="auto">
          <a:xfrm>
            <a:off x="990600" y="152400"/>
            <a:ext cx="7924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3200">
                <a:latin typeface="Calibri" pitchFamily="34" charset="0"/>
              </a:rPr>
              <a:t>HYSPLIT 3 for Semi-Volatile (SV) Pollutants</a:t>
            </a:r>
          </a:p>
        </p:txBody>
      </p:sp>
      <p:sp>
        <p:nvSpPr>
          <p:cNvPr id="25608" name="Rectangle 18"/>
          <p:cNvSpPr>
            <a:spLocks noChangeArrowheads="1"/>
          </p:cNvSpPr>
          <p:nvPr/>
        </p:nvSpPr>
        <p:spPr bwMode="auto">
          <a:xfrm>
            <a:off x="838200" y="5553075"/>
            <a:ext cx="3657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a:t>Geographical Distribution of U.S. and Canadian 1996 dioxin emissions</a:t>
            </a:r>
          </a:p>
        </p:txBody>
      </p:sp>
      <p:sp>
        <p:nvSpPr>
          <p:cNvPr id="25609" name="Rectangle 20"/>
          <p:cNvSpPr>
            <a:spLocks noChangeArrowheads="1"/>
          </p:cNvSpPr>
          <p:nvPr/>
        </p:nvSpPr>
        <p:spPr bwMode="auto">
          <a:xfrm>
            <a:off x="4648200" y="5553075"/>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a:t>Geographical distribution of the estimated contributions to the 1996 atmospheric deposition of dioxin to Lake Superior</a:t>
            </a:r>
          </a:p>
        </p:txBody>
      </p:sp>
      <p:cxnSp>
        <p:nvCxnSpPr>
          <p:cNvPr id="24" name="Straight Arrow Connector 23"/>
          <p:cNvCxnSpPr/>
          <p:nvPr/>
        </p:nvCxnSpPr>
        <p:spPr>
          <a:xfrm flipH="1">
            <a:off x="7353300" y="2684463"/>
            <a:ext cx="504825" cy="7366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611" name="TextBox 21"/>
          <p:cNvSpPr txBox="1">
            <a:spLocks noChangeArrowheads="1"/>
          </p:cNvSpPr>
          <p:nvPr/>
        </p:nvSpPr>
        <p:spPr bwMode="auto">
          <a:xfrm>
            <a:off x="7620000" y="2286000"/>
            <a:ext cx="715963" cy="461963"/>
          </a:xfrm>
          <a:prstGeom prst="rect">
            <a:avLst/>
          </a:prstGeom>
          <a:solidFill>
            <a:schemeClr val="bg1"/>
          </a:solidFill>
          <a:ln w="9525">
            <a:solidFill>
              <a:schemeClr val="tx1"/>
            </a:solidFill>
            <a:miter lim="800000"/>
            <a:headEnd/>
            <a:tailEnd/>
          </a:ln>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1200"/>
              <a:t>Lake </a:t>
            </a:r>
          </a:p>
          <a:p>
            <a:pPr algn="ctr" eaLnBrk="1" hangingPunct="1"/>
            <a:r>
              <a:rPr lang="en-US" altLang="en-US" sz="1200"/>
              <a:t>Superior</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4"/>
          <p:cNvSpPr>
            <a:spLocks noGrp="1"/>
          </p:cNvSpPr>
          <p:nvPr>
            <p:ph type="title"/>
          </p:nvPr>
        </p:nvSpPr>
        <p:spPr>
          <a:xfrm>
            <a:off x="990600" y="152400"/>
            <a:ext cx="7924800" cy="533400"/>
          </a:xfrm>
        </p:spPr>
        <p:txBody>
          <a:bodyPr/>
          <a:lstStyle/>
          <a:p>
            <a:pPr algn="ctr" eaLnBrk="1" hangingPunct="1"/>
            <a:r>
              <a:rPr lang="en-US" altLang="en-US" sz="3200" smtClean="0"/>
              <a:t>HYSPLIT 4: Including 3D Particle Dispersion</a:t>
            </a:r>
          </a:p>
        </p:txBody>
      </p:sp>
      <p:sp>
        <p:nvSpPr>
          <p:cNvPr id="26627" name="Text Placeholder 6"/>
          <p:cNvSpPr>
            <a:spLocks noGrp="1"/>
          </p:cNvSpPr>
          <p:nvPr>
            <p:ph type="body" idx="2"/>
          </p:nvPr>
        </p:nvSpPr>
        <p:spPr bwMode="auto">
          <a:xfrm>
            <a:off x="1371600" y="1143000"/>
            <a:ext cx="6858000" cy="5181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p>
            <a:pPr marL="285750" indent="-285750" eaLnBrk="1" hangingPunct="1">
              <a:buFont typeface="Arial" charset="0"/>
              <a:buChar char="•"/>
            </a:pPr>
            <a:r>
              <a:rPr lang="en-US" altLang="en-US" sz="1800" smtClean="0"/>
              <a:t>Includes an automated method of simultaneously using multiple meteorological grids such that the computation always uses the finest spatial resolution available at the time and location of the puff</a:t>
            </a:r>
          </a:p>
          <a:p>
            <a:pPr marL="285750" indent="-285750" eaLnBrk="1" hangingPunct="1">
              <a:buFont typeface="Arial" charset="0"/>
              <a:buChar char="•"/>
            </a:pPr>
            <a:r>
              <a:rPr lang="en-US" altLang="en-US" sz="1800" smtClean="0"/>
              <a:t>Pre-processors were developed for many different meteorological models (WRF, RAMS, MM5, ECMWF) to convert data to the ARL format, in addition to the archives of existing NOAA models</a:t>
            </a:r>
          </a:p>
          <a:p>
            <a:pPr marL="285750" indent="-285750" eaLnBrk="1" hangingPunct="1">
              <a:buFont typeface="Arial" charset="0"/>
              <a:buChar char="•"/>
            </a:pPr>
            <a:r>
              <a:rPr lang="en-US" altLang="en-US" sz="1800" smtClean="0"/>
              <a:t>Multiple parameterizations to estimate the stability from gradients of meteorological variables</a:t>
            </a:r>
          </a:p>
          <a:p>
            <a:pPr marL="285750" indent="-285750" eaLnBrk="1" hangingPunct="1">
              <a:buFont typeface="Arial" charset="0"/>
              <a:buChar char="•"/>
            </a:pPr>
            <a:r>
              <a:rPr lang="en-US" altLang="en-US" sz="1800" smtClean="0"/>
              <a:t>Multiple options to convert stability into dispersion values (diffusivity profiles, turbulent kinetic energy, velocity variance)</a:t>
            </a:r>
          </a:p>
          <a:p>
            <a:pPr marL="285750" indent="-285750" eaLnBrk="1" hangingPunct="1">
              <a:buFont typeface="Arial" charset="0"/>
              <a:buChar char="•"/>
            </a:pPr>
            <a:r>
              <a:rPr lang="en-US" altLang="en-US" sz="1800" smtClean="0"/>
              <a:t>Modeling the turbulent particle motion directly (3D) or the change in the statistic of the particle distribution (puffs)</a:t>
            </a:r>
          </a:p>
          <a:p>
            <a:pPr marL="285750" indent="-285750" eaLnBrk="1" hangingPunct="1">
              <a:buFont typeface="Arial" charset="0"/>
              <a:buChar char="•"/>
            </a:pPr>
            <a:r>
              <a:rPr lang="en-US" altLang="en-US" sz="1800" smtClean="0"/>
              <a:t>Different Lagrangian representations:  3D particles, Top Hat or Gaussian puffs,  or combinations of the previous two:  puffs with a planar mass having vertical particle characteristics</a:t>
            </a:r>
          </a:p>
          <a:p>
            <a:pPr marL="285750" indent="-285750" eaLnBrk="1" hangingPunct="1">
              <a:buFont typeface="Arial" charset="0"/>
              <a:buChar char="•"/>
            </a:pPr>
            <a:r>
              <a:rPr lang="en-US" altLang="en-US" sz="1800" b="1" smtClean="0"/>
              <a:t>Version 4 of HYSPLIT has been the basis for the construction of essentially all model applications for the last 15 years</a:t>
            </a:r>
          </a:p>
          <a:p>
            <a:pPr marL="285750" indent="-285750" eaLnBrk="1" hangingPunct="1">
              <a:buFont typeface="Arial" charset="0"/>
              <a:buChar char="•"/>
            </a:pPr>
            <a:endParaRPr lang="en-US" altLang="en-US" sz="1800" smtClean="0"/>
          </a:p>
          <a:p>
            <a:pPr marL="285750" indent="-285750" eaLnBrk="1" hangingPunct="1">
              <a:buFont typeface="Arial" charset="0"/>
              <a:buChar char="•"/>
            </a:pPr>
            <a:endParaRPr lang="en-US" altLang="en-US" sz="1800" smtClean="0"/>
          </a:p>
          <a:p>
            <a:pPr marL="285750" indent="-285750" eaLnBrk="1" hangingPunct="1">
              <a:buFont typeface="Arial" charset="0"/>
              <a:buChar char="•"/>
            </a:pPr>
            <a:endParaRPr lang="en-US" altLang="en-US" sz="1800" smtClean="0"/>
          </a:p>
        </p:txBody>
      </p:sp>
      <p:sp>
        <p:nvSpPr>
          <p:cNvPr id="2" name="Date Placeholder 1"/>
          <p:cNvSpPr>
            <a:spLocks noGrp="1"/>
          </p:cNvSpPr>
          <p:nvPr>
            <p:ph type="dt" sz="quarter" idx="10"/>
          </p:nvPr>
        </p:nvSpPr>
        <p:spPr/>
        <p:txBody>
          <a:bodyPr/>
          <a:lstStyle/>
          <a:p>
            <a:pPr>
              <a:defRPr/>
            </a:pPr>
            <a:r>
              <a:rPr lang="en-US" smtClean="0"/>
              <a:t>8/13/2015</a:t>
            </a:r>
            <a:endParaRPr lang="en-US" dirty="0"/>
          </a:p>
        </p:txBody>
      </p:sp>
      <p:sp>
        <p:nvSpPr>
          <p:cNvPr id="3" name="Footer Placeholder 2"/>
          <p:cNvSpPr>
            <a:spLocks noGrp="1"/>
          </p:cNvSpPr>
          <p:nvPr>
            <p:ph type="ftr" sz="quarter" idx="11"/>
          </p:nvPr>
        </p:nvSpPr>
        <p:spPr/>
        <p:txBody>
          <a:bodyPr/>
          <a:lstStyle/>
          <a:p>
            <a:pPr>
              <a:defRPr/>
            </a:pPr>
            <a:r>
              <a:rPr lang="en-US" smtClean="0"/>
              <a:t>Air Resources Laboratory</a:t>
            </a:r>
            <a:endParaRPr lang="en-US"/>
          </a:p>
        </p:txBody>
      </p:sp>
      <p:sp>
        <p:nvSpPr>
          <p:cNvPr id="4" name="Slide Number Placeholder 3"/>
          <p:cNvSpPr>
            <a:spLocks noGrp="1"/>
          </p:cNvSpPr>
          <p:nvPr>
            <p:ph type="sldNum" sz="quarter" idx="12"/>
          </p:nvPr>
        </p:nvSpPr>
        <p:spPr/>
        <p:txBody>
          <a:bodyPr/>
          <a:lstStyle/>
          <a:p>
            <a:pPr>
              <a:defRPr/>
            </a:pPr>
            <a:fld id="{95E3B424-B921-4C0F-B267-1B773A2D8F7E}" type="slidenum">
              <a:rPr lang="en-US" smtClean="0"/>
              <a:pPr>
                <a:defRPr/>
              </a:pPr>
              <a:t>88</a:t>
            </a:fld>
            <a:endParaRPr lang="en-US"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1600200" y="152400"/>
            <a:ext cx="6400800" cy="762000"/>
          </a:xfrm>
        </p:spPr>
        <p:txBody>
          <a:bodyPr anchor="ctr"/>
          <a:lstStyle/>
          <a:p>
            <a:pPr algn="ctr" eaLnBrk="1" hangingPunct="1"/>
            <a:r>
              <a:rPr lang="en-US" altLang="en-US" sz="3200" smtClean="0"/>
              <a:t>HYSPLIT4: Evolution since 1998</a:t>
            </a:r>
          </a:p>
        </p:txBody>
      </p:sp>
      <p:sp>
        <p:nvSpPr>
          <p:cNvPr id="27651" name="Content Placeholder 2"/>
          <p:cNvSpPr>
            <a:spLocks noGrp="1"/>
          </p:cNvSpPr>
          <p:nvPr>
            <p:ph idx="1"/>
          </p:nvPr>
        </p:nvSpPr>
        <p:spPr bwMode="auto">
          <a:xfrm>
            <a:off x="2133600" y="1066800"/>
            <a:ext cx="6324600" cy="457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1900" smtClean="0"/>
              <a:t>Wilson non-homogeneous turbulence correction</a:t>
            </a:r>
          </a:p>
          <a:p>
            <a:pPr eaLnBrk="1" hangingPunct="1"/>
            <a:r>
              <a:rPr lang="en-US" altLang="en-US" sz="1900" smtClean="0"/>
              <a:t>Modified Gaussian random number scheme</a:t>
            </a:r>
          </a:p>
          <a:p>
            <a:pPr eaLnBrk="1" hangingPunct="1"/>
            <a:r>
              <a:rPr lang="en-US" altLang="en-US" sz="1900" smtClean="0"/>
              <a:t>Backward dispersion option (oxymoron?)</a:t>
            </a:r>
          </a:p>
          <a:p>
            <a:pPr eaLnBrk="1" hangingPunct="1"/>
            <a:r>
              <a:rPr lang="en-US" altLang="en-US" sz="1900" smtClean="0"/>
              <a:t>Integrated meteorological grid ensemble options</a:t>
            </a:r>
          </a:p>
          <a:p>
            <a:pPr eaLnBrk="1" hangingPunct="1"/>
            <a:r>
              <a:rPr lang="en-US" altLang="en-US" sz="1900" smtClean="0"/>
              <a:t>Turbulence ensemble by varying random number seed</a:t>
            </a:r>
          </a:p>
          <a:p>
            <a:pPr eaLnBrk="1" hangingPunct="1"/>
            <a:r>
              <a:rPr lang="en-US" altLang="en-US" sz="1900" smtClean="0"/>
              <a:t>Surface water transport module</a:t>
            </a:r>
          </a:p>
          <a:p>
            <a:pPr eaLnBrk="1" hangingPunct="1"/>
            <a:r>
              <a:rPr lang="en-US" altLang="en-US" sz="1900" smtClean="0"/>
              <a:t>The use of Turbulent Kinetic Energy (TKE) if available</a:t>
            </a:r>
          </a:p>
          <a:p>
            <a:pPr eaLnBrk="1" hangingPunct="1"/>
            <a:r>
              <a:rPr lang="en-US" altLang="en-US" sz="1900" smtClean="0"/>
              <a:t>Pre-computed random numbers</a:t>
            </a:r>
          </a:p>
          <a:p>
            <a:pPr eaLnBrk="1" hangingPunct="1"/>
            <a:r>
              <a:rPr lang="en-US" altLang="en-US" sz="1900" smtClean="0"/>
              <a:t>Variable Lagrangian time scale (stable or unstable)</a:t>
            </a:r>
          </a:p>
          <a:p>
            <a:pPr eaLnBrk="1" hangingPunct="1"/>
            <a:r>
              <a:rPr lang="en-US" altLang="en-US" sz="1900" smtClean="0"/>
              <a:t>CAPE enhanced vertical mixing</a:t>
            </a:r>
          </a:p>
          <a:p>
            <a:pPr eaLnBrk="1" hangingPunct="1"/>
            <a:r>
              <a:rPr lang="en-US" altLang="en-US" sz="1900" smtClean="0"/>
              <a:t>Enhanced precision for certain meteorological fields</a:t>
            </a:r>
          </a:p>
          <a:p>
            <a:pPr eaLnBrk="1" hangingPunct="1"/>
            <a:r>
              <a:rPr lang="en-US" altLang="en-US" sz="1900" smtClean="0"/>
              <a:t>Embedded Eulerian model for pollutant background 	</a:t>
            </a:r>
            <a:endParaRPr lang="en-US" altLang="en-US" sz="1600" smtClean="0"/>
          </a:p>
          <a:p>
            <a:pPr lvl="1" eaLnBrk="1" hangingPunct="1"/>
            <a:endParaRPr lang="en-US" altLang="en-US" smtClean="0"/>
          </a:p>
        </p:txBody>
      </p:sp>
      <p:sp>
        <p:nvSpPr>
          <p:cNvPr id="4" name="Date Placeholder 3"/>
          <p:cNvSpPr>
            <a:spLocks noGrp="1"/>
          </p:cNvSpPr>
          <p:nvPr>
            <p:ph type="dt" sz="quarter" idx="10"/>
          </p:nvPr>
        </p:nvSpPr>
        <p:spPr/>
        <p:txBody>
          <a:bodyPr/>
          <a:lstStyle/>
          <a:p>
            <a:pPr>
              <a:defRPr/>
            </a:pPr>
            <a:r>
              <a:rPr lang="en-US" smtClean="0">
                <a:solidFill>
                  <a:srgbClr val="04617B">
                    <a:shade val="90000"/>
                  </a:srgbClr>
                </a:solidFill>
              </a:rPr>
              <a:t>8/13/2015</a:t>
            </a:r>
            <a:endParaRPr lang="en-US" dirty="0">
              <a:solidFill>
                <a:srgbClr val="04617B">
                  <a:shade val="90000"/>
                </a:srgbClr>
              </a:solidFill>
            </a:endParaRPr>
          </a:p>
        </p:txBody>
      </p:sp>
      <p:sp>
        <p:nvSpPr>
          <p:cNvPr id="2" name="Footer Placeholder 1"/>
          <p:cNvSpPr>
            <a:spLocks noGrp="1"/>
          </p:cNvSpPr>
          <p:nvPr>
            <p:ph type="ftr" sz="quarter" idx="11"/>
          </p:nvPr>
        </p:nvSpPr>
        <p:spPr/>
        <p:txBody>
          <a:bodyPr/>
          <a:lstStyle/>
          <a:p>
            <a:pPr>
              <a:defRPr/>
            </a:pPr>
            <a:r>
              <a:rPr lang="en-US" smtClean="0"/>
              <a:t>Air Resources Laboratory</a:t>
            </a:r>
            <a:endParaRPr lang="en-US"/>
          </a:p>
        </p:txBody>
      </p:sp>
      <p:sp>
        <p:nvSpPr>
          <p:cNvPr id="5" name="Slide Number Placeholder 4"/>
          <p:cNvSpPr>
            <a:spLocks noGrp="1"/>
          </p:cNvSpPr>
          <p:nvPr>
            <p:ph type="sldNum" sz="quarter" idx="12"/>
          </p:nvPr>
        </p:nvSpPr>
        <p:spPr/>
        <p:txBody>
          <a:bodyPr/>
          <a:lstStyle/>
          <a:p>
            <a:pPr>
              <a:defRPr/>
            </a:pPr>
            <a:fld id="{10F82BB6-E73F-4906-A32F-5A23109D8518}" type="slidenum">
              <a:rPr lang="en-US" smtClean="0"/>
              <a:pPr>
                <a:defRPr/>
              </a:pPr>
              <a:t>89</a:t>
            </a:fld>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3" name="Picture 3" descr="MCBD09185_0000[1]"/>
          <p:cNvPicPr>
            <a:picLocks noChangeAspect="1" noChangeArrowheads="1"/>
          </p:cNvPicPr>
          <p:nvPr/>
        </p:nvPicPr>
        <p:blipFill>
          <a:blip r:embed="rId3" cstate="print">
            <a:extLst>
              <a:ext uri="{28A0092B-C50C-407E-A947-70E740481C1C}">
                <a14:useLocalDpi xmlns:a14="http://schemas.microsoft.com/office/drawing/2010/main" val="0"/>
              </a:ext>
            </a:extLst>
          </a:blip>
          <a:srcRect l="16197" r="70865" b="84972"/>
          <a:stretch>
            <a:fillRect/>
          </a:stretch>
        </p:blipFill>
        <p:spPr bwMode="auto">
          <a:xfrm>
            <a:off x="0" y="1500188"/>
            <a:ext cx="914400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2" name="Picture 3" descr="MCBD09185_0000[1]"/>
          <p:cNvPicPr>
            <a:picLocks noChangeAspect="1" noChangeArrowheads="1"/>
          </p:cNvPicPr>
          <p:nvPr/>
        </p:nvPicPr>
        <p:blipFill>
          <a:blip r:embed="rId4" cstate="print">
            <a:extLst>
              <a:ext uri="{28A0092B-C50C-407E-A947-70E740481C1C}">
                <a14:useLocalDpi xmlns:a14="http://schemas.microsoft.com/office/drawing/2010/main" val="0"/>
              </a:ext>
            </a:extLst>
          </a:blip>
          <a:srcRect b="61797"/>
          <a:stretch>
            <a:fillRect/>
          </a:stretch>
        </p:blipFill>
        <p:spPr bwMode="auto">
          <a:xfrm>
            <a:off x="-160335" y="5507038"/>
            <a:ext cx="9601201" cy="135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3" descr="MCBD09185_0000[1]"/>
          <p:cNvPicPr>
            <a:picLocks noChangeAspect="1" noChangeArrowheads="1"/>
          </p:cNvPicPr>
          <p:nvPr/>
        </p:nvPicPr>
        <p:blipFill>
          <a:blip r:embed="rId5" cstate="print">
            <a:extLst>
              <a:ext uri="{28A0092B-C50C-407E-A947-70E740481C1C}">
                <a14:useLocalDpi xmlns:a14="http://schemas.microsoft.com/office/drawing/2010/main" val="0"/>
              </a:ext>
            </a:extLst>
          </a:blip>
          <a:srcRect l="16197" r="70865" b="84972"/>
          <a:stretch>
            <a:fillRect/>
          </a:stretch>
        </p:blipFill>
        <p:spPr bwMode="auto">
          <a:xfrm>
            <a:off x="0" y="-1071561"/>
            <a:ext cx="9144000" cy="422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4"/>
          <p:cNvGrpSpPr>
            <a:grpSpLocks noChangeAspect="1"/>
          </p:cNvGrpSpPr>
          <p:nvPr/>
        </p:nvGrpSpPr>
        <p:grpSpPr bwMode="auto">
          <a:xfrm>
            <a:off x="876300" y="5278438"/>
            <a:ext cx="109538" cy="168275"/>
            <a:chOff x="2864" y="2181"/>
            <a:chExt cx="331" cy="505"/>
          </a:xfrm>
        </p:grpSpPr>
        <p:sp>
          <p:nvSpPr>
            <p:cNvPr id="77215" name="Line 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grpSp>
          <p:nvGrpSpPr>
            <p:cNvPr id="3" name="Group 12"/>
            <p:cNvGrpSpPr>
              <a:grpSpLocks noChangeAspect="1"/>
            </p:cNvGrpSpPr>
            <p:nvPr/>
          </p:nvGrpSpPr>
          <p:grpSpPr bwMode="auto">
            <a:xfrm>
              <a:off x="2864" y="2613"/>
              <a:ext cx="329" cy="72"/>
              <a:chOff x="2774" y="2611"/>
              <a:chExt cx="329" cy="72"/>
            </a:xfrm>
          </p:grpSpPr>
          <p:sp>
            <p:nvSpPr>
              <p:cNvPr id="77220" name="Oval 9"/>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sp>
            <p:nvSpPr>
              <p:cNvPr id="77221" name="Rectangle 10"/>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a:endParaRPr lang="en-US" dirty="0">
                  <a:solidFill>
                    <a:srgbClr val="000000"/>
                  </a:solidFill>
                  <a:latin typeface="Calibri"/>
                  <a:cs typeface="+mn-cs"/>
                </a:endParaRPr>
              </a:p>
            </p:txBody>
          </p:sp>
        </p:grpSp>
        <p:sp>
          <p:nvSpPr>
            <p:cNvPr id="77217" name="Line 7"/>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sp>
          <p:nvSpPr>
            <p:cNvPr id="77218" name="Freeform 11"/>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a:endParaRPr lang="en-US" dirty="0">
                <a:solidFill>
                  <a:srgbClr val="000000"/>
                </a:solidFill>
                <a:latin typeface="Calibri"/>
                <a:cs typeface="+mn-cs"/>
              </a:endParaRPr>
            </a:p>
          </p:txBody>
        </p:sp>
        <p:sp>
          <p:nvSpPr>
            <p:cNvPr id="77219" name="Oval 6"/>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grpSp>
      <p:grpSp>
        <p:nvGrpSpPr>
          <p:cNvPr id="4" name="Group 31"/>
          <p:cNvGrpSpPr>
            <a:grpSpLocks/>
          </p:cNvGrpSpPr>
          <p:nvPr/>
        </p:nvGrpSpPr>
        <p:grpSpPr bwMode="auto">
          <a:xfrm>
            <a:off x="1270003" y="4872038"/>
            <a:ext cx="182563" cy="252412"/>
            <a:chOff x="2864" y="2181"/>
            <a:chExt cx="331" cy="505"/>
          </a:xfrm>
        </p:grpSpPr>
        <p:sp>
          <p:nvSpPr>
            <p:cNvPr id="77208" name="Line 32"/>
            <p:cNvSpPr>
              <a:spLocks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grpSp>
          <p:nvGrpSpPr>
            <p:cNvPr id="5" name="Group 33"/>
            <p:cNvGrpSpPr>
              <a:grpSpLocks/>
            </p:cNvGrpSpPr>
            <p:nvPr/>
          </p:nvGrpSpPr>
          <p:grpSpPr bwMode="auto">
            <a:xfrm>
              <a:off x="2864" y="2613"/>
              <a:ext cx="329" cy="72"/>
              <a:chOff x="2774" y="2611"/>
              <a:chExt cx="329" cy="72"/>
            </a:xfrm>
          </p:grpSpPr>
          <p:sp>
            <p:nvSpPr>
              <p:cNvPr id="77213" name="Oval 34"/>
              <p:cNvSpPr>
                <a:spLocks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sp>
            <p:nvSpPr>
              <p:cNvPr id="77214" name="Rectangle 35"/>
              <p:cNvSpPr>
                <a:spLocks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a:endParaRPr lang="en-US" dirty="0">
                  <a:solidFill>
                    <a:srgbClr val="000000"/>
                  </a:solidFill>
                  <a:latin typeface="Calibri"/>
                  <a:cs typeface="+mn-cs"/>
                </a:endParaRPr>
              </a:p>
            </p:txBody>
          </p:sp>
        </p:grpSp>
        <p:sp>
          <p:nvSpPr>
            <p:cNvPr id="77210" name="Line 36"/>
            <p:cNvSpPr>
              <a:spLocks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sp>
          <p:nvSpPr>
            <p:cNvPr id="77211" name="Freeform 37"/>
            <p:cNvSpPr>
              <a:spLocks/>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a:endParaRPr lang="en-US" dirty="0">
                <a:solidFill>
                  <a:srgbClr val="000000"/>
                </a:solidFill>
                <a:latin typeface="Calibri"/>
                <a:cs typeface="+mn-cs"/>
              </a:endParaRPr>
            </a:p>
          </p:txBody>
        </p:sp>
        <p:sp>
          <p:nvSpPr>
            <p:cNvPr id="77212" name="Oval 38"/>
            <p:cNvSpPr>
              <a:spLocks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grpSp>
      <p:grpSp>
        <p:nvGrpSpPr>
          <p:cNvPr id="6" name="Group 39"/>
          <p:cNvGrpSpPr>
            <a:grpSpLocks/>
          </p:cNvGrpSpPr>
          <p:nvPr/>
        </p:nvGrpSpPr>
        <p:grpSpPr bwMode="auto">
          <a:xfrm>
            <a:off x="1816100" y="4459288"/>
            <a:ext cx="376238" cy="328612"/>
            <a:chOff x="2864" y="2181"/>
            <a:chExt cx="331" cy="505"/>
          </a:xfrm>
        </p:grpSpPr>
        <p:sp>
          <p:nvSpPr>
            <p:cNvPr id="77201" name="Line 40"/>
            <p:cNvSpPr>
              <a:spLocks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grpSp>
          <p:nvGrpSpPr>
            <p:cNvPr id="7" name="Group 41"/>
            <p:cNvGrpSpPr>
              <a:grpSpLocks/>
            </p:cNvGrpSpPr>
            <p:nvPr/>
          </p:nvGrpSpPr>
          <p:grpSpPr bwMode="auto">
            <a:xfrm>
              <a:off x="2864" y="2613"/>
              <a:ext cx="329" cy="72"/>
              <a:chOff x="2774" y="2611"/>
              <a:chExt cx="329" cy="72"/>
            </a:xfrm>
          </p:grpSpPr>
          <p:sp>
            <p:nvSpPr>
              <p:cNvPr id="77206" name="Oval 42"/>
              <p:cNvSpPr>
                <a:spLocks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sp>
            <p:nvSpPr>
              <p:cNvPr id="77207" name="Rectangle 43"/>
              <p:cNvSpPr>
                <a:spLocks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a:endParaRPr lang="en-US" dirty="0">
                  <a:solidFill>
                    <a:srgbClr val="000000"/>
                  </a:solidFill>
                  <a:latin typeface="Calibri"/>
                  <a:cs typeface="+mn-cs"/>
                </a:endParaRPr>
              </a:p>
            </p:txBody>
          </p:sp>
        </p:grpSp>
        <p:sp>
          <p:nvSpPr>
            <p:cNvPr id="77203" name="Line 44"/>
            <p:cNvSpPr>
              <a:spLocks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sp>
          <p:nvSpPr>
            <p:cNvPr id="77204" name="Freeform 45"/>
            <p:cNvSpPr>
              <a:spLocks/>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a:endParaRPr lang="en-US" dirty="0">
                <a:solidFill>
                  <a:srgbClr val="000000"/>
                </a:solidFill>
                <a:latin typeface="Calibri"/>
                <a:cs typeface="+mn-cs"/>
              </a:endParaRPr>
            </a:p>
          </p:txBody>
        </p:sp>
        <p:sp>
          <p:nvSpPr>
            <p:cNvPr id="77205" name="Oval 46"/>
            <p:cNvSpPr>
              <a:spLocks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grpSp>
      <p:grpSp>
        <p:nvGrpSpPr>
          <p:cNvPr id="8" name="Group 434"/>
          <p:cNvGrpSpPr>
            <a:grpSpLocks/>
          </p:cNvGrpSpPr>
          <p:nvPr/>
        </p:nvGrpSpPr>
        <p:grpSpPr bwMode="auto">
          <a:xfrm>
            <a:off x="3670303" y="3254377"/>
            <a:ext cx="1084263" cy="1374775"/>
            <a:chOff x="2312" y="2058"/>
            <a:chExt cx="683" cy="866"/>
          </a:xfrm>
        </p:grpSpPr>
        <p:grpSp>
          <p:nvGrpSpPr>
            <p:cNvPr id="9" name="Group 159"/>
            <p:cNvGrpSpPr>
              <a:grpSpLocks noChangeAspect="1"/>
            </p:cNvGrpSpPr>
            <p:nvPr/>
          </p:nvGrpSpPr>
          <p:grpSpPr bwMode="auto">
            <a:xfrm>
              <a:off x="2586" y="2686"/>
              <a:ext cx="155" cy="238"/>
              <a:chOff x="2864" y="2181"/>
              <a:chExt cx="331" cy="505"/>
            </a:xfrm>
          </p:grpSpPr>
          <p:sp>
            <p:nvSpPr>
              <p:cNvPr id="77194" name="Line 160"/>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grpSp>
            <p:nvGrpSpPr>
              <p:cNvPr id="10" name="Group 161"/>
              <p:cNvGrpSpPr>
                <a:grpSpLocks noChangeAspect="1"/>
              </p:cNvGrpSpPr>
              <p:nvPr/>
            </p:nvGrpSpPr>
            <p:grpSpPr bwMode="auto">
              <a:xfrm>
                <a:off x="2864" y="2613"/>
                <a:ext cx="329" cy="72"/>
                <a:chOff x="2774" y="2611"/>
                <a:chExt cx="329" cy="72"/>
              </a:xfrm>
            </p:grpSpPr>
            <p:sp>
              <p:nvSpPr>
                <p:cNvPr id="77199" name="Oval 162"/>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sp>
              <p:nvSpPr>
                <p:cNvPr id="77200" name="Rectangle 163"/>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a:endParaRPr lang="en-US" dirty="0">
                    <a:solidFill>
                      <a:srgbClr val="000000"/>
                    </a:solidFill>
                    <a:latin typeface="Calibri"/>
                    <a:cs typeface="+mn-cs"/>
                  </a:endParaRPr>
                </a:p>
              </p:txBody>
            </p:sp>
          </p:grpSp>
          <p:sp>
            <p:nvSpPr>
              <p:cNvPr id="77196" name="Line 164"/>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sp>
            <p:nvSpPr>
              <p:cNvPr id="77197" name="Freeform 165"/>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a:endParaRPr lang="en-US" dirty="0">
                  <a:solidFill>
                    <a:srgbClr val="000000"/>
                  </a:solidFill>
                  <a:latin typeface="Calibri"/>
                  <a:cs typeface="+mn-cs"/>
                </a:endParaRPr>
              </a:p>
            </p:txBody>
          </p:sp>
          <p:sp>
            <p:nvSpPr>
              <p:cNvPr id="77198" name="Oval 166"/>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grpSp>
        <p:grpSp>
          <p:nvGrpSpPr>
            <p:cNvPr id="11" name="Group 167"/>
            <p:cNvGrpSpPr>
              <a:grpSpLocks noChangeAspect="1"/>
            </p:cNvGrpSpPr>
            <p:nvPr/>
          </p:nvGrpSpPr>
          <p:grpSpPr bwMode="auto">
            <a:xfrm>
              <a:off x="2583" y="2058"/>
              <a:ext cx="155" cy="238"/>
              <a:chOff x="2864" y="2181"/>
              <a:chExt cx="331" cy="505"/>
            </a:xfrm>
          </p:grpSpPr>
          <p:sp>
            <p:nvSpPr>
              <p:cNvPr id="77187" name="Line 16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grpSp>
            <p:nvGrpSpPr>
              <p:cNvPr id="12" name="Group 169"/>
              <p:cNvGrpSpPr>
                <a:grpSpLocks noChangeAspect="1"/>
              </p:cNvGrpSpPr>
              <p:nvPr/>
            </p:nvGrpSpPr>
            <p:grpSpPr bwMode="auto">
              <a:xfrm>
                <a:off x="2864" y="2613"/>
                <a:ext cx="329" cy="72"/>
                <a:chOff x="2774" y="2611"/>
                <a:chExt cx="329" cy="72"/>
              </a:xfrm>
            </p:grpSpPr>
            <p:sp>
              <p:nvSpPr>
                <p:cNvPr id="77192" name="Oval 17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sp>
              <p:nvSpPr>
                <p:cNvPr id="77193" name="Rectangle 17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a:endParaRPr lang="en-US" dirty="0">
                    <a:solidFill>
                      <a:srgbClr val="000000"/>
                    </a:solidFill>
                    <a:latin typeface="Calibri"/>
                    <a:cs typeface="+mn-cs"/>
                  </a:endParaRPr>
                </a:p>
              </p:txBody>
            </p:sp>
          </p:grpSp>
          <p:sp>
            <p:nvSpPr>
              <p:cNvPr id="77189" name="Line 172"/>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sp>
            <p:nvSpPr>
              <p:cNvPr id="77190" name="Freeform 173"/>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a:endParaRPr lang="en-US" dirty="0">
                  <a:solidFill>
                    <a:srgbClr val="000000"/>
                  </a:solidFill>
                  <a:latin typeface="Calibri"/>
                  <a:cs typeface="+mn-cs"/>
                </a:endParaRPr>
              </a:p>
            </p:txBody>
          </p:sp>
          <p:sp>
            <p:nvSpPr>
              <p:cNvPr id="77191" name="Oval 174"/>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grpSp>
        <p:grpSp>
          <p:nvGrpSpPr>
            <p:cNvPr id="13" name="Group 175"/>
            <p:cNvGrpSpPr>
              <a:grpSpLocks noChangeAspect="1"/>
            </p:cNvGrpSpPr>
            <p:nvPr/>
          </p:nvGrpSpPr>
          <p:grpSpPr bwMode="auto">
            <a:xfrm>
              <a:off x="2312" y="2389"/>
              <a:ext cx="155" cy="238"/>
              <a:chOff x="2864" y="2181"/>
              <a:chExt cx="331" cy="505"/>
            </a:xfrm>
          </p:grpSpPr>
          <p:sp>
            <p:nvSpPr>
              <p:cNvPr id="77180" name="Line 176"/>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grpSp>
            <p:nvGrpSpPr>
              <p:cNvPr id="14" name="Group 177"/>
              <p:cNvGrpSpPr>
                <a:grpSpLocks noChangeAspect="1"/>
              </p:cNvGrpSpPr>
              <p:nvPr/>
            </p:nvGrpSpPr>
            <p:grpSpPr bwMode="auto">
              <a:xfrm>
                <a:off x="2864" y="2613"/>
                <a:ext cx="329" cy="72"/>
                <a:chOff x="2774" y="2611"/>
                <a:chExt cx="329" cy="72"/>
              </a:xfrm>
            </p:grpSpPr>
            <p:sp>
              <p:nvSpPr>
                <p:cNvPr id="77185" name="Oval 178"/>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sp>
              <p:nvSpPr>
                <p:cNvPr id="77186" name="Rectangle 179"/>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a:endParaRPr lang="en-US" dirty="0">
                    <a:solidFill>
                      <a:srgbClr val="000000"/>
                    </a:solidFill>
                    <a:latin typeface="Calibri"/>
                    <a:cs typeface="+mn-cs"/>
                  </a:endParaRPr>
                </a:p>
              </p:txBody>
            </p:sp>
          </p:grpSp>
          <p:sp>
            <p:nvSpPr>
              <p:cNvPr id="77182" name="Line 180"/>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sp>
            <p:nvSpPr>
              <p:cNvPr id="77183" name="Freeform 181"/>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a:endParaRPr lang="en-US" dirty="0">
                  <a:solidFill>
                    <a:srgbClr val="000000"/>
                  </a:solidFill>
                  <a:latin typeface="Calibri"/>
                  <a:cs typeface="+mn-cs"/>
                </a:endParaRPr>
              </a:p>
            </p:txBody>
          </p:sp>
          <p:sp>
            <p:nvSpPr>
              <p:cNvPr id="77184" name="Oval 182"/>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grpSp>
        <p:grpSp>
          <p:nvGrpSpPr>
            <p:cNvPr id="15" name="Group 183"/>
            <p:cNvGrpSpPr>
              <a:grpSpLocks noChangeAspect="1"/>
            </p:cNvGrpSpPr>
            <p:nvPr/>
          </p:nvGrpSpPr>
          <p:grpSpPr bwMode="auto">
            <a:xfrm>
              <a:off x="2840" y="2443"/>
              <a:ext cx="155" cy="238"/>
              <a:chOff x="2864" y="2181"/>
              <a:chExt cx="331" cy="505"/>
            </a:xfrm>
          </p:grpSpPr>
          <p:sp>
            <p:nvSpPr>
              <p:cNvPr id="77173" name="Line 184"/>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grpSp>
            <p:nvGrpSpPr>
              <p:cNvPr id="16" name="Group 185"/>
              <p:cNvGrpSpPr>
                <a:grpSpLocks noChangeAspect="1"/>
              </p:cNvGrpSpPr>
              <p:nvPr/>
            </p:nvGrpSpPr>
            <p:grpSpPr bwMode="auto">
              <a:xfrm>
                <a:off x="2864" y="2613"/>
                <a:ext cx="329" cy="72"/>
                <a:chOff x="2774" y="2611"/>
                <a:chExt cx="329" cy="72"/>
              </a:xfrm>
            </p:grpSpPr>
            <p:sp>
              <p:nvSpPr>
                <p:cNvPr id="77178" name="Oval 186"/>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sp>
              <p:nvSpPr>
                <p:cNvPr id="77179" name="Rectangle 187"/>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a:endParaRPr lang="en-US" dirty="0">
                    <a:solidFill>
                      <a:srgbClr val="000000"/>
                    </a:solidFill>
                    <a:latin typeface="Calibri"/>
                    <a:cs typeface="+mn-cs"/>
                  </a:endParaRPr>
                </a:p>
              </p:txBody>
            </p:sp>
          </p:grpSp>
          <p:sp>
            <p:nvSpPr>
              <p:cNvPr id="77175" name="Line 188"/>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sp>
            <p:nvSpPr>
              <p:cNvPr id="77176" name="Freeform 189"/>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a:endParaRPr lang="en-US" dirty="0">
                  <a:solidFill>
                    <a:srgbClr val="000000"/>
                  </a:solidFill>
                  <a:latin typeface="Calibri"/>
                  <a:cs typeface="+mn-cs"/>
                </a:endParaRPr>
              </a:p>
            </p:txBody>
          </p:sp>
          <p:sp>
            <p:nvSpPr>
              <p:cNvPr id="77177" name="Oval 190"/>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grpSp>
      </p:grpSp>
      <p:grpSp>
        <p:nvGrpSpPr>
          <p:cNvPr id="17" name="Group 476"/>
          <p:cNvGrpSpPr>
            <a:grpSpLocks/>
          </p:cNvGrpSpPr>
          <p:nvPr/>
        </p:nvGrpSpPr>
        <p:grpSpPr bwMode="auto">
          <a:xfrm>
            <a:off x="4841875" y="2749552"/>
            <a:ext cx="1395413" cy="1089025"/>
            <a:chOff x="3050" y="1740"/>
            <a:chExt cx="879" cy="686"/>
          </a:xfrm>
        </p:grpSpPr>
        <p:sp>
          <p:nvSpPr>
            <p:cNvPr id="77160" name="Line 389"/>
            <p:cNvSpPr>
              <a:spLocks noChangeShapeType="1"/>
            </p:cNvSpPr>
            <p:nvPr/>
          </p:nvSpPr>
          <p:spPr bwMode="auto">
            <a:xfrm flipV="1">
              <a:off x="3050" y="1899"/>
              <a:ext cx="469" cy="5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grpSp>
          <p:nvGrpSpPr>
            <p:cNvPr id="18" name="Group 435"/>
            <p:cNvGrpSpPr>
              <a:grpSpLocks/>
            </p:cNvGrpSpPr>
            <p:nvPr/>
          </p:nvGrpSpPr>
          <p:grpSpPr bwMode="auto">
            <a:xfrm>
              <a:off x="3592" y="1740"/>
              <a:ext cx="337" cy="280"/>
              <a:chOff x="2864" y="2181"/>
              <a:chExt cx="331" cy="505"/>
            </a:xfrm>
          </p:grpSpPr>
          <p:sp>
            <p:nvSpPr>
              <p:cNvPr id="77162" name="Line 436"/>
              <p:cNvSpPr>
                <a:spLocks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grpSp>
            <p:nvGrpSpPr>
              <p:cNvPr id="19" name="Group 437"/>
              <p:cNvGrpSpPr>
                <a:grpSpLocks/>
              </p:cNvGrpSpPr>
              <p:nvPr/>
            </p:nvGrpSpPr>
            <p:grpSpPr bwMode="auto">
              <a:xfrm>
                <a:off x="2864" y="2613"/>
                <a:ext cx="329" cy="72"/>
                <a:chOff x="2774" y="2611"/>
                <a:chExt cx="329" cy="72"/>
              </a:xfrm>
            </p:grpSpPr>
            <p:sp>
              <p:nvSpPr>
                <p:cNvPr id="77167" name="Oval 438"/>
                <p:cNvSpPr>
                  <a:spLocks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sp>
              <p:nvSpPr>
                <p:cNvPr id="77168" name="Rectangle 439"/>
                <p:cNvSpPr>
                  <a:spLocks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a:endParaRPr lang="en-US" dirty="0">
                    <a:solidFill>
                      <a:srgbClr val="000000"/>
                    </a:solidFill>
                    <a:latin typeface="Calibri"/>
                    <a:cs typeface="+mn-cs"/>
                  </a:endParaRPr>
                </a:p>
              </p:txBody>
            </p:sp>
          </p:grpSp>
          <p:sp>
            <p:nvSpPr>
              <p:cNvPr id="77164" name="Line 440"/>
              <p:cNvSpPr>
                <a:spLocks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sp>
            <p:nvSpPr>
              <p:cNvPr id="77165" name="Freeform 441"/>
              <p:cNvSpPr>
                <a:spLocks/>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a:endParaRPr lang="en-US" dirty="0">
                  <a:solidFill>
                    <a:srgbClr val="000000"/>
                  </a:solidFill>
                  <a:latin typeface="Calibri"/>
                  <a:cs typeface="+mn-cs"/>
                </a:endParaRPr>
              </a:p>
            </p:txBody>
          </p:sp>
          <p:sp>
            <p:nvSpPr>
              <p:cNvPr id="77166" name="Oval 442"/>
              <p:cNvSpPr>
                <a:spLocks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grpSp>
      </p:grpSp>
      <p:grpSp>
        <p:nvGrpSpPr>
          <p:cNvPr id="20" name="Group 479"/>
          <p:cNvGrpSpPr>
            <a:grpSpLocks/>
          </p:cNvGrpSpPr>
          <p:nvPr/>
        </p:nvGrpSpPr>
        <p:grpSpPr bwMode="auto">
          <a:xfrm>
            <a:off x="4860925" y="2674938"/>
            <a:ext cx="1443038" cy="1179512"/>
            <a:chOff x="3102" y="1717"/>
            <a:chExt cx="909" cy="743"/>
          </a:xfrm>
        </p:grpSpPr>
        <p:grpSp>
          <p:nvGrpSpPr>
            <p:cNvPr id="21" name="Group 443"/>
            <p:cNvGrpSpPr>
              <a:grpSpLocks/>
            </p:cNvGrpSpPr>
            <p:nvPr/>
          </p:nvGrpSpPr>
          <p:grpSpPr bwMode="auto">
            <a:xfrm>
              <a:off x="3648" y="1717"/>
              <a:ext cx="363" cy="318"/>
              <a:chOff x="1680" y="2557"/>
              <a:chExt cx="363" cy="318"/>
            </a:xfrm>
          </p:grpSpPr>
          <p:grpSp>
            <p:nvGrpSpPr>
              <p:cNvPr id="22" name="Group 444"/>
              <p:cNvGrpSpPr>
                <a:grpSpLocks noChangeAspect="1"/>
              </p:cNvGrpSpPr>
              <p:nvPr/>
            </p:nvGrpSpPr>
            <p:grpSpPr bwMode="auto">
              <a:xfrm>
                <a:off x="1720" y="2557"/>
                <a:ext cx="155" cy="238"/>
                <a:chOff x="2864" y="2181"/>
                <a:chExt cx="331" cy="505"/>
              </a:xfrm>
            </p:grpSpPr>
            <p:sp>
              <p:nvSpPr>
                <p:cNvPr id="77153" name="Line 445"/>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grpSp>
              <p:nvGrpSpPr>
                <p:cNvPr id="23" name="Group 446"/>
                <p:cNvGrpSpPr>
                  <a:grpSpLocks noChangeAspect="1"/>
                </p:cNvGrpSpPr>
                <p:nvPr/>
              </p:nvGrpSpPr>
              <p:grpSpPr bwMode="auto">
                <a:xfrm>
                  <a:off x="2864" y="2613"/>
                  <a:ext cx="329" cy="72"/>
                  <a:chOff x="2774" y="2611"/>
                  <a:chExt cx="329" cy="72"/>
                </a:xfrm>
              </p:grpSpPr>
              <p:sp>
                <p:nvSpPr>
                  <p:cNvPr id="77158" name="Oval 447"/>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sp>
                <p:nvSpPr>
                  <p:cNvPr id="77159" name="Rectangle 448"/>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a:endParaRPr lang="en-US" dirty="0">
                      <a:solidFill>
                        <a:srgbClr val="000000"/>
                      </a:solidFill>
                      <a:latin typeface="Calibri"/>
                      <a:cs typeface="+mn-cs"/>
                    </a:endParaRPr>
                  </a:p>
                </p:txBody>
              </p:sp>
            </p:grpSp>
            <p:sp>
              <p:nvSpPr>
                <p:cNvPr id="77155" name="Line 449"/>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sp>
              <p:nvSpPr>
                <p:cNvPr id="77156" name="Freeform 450"/>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a:endParaRPr lang="en-US" dirty="0">
                    <a:solidFill>
                      <a:srgbClr val="000000"/>
                    </a:solidFill>
                    <a:latin typeface="Calibri"/>
                    <a:cs typeface="+mn-cs"/>
                  </a:endParaRPr>
                </a:p>
              </p:txBody>
            </p:sp>
            <p:sp>
              <p:nvSpPr>
                <p:cNvPr id="77157" name="Oval 451"/>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grpSp>
          <p:grpSp>
            <p:nvGrpSpPr>
              <p:cNvPr id="24" name="Group 452"/>
              <p:cNvGrpSpPr>
                <a:grpSpLocks noChangeAspect="1"/>
              </p:cNvGrpSpPr>
              <p:nvPr/>
            </p:nvGrpSpPr>
            <p:grpSpPr bwMode="auto">
              <a:xfrm>
                <a:off x="1888" y="2557"/>
                <a:ext cx="155" cy="238"/>
                <a:chOff x="2864" y="2181"/>
                <a:chExt cx="331" cy="505"/>
              </a:xfrm>
            </p:grpSpPr>
            <p:sp>
              <p:nvSpPr>
                <p:cNvPr id="77146" name="Line 453"/>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grpSp>
              <p:nvGrpSpPr>
                <p:cNvPr id="25" name="Group 454"/>
                <p:cNvGrpSpPr>
                  <a:grpSpLocks noChangeAspect="1"/>
                </p:cNvGrpSpPr>
                <p:nvPr/>
              </p:nvGrpSpPr>
              <p:grpSpPr bwMode="auto">
                <a:xfrm>
                  <a:off x="2864" y="2613"/>
                  <a:ext cx="329" cy="72"/>
                  <a:chOff x="2774" y="2611"/>
                  <a:chExt cx="329" cy="72"/>
                </a:xfrm>
              </p:grpSpPr>
              <p:sp>
                <p:nvSpPr>
                  <p:cNvPr id="77151" name="Oval 455"/>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sp>
                <p:nvSpPr>
                  <p:cNvPr id="77152" name="Rectangle 456"/>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a:endParaRPr lang="en-US" dirty="0">
                      <a:solidFill>
                        <a:srgbClr val="000000"/>
                      </a:solidFill>
                      <a:latin typeface="Calibri"/>
                      <a:cs typeface="+mn-cs"/>
                    </a:endParaRPr>
                  </a:p>
                </p:txBody>
              </p:sp>
            </p:grpSp>
            <p:sp>
              <p:nvSpPr>
                <p:cNvPr id="77148" name="Line 457"/>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sp>
              <p:nvSpPr>
                <p:cNvPr id="77149" name="Freeform 458"/>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a:endParaRPr lang="en-US" dirty="0">
                    <a:solidFill>
                      <a:srgbClr val="000000"/>
                    </a:solidFill>
                    <a:latin typeface="Calibri"/>
                    <a:cs typeface="+mn-cs"/>
                  </a:endParaRPr>
                </a:p>
              </p:txBody>
            </p:sp>
            <p:sp>
              <p:nvSpPr>
                <p:cNvPr id="77150" name="Oval 459"/>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grpSp>
          <p:grpSp>
            <p:nvGrpSpPr>
              <p:cNvPr id="26" name="Group 460"/>
              <p:cNvGrpSpPr>
                <a:grpSpLocks noChangeAspect="1"/>
              </p:cNvGrpSpPr>
              <p:nvPr/>
            </p:nvGrpSpPr>
            <p:grpSpPr bwMode="auto">
              <a:xfrm>
                <a:off x="1680" y="2629"/>
                <a:ext cx="155" cy="238"/>
                <a:chOff x="2864" y="2181"/>
                <a:chExt cx="331" cy="505"/>
              </a:xfrm>
            </p:grpSpPr>
            <p:sp>
              <p:nvSpPr>
                <p:cNvPr id="77139" name="Line 461"/>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grpSp>
              <p:nvGrpSpPr>
                <p:cNvPr id="27" name="Group 462"/>
                <p:cNvGrpSpPr>
                  <a:grpSpLocks noChangeAspect="1"/>
                </p:cNvGrpSpPr>
                <p:nvPr/>
              </p:nvGrpSpPr>
              <p:grpSpPr bwMode="auto">
                <a:xfrm>
                  <a:off x="2864" y="2613"/>
                  <a:ext cx="329" cy="72"/>
                  <a:chOff x="2774" y="2611"/>
                  <a:chExt cx="329" cy="72"/>
                </a:xfrm>
              </p:grpSpPr>
              <p:sp>
                <p:nvSpPr>
                  <p:cNvPr id="77144" name="Oval 463"/>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sp>
                <p:nvSpPr>
                  <p:cNvPr id="77145" name="Rectangle 464"/>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a:endParaRPr lang="en-US" dirty="0">
                      <a:solidFill>
                        <a:srgbClr val="000000"/>
                      </a:solidFill>
                      <a:latin typeface="Calibri"/>
                      <a:cs typeface="+mn-cs"/>
                    </a:endParaRPr>
                  </a:p>
                </p:txBody>
              </p:sp>
            </p:grpSp>
            <p:sp>
              <p:nvSpPr>
                <p:cNvPr id="77141" name="Line 465"/>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sp>
              <p:nvSpPr>
                <p:cNvPr id="77142" name="Freeform 466"/>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a:endParaRPr lang="en-US" dirty="0">
                    <a:solidFill>
                      <a:srgbClr val="000000"/>
                    </a:solidFill>
                    <a:latin typeface="Calibri"/>
                    <a:cs typeface="+mn-cs"/>
                  </a:endParaRPr>
                </a:p>
              </p:txBody>
            </p:sp>
            <p:sp>
              <p:nvSpPr>
                <p:cNvPr id="77143" name="Oval 467"/>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grpSp>
          <p:grpSp>
            <p:nvGrpSpPr>
              <p:cNvPr id="28" name="Group 468"/>
              <p:cNvGrpSpPr>
                <a:grpSpLocks noChangeAspect="1"/>
              </p:cNvGrpSpPr>
              <p:nvPr/>
            </p:nvGrpSpPr>
            <p:grpSpPr bwMode="auto">
              <a:xfrm>
                <a:off x="1864" y="2637"/>
                <a:ext cx="155" cy="238"/>
                <a:chOff x="2864" y="2181"/>
                <a:chExt cx="331" cy="505"/>
              </a:xfrm>
            </p:grpSpPr>
            <p:sp>
              <p:nvSpPr>
                <p:cNvPr id="77132" name="Line 469"/>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grpSp>
              <p:nvGrpSpPr>
                <p:cNvPr id="29" name="Group 470"/>
                <p:cNvGrpSpPr>
                  <a:grpSpLocks noChangeAspect="1"/>
                </p:cNvGrpSpPr>
                <p:nvPr/>
              </p:nvGrpSpPr>
              <p:grpSpPr bwMode="auto">
                <a:xfrm>
                  <a:off x="2864" y="2613"/>
                  <a:ext cx="329" cy="72"/>
                  <a:chOff x="2774" y="2611"/>
                  <a:chExt cx="329" cy="72"/>
                </a:xfrm>
              </p:grpSpPr>
              <p:sp>
                <p:nvSpPr>
                  <p:cNvPr id="77137" name="Oval 471"/>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sp>
                <p:nvSpPr>
                  <p:cNvPr id="77138" name="Rectangle 472"/>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a:endParaRPr lang="en-US" dirty="0">
                      <a:solidFill>
                        <a:srgbClr val="000000"/>
                      </a:solidFill>
                      <a:latin typeface="Calibri"/>
                      <a:cs typeface="+mn-cs"/>
                    </a:endParaRPr>
                  </a:p>
                </p:txBody>
              </p:sp>
            </p:grpSp>
            <p:sp>
              <p:nvSpPr>
                <p:cNvPr id="77134" name="Line 473"/>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sp>
              <p:nvSpPr>
                <p:cNvPr id="77135" name="Freeform 474"/>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a:endParaRPr lang="en-US" dirty="0">
                    <a:solidFill>
                      <a:srgbClr val="000000"/>
                    </a:solidFill>
                    <a:latin typeface="Calibri"/>
                    <a:cs typeface="+mn-cs"/>
                  </a:endParaRPr>
                </a:p>
              </p:txBody>
            </p:sp>
            <p:sp>
              <p:nvSpPr>
                <p:cNvPr id="77136" name="Oval 475"/>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grpSp>
        </p:grpSp>
        <p:sp>
          <p:nvSpPr>
            <p:cNvPr id="77127" name="Line 478"/>
            <p:cNvSpPr>
              <a:spLocks noChangeShapeType="1"/>
            </p:cNvSpPr>
            <p:nvPr/>
          </p:nvSpPr>
          <p:spPr bwMode="auto">
            <a:xfrm flipV="1">
              <a:off x="3102" y="1934"/>
              <a:ext cx="453" cy="52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grpSp>
      <p:grpSp>
        <p:nvGrpSpPr>
          <p:cNvPr id="30" name="Group 530"/>
          <p:cNvGrpSpPr>
            <a:grpSpLocks/>
          </p:cNvGrpSpPr>
          <p:nvPr/>
        </p:nvGrpSpPr>
        <p:grpSpPr bwMode="auto">
          <a:xfrm>
            <a:off x="4556128" y="4667250"/>
            <a:ext cx="1393825" cy="635000"/>
            <a:chOff x="3381" y="3187"/>
            <a:chExt cx="878" cy="400"/>
          </a:xfrm>
        </p:grpSpPr>
        <p:sp>
          <p:nvSpPr>
            <p:cNvPr id="77092" name="Line 391"/>
            <p:cNvSpPr>
              <a:spLocks noChangeShapeType="1"/>
            </p:cNvSpPr>
            <p:nvPr/>
          </p:nvSpPr>
          <p:spPr bwMode="auto">
            <a:xfrm>
              <a:off x="3381" y="3187"/>
              <a:ext cx="436" cy="20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grpSp>
          <p:nvGrpSpPr>
            <p:cNvPr id="31" name="Group 488"/>
            <p:cNvGrpSpPr>
              <a:grpSpLocks/>
            </p:cNvGrpSpPr>
            <p:nvPr/>
          </p:nvGrpSpPr>
          <p:grpSpPr bwMode="auto">
            <a:xfrm>
              <a:off x="3896" y="3269"/>
              <a:ext cx="363" cy="318"/>
              <a:chOff x="1680" y="2557"/>
              <a:chExt cx="363" cy="318"/>
            </a:xfrm>
          </p:grpSpPr>
          <p:grpSp>
            <p:nvGrpSpPr>
              <p:cNvPr id="384" name="Group 489"/>
              <p:cNvGrpSpPr>
                <a:grpSpLocks noChangeAspect="1"/>
              </p:cNvGrpSpPr>
              <p:nvPr/>
            </p:nvGrpSpPr>
            <p:grpSpPr bwMode="auto">
              <a:xfrm>
                <a:off x="1720" y="2557"/>
                <a:ext cx="155" cy="238"/>
                <a:chOff x="2864" y="2181"/>
                <a:chExt cx="331" cy="505"/>
              </a:xfrm>
            </p:grpSpPr>
            <p:sp>
              <p:nvSpPr>
                <p:cNvPr id="77119" name="Line 490"/>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grpSp>
              <p:nvGrpSpPr>
                <p:cNvPr id="385" name="Group 491"/>
                <p:cNvGrpSpPr>
                  <a:grpSpLocks noChangeAspect="1"/>
                </p:cNvGrpSpPr>
                <p:nvPr/>
              </p:nvGrpSpPr>
              <p:grpSpPr bwMode="auto">
                <a:xfrm>
                  <a:off x="2864" y="2613"/>
                  <a:ext cx="329" cy="72"/>
                  <a:chOff x="2774" y="2611"/>
                  <a:chExt cx="329" cy="72"/>
                </a:xfrm>
              </p:grpSpPr>
              <p:sp>
                <p:nvSpPr>
                  <p:cNvPr id="77124" name="Oval 492"/>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sp>
                <p:nvSpPr>
                  <p:cNvPr id="77125" name="Rectangle 493"/>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a:endParaRPr lang="en-US" dirty="0">
                      <a:solidFill>
                        <a:srgbClr val="000000"/>
                      </a:solidFill>
                      <a:latin typeface="Calibri"/>
                      <a:cs typeface="+mn-cs"/>
                    </a:endParaRPr>
                  </a:p>
                </p:txBody>
              </p:sp>
            </p:grpSp>
            <p:sp>
              <p:nvSpPr>
                <p:cNvPr id="77121" name="Line 494"/>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sp>
              <p:nvSpPr>
                <p:cNvPr id="77122" name="Freeform 495"/>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a:endParaRPr lang="en-US" dirty="0">
                    <a:solidFill>
                      <a:srgbClr val="000000"/>
                    </a:solidFill>
                    <a:latin typeface="Calibri"/>
                    <a:cs typeface="+mn-cs"/>
                  </a:endParaRPr>
                </a:p>
              </p:txBody>
            </p:sp>
            <p:sp>
              <p:nvSpPr>
                <p:cNvPr id="77123" name="Oval 496"/>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grpSp>
          <p:grpSp>
            <p:nvGrpSpPr>
              <p:cNvPr id="386" name="Group 497"/>
              <p:cNvGrpSpPr>
                <a:grpSpLocks noChangeAspect="1"/>
              </p:cNvGrpSpPr>
              <p:nvPr/>
            </p:nvGrpSpPr>
            <p:grpSpPr bwMode="auto">
              <a:xfrm>
                <a:off x="1888" y="2557"/>
                <a:ext cx="155" cy="238"/>
                <a:chOff x="2864" y="2181"/>
                <a:chExt cx="331" cy="505"/>
              </a:xfrm>
            </p:grpSpPr>
            <p:sp>
              <p:nvSpPr>
                <p:cNvPr id="77112" name="Line 49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grpSp>
              <p:nvGrpSpPr>
                <p:cNvPr id="387" name="Group 499"/>
                <p:cNvGrpSpPr>
                  <a:grpSpLocks noChangeAspect="1"/>
                </p:cNvGrpSpPr>
                <p:nvPr/>
              </p:nvGrpSpPr>
              <p:grpSpPr bwMode="auto">
                <a:xfrm>
                  <a:off x="2864" y="2613"/>
                  <a:ext cx="329" cy="72"/>
                  <a:chOff x="2774" y="2611"/>
                  <a:chExt cx="329" cy="72"/>
                </a:xfrm>
              </p:grpSpPr>
              <p:sp>
                <p:nvSpPr>
                  <p:cNvPr id="77117" name="Oval 50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sp>
                <p:nvSpPr>
                  <p:cNvPr id="77118" name="Rectangle 50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a:endParaRPr lang="en-US" dirty="0">
                      <a:solidFill>
                        <a:srgbClr val="000000"/>
                      </a:solidFill>
                      <a:latin typeface="Calibri"/>
                      <a:cs typeface="+mn-cs"/>
                    </a:endParaRPr>
                  </a:p>
                </p:txBody>
              </p:sp>
            </p:grpSp>
            <p:sp>
              <p:nvSpPr>
                <p:cNvPr id="77114" name="Line 502"/>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sp>
              <p:nvSpPr>
                <p:cNvPr id="77115" name="Freeform 503"/>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a:endParaRPr lang="en-US" dirty="0">
                    <a:solidFill>
                      <a:srgbClr val="000000"/>
                    </a:solidFill>
                    <a:latin typeface="Calibri"/>
                    <a:cs typeface="+mn-cs"/>
                  </a:endParaRPr>
                </a:p>
              </p:txBody>
            </p:sp>
            <p:sp>
              <p:nvSpPr>
                <p:cNvPr id="77116" name="Oval 504"/>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grpSp>
          <p:grpSp>
            <p:nvGrpSpPr>
              <p:cNvPr id="388" name="Group 505"/>
              <p:cNvGrpSpPr>
                <a:grpSpLocks noChangeAspect="1"/>
              </p:cNvGrpSpPr>
              <p:nvPr/>
            </p:nvGrpSpPr>
            <p:grpSpPr bwMode="auto">
              <a:xfrm>
                <a:off x="1680" y="2629"/>
                <a:ext cx="155" cy="238"/>
                <a:chOff x="2864" y="2181"/>
                <a:chExt cx="331" cy="505"/>
              </a:xfrm>
            </p:grpSpPr>
            <p:sp>
              <p:nvSpPr>
                <p:cNvPr id="77105" name="Line 506"/>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grpSp>
              <p:nvGrpSpPr>
                <p:cNvPr id="389" name="Group 507"/>
                <p:cNvGrpSpPr>
                  <a:grpSpLocks noChangeAspect="1"/>
                </p:cNvGrpSpPr>
                <p:nvPr/>
              </p:nvGrpSpPr>
              <p:grpSpPr bwMode="auto">
                <a:xfrm>
                  <a:off x="2864" y="2613"/>
                  <a:ext cx="329" cy="72"/>
                  <a:chOff x="2774" y="2611"/>
                  <a:chExt cx="329" cy="72"/>
                </a:xfrm>
              </p:grpSpPr>
              <p:sp>
                <p:nvSpPr>
                  <p:cNvPr id="77110" name="Oval 508"/>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sp>
                <p:nvSpPr>
                  <p:cNvPr id="77111" name="Rectangle 509"/>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a:endParaRPr lang="en-US" dirty="0">
                      <a:solidFill>
                        <a:srgbClr val="000000"/>
                      </a:solidFill>
                      <a:latin typeface="Calibri"/>
                      <a:cs typeface="+mn-cs"/>
                    </a:endParaRPr>
                  </a:p>
                </p:txBody>
              </p:sp>
            </p:grpSp>
            <p:sp>
              <p:nvSpPr>
                <p:cNvPr id="77107" name="Line 510"/>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sp>
              <p:nvSpPr>
                <p:cNvPr id="77108" name="Freeform 511"/>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a:endParaRPr lang="en-US" dirty="0">
                    <a:solidFill>
                      <a:srgbClr val="000000"/>
                    </a:solidFill>
                    <a:latin typeface="Calibri"/>
                    <a:cs typeface="+mn-cs"/>
                  </a:endParaRPr>
                </a:p>
              </p:txBody>
            </p:sp>
            <p:sp>
              <p:nvSpPr>
                <p:cNvPr id="77109" name="Oval 512"/>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grpSp>
          <p:grpSp>
            <p:nvGrpSpPr>
              <p:cNvPr id="390" name="Group 513"/>
              <p:cNvGrpSpPr>
                <a:grpSpLocks noChangeAspect="1"/>
              </p:cNvGrpSpPr>
              <p:nvPr/>
            </p:nvGrpSpPr>
            <p:grpSpPr bwMode="auto">
              <a:xfrm>
                <a:off x="1864" y="2637"/>
                <a:ext cx="155" cy="238"/>
                <a:chOff x="2864" y="2181"/>
                <a:chExt cx="331" cy="505"/>
              </a:xfrm>
            </p:grpSpPr>
            <p:sp>
              <p:nvSpPr>
                <p:cNvPr id="77098" name="Line 514"/>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grpSp>
              <p:nvGrpSpPr>
                <p:cNvPr id="391" name="Group 515"/>
                <p:cNvGrpSpPr>
                  <a:grpSpLocks noChangeAspect="1"/>
                </p:cNvGrpSpPr>
                <p:nvPr/>
              </p:nvGrpSpPr>
              <p:grpSpPr bwMode="auto">
                <a:xfrm>
                  <a:off x="2864" y="2613"/>
                  <a:ext cx="329" cy="72"/>
                  <a:chOff x="2774" y="2611"/>
                  <a:chExt cx="329" cy="72"/>
                </a:xfrm>
              </p:grpSpPr>
              <p:sp>
                <p:nvSpPr>
                  <p:cNvPr id="77103" name="Oval 516"/>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sp>
                <p:nvSpPr>
                  <p:cNvPr id="77104" name="Rectangle 517"/>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a:endParaRPr lang="en-US" dirty="0">
                      <a:solidFill>
                        <a:srgbClr val="000000"/>
                      </a:solidFill>
                      <a:latin typeface="Calibri"/>
                      <a:cs typeface="+mn-cs"/>
                    </a:endParaRPr>
                  </a:p>
                </p:txBody>
              </p:sp>
            </p:grpSp>
            <p:sp>
              <p:nvSpPr>
                <p:cNvPr id="77100" name="Line 518"/>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sp>
              <p:nvSpPr>
                <p:cNvPr id="77101" name="Freeform 519"/>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a:endParaRPr lang="en-US" dirty="0">
                    <a:solidFill>
                      <a:srgbClr val="000000"/>
                    </a:solidFill>
                    <a:latin typeface="Calibri"/>
                    <a:cs typeface="+mn-cs"/>
                  </a:endParaRPr>
                </a:p>
              </p:txBody>
            </p:sp>
            <p:sp>
              <p:nvSpPr>
                <p:cNvPr id="77102" name="Oval 520"/>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grpSp>
        </p:grpSp>
      </p:grpSp>
      <p:grpSp>
        <p:nvGrpSpPr>
          <p:cNvPr id="392" name="Group 531"/>
          <p:cNvGrpSpPr>
            <a:grpSpLocks/>
          </p:cNvGrpSpPr>
          <p:nvPr/>
        </p:nvGrpSpPr>
        <p:grpSpPr bwMode="auto">
          <a:xfrm>
            <a:off x="4516440" y="4640266"/>
            <a:ext cx="1416050" cy="636587"/>
            <a:chOff x="3349" y="3563"/>
            <a:chExt cx="892" cy="401"/>
          </a:xfrm>
        </p:grpSpPr>
        <p:grpSp>
          <p:nvGrpSpPr>
            <p:cNvPr id="393" name="Group 521"/>
            <p:cNvGrpSpPr>
              <a:grpSpLocks/>
            </p:cNvGrpSpPr>
            <p:nvPr/>
          </p:nvGrpSpPr>
          <p:grpSpPr bwMode="auto">
            <a:xfrm>
              <a:off x="3904" y="3684"/>
              <a:ext cx="337" cy="280"/>
              <a:chOff x="2864" y="2181"/>
              <a:chExt cx="331" cy="505"/>
            </a:xfrm>
          </p:grpSpPr>
          <p:sp>
            <p:nvSpPr>
              <p:cNvPr id="77085" name="Line 522"/>
              <p:cNvSpPr>
                <a:spLocks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grpSp>
            <p:nvGrpSpPr>
              <p:cNvPr id="394" name="Group 523"/>
              <p:cNvGrpSpPr>
                <a:grpSpLocks/>
              </p:cNvGrpSpPr>
              <p:nvPr/>
            </p:nvGrpSpPr>
            <p:grpSpPr bwMode="auto">
              <a:xfrm>
                <a:off x="2864" y="2613"/>
                <a:ext cx="329" cy="72"/>
                <a:chOff x="2774" y="2611"/>
                <a:chExt cx="329" cy="72"/>
              </a:xfrm>
            </p:grpSpPr>
            <p:sp>
              <p:nvSpPr>
                <p:cNvPr id="77090" name="Oval 524"/>
                <p:cNvSpPr>
                  <a:spLocks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sp>
              <p:nvSpPr>
                <p:cNvPr id="77091" name="Rectangle 525"/>
                <p:cNvSpPr>
                  <a:spLocks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a:endParaRPr lang="en-US" dirty="0">
                    <a:solidFill>
                      <a:srgbClr val="000000"/>
                    </a:solidFill>
                    <a:latin typeface="Calibri"/>
                    <a:cs typeface="+mn-cs"/>
                  </a:endParaRPr>
                </a:p>
              </p:txBody>
            </p:sp>
          </p:grpSp>
          <p:sp>
            <p:nvSpPr>
              <p:cNvPr id="77087" name="Line 526"/>
              <p:cNvSpPr>
                <a:spLocks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sp>
            <p:nvSpPr>
              <p:cNvPr id="77088" name="Freeform 527"/>
              <p:cNvSpPr>
                <a:spLocks/>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a:endParaRPr lang="en-US" dirty="0">
                  <a:solidFill>
                    <a:srgbClr val="000000"/>
                  </a:solidFill>
                  <a:latin typeface="Calibri"/>
                  <a:cs typeface="+mn-cs"/>
                </a:endParaRPr>
              </a:p>
            </p:txBody>
          </p:sp>
          <p:sp>
            <p:nvSpPr>
              <p:cNvPr id="77089" name="Oval 528"/>
              <p:cNvSpPr>
                <a:spLocks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grpSp>
        <p:sp>
          <p:nvSpPr>
            <p:cNvPr id="77084" name="Line 529"/>
            <p:cNvSpPr>
              <a:spLocks noChangeShapeType="1"/>
            </p:cNvSpPr>
            <p:nvPr/>
          </p:nvSpPr>
          <p:spPr bwMode="auto">
            <a:xfrm>
              <a:off x="3349" y="3563"/>
              <a:ext cx="436" cy="20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grpSp>
      <p:grpSp>
        <p:nvGrpSpPr>
          <p:cNvPr id="395" name="Group 535"/>
          <p:cNvGrpSpPr>
            <a:grpSpLocks/>
          </p:cNvGrpSpPr>
          <p:nvPr/>
        </p:nvGrpSpPr>
        <p:grpSpPr bwMode="auto">
          <a:xfrm>
            <a:off x="4440238" y="2187578"/>
            <a:ext cx="749300" cy="962025"/>
            <a:chOff x="2789" y="770"/>
            <a:chExt cx="472" cy="606"/>
          </a:xfrm>
        </p:grpSpPr>
        <p:grpSp>
          <p:nvGrpSpPr>
            <p:cNvPr id="396" name="Group 433"/>
            <p:cNvGrpSpPr>
              <a:grpSpLocks/>
            </p:cNvGrpSpPr>
            <p:nvPr/>
          </p:nvGrpSpPr>
          <p:grpSpPr bwMode="auto">
            <a:xfrm>
              <a:off x="3103" y="770"/>
              <a:ext cx="158" cy="498"/>
              <a:chOff x="3343" y="1306"/>
              <a:chExt cx="158" cy="498"/>
            </a:xfrm>
          </p:grpSpPr>
          <p:grpSp>
            <p:nvGrpSpPr>
              <p:cNvPr id="397" name="Group 417"/>
              <p:cNvGrpSpPr>
                <a:grpSpLocks noChangeAspect="1"/>
              </p:cNvGrpSpPr>
              <p:nvPr/>
            </p:nvGrpSpPr>
            <p:grpSpPr bwMode="auto">
              <a:xfrm>
                <a:off x="3346" y="1566"/>
                <a:ext cx="155" cy="238"/>
                <a:chOff x="2864" y="2181"/>
                <a:chExt cx="331" cy="505"/>
              </a:xfrm>
            </p:grpSpPr>
            <p:sp>
              <p:nvSpPr>
                <p:cNvPr id="77076" name="Line 41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grpSp>
              <p:nvGrpSpPr>
                <p:cNvPr id="398" name="Group 419"/>
                <p:cNvGrpSpPr>
                  <a:grpSpLocks noChangeAspect="1"/>
                </p:cNvGrpSpPr>
                <p:nvPr/>
              </p:nvGrpSpPr>
              <p:grpSpPr bwMode="auto">
                <a:xfrm>
                  <a:off x="2864" y="2613"/>
                  <a:ext cx="329" cy="72"/>
                  <a:chOff x="2774" y="2611"/>
                  <a:chExt cx="329" cy="72"/>
                </a:xfrm>
              </p:grpSpPr>
              <p:sp>
                <p:nvSpPr>
                  <p:cNvPr id="77081" name="Oval 42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sp>
                <p:nvSpPr>
                  <p:cNvPr id="77082" name="Rectangle 42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a:endParaRPr lang="en-US" dirty="0">
                      <a:solidFill>
                        <a:srgbClr val="000000"/>
                      </a:solidFill>
                      <a:latin typeface="Calibri"/>
                      <a:cs typeface="+mn-cs"/>
                    </a:endParaRPr>
                  </a:p>
                </p:txBody>
              </p:sp>
            </p:grpSp>
            <p:sp>
              <p:nvSpPr>
                <p:cNvPr id="77078" name="Line 422"/>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sp>
              <p:nvSpPr>
                <p:cNvPr id="77079" name="Freeform 423"/>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a:endParaRPr lang="en-US" dirty="0">
                    <a:solidFill>
                      <a:srgbClr val="000000"/>
                    </a:solidFill>
                    <a:latin typeface="Calibri"/>
                    <a:cs typeface="+mn-cs"/>
                  </a:endParaRPr>
                </a:p>
              </p:txBody>
            </p:sp>
            <p:sp>
              <p:nvSpPr>
                <p:cNvPr id="77080" name="Oval 424"/>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grpSp>
          <p:grpSp>
            <p:nvGrpSpPr>
              <p:cNvPr id="399" name="Group 425"/>
              <p:cNvGrpSpPr>
                <a:grpSpLocks noChangeAspect="1"/>
              </p:cNvGrpSpPr>
              <p:nvPr/>
            </p:nvGrpSpPr>
            <p:grpSpPr bwMode="auto">
              <a:xfrm>
                <a:off x="3343" y="1306"/>
                <a:ext cx="155" cy="238"/>
                <a:chOff x="2864" y="2181"/>
                <a:chExt cx="331" cy="505"/>
              </a:xfrm>
            </p:grpSpPr>
            <p:sp>
              <p:nvSpPr>
                <p:cNvPr id="77069" name="Line 426"/>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grpSp>
              <p:nvGrpSpPr>
                <p:cNvPr id="400" name="Group 427"/>
                <p:cNvGrpSpPr>
                  <a:grpSpLocks noChangeAspect="1"/>
                </p:cNvGrpSpPr>
                <p:nvPr/>
              </p:nvGrpSpPr>
              <p:grpSpPr bwMode="auto">
                <a:xfrm>
                  <a:off x="2864" y="2613"/>
                  <a:ext cx="329" cy="72"/>
                  <a:chOff x="2774" y="2611"/>
                  <a:chExt cx="329" cy="72"/>
                </a:xfrm>
              </p:grpSpPr>
              <p:sp>
                <p:nvSpPr>
                  <p:cNvPr id="77074" name="Oval 428"/>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sp>
                <p:nvSpPr>
                  <p:cNvPr id="77075" name="Rectangle 429"/>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a:endParaRPr lang="en-US" dirty="0">
                      <a:solidFill>
                        <a:srgbClr val="000000"/>
                      </a:solidFill>
                      <a:latin typeface="Calibri"/>
                      <a:cs typeface="+mn-cs"/>
                    </a:endParaRPr>
                  </a:p>
                </p:txBody>
              </p:sp>
            </p:grpSp>
            <p:sp>
              <p:nvSpPr>
                <p:cNvPr id="77071" name="Line 430"/>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sp>
              <p:nvSpPr>
                <p:cNvPr id="77072" name="Freeform 431"/>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a:endParaRPr lang="en-US" dirty="0">
                    <a:solidFill>
                      <a:srgbClr val="000000"/>
                    </a:solidFill>
                    <a:latin typeface="Calibri"/>
                    <a:cs typeface="+mn-cs"/>
                  </a:endParaRPr>
                </a:p>
              </p:txBody>
            </p:sp>
            <p:sp>
              <p:nvSpPr>
                <p:cNvPr id="77073" name="Oval 432"/>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grpSp>
        </p:grpSp>
        <p:sp>
          <p:nvSpPr>
            <p:cNvPr id="77066" name="Line 532"/>
            <p:cNvSpPr>
              <a:spLocks noChangeShapeType="1"/>
            </p:cNvSpPr>
            <p:nvPr/>
          </p:nvSpPr>
          <p:spPr bwMode="auto">
            <a:xfrm flipV="1">
              <a:off x="2789" y="1014"/>
              <a:ext cx="239" cy="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grpSp>
      <p:grpSp>
        <p:nvGrpSpPr>
          <p:cNvPr id="402" name="Group 534"/>
          <p:cNvGrpSpPr>
            <a:grpSpLocks/>
          </p:cNvGrpSpPr>
          <p:nvPr/>
        </p:nvGrpSpPr>
        <p:grpSpPr bwMode="auto">
          <a:xfrm>
            <a:off x="4440239" y="2238378"/>
            <a:ext cx="747712" cy="962025"/>
            <a:chOff x="2789" y="1386"/>
            <a:chExt cx="471" cy="606"/>
          </a:xfrm>
        </p:grpSpPr>
        <p:grpSp>
          <p:nvGrpSpPr>
            <p:cNvPr id="403" name="Group 409"/>
            <p:cNvGrpSpPr>
              <a:grpSpLocks/>
            </p:cNvGrpSpPr>
            <p:nvPr/>
          </p:nvGrpSpPr>
          <p:grpSpPr bwMode="auto">
            <a:xfrm>
              <a:off x="3087" y="1386"/>
              <a:ext cx="173" cy="415"/>
              <a:chOff x="2864" y="2181"/>
              <a:chExt cx="331" cy="505"/>
            </a:xfrm>
          </p:grpSpPr>
          <p:sp>
            <p:nvSpPr>
              <p:cNvPr id="77058" name="Line 410"/>
              <p:cNvSpPr>
                <a:spLocks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grpSp>
            <p:nvGrpSpPr>
              <p:cNvPr id="404" name="Group 411"/>
              <p:cNvGrpSpPr>
                <a:grpSpLocks/>
              </p:cNvGrpSpPr>
              <p:nvPr/>
            </p:nvGrpSpPr>
            <p:grpSpPr bwMode="auto">
              <a:xfrm>
                <a:off x="2864" y="2613"/>
                <a:ext cx="329" cy="72"/>
                <a:chOff x="2774" y="2611"/>
                <a:chExt cx="329" cy="72"/>
              </a:xfrm>
            </p:grpSpPr>
            <p:sp>
              <p:nvSpPr>
                <p:cNvPr id="77063" name="Oval 412"/>
                <p:cNvSpPr>
                  <a:spLocks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sp>
              <p:nvSpPr>
                <p:cNvPr id="77064" name="Rectangle 413"/>
                <p:cNvSpPr>
                  <a:spLocks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a:endParaRPr lang="en-US" dirty="0">
                    <a:solidFill>
                      <a:srgbClr val="000000"/>
                    </a:solidFill>
                    <a:latin typeface="Calibri"/>
                    <a:cs typeface="+mn-cs"/>
                  </a:endParaRPr>
                </a:p>
              </p:txBody>
            </p:sp>
          </p:grpSp>
          <p:sp>
            <p:nvSpPr>
              <p:cNvPr id="77060" name="Line 414"/>
              <p:cNvSpPr>
                <a:spLocks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sp>
            <p:nvSpPr>
              <p:cNvPr id="77061" name="Freeform 415"/>
              <p:cNvSpPr>
                <a:spLocks/>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a:endParaRPr lang="en-US" dirty="0">
                  <a:solidFill>
                    <a:srgbClr val="000000"/>
                  </a:solidFill>
                  <a:latin typeface="Calibri"/>
                  <a:cs typeface="+mn-cs"/>
                </a:endParaRPr>
              </a:p>
            </p:txBody>
          </p:sp>
          <p:sp>
            <p:nvSpPr>
              <p:cNvPr id="77062" name="Oval 416"/>
              <p:cNvSpPr>
                <a:spLocks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grpSp>
        <p:sp>
          <p:nvSpPr>
            <p:cNvPr id="77057" name="Line 533"/>
            <p:cNvSpPr>
              <a:spLocks noChangeShapeType="1"/>
            </p:cNvSpPr>
            <p:nvPr/>
          </p:nvSpPr>
          <p:spPr bwMode="auto">
            <a:xfrm flipV="1">
              <a:off x="2789" y="1630"/>
              <a:ext cx="239" cy="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grpSp>
      <p:grpSp>
        <p:nvGrpSpPr>
          <p:cNvPr id="405" name="Group 400"/>
          <p:cNvGrpSpPr>
            <a:grpSpLocks/>
          </p:cNvGrpSpPr>
          <p:nvPr/>
        </p:nvGrpSpPr>
        <p:grpSpPr bwMode="auto">
          <a:xfrm>
            <a:off x="2693988" y="4113215"/>
            <a:ext cx="534987" cy="444500"/>
            <a:chOff x="2864" y="2181"/>
            <a:chExt cx="331" cy="505"/>
          </a:xfrm>
        </p:grpSpPr>
        <p:sp>
          <p:nvSpPr>
            <p:cNvPr id="77049" name="Line 401"/>
            <p:cNvSpPr>
              <a:spLocks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grpSp>
          <p:nvGrpSpPr>
            <p:cNvPr id="406" name="Group 402"/>
            <p:cNvGrpSpPr>
              <a:grpSpLocks/>
            </p:cNvGrpSpPr>
            <p:nvPr/>
          </p:nvGrpSpPr>
          <p:grpSpPr bwMode="auto">
            <a:xfrm>
              <a:off x="2864" y="2613"/>
              <a:ext cx="329" cy="72"/>
              <a:chOff x="2774" y="2611"/>
              <a:chExt cx="329" cy="72"/>
            </a:xfrm>
          </p:grpSpPr>
          <p:sp>
            <p:nvSpPr>
              <p:cNvPr id="77054" name="Oval 403"/>
              <p:cNvSpPr>
                <a:spLocks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sp>
            <p:nvSpPr>
              <p:cNvPr id="77055" name="Rectangle 404"/>
              <p:cNvSpPr>
                <a:spLocks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a:endParaRPr lang="en-US" dirty="0">
                  <a:solidFill>
                    <a:srgbClr val="000000"/>
                  </a:solidFill>
                  <a:latin typeface="Calibri"/>
                  <a:cs typeface="+mn-cs"/>
                </a:endParaRPr>
              </a:p>
            </p:txBody>
          </p:sp>
        </p:grpSp>
        <p:sp>
          <p:nvSpPr>
            <p:cNvPr id="77051" name="Line 405"/>
            <p:cNvSpPr>
              <a:spLocks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sp>
          <p:nvSpPr>
            <p:cNvPr id="77052" name="Freeform 406"/>
            <p:cNvSpPr>
              <a:spLocks/>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a:endParaRPr lang="en-US" dirty="0">
                <a:solidFill>
                  <a:srgbClr val="000000"/>
                </a:solidFill>
                <a:latin typeface="Calibri"/>
                <a:cs typeface="+mn-cs"/>
              </a:endParaRPr>
            </a:p>
          </p:txBody>
        </p:sp>
        <p:sp>
          <p:nvSpPr>
            <p:cNvPr id="77053" name="Oval 407"/>
            <p:cNvSpPr>
              <a:spLocks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grpSp>
      <p:pic>
        <p:nvPicPr>
          <p:cNvPr id="76816" name="Picture 5" descr="MCj015078300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3375" y="5724527"/>
            <a:ext cx="9985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7" name="Group 1536"/>
          <p:cNvGrpSpPr>
            <a:grpSpLocks/>
          </p:cNvGrpSpPr>
          <p:nvPr/>
        </p:nvGrpSpPr>
        <p:grpSpPr bwMode="auto">
          <a:xfrm>
            <a:off x="5818188" y="1066800"/>
            <a:ext cx="2100262" cy="4457700"/>
            <a:chOff x="3665" y="434"/>
            <a:chExt cx="1323" cy="3038"/>
          </a:xfrm>
        </p:grpSpPr>
        <p:grpSp>
          <p:nvGrpSpPr>
            <p:cNvPr id="408" name="Group 1332"/>
            <p:cNvGrpSpPr>
              <a:grpSpLocks/>
            </p:cNvGrpSpPr>
            <p:nvPr/>
          </p:nvGrpSpPr>
          <p:grpSpPr bwMode="auto">
            <a:xfrm>
              <a:off x="3808" y="434"/>
              <a:ext cx="363" cy="318"/>
              <a:chOff x="1680" y="2557"/>
              <a:chExt cx="363" cy="318"/>
            </a:xfrm>
          </p:grpSpPr>
          <p:grpSp>
            <p:nvGrpSpPr>
              <p:cNvPr id="409" name="Group 1333"/>
              <p:cNvGrpSpPr>
                <a:grpSpLocks noChangeAspect="1"/>
              </p:cNvGrpSpPr>
              <p:nvPr/>
            </p:nvGrpSpPr>
            <p:grpSpPr bwMode="auto">
              <a:xfrm>
                <a:off x="1720" y="2557"/>
                <a:ext cx="155" cy="238"/>
                <a:chOff x="2864" y="2181"/>
                <a:chExt cx="331" cy="505"/>
              </a:xfrm>
            </p:grpSpPr>
            <p:sp>
              <p:nvSpPr>
                <p:cNvPr id="77042" name="Line 1334"/>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grpSp>
              <p:nvGrpSpPr>
                <p:cNvPr id="410" name="Group 1335"/>
                <p:cNvGrpSpPr>
                  <a:grpSpLocks noChangeAspect="1"/>
                </p:cNvGrpSpPr>
                <p:nvPr/>
              </p:nvGrpSpPr>
              <p:grpSpPr bwMode="auto">
                <a:xfrm>
                  <a:off x="2864" y="2613"/>
                  <a:ext cx="329" cy="72"/>
                  <a:chOff x="2774" y="2611"/>
                  <a:chExt cx="329" cy="72"/>
                </a:xfrm>
              </p:grpSpPr>
              <p:sp>
                <p:nvSpPr>
                  <p:cNvPr id="77047" name="Oval 1336"/>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sp>
                <p:nvSpPr>
                  <p:cNvPr id="77048" name="Rectangle 1337"/>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a:endParaRPr lang="en-US" dirty="0">
                      <a:solidFill>
                        <a:srgbClr val="000000"/>
                      </a:solidFill>
                      <a:latin typeface="Calibri"/>
                      <a:cs typeface="+mn-cs"/>
                    </a:endParaRPr>
                  </a:p>
                </p:txBody>
              </p:sp>
            </p:grpSp>
            <p:sp>
              <p:nvSpPr>
                <p:cNvPr id="77044" name="Line 1338"/>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sp>
              <p:nvSpPr>
                <p:cNvPr id="77045" name="Freeform 1339"/>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a:endParaRPr lang="en-US" dirty="0">
                    <a:solidFill>
                      <a:srgbClr val="000000"/>
                    </a:solidFill>
                    <a:latin typeface="Calibri"/>
                    <a:cs typeface="+mn-cs"/>
                  </a:endParaRPr>
                </a:p>
              </p:txBody>
            </p:sp>
            <p:sp>
              <p:nvSpPr>
                <p:cNvPr id="77046" name="Oval 1340"/>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grpSp>
          <p:grpSp>
            <p:nvGrpSpPr>
              <p:cNvPr id="411" name="Group 1341"/>
              <p:cNvGrpSpPr>
                <a:grpSpLocks noChangeAspect="1"/>
              </p:cNvGrpSpPr>
              <p:nvPr/>
            </p:nvGrpSpPr>
            <p:grpSpPr bwMode="auto">
              <a:xfrm>
                <a:off x="1888" y="2557"/>
                <a:ext cx="155" cy="238"/>
                <a:chOff x="2864" y="2181"/>
                <a:chExt cx="331" cy="505"/>
              </a:xfrm>
            </p:grpSpPr>
            <p:sp>
              <p:nvSpPr>
                <p:cNvPr id="77035" name="Line 1342"/>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grpSp>
              <p:nvGrpSpPr>
                <p:cNvPr id="412" name="Group 1343"/>
                <p:cNvGrpSpPr>
                  <a:grpSpLocks noChangeAspect="1"/>
                </p:cNvGrpSpPr>
                <p:nvPr/>
              </p:nvGrpSpPr>
              <p:grpSpPr bwMode="auto">
                <a:xfrm>
                  <a:off x="2864" y="2613"/>
                  <a:ext cx="329" cy="72"/>
                  <a:chOff x="2774" y="2611"/>
                  <a:chExt cx="329" cy="72"/>
                </a:xfrm>
              </p:grpSpPr>
              <p:sp>
                <p:nvSpPr>
                  <p:cNvPr id="77040" name="Oval 1344"/>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sp>
                <p:nvSpPr>
                  <p:cNvPr id="77041" name="Rectangle 1345"/>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a:endParaRPr lang="en-US" dirty="0">
                      <a:solidFill>
                        <a:srgbClr val="000000"/>
                      </a:solidFill>
                      <a:latin typeface="Calibri"/>
                      <a:cs typeface="+mn-cs"/>
                    </a:endParaRPr>
                  </a:p>
                </p:txBody>
              </p:sp>
            </p:grpSp>
            <p:sp>
              <p:nvSpPr>
                <p:cNvPr id="77037" name="Line 1346"/>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sp>
              <p:nvSpPr>
                <p:cNvPr id="77038" name="Freeform 1347"/>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a:endParaRPr lang="en-US" dirty="0">
                    <a:solidFill>
                      <a:srgbClr val="000000"/>
                    </a:solidFill>
                    <a:latin typeface="Calibri"/>
                    <a:cs typeface="+mn-cs"/>
                  </a:endParaRPr>
                </a:p>
              </p:txBody>
            </p:sp>
            <p:sp>
              <p:nvSpPr>
                <p:cNvPr id="77039" name="Oval 1348"/>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grpSp>
          <p:grpSp>
            <p:nvGrpSpPr>
              <p:cNvPr id="413" name="Group 1349"/>
              <p:cNvGrpSpPr>
                <a:grpSpLocks noChangeAspect="1"/>
              </p:cNvGrpSpPr>
              <p:nvPr/>
            </p:nvGrpSpPr>
            <p:grpSpPr bwMode="auto">
              <a:xfrm>
                <a:off x="1680" y="2629"/>
                <a:ext cx="155" cy="238"/>
                <a:chOff x="2864" y="2181"/>
                <a:chExt cx="331" cy="505"/>
              </a:xfrm>
            </p:grpSpPr>
            <p:sp>
              <p:nvSpPr>
                <p:cNvPr id="77028" name="Line 1350"/>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grpSp>
              <p:nvGrpSpPr>
                <p:cNvPr id="414" name="Group 1351"/>
                <p:cNvGrpSpPr>
                  <a:grpSpLocks noChangeAspect="1"/>
                </p:cNvGrpSpPr>
                <p:nvPr/>
              </p:nvGrpSpPr>
              <p:grpSpPr bwMode="auto">
                <a:xfrm>
                  <a:off x="2864" y="2613"/>
                  <a:ext cx="329" cy="72"/>
                  <a:chOff x="2774" y="2611"/>
                  <a:chExt cx="329" cy="72"/>
                </a:xfrm>
              </p:grpSpPr>
              <p:sp>
                <p:nvSpPr>
                  <p:cNvPr id="77033" name="Oval 1352"/>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sp>
                <p:nvSpPr>
                  <p:cNvPr id="77034" name="Rectangle 1353"/>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a:endParaRPr lang="en-US" dirty="0">
                      <a:solidFill>
                        <a:srgbClr val="000000"/>
                      </a:solidFill>
                      <a:latin typeface="Calibri"/>
                      <a:cs typeface="+mn-cs"/>
                    </a:endParaRPr>
                  </a:p>
                </p:txBody>
              </p:sp>
            </p:grpSp>
            <p:sp>
              <p:nvSpPr>
                <p:cNvPr id="77030" name="Line 1354"/>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sp>
              <p:nvSpPr>
                <p:cNvPr id="77031" name="Freeform 1355"/>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a:endParaRPr lang="en-US" dirty="0">
                    <a:solidFill>
                      <a:srgbClr val="000000"/>
                    </a:solidFill>
                    <a:latin typeface="Calibri"/>
                    <a:cs typeface="+mn-cs"/>
                  </a:endParaRPr>
                </a:p>
              </p:txBody>
            </p:sp>
            <p:sp>
              <p:nvSpPr>
                <p:cNvPr id="77032" name="Oval 1356"/>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grpSp>
          <p:grpSp>
            <p:nvGrpSpPr>
              <p:cNvPr id="415" name="Group 1357"/>
              <p:cNvGrpSpPr>
                <a:grpSpLocks noChangeAspect="1"/>
              </p:cNvGrpSpPr>
              <p:nvPr/>
            </p:nvGrpSpPr>
            <p:grpSpPr bwMode="auto">
              <a:xfrm>
                <a:off x="1864" y="2637"/>
                <a:ext cx="155" cy="238"/>
                <a:chOff x="2864" y="2181"/>
                <a:chExt cx="331" cy="505"/>
              </a:xfrm>
            </p:grpSpPr>
            <p:sp>
              <p:nvSpPr>
                <p:cNvPr id="77021" name="Line 135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grpSp>
              <p:nvGrpSpPr>
                <p:cNvPr id="416" name="Group 1359"/>
                <p:cNvGrpSpPr>
                  <a:grpSpLocks noChangeAspect="1"/>
                </p:cNvGrpSpPr>
                <p:nvPr/>
              </p:nvGrpSpPr>
              <p:grpSpPr bwMode="auto">
                <a:xfrm>
                  <a:off x="2864" y="2613"/>
                  <a:ext cx="329" cy="72"/>
                  <a:chOff x="2774" y="2611"/>
                  <a:chExt cx="329" cy="72"/>
                </a:xfrm>
              </p:grpSpPr>
              <p:sp>
                <p:nvSpPr>
                  <p:cNvPr id="77026" name="Oval 136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sp>
                <p:nvSpPr>
                  <p:cNvPr id="77027" name="Rectangle 136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a:endParaRPr lang="en-US" dirty="0">
                      <a:solidFill>
                        <a:srgbClr val="000000"/>
                      </a:solidFill>
                      <a:latin typeface="Calibri"/>
                      <a:cs typeface="+mn-cs"/>
                    </a:endParaRPr>
                  </a:p>
                </p:txBody>
              </p:sp>
            </p:grpSp>
            <p:sp>
              <p:nvSpPr>
                <p:cNvPr id="77023" name="Line 1362"/>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sp>
              <p:nvSpPr>
                <p:cNvPr id="77024" name="Freeform 1363"/>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a:endParaRPr lang="en-US" dirty="0">
                    <a:solidFill>
                      <a:srgbClr val="000000"/>
                    </a:solidFill>
                    <a:latin typeface="Calibri"/>
                    <a:cs typeface="+mn-cs"/>
                  </a:endParaRPr>
                </a:p>
              </p:txBody>
            </p:sp>
            <p:sp>
              <p:nvSpPr>
                <p:cNvPr id="77025" name="Oval 1364"/>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grpSp>
        </p:grpSp>
        <p:sp>
          <p:nvSpPr>
            <p:cNvPr id="76846" name="Line 1365"/>
            <p:cNvSpPr>
              <a:spLocks noChangeShapeType="1"/>
            </p:cNvSpPr>
            <p:nvPr/>
          </p:nvSpPr>
          <p:spPr bwMode="auto">
            <a:xfrm flipV="1">
              <a:off x="3822" y="840"/>
              <a:ext cx="100" cy="7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grpSp>
          <p:nvGrpSpPr>
            <p:cNvPr id="417" name="Group 1366"/>
            <p:cNvGrpSpPr>
              <a:grpSpLocks/>
            </p:cNvGrpSpPr>
            <p:nvPr/>
          </p:nvGrpSpPr>
          <p:grpSpPr bwMode="auto">
            <a:xfrm>
              <a:off x="4432" y="690"/>
              <a:ext cx="363" cy="318"/>
              <a:chOff x="1680" y="2557"/>
              <a:chExt cx="363" cy="318"/>
            </a:xfrm>
          </p:grpSpPr>
          <p:grpSp>
            <p:nvGrpSpPr>
              <p:cNvPr id="418" name="Group 1367"/>
              <p:cNvGrpSpPr>
                <a:grpSpLocks noChangeAspect="1"/>
              </p:cNvGrpSpPr>
              <p:nvPr/>
            </p:nvGrpSpPr>
            <p:grpSpPr bwMode="auto">
              <a:xfrm>
                <a:off x="1720" y="2557"/>
                <a:ext cx="155" cy="238"/>
                <a:chOff x="2864" y="2181"/>
                <a:chExt cx="331" cy="505"/>
              </a:xfrm>
            </p:grpSpPr>
            <p:sp>
              <p:nvSpPr>
                <p:cNvPr id="77010" name="Line 136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grpSp>
              <p:nvGrpSpPr>
                <p:cNvPr id="419" name="Group 1369"/>
                <p:cNvGrpSpPr>
                  <a:grpSpLocks noChangeAspect="1"/>
                </p:cNvGrpSpPr>
                <p:nvPr/>
              </p:nvGrpSpPr>
              <p:grpSpPr bwMode="auto">
                <a:xfrm>
                  <a:off x="2864" y="2613"/>
                  <a:ext cx="329" cy="72"/>
                  <a:chOff x="2774" y="2611"/>
                  <a:chExt cx="329" cy="72"/>
                </a:xfrm>
              </p:grpSpPr>
              <p:sp>
                <p:nvSpPr>
                  <p:cNvPr id="77015" name="Oval 137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sp>
                <p:nvSpPr>
                  <p:cNvPr id="77016" name="Rectangle 137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a:endParaRPr lang="en-US" dirty="0">
                      <a:solidFill>
                        <a:srgbClr val="000000"/>
                      </a:solidFill>
                      <a:latin typeface="Calibri"/>
                      <a:cs typeface="+mn-cs"/>
                    </a:endParaRPr>
                  </a:p>
                </p:txBody>
              </p:sp>
            </p:grpSp>
            <p:sp>
              <p:nvSpPr>
                <p:cNvPr id="77012" name="Line 1372"/>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sp>
              <p:nvSpPr>
                <p:cNvPr id="77013" name="Freeform 1373"/>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a:endParaRPr lang="en-US" dirty="0">
                    <a:solidFill>
                      <a:srgbClr val="000000"/>
                    </a:solidFill>
                    <a:latin typeface="Calibri"/>
                    <a:cs typeface="+mn-cs"/>
                  </a:endParaRPr>
                </a:p>
              </p:txBody>
            </p:sp>
            <p:sp>
              <p:nvSpPr>
                <p:cNvPr id="77014" name="Oval 1374"/>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grpSp>
          <p:grpSp>
            <p:nvGrpSpPr>
              <p:cNvPr id="504" name="Group 1375"/>
              <p:cNvGrpSpPr>
                <a:grpSpLocks noChangeAspect="1"/>
              </p:cNvGrpSpPr>
              <p:nvPr/>
            </p:nvGrpSpPr>
            <p:grpSpPr bwMode="auto">
              <a:xfrm>
                <a:off x="1888" y="2557"/>
                <a:ext cx="155" cy="238"/>
                <a:chOff x="2864" y="2181"/>
                <a:chExt cx="331" cy="505"/>
              </a:xfrm>
            </p:grpSpPr>
            <p:sp>
              <p:nvSpPr>
                <p:cNvPr id="77003" name="Line 1376"/>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grpSp>
              <p:nvGrpSpPr>
                <p:cNvPr id="505" name="Group 1377"/>
                <p:cNvGrpSpPr>
                  <a:grpSpLocks noChangeAspect="1"/>
                </p:cNvGrpSpPr>
                <p:nvPr/>
              </p:nvGrpSpPr>
              <p:grpSpPr bwMode="auto">
                <a:xfrm>
                  <a:off x="2864" y="2613"/>
                  <a:ext cx="329" cy="72"/>
                  <a:chOff x="2774" y="2611"/>
                  <a:chExt cx="329" cy="72"/>
                </a:xfrm>
              </p:grpSpPr>
              <p:sp>
                <p:nvSpPr>
                  <p:cNvPr id="77008" name="Oval 1378"/>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sp>
                <p:nvSpPr>
                  <p:cNvPr id="77009" name="Rectangle 1379"/>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a:endParaRPr lang="en-US" dirty="0">
                      <a:solidFill>
                        <a:srgbClr val="000000"/>
                      </a:solidFill>
                      <a:latin typeface="Calibri"/>
                      <a:cs typeface="+mn-cs"/>
                    </a:endParaRPr>
                  </a:p>
                </p:txBody>
              </p:sp>
            </p:grpSp>
            <p:sp>
              <p:nvSpPr>
                <p:cNvPr id="77005" name="Line 1380"/>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sp>
              <p:nvSpPr>
                <p:cNvPr id="77006" name="Freeform 1381"/>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a:endParaRPr lang="en-US" dirty="0">
                    <a:solidFill>
                      <a:srgbClr val="000000"/>
                    </a:solidFill>
                    <a:latin typeface="Calibri"/>
                    <a:cs typeface="+mn-cs"/>
                  </a:endParaRPr>
                </a:p>
              </p:txBody>
            </p:sp>
            <p:sp>
              <p:nvSpPr>
                <p:cNvPr id="77007" name="Oval 1382"/>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grpSp>
          <p:grpSp>
            <p:nvGrpSpPr>
              <p:cNvPr id="506" name="Group 1383"/>
              <p:cNvGrpSpPr>
                <a:grpSpLocks noChangeAspect="1"/>
              </p:cNvGrpSpPr>
              <p:nvPr/>
            </p:nvGrpSpPr>
            <p:grpSpPr bwMode="auto">
              <a:xfrm>
                <a:off x="1680" y="2629"/>
                <a:ext cx="155" cy="238"/>
                <a:chOff x="2864" y="2181"/>
                <a:chExt cx="331" cy="505"/>
              </a:xfrm>
            </p:grpSpPr>
            <p:sp>
              <p:nvSpPr>
                <p:cNvPr id="76996" name="Line 1384"/>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grpSp>
              <p:nvGrpSpPr>
                <p:cNvPr id="507" name="Group 1385"/>
                <p:cNvGrpSpPr>
                  <a:grpSpLocks noChangeAspect="1"/>
                </p:cNvGrpSpPr>
                <p:nvPr/>
              </p:nvGrpSpPr>
              <p:grpSpPr bwMode="auto">
                <a:xfrm>
                  <a:off x="2864" y="2613"/>
                  <a:ext cx="329" cy="72"/>
                  <a:chOff x="2774" y="2611"/>
                  <a:chExt cx="329" cy="72"/>
                </a:xfrm>
              </p:grpSpPr>
              <p:sp>
                <p:nvSpPr>
                  <p:cNvPr id="77001" name="Oval 1386"/>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sp>
                <p:nvSpPr>
                  <p:cNvPr id="77002" name="Rectangle 1387"/>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a:endParaRPr lang="en-US" dirty="0">
                      <a:solidFill>
                        <a:srgbClr val="000000"/>
                      </a:solidFill>
                      <a:latin typeface="Calibri"/>
                      <a:cs typeface="+mn-cs"/>
                    </a:endParaRPr>
                  </a:p>
                </p:txBody>
              </p:sp>
            </p:grpSp>
            <p:sp>
              <p:nvSpPr>
                <p:cNvPr id="76998" name="Line 1388"/>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sp>
              <p:nvSpPr>
                <p:cNvPr id="76999" name="Freeform 1389"/>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a:endParaRPr lang="en-US" dirty="0">
                    <a:solidFill>
                      <a:srgbClr val="000000"/>
                    </a:solidFill>
                    <a:latin typeface="Calibri"/>
                    <a:cs typeface="+mn-cs"/>
                  </a:endParaRPr>
                </a:p>
              </p:txBody>
            </p:sp>
            <p:sp>
              <p:nvSpPr>
                <p:cNvPr id="77000" name="Oval 1390"/>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grpSp>
          <p:grpSp>
            <p:nvGrpSpPr>
              <p:cNvPr id="508" name="Group 1391"/>
              <p:cNvGrpSpPr>
                <a:grpSpLocks noChangeAspect="1"/>
              </p:cNvGrpSpPr>
              <p:nvPr/>
            </p:nvGrpSpPr>
            <p:grpSpPr bwMode="auto">
              <a:xfrm>
                <a:off x="1864" y="2637"/>
                <a:ext cx="155" cy="238"/>
                <a:chOff x="2864" y="2181"/>
                <a:chExt cx="331" cy="505"/>
              </a:xfrm>
            </p:grpSpPr>
            <p:sp>
              <p:nvSpPr>
                <p:cNvPr id="76989" name="Line 1392"/>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grpSp>
              <p:nvGrpSpPr>
                <p:cNvPr id="509" name="Group 1393"/>
                <p:cNvGrpSpPr>
                  <a:grpSpLocks noChangeAspect="1"/>
                </p:cNvGrpSpPr>
                <p:nvPr/>
              </p:nvGrpSpPr>
              <p:grpSpPr bwMode="auto">
                <a:xfrm>
                  <a:off x="2864" y="2613"/>
                  <a:ext cx="329" cy="72"/>
                  <a:chOff x="2774" y="2611"/>
                  <a:chExt cx="329" cy="72"/>
                </a:xfrm>
              </p:grpSpPr>
              <p:sp>
                <p:nvSpPr>
                  <p:cNvPr id="76994" name="Oval 1394"/>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sp>
                <p:nvSpPr>
                  <p:cNvPr id="76995" name="Rectangle 1395"/>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a:endParaRPr lang="en-US" dirty="0">
                      <a:solidFill>
                        <a:srgbClr val="000000"/>
                      </a:solidFill>
                      <a:latin typeface="Calibri"/>
                      <a:cs typeface="+mn-cs"/>
                    </a:endParaRPr>
                  </a:p>
                </p:txBody>
              </p:sp>
            </p:grpSp>
            <p:sp>
              <p:nvSpPr>
                <p:cNvPr id="76991" name="Line 1396"/>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sp>
              <p:nvSpPr>
                <p:cNvPr id="76992" name="Freeform 1397"/>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a:endParaRPr lang="en-US" dirty="0">
                    <a:solidFill>
                      <a:srgbClr val="000000"/>
                    </a:solidFill>
                    <a:latin typeface="Calibri"/>
                    <a:cs typeface="+mn-cs"/>
                  </a:endParaRPr>
                </a:p>
              </p:txBody>
            </p:sp>
            <p:sp>
              <p:nvSpPr>
                <p:cNvPr id="76993" name="Oval 1398"/>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grpSp>
        </p:grpSp>
        <p:sp>
          <p:nvSpPr>
            <p:cNvPr id="76848" name="Line 1399"/>
            <p:cNvSpPr>
              <a:spLocks noChangeShapeType="1"/>
            </p:cNvSpPr>
            <p:nvPr/>
          </p:nvSpPr>
          <p:spPr bwMode="auto">
            <a:xfrm flipV="1">
              <a:off x="4051" y="1063"/>
              <a:ext cx="298" cy="5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grpSp>
          <p:nvGrpSpPr>
            <p:cNvPr id="510" name="Group 1400"/>
            <p:cNvGrpSpPr>
              <a:grpSpLocks/>
            </p:cNvGrpSpPr>
            <p:nvPr/>
          </p:nvGrpSpPr>
          <p:grpSpPr bwMode="auto">
            <a:xfrm>
              <a:off x="4528" y="1386"/>
              <a:ext cx="363" cy="318"/>
              <a:chOff x="1680" y="2557"/>
              <a:chExt cx="363" cy="318"/>
            </a:xfrm>
          </p:grpSpPr>
          <p:grpSp>
            <p:nvGrpSpPr>
              <p:cNvPr id="511" name="Group 1401"/>
              <p:cNvGrpSpPr>
                <a:grpSpLocks noChangeAspect="1"/>
              </p:cNvGrpSpPr>
              <p:nvPr/>
            </p:nvGrpSpPr>
            <p:grpSpPr bwMode="auto">
              <a:xfrm>
                <a:off x="1720" y="2557"/>
                <a:ext cx="155" cy="238"/>
                <a:chOff x="2864" y="2181"/>
                <a:chExt cx="331" cy="505"/>
              </a:xfrm>
            </p:grpSpPr>
            <p:sp>
              <p:nvSpPr>
                <p:cNvPr id="76978" name="Line 1402"/>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grpSp>
              <p:nvGrpSpPr>
                <p:cNvPr id="512" name="Group 1403"/>
                <p:cNvGrpSpPr>
                  <a:grpSpLocks noChangeAspect="1"/>
                </p:cNvGrpSpPr>
                <p:nvPr/>
              </p:nvGrpSpPr>
              <p:grpSpPr bwMode="auto">
                <a:xfrm>
                  <a:off x="2864" y="2613"/>
                  <a:ext cx="329" cy="72"/>
                  <a:chOff x="2774" y="2611"/>
                  <a:chExt cx="329" cy="72"/>
                </a:xfrm>
              </p:grpSpPr>
              <p:sp>
                <p:nvSpPr>
                  <p:cNvPr id="76983" name="Oval 1404"/>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sp>
                <p:nvSpPr>
                  <p:cNvPr id="76984" name="Rectangle 1405"/>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a:endParaRPr lang="en-US" dirty="0">
                      <a:solidFill>
                        <a:srgbClr val="000000"/>
                      </a:solidFill>
                      <a:latin typeface="Calibri"/>
                      <a:cs typeface="+mn-cs"/>
                    </a:endParaRPr>
                  </a:p>
                </p:txBody>
              </p:sp>
            </p:grpSp>
            <p:sp>
              <p:nvSpPr>
                <p:cNvPr id="76980" name="Line 1406"/>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sp>
              <p:nvSpPr>
                <p:cNvPr id="76981" name="Freeform 1407"/>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a:endParaRPr lang="en-US" dirty="0">
                    <a:solidFill>
                      <a:srgbClr val="000000"/>
                    </a:solidFill>
                    <a:latin typeface="Calibri"/>
                    <a:cs typeface="+mn-cs"/>
                  </a:endParaRPr>
                </a:p>
              </p:txBody>
            </p:sp>
            <p:sp>
              <p:nvSpPr>
                <p:cNvPr id="76982" name="Oval 1408"/>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grpSp>
          <p:grpSp>
            <p:nvGrpSpPr>
              <p:cNvPr id="513" name="Group 1409"/>
              <p:cNvGrpSpPr>
                <a:grpSpLocks noChangeAspect="1"/>
              </p:cNvGrpSpPr>
              <p:nvPr/>
            </p:nvGrpSpPr>
            <p:grpSpPr bwMode="auto">
              <a:xfrm>
                <a:off x="1888" y="2557"/>
                <a:ext cx="155" cy="238"/>
                <a:chOff x="2864" y="2181"/>
                <a:chExt cx="331" cy="505"/>
              </a:xfrm>
            </p:grpSpPr>
            <p:sp>
              <p:nvSpPr>
                <p:cNvPr id="76971" name="Line 1410"/>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grpSp>
              <p:nvGrpSpPr>
                <p:cNvPr id="514" name="Group 1411"/>
                <p:cNvGrpSpPr>
                  <a:grpSpLocks noChangeAspect="1"/>
                </p:cNvGrpSpPr>
                <p:nvPr/>
              </p:nvGrpSpPr>
              <p:grpSpPr bwMode="auto">
                <a:xfrm>
                  <a:off x="2864" y="2613"/>
                  <a:ext cx="329" cy="72"/>
                  <a:chOff x="2774" y="2611"/>
                  <a:chExt cx="329" cy="72"/>
                </a:xfrm>
              </p:grpSpPr>
              <p:sp>
                <p:nvSpPr>
                  <p:cNvPr id="76976" name="Oval 1412"/>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sp>
                <p:nvSpPr>
                  <p:cNvPr id="76977" name="Rectangle 1413"/>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a:endParaRPr lang="en-US" dirty="0">
                      <a:solidFill>
                        <a:srgbClr val="000000"/>
                      </a:solidFill>
                      <a:latin typeface="Calibri"/>
                      <a:cs typeface="+mn-cs"/>
                    </a:endParaRPr>
                  </a:p>
                </p:txBody>
              </p:sp>
            </p:grpSp>
            <p:sp>
              <p:nvSpPr>
                <p:cNvPr id="76973" name="Line 1414"/>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sp>
              <p:nvSpPr>
                <p:cNvPr id="76974" name="Freeform 1415"/>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a:endParaRPr lang="en-US" dirty="0">
                    <a:solidFill>
                      <a:srgbClr val="000000"/>
                    </a:solidFill>
                    <a:latin typeface="Calibri"/>
                    <a:cs typeface="+mn-cs"/>
                  </a:endParaRPr>
                </a:p>
              </p:txBody>
            </p:sp>
            <p:sp>
              <p:nvSpPr>
                <p:cNvPr id="76975" name="Oval 1416"/>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grpSp>
          <p:grpSp>
            <p:nvGrpSpPr>
              <p:cNvPr id="515" name="Group 1417"/>
              <p:cNvGrpSpPr>
                <a:grpSpLocks noChangeAspect="1"/>
              </p:cNvGrpSpPr>
              <p:nvPr/>
            </p:nvGrpSpPr>
            <p:grpSpPr bwMode="auto">
              <a:xfrm>
                <a:off x="1680" y="2629"/>
                <a:ext cx="155" cy="238"/>
                <a:chOff x="2864" y="2181"/>
                <a:chExt cx="331" cy="505"/>
              </a:xfrm>
            </p:grpSpPr>
            <p:sp>
              <p:nvSpPr>
                <p:cNvPr id="76964" name="Line 141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grpSp>
              <p:nvGrpSpPr>
                <p:cNvPr id="600" name="Group 1419"/>
                <p:cNvGrpSpPr>
                  <a:grpSpLocks noChangeAspect="1"/>
                </p:cNvGrpSpPr>
                <p:nvPr/>
              </p:nvGrpSpPr>
              <p:grpSpPr bwMode="auto">
                <a:xfrm>
                  <a:off x="2864" y="2613"/>
                  <a:ext cx="329" cy="72"/>
                  <a:chOff x="2774" y="2611"/>
                  <a:chExt cx="329" cy="72"/>
                </a:xfrm>
              </p:grpSpPr>
              <p:sp>
                <p:nvSpPr>
                  <p:cNvPr id="76969" name="Oval 142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sp>
                <p:nvSpPr>
                  <p:cNvPr id="76970" name="Rectangle 142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a:endParaRPr lang="en-US" dirty="0">
                      <a:solidFill>
                        <a:srgbClr val="000000"/>
                      </a:solidFill>
                      <a:latin typeface="Calibri"/>
                      <a:cs typeface="+mn-cs"/>
                    </a:endParaRPr>
                  </a:p>
                </p:txBody>
              </p:sp>
            </p:grpSp>
            <p:sp>
              <p:nvSpPr>
                <p:cNvPr id="76966" name="Line 1422"/>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sp>
              <p:nvSpPr>
                <p:cNvPr id="76967" name="Freeform 1423"/>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a:endParaRPr lang="en-US" dirty="0">
                    <a:solidFill>
                      <a:srgbClr val="000000"/>
                    </a:solidFill>
                    <a:latin typeface="Calibri"/>
                    <a:cs typeface="+mn-cs"/>
                  </a:endParaRPr>
                </a:p>
              </p:txBody>
            </p:sp>
            <p:sp>
              <p:nvSpPr>
                <p:cNvPr id="76968" name="Oval 1424"/>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grpSp>
          <p:grpSp>
            <p:nvGrpSpPr>
              <p:cNvPr id="601" name="Group 1425"/>
              <p:cNvGrpSpPr>
                <a:grpSpLocks noChangeAspect="1"/>
              </p:cNvGrpSpPr>
              <p:nvPr/>
            </p:nvGrpSpPr>
            <p:grpSpPr bwMode="auto">
              <a:xfrm>
                <a:off x="1864" y="2637"/>
                <a:ext cx="155" cy="238"/>
                <a:chOff x="2864" y="2181"/>
                <a:chExt cx="331" cy="505"/>
              </a:xfrm>
            </p:grpSpPr>
            <p:sp>
              <p:nvSpPr>
                <p:cNvPr id="76957" name="Line 1426"/>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grpSp>
              <p:nvGrpSpPr>
                <p:cNvPr id="602" name="Group 1427"/>
                <p:cNvGrpSpPr>
                  <a:grpSpLocks noChangeAspect="1"/>
                </p:cNvGrpSpPr>
                <p:nvPr/>
              </p:nvGrpSpPr>
              <p:grpSpPr bwMode="auto">
                <a:xfrm>
                  <a:off x="2864" y="2613"/>
                  <a:ext cx="329" cy="72"/>
                  <a:chOff x="2774" y="2611"/>
                  <a:chExt cx="329" cy="72"/>
                </a:xfrm>
              </p:grpSpPr>
              <p:sp>
                <p:nvSpPr>
                  <p:cNvPr id="76962" name="Oval 1428"/>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sp>
                <p:nvSpPr>
                  <p:cNvPr id="76963" name="Rectangle 1429"/>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a:endParaRPr lang="en-US" dirty="0">
                      <a:solidFill>
                        <a:srgbClr val="000000"/>
                      </a:solidFill>
                      <a:latin typeface="Calibri"/>
                      <a:cs typeface="+mn-cs"/>
                    </a:endParaRPr>
                  </a:p>
                </p:txBody>
              </p:sp>
            </p:grpSp>
            <p:sp>
              <p:nvSpPr>
                <p:cNvPr id="76959" name="Line 1430"/>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sp>
              <p:nvSpPr>
                <p:cNvPr id="76960" name="Freeform 1431"/>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a:endParaRPr lang="en-US" dirty="0">
                    <a:solidFill>
                      <a:srgbClr val="000000"/>
                    </a:solidFill>
                    <a:latin typeface="Calibri"/>
                    <a:cs typeface="+mn-cs"/>
                  </a:endParaRPr>
                </a:p>
              </p:txBody>
            </p:sp>
            <p:sp>
              <p:nvSpPr>
                <p:cNvPr id="76961" name="Oval 1432"/>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grpSp>
        </p:grpSp>
        <p:sp>
          <p:nvSpPr>
            <p:cNvPr id="76850" name="Line 1433"/>
            <p:cNvSpPr>
              <a:spLocks noChangeShapeType="1"/>
            </p:cNvSpPr>
            <p:nvPr/>
          </p:nvSpPr>
          <p:spPr bwMode="auto">
            <a:xfrm flipV="1">
              <a:off x="4059" y="1634"/>
              <a:ext cx="323" cy="1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grpSp>
          <p:nvGrpSpPr>
            <p:cNvPr id="603" name="Group 1434"/>
            <p:cNvGrpSpPr>
              <a:grpSpLocks/>
            </p:cNvGrpSpPr>
            <p:nvPr/>
          </p:nvGrpSpPr>
          <p:grpSpPr bwMode="auto">
            <a:xfrm>
              <a:off x="4153" y="2842"/>
              <a:ext cx="363" cy="318"/>
              <a:chOff x="1680" y="2557"/>
              <a:chExt cx="363" cy="318"/>
            </a:xfrm>
          </p:grpSpPr>
          <p:grpSp>
            <p:nvGrpSpPr>
              <p:cNvPr id="604" name="Group 1435"/>
              <p:cNvGrpSpPr>
                <a:grpSpLocks noChangeAspect="1"/>
              </p:cNvGrpSpPr>
              <p:nvPr/>
            </p:nvGrpSpPr>
            <p:grpSpPr bwMode="auto">
              <a:xfrm>
                <a:off x="1720" y="2557"/>
                <a:ext cx="155" cy="238"/>
                <a:chOff x="2864" y="2181"/>
                <a:chExt cx="331" cy="505"/>
              </a:xfrm>
            </p:grpSpPr>
            <p:sp>
              <p:nvSpPr>
                <p:cNvPr id="76946" name="Line 1436"/>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grpSp>
              <p:nvGrpSpPr>
                <p:cNvPr id="605" name="Group 1437"/>
                <p:cNvGrpSpPr>
                  <a:grpSpLocks noChangeAspect="1"/>
                </p:cNvGrpSpPr>
                <p:nvPr/>
              </p:nvGrpSpPr>
              <p:grpSpPr bwMode="auto">
                <a:xfrm>
                  <a:off x="2864" y="2613"/>
                  <a:ext cx="329" cy="72"/>
                  <a:chOff x="2774" y="2611"/>
                  <a:chExt cx="329" cy="72"/>
                </a:xfrm>
              </p:grpSpPr>
              <p:sp>
                <p:nvSpPr>
                  <p:cNvPr id="76951" name="Oval 1438"/>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sp>
                <p:nvSpPr>
                  <p:cNvPr id="76952" name="Rectangle 1439"/>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a:endParaRPr lang="en-US" dirty="0">
                      <a:solidFill>
                        <a:srgbClr val="000000"/>
                      </a:solidFill>
                      <a:latin typeface="Calibri"/>
                      <a:cs typeface="+mn-cs"/>
                    </a:endParaRPr>
                  </a:p>
                </p:txBody>
              </p:sp>
            </p:grpSp>
            <p:sp>
              <p:nvSpPr>
                <p:cNvPr id="76948" name="Line 1440"/>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sp>
              <p:nvSpPr>
                <p:cNvPr id="76949" name="Freeform 1441"/>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a:endParaRPr lang="en-US" dirty="0">
                    <a:solidFill>
                      <a:srgbClr val="000000"/>
                    </a:solidFill>
                    <a:latin typeface="Calibri"/>
                    <a:cs typeface="+mn-cs"/>
                  </a:endParaRPr>
                </a:p>
              </p:txBody>
            </p:sp>
            <p:sp>
              <p:nvSpPr>
                <p:cNvPr id="76950" name="Oval 1442"/>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grpSp>
          <p:grpSp>
            <p:nvGrpSpPr>
              <p:cNvPr id="606" name="Group 1443"/>
              <p:cNvGrpSpPr>
                <a:grpSpLocks noChangeAspect="1"/>
              </p:cNvGrpSpPr>
              <p:nvPr/>
            </p:nvGrpSpPr>
            <p:grpSpPr bwMode="auto">
              <a:xfrm>
                <a:off x="1888" y="2557"/>
                <a:ext cx="155" cy="238"/>
                <a:chOff x="2864" y="2181"/>
                <a:chExt cx="331" cy="505"/>
              </a:xfrm>
            </p:grpSpPr>
            <p:sp>
              <p:nvSpPr>
                <p:cNvPr id="76939" name="Line 1444"/>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grpSp>
              <p:nvGrpSpPr>
                <p:cNvPr id="607" name="Group 1445"/>
                <p:cNvGrpSpPr>
                  <a:grpSpLocks noChangeAspect="1"/>
                </p:cNvGrpSpPr>
                <p:nvPr/>
              </p:nvGrpSpPr>
              <p:grpSpPr bwMode="auto">
                <a:xfrm>
                  <a:off x="2864" y="2613"/>
                  <a:ext cx="329" cy="72"/>
                  <a:chOff x="2774" y="2611"/>
                  <a:chExt cx="329" cy="72"/>
                </a:xfrm>
              </p:grpSpPr>
              <p:sp>
                <p:nvSpPr>
                  <p:cNvPr id="76944" name="Oval 1446"/>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sp>
                <p:nvSpPr>
                  <p:cNvPr id="76945" name="Rectangle 1447"/>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a:endParaRPr lang="en-US" dirty="0">
                      <a:solidFill>
                        <a:srgbClr val="000000"/>
                      </a:solidFill>
                      <a:latin typeface="Calibri"/>
                      <a:cs typeface="+mn-cs"/>
                    </a:endParaRPr>
                  </a:p>
                </p:txBody>
              </p:sp>
            </p:grpSp>
            <p:sp>
              <p:nvSpPr>
                <p:cNvPr id="76941" name="Line 1448"/>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sp>
              <p:nvSpPr>
                <p:cNvPr id="76942" name="Freeform 1449"/>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a:endParaRPr lang="en-US" dirty="0">
                    <a:solidFill>
                      <a:srgbClr val="000000"/>
                    </a:solidFill>
                    <a:latin typeface="Calibri"/>
                    <a:cs typeface="+mn-cs"/>
                  </a:endParaRPr>
                </a:p>
              </p:txBody>
            </p:sp>
            <p:sp>
              <p:nvSpPr>
                <p:cNvPr id="76943" name="Oval 1450"/>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grpSp>
          <p:grpSp>
            <p:nvGrpSpPr>
              <p:cNvPr id="608" name="Group 1451"/>
              <p:cNvGrpSpPr>
                <a:grpSpLocks noChangeAspect="1"/>
              </p:cNvGrpSpPr>
              <p:nvPr/>
            </p:nvGrpSpPr>
            <p:grpSpPr bwMode="auto">
              <a:xfrm>
                <a:off x="1680" y="2629"/>
                <a:ext cx="155" cy="238"/>
                <a:chOff x="2864" y="2181"/>
                <a:chExt cx="331" cy="505"/>
              </a:xfrm>
            </p:grpSpPr>
            <p:sp>
              <p:nvSpPr>
                <p:cNvPr id="76932" name="Line 1452"/>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grpSp>
              <p:nvGrpSpPr>
                <p:cNvPr id="609" name="Group 1453"/>
                <p:cNvGrpSpPr>
                  <a:grpSpLocks noChangeAspect="1"/>
                </p:cNvGrpSpPr>
                <p:nvPr/>
              </p:nvGrpSpPr>
              <p:grpSpPr bwMode="auto">
                <a:xfrm>
                  <a:off x="2864" y="2613"/>
                  <a:ext cx="329" cy="72"/>
                  <a:chOff x="2774" y="2611"/>
                  <a:chExt cx="329" cy="72"/>
                </a:xfrm>
              </p:grpSpPr>
              <p:sp>
                <p:nvSpPr>
                  <p:cNvPr id="76937" name="Oval 1454"/>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sp>
                <p:nvSpPr>
                  <p:cNvPr id="76938" name="Rectangle 1455"/>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a:endParaRPr lang="en-US" dirty="0">
                      <a:solidFill>
                        <a:srgbClr val="000000"/>
                      </a:solidFill>
                      <a:latin typeface="Calibri"/>
                      <a:cs typeface="+mn-cs"/>
                    </a:endParaRPr>
                  </a:p>
                </p:txBody>
              </p:sp>
            </p:grpSp>
            <p:sp>
              <p:nvSpPr>
                <p:cNvPr id="76934" name="Line 1456"/>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sp>
              <p:nvSpPr>
                <p:cNvPr id="76935" name="Freeform 1457"/>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a:endParaRPr lang="en-US" dirty="0">
                    <a:solidFill>
                      <a:srgbClr val="000000"/>
                    </a:solidFill>
                    <a:latin typeface="Calibri"/>
                    <a:cs typeface="+mn-cs"/>
                  </a:endParaRPr>
                </a:p>
              </p:txBody>
            </p:sp>
            <p:sp>
              <p:nvSpPr>
                <p:cNvPr id="76936" name="Oval 1458"/>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grpSp>
          <p:grpSp>
            <p:nvGrpSpPr>
              <p:cNvPr id="610" name="Group 1459"/>
              <p:cNvGrpSpPr>
                <a:grpSpLocks noChangeAspect="1"/>
              </p:cNvGrpSpPr>
              <p:nvPr/>
            </p:nvGrpSpPr>
            <p:grpSpPr bwMode="auto">
              <a:xfrm>
                <a:off x="1864" y="2637"/>
                <a:ext cx="155" cy="238"/>
                <a:chOff x="2864" y="2181"/>
                <a:chExt cx="331" cy="505"/>
              </a:xfrm>
            </p:grpSpPr>
            <p:sp>
              <p:nvSpPr>
                <p:cNvPr id="76925" name="Line 1460"/>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grpSp>
              <p:nvGrpSpPr>
                <p:cNvPr id="611" name="Group 1461"/>
                <p:cNvGrpSpPr>
                  <a:grpSpLocks noChangeAspect="1"/>
                </p:cNvGrpSpPr>
                <p:nvPr/>
              </p:nvGrpSpPr>
              <p:grpSpPr bwMode="auto">
                <a:xfrm>
                  <a:off x="2864" y="2613"/>
                  <a:ext cx="329" cy="72"/>
                  <a:chOff x="2774" y="2611"/>
                  <a:chExt cx="329" cy="72"/>
                </a:xfrm>
              </p:grpSpPr>
              <p:sp>
                <p:nvSpPr>
                  <p:cNvPr id="76930" name="Oval 1462"/>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sp>
                <p:nvSpPr>
                  <p:cNvPr id="76931" name="Rectangle 1463"/>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a:endParaRPr lang="en-US" dirty="0">
                      <a:solidFill>
                        <a:srgbClr val="000000"/>
                      </a:solidFill>
                      <a:latin typeface="Calibri"/>
                      <a:cs typeface="+mn-cs"/>
                    </a:endParaRPr>
                  </a:p>
                </p:txBody>
              </p:sp>
            </p:grpSp>
            <p:sp>
              <p:nvSpPr>
                <p:cNvPr id="76927" name="Line 1464"/>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sp>
              <p:nvSpPr>
                <p:cNvPr id="76928" name="Freeform 1465"/>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a:endParaRPr lang="en-US" dirty="0">
                    <a:solidFill>
                      <a:srgbClr val="000000"/>
                    </a:solidFill>
                    <a:latin typeface="Calibri"/>
                    <a:cs typeface="+mn-cs"/>
                  </a:endParaRPr>
                </a:p>
              </p:txBody>
            </p:sp>
            <p:sp>
              <p:nvSpPr>
                <p:cNvPr id="76929" name="Oval 1466"/>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grpSp>
        </p:grpSp>
        <p:sp>
          <p:nvSpPr>
            <p:cNvPr id="76852" name="Line 1467"/>
            <p:cNvSpPr>
              <a:spLocks noChangeShapeType="1"/>
            </p:cNvSpPr>
            <p:nvPr/>
          </p:nvSpPr>
          <p:spPr bwMode="auto">
            <a:xfrm flipV="1">
              <a:off x="3865" y="3097"/>
              <a:ext cx="200"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grpSp>
          <p:nvGrpSpPr>
            <p:cNvPr id="612" name="Group 1468"/>
            <p:cNvGrpSpPr>
              <a:grpSpLocks/>
            </p:cNvGrpSpPr>
            <p:nvPr/>
          </p:nvGrpSpPr>
          <p:grpSpPr bwMode="auto">
            <a:xfrm>
              <a:off x="3816" y="2406"/>
              <a:ext cx="363" cy="318"/>
              <a:chOff x="1680" y="2557"/>
              <a:chExt cx="363" cy="318"/>
            </a:xfrm>
          </p:grpSpPr>
          <p:grpSp>
            <p:nvGrpSpPr>
              <p:cNvPr id="613" name="Group 1469"/>
              <p:cNvGrpSpPr>
                <a:grpSpLocks noChangeAspect="1"/>
              </p:cNvGrpSpPr>
              <p:nvPr/>
            </p:nvGrpSpPr>
            <p:grpSpPr bwMode="auto">
              <a:xfrm>
                <a:off x="1720" y="2557"/>
                <a:ext cx="155" cy="238"/>
                <a:chOff x="2864" y="2181"/>
                <a:chExt cx="331" cy="505"/>
              </a:xfrm>
            </p:grpSpPr>
            <p:sp>
              <p:nvSpPr>
                <p:cNvPr id="76914" name="Line 1470"/>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grpSp>
              <p:nvGrpSpPr>
                <p:cNvPr id="698" name="Group 1471"/>
                <p:cNvGrpSpPr>
                  <a:grpSpLocks noChangeAspect="1"/>
                </p:cNvGrpSpPr>
                <p:nvPr/>
              </p:nvGrpSpPr>
              <p:grpSpPr bwMode="auto">
                <a:xfrm>
                  <a:off x="2864" y="2613"/>
                  <a:ext cx="329" cy="72"/>
                  <a:chOff x="2774" y="2611"/>
                  <a:chExt cx="329" cy="72"/>
                </a:xfrm>
              </p:grpSpPr>
              <p:sp>
                <p:nvSpPr>
                  <p:cNvPr id="76919" name="Oval 1472"/>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sp>
                <p:nvSpPr>
                  <p:cNvPr id="76920" name="Rectangle 1473"/>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a:endParaRPr lang="en-US" dirty="0">
                      <a:solidFill>
                        <a:srgbClr val="000000"/>
                      </a:solidFill>
                      <a:latin typeface="Calibri"/>
                      <a:cs typeface="+mn-cs"/>
                    </a:endParaRPr>
                  </a:p>
                </p:txBody>
              </p:sp>
            </p:grpSp>
            <p:sp>
              <p:nvSpPr>
                <p:cNvPr id="76916" name="Line 1474"/>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sp>
              <p:nvSpPr>
                <p:cNvPr id="76917" name="Freeform 1475"/>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a:endParaRPr lang="en-US" dirty="0">
                    <a:solidFill>
                      <a:srgbClr val="000000"/>
                    </a:solidFill>
                    <a:latin typeface="Calibri"/>
                    <a:cs typeface="+mn-cs"/>
                  </a:endParaRPr>
                </a:p>
              </p:txBody>
            </p:sp>
            <p:sp>
              <p:nvSpPr>
                <p:cNvPr id="76918" name="Oval 1476"/>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grpSp>
          <p:grpSp>
            <p:nvGrpSpPr>
              <p:cNvPr id="699" name="Group 1477"/>
              <p:cNvGrpSpPr>
                <a:grpSpLocks noChangeAspect="1"/>
              </p:cNvGrpSpPr>
              <p:nvPr/>
            </p:nvGrpSpPr>
            <p:grpSpPr bwMode="auto">
              <a:xfrm>
                <a:off x="1888" y="2557"/>
                <a:ext cx="155" cy="238"/>
                <a:chOff x="2864" y="2181"/>
                <a:chExt cx="331" cy="505"/>
              </a:xfrm>
            </p:grpSpPr>
            <p:sp>
              <p:nvSpPr>
                <p:cNvPr id="76907" name="Line 147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grpSp>
              <p:nvGrpSpPr>
                <p:cNvPr id="700" name="Group 1479"/>
                <p:cNvGrpSpPr>
                  <a:grpSpLocks noChangeAspect="1"/>
                </p:cNvGrpSpPr>
                <p:nvPr/>
              </p:nvGrpSpPr>
              <p:grpSpPr bwMode="auto">
                <a:xfrm>
                  <a:off x="2864" y="2613"/>
                  <a:ext cx="329" cy="72"/>
                  <a:chOff x="2774" y="2611"/>
                  <a:chExt cx="329" cy="72"/>
                </a:xfrm>
              </p:grpSpPr>
              <p:sp>
                <p:nvSpPr>
                  <p:cNvPr id="76912" name="Oval 148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sp>
                <p:nvSpPr>
                  <p:cNvPr id="76913" name="Rectangle 148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a:endParaRPr lang="en-US" dirty="0">
                      <a:solidFill>
                        <a:srgbClr val="000000"/>
                      </a:solidFill>
                      <a:latin typeface="Calibri"/>
                      <a:cs typeface="+mn-cs"/>
                    </a:endParaRPr>
                  </a:p>
                </p:txBody>
              </p:sp>
            </p:grpSp>
            <p:sp>
              <p:nvSpPr>
                <p:cNvPr id="76909" name="Line 1482"/>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sp>
              <p:nvSpPr>
                <p:cNvPr id="76910" name="Freeform 1483"/>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a:endParaRPr lang="en-US" dirty="0">
                    <a:solidFill>
                      <a:srgbClr val="000000"/>
                    </a:solidFill>
                    <a:latin typeface="Calibri"/>
                    <a:cs typeface="+mn-cs"/>
                  </a:endParaRPr>
                </a:p>
              </p:txBody>
            </p:sp>
            <p:sp>
              <p:nvSpPr>
                <p:cNvPr id="76911" name="Oval 1484"/>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grpSp>
          <p:grpSp>
            <p:nvGrpSpPr>
              <p:cNvPr id="701" name="Group 1485"/>
              <p:cNvGrpSpPr>
                <a:grpSpLocks noChangeAspect="1"/>
              </p:cNvGrpSpPr>
              <p:nvPr/>
            </p:nvGrpSpPr>
            <p:grpSpPr bwMode="auto">
              <a:xfrm>
                <a:off x="1680" y="2629"/>
                <a:ext cx="155" cy="238"/>
                <a:chOff x="2864" y="2181"/>
                <a:chExt cx="331" cy="505"/>
              </a:xfrm>
            </p:grpSpPr>
            <p:sp>
              <p:nvSpPr>
                <p:cNvPr id="76900" name="Line 1486"/>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grpSp>
              <p:nvGrpSpPr>
                <p:cNvPr id="702" name="Group 1487"/>
                <p:cNvGrpSpPr>
                  <a:grpSpLocks noChangeAspect="1"/>
                </p:cNvGrpSpPr>
                <p:nvPr/>
              </p:nvGrpSpPr>
              <p:grpSpPr bwMode="auto">
                <a:xfrm>
                  <a:off x="2864" y="2613"/>
                  <a:ext cx="329" cy="72"/>
                  <a:chOff x="2774" y="2611"/>
                  <a:chExt cx="329" cy="72"/>
                </a:xfrm>
              </p:grpSpPr>
              <p:sp>
                <p:nvSpPr>
                  <p:cNvPr id="76905" name="Oval 1488"/>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sp>
                <p:nvSpPr>
                  <p:cNvPr id="76906" name="Rectangle 1489"/>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a:endParaRPr lang="en-US" dirty="0">
                      <a:solidFill>
                        <a:srgbClr val="000000"/>
                      </a:solidFill>
                      <a:latin typeface="Calibri"/>
                      <a:cs typeface="+mn-cs"/>
                    </a:endParaRPr>
                  </a:p>
                </p:txBody>
              </p:sp>
            </p:grpSp>
            <p:sp>
              <p:nvSpPr>
                <p:cNvPr id="76902" name="Line 1490"/>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sp>
              <p:nvSpPr>
                <p:cNvPr id="76903" name="Freeform 1491"/>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a:endParaRPr lang="en-US" dirty="0">
                    <a:solidFill>
                      <a:srgbClr val="000000"/>
                    </a:solidFill>
                    <a:latin typeface="Calibri"/>
                    <a:cs typeface="+mn-cs"/>
                  </a:endParaRPr>
                </a:p>
              </p:txBody>
            </p:sp>
            <p:sp>
              <p:nvSpPr>
                <p:cNvPr id="76904" name="Oval 1492"/>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grpSp>
          <p:grpSp>
            <p:nvGrpSpPr>
              <p:cNvPr id="703" name="Group 1493"/>
              <p:cNvGrpSpPr>
                <a:grpSpLocks noChangeAspect="1"/>
              </p:cNvGrpSpPr>
              <p:nvPr/>
            </p:nvGrpSpPr>
            <p:grpSpPr bwMode="auto">
              <a:xfrm>
                <a:off x="1864" y="2637"/>
                <a:ext cx="155" cy="238"/>
                <a:chOff x="2864" y="2181"/>
                <a:chExt cx="331" cy="505"/>
              </a:xfrm>
            </p:grpSpPr>
            <p:sp>
              <p:nvSpPr>
                <p:cNvPr id="76893" name="Line 1494"/>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grpSp>
              <p:nvGrpSpPr>
                <p:cNvPr id="76800" name="Group 1495"/>
                <p:cNvGrpSpPr>
                  <a:grpSpLocks noChangeAspect="1"/>
                </p:cNvGrpSpPr>
                <p:nvPr/>
              </p:nvGrpSpPr>
              <p:grpSpPr bwMode="auto">
                <a:xfrm>
                  <a:off x="2864" y="2613"/>
                  <a:ext cx="329" cy="72"/>
                  <a:chOff x="2774" y="2611"/>
                  <a:chExt cx="329" cy="72"/>
                </a:xfrm>
              </p:grpSpPr>
              <p:sp>
                <p:nvSpPr>
                  <p:cNvPr id="76898" name="Oval 1496"/>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sp>
                <p:nvSpPr>
                  <p:cNvPr id="76899" name="Rectangle 1497"/>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a:endParaRPr lang="en-US" dirty="0">
                      <a:solidFill>
                        <a:srgbClr val="000000"/>
                      </a:solidFill>
                      <a:latin typeface="Calibri"/>
                      <a:cs typeface="+mn-cs"/>
                    </a:endParaRPr>
                  </a:p>
                </p:txBody>
              </p:sp>
            </p:grpSp>
            <p:sp>
              <p:nvSpPr>
                <p:cNvPr id="76895" name="Line 1498"/>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sp>
              <p:nvSpPr>
                <p:cNvPr id="76896" name="Freeform 1499"/>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a:endParaRPr lang="en-US" dirty="0">
                    <a:solidFill>
                      <a:srgbClr val="000000"/>
                    </a:solidFill>
                    <a:latin typeface="Calibri"/>
                    <a:cs typeface="+mn-cs"/>
                  </a:endParaRPr>
                </a:p>
              </p:txBody>
            </p:sp>
            <p:sp>
              <p:nvSpPr>
                <p:cNvPr id="76897" name="Oval 1500"/>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grpSp>
        </p:grpSp>
        <p:sp>
          <p:nvSpPr>
            <p:cNvPr id="76854" name="Line 1501"/>
            <p:cNvSpPr>
              <a:spLocks noChangeShapeType="1"/>
            </p:cNvSpPr>
            <p:nvPr/>
          </p:nvSpPr>
          <p:spPr bwMode="auto">
            <a:xfrm flipV="1">
              <a:off x="3665" y="2807"/>
              <a:ext cx="101" cy="11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grpSp>
          <p:nvGrpSpPr>
            <p:cNvPr id="76801" name="Group 1502"/>
            <p:cNvGrpSpPr>
              <a:grpSpLocks/>
            </p:cNvGrpSpPr>
            <p:nvPr/>
          </p:nvGrpSpPr>
          <p:grpSpPr bwMode="auto">
            <a:xfrm>
              <a:off x="4625" y="3154"/>
              <a:ext cx="363" cy="318"/>
              <a:chOff x="1680" y="2557"/>
              <a:chExt cx="363" cy="318"/>
            </a:xfrm>
          </p:grpSpPr>
          <p:grpSp>
            <p:nvGrpSpPr>
              <p:cNvPr id="76805" name="Group 1503"/>
              <p:cNvGrpSpPr>
                <a:grpSpLocks noChangeAspect="1"/>
              </p:cNvGrpSpPr>
              <p:nvPr/>
            </p:nvGrpSpPr>
            <p:grpSpPr bwMode="auto">
              <a:xfrm>
                <a:off x="1720" y="2557"/>
                <a:ext cx="155" cy="238"/>
                <a:chOff x="2864" y="2181"/>
                <a:chExt cx="331" cy="505"/>
              </a:xfrm>
            </p:grpSpPr>
            <p:sp>
              <p:nvSpPr>
                <p:cNvPr id="76882" name="Line 1504"/>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grpSp>
              <p:nvGrpSpPr>
                <p:cNvPr id="76806" name="Group 1505"/>
                <p:cNvGrpSpPr>
                  <a:grpSpLocks noChangeAspect="1"/>
                </p:cNvGrpSpPr>
                <p:nvPr/>
              </p:nvGrpSpPr>
              <p:grpSpPr bwMode="auto">
                <a:xfrm>
                  <a:off x="2864" y="2613"/>
                  <a:ext cx="329" cy="72"/>
                  <a:chOff x="2774" y="2611"/>
                  <a:chExt cx="329" cy="72"/>
                </a:xfrm>
              </p:grpSpPr>
              <p:sp>
                <p:nvSpPr>
                  <p:cNvPr id="76887" name="Oval 1506"/>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sp>
                <p:nvSpPr>
                  <p:cNvPr id="76888" name="Rectangle 1507"/>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a:endParaRPr lang="en-US" dirty="0">
                      <a:solidFill>
                        <a:srgbClr val="000000"/>
                      </a:solidFill>
                      <a:latin typeface="Calibri"/>
                      <a:cs typeface="+mn-cs"/>
                    </a:endParaRPr>
                  </a:p>
                </p:txBody>
              </p:sp>
            </p:grpSp>
            <p:sp>
              <p:nvSpPr>
                <p:cNvPr id="76884" name="Line 1508"/>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sp>
              <p:nvSpPr>
                <p:cNvPr id="76885" name="Freeform 1509"/>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a:endParaRPr lang="en-US" dirty="0">
                    <a:solidFill>
                      <a:srgbClr val="000000"/>
                    </a:solidFill>
                    <a:latin typeface="Calibri"/>
                    <a:cs typeface="+mn-cs"/>
                  </a:endParaRPr>
                </a:p>
              </p:txBody>
            </p:sp>
            <p:sp>
              <p:nvSpPr>
                <p:cNvPr id="76886" name="Oval 1510"/>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grpSp>
          <p:grpSp>
            <p:nvGrpSpPr>
              <p:cNvPr id="76807" name="Group 1511"/>
              <p:cNvGrpSpPr>
                <a:grpSpLocks noChangeAspect="1"/>
              </p:cNvGrpSpPr>
              <p:nvPr/>
            </p:nvGrpSpPr>
            <p:grpSpPr bwMode="auto">
              <a:xfrm>
                <a:off x="1888" y="2557"/>
                <a:ext cx="155" cy="238"/>
                <a:chOff x="2864" y="2181"/>
                <a:chExt cx="331" cy="505"/>
              </a:xfrm>
            </p:grpSpPr>
            <p:sp>
              <p:nvSpPr>
                <p:cNvPr id="76875" name="Line 1512"/>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grpSp>
              <p:nvGrpSpPr>
                <p:cNvPr id="76808" name="Group 1513"/>
                <p:cNvGrpSpPr>
                  <a:grpSpLocks noChangeAspect="1"/>
                </p:cNvGrpSpPr>
                <p:nvPr/>
              </p:nvGrpSpPr>
              <p:grpSpPr bwMode="auto">
                <a:xfrm>
                  <a:off x="2864" y="2613"/>
                  <a:ext cx="329" cy="72"/>
                  <a:chOff x="2774" y="2611"/>
                  <a:chExt cx="329" cy="72"/>
                </a:xfrm>
              </p:grpSpPr>
              <p:sp>
                <p:nvSpPr>
                  <p:cNvPr id="76880" name="Oval 1514"/>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sp>
                <p:nvSpPr>
                  <p:cNvPr id="76881" name="Rectangle 1515"/>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a:endParaRPr lang="en-US" dirty="0">
                      <a:solidFill>
                        <a:srgbClr val="000000"/>
                      </a:solidFill>
                      <a:latin typeface="Calibri"/>
                      <a:cs typeface="+mn-cs"/>
                    </a:endParaRPr>
                  </a:p>
                </p:txBody>
              </p:sp>
            </p:grpSp>
            <p:sp>
              <p:nvSpPr>
                <p:cNvPr id="76877" name="Line 1516"/>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sp>
              <p:nvSpPr>
                <p:cNvPr id="76878" name="Freeform 1517"/>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a:endParaRPr lang="en-US" dirty="0">
                    <a:solidFill>
                      <a:srgbClr val="000000"/>
                    </a:solidFill>
                    <a:latin typeface="Calibri"/>
                    <a:cs typeface="+mn-cs"/>
                  </a:endParaRPr>
                </a:p>
              </p:txBody>
            </p:sp>
            <p:sp>
              <p:nvSpPr>
                <p:cNvPr id="76879" name="Oval 1518"/>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grpSp>
          <p:grpSp>
            <p:nvGrpSpPr>
              <p:cNvPr id="76809" name="Group 1519"/>
              <p:cNvGrpSpPr>
                <a:grpSpLocks noChangeAspect="1"/>
              </p:cNvGrpSpPr>
              <p:nvPr/>
            </p:nvGrpSpPr>
            <p:grpSpPr bwMode="auto">
              <a:xfrm>
                <a:off x="1680" y="2629"/>
                <a:ext cx="155" cy="238"/>
                <a:chOff x="2864" y="2181"/>
                <a:chExt cx="331" cy="505"/>
              </a:xfrm>
            </p:grpSpPr>
            <p:sp>
              <p:nvSpPr>
                <p:cNvPr id="76868" name="Line 1520"/>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grpSp>
              <p:nvGrpSpPr>
                <p:cNvPr id="76810" name="Group 1521"/>
                <p:cNvGrpSpPr>
                  <a:grpSpLocks noChangeAspect="1"/>
                </p:cNvGrpSpPr>
                <p:nvPr/>
              </p:nvGrpSpPr>
              <p:grpSpPr bwMode="auto">
                <a:xfrm>
                  <a:off x="2864" y="2613"/>
                  <a:ext cx="329" cy="72"/>
                  <a:chOff x="2774" y="2611"/>
                  <a:chExt cx="329" cy="72"/>
                </a:xfrm>
              </p:grpSpPr>
              <p:sp>
                <p:nvSpPr>
                  <p:cNvPr id="76873" name="Oval 1522"/>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sp>
                <p:nvSpPr>
                  <p:cNvPr id="76874" name="Rectangle 1523"/>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a:endParaRPr lang="en-US" dirty="0">
                      <a:solidFill>
                        <a:srgbClr val="000000"/>
                      </a:solidFill>
                      <a:latin typeface="Calibri"/>
                      <a:cs typeface="+mn-cs"/>
                    </a:endParaRPr>
                  </a:p>
                </p:txBody>
              </p:sp>
            </p:grpSp>
            <p:sp>
              <p:nvSpPr>
                <p:cNvPr id="76870" name="Line 1524"/>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sp>
              <p:nvSpPr>
                <p:cNvPr id="76871" name="Freeform 1525"/>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a:endParaRPr lang="en-US" dirty="0">
                    <a:solidFill>
                      <a:srgbClr val="000000"/>
                    </a:solidFill>
                    <a:latin typeface="Calibri"/>
                    <a:cs typeface="+mn-cs"/>
                  </a:endParaRPr>
                </a:p>
              </p:txBody>
            </p:sp>
            <p:sp>
              <p:nvSpPr>
                <p:cNvPr id="76872" name="Oval 1526"/>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grpSp>
          <p:grpSp>
            <p:nvGrpSpPr>
              <p:cNvPr id="76811" name="Group 1527"/>
              <p:cNvGrpSpPr>
                <a:grpSpLocks noChangeAspect="1"/>
              </p:cNvGrpSpPr>
              <p:nvPr/>
            </p:nvGrpSpPr>
            <p:grpSpPr bwMode="auto">
              <a:xfrm>
                <a:off x="1864" y="2637"/>
                <a:ext cx="155" cy="238"/>
                <a:chOff x="2864" y="2181"/>
                <a:chExt cx="331" cy="505"/>
              </a:xfrm>
            </p:grpSpPr>
            <p:sp>
              <p:nvSpPr>
                <p:cNvPr id="76861" name="Line 152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grpSp>
              <p:nvGrpSpPr>
                <p:cNvPr id="76812" name="Group 1529"/>
                <p:cNvGrpSpPr>
                  <a:grpSpLocks noChangeAspect="1"/>
                </p:cNvGrpSpPr>
                <p:nvPr/>
              </p:nvGrpSpPr>
              <p:grpSpPr bwMode="auto">
                <a:xfrm>
                  <a:off x="2864" y="2613"/>
                  <a:ext cx="329" cy="72"/>
                  <a:chOff x="2774" y="2611"/>
                  <a:chExt cx="329" cy="72"/>
                </a:xfrm>
              </p:grpSpPr>
              <p:sp>
                <p:nvSpPr>
                  <p:cNvPr id="76866" name="Oval 153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sp>
                <p:nvSpPr>
                  <p:cNvPr id="76867" name="Rectangle 153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a:endParaRPr lang="en-US" dirty="0">
                      <a:solidFill>
                        <a:srgbClr val="000000"/>
                      </a:solidFill>
                      <a:latin typeface="Calibri"/>
                      <a:cs typeface="+mn-cs"/>
                    </a:endParaRPr>
                  </a:p>
                </p:txBody>
              </p:sp>
            </p:grpSp>
            <p:sp>
              <p:nvSpPr>
                <p:cNvPr id="76863" name="Line 1532"/>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sp>
              <p:nvSpPr>
                <p:cNvPr id="76864" name="Freeform 1533"/>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a:endParaRPr lang="en-US" dirty="0">
                    <a:solidFill>
                      <a:srgbClr val="000000"/>
                    </a:solidFill>
                    <a:latin typeface="Calibri"/>
                    <a:cs typeface="+mn-cs"/>
                  </a:endParaRPr>
                </a:p>
              </p:txBody>
            </p:sp>
            <p:sp>
              <p:nvSpPr>
                <p:cNvPr id="76865" name="Oval 1534"/>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a:endParaRPr lang="en-US" dirty="0">
                    <a:solidFill>
                      <a:srgbClr val="000000"/>
                    </a:solidFill>
                    <a:latin typeface="Calibri"/>
                    <a:cs typeface="+mn-cs"/>
                  </a:endParaRPr>
                </a:p>
              </p:txBody>
            </p:sp>
          </p:grpSp>
        </p:grpSp>
        <p:sp>
          <p:nvSpPr>
            <p:cNvPr id="76856" name="Line 1535"/>
            <p:cNvSpPr>
              <a:spLocks noChangeShapeType="1"/>
            </p:cNvSpPr>
            <p:nvPr/>
          </p:nvSpPr>
          <p:spPr bwMode="auto">
            <a:xfrm>
              <a:off x="3809" y="3259"/>
              <a:ext cx="660" cy="6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a:endParaRPr lang="en-US" dirty="0">
                <a:solidFill>
                  <a:srgbClr val="000000"/>
                </a:solidFill>
                <a:latin typeface="Calibri"/>
                <a:cs typeface="+mn-cs"/>
              </a:endParaRPr>
            </a:p>
          </p:txBody>
        </p:sp>
      </p:grpSp>
      <p:grpSp>
        <p:nvGrpSpPr>
          <p:cNvPr id="76813" name="Group 1215"/>
          <p:cNvGrpSpPr>
            <a:grpSpLocks/>
          </p:cNvGrpSpPr>
          <p:nvPr/>
        </p:nvGrpSpPr>
        <p:grpSpPr bwMode="auto">
          <a:xfrm>
            <a:off x="3417455" y="735389"/>
            <a:ext cx="5588000" cy="5051051"/>
            <a:chOff x="1854" y="686"/>
            <a:chExt cx="3872" cy="3606"/>
          </a:xfrm>
        </p:grpSpPr>
        <p:grpSp>
          <p:nvGrpSpPr>
            <p:cNvPr id="76814" name="Group 5"/>
            <p:cNvGrpSpPr>
              <a:grpSpLocks/>
            </p:cNvGrpSpPr>
            <p:nvPr/>
          </p:nvGrpSpPr>
          <p:grpSpPr bwMode="auto">
            <a:xfrm>
              <a:off x="1854" y="686"/>
              <a:ext cx="3872" cy="3606"/>
              <a:chOff x="480" y="1056"/>
              <a:chExt cx="4224" cy="2880"/>
            </a:xfrm>
          </p:grpSpPr>
          <p:grpSp>
            <p:nvGrpSpPr>
              <p:cNvPr id="76815" name="Group 6"/>
              <p:cNvGrpSpPr>
                <a:grpSpLocks/>
              </p:cNvGrpSpPr>
              <p:nvPr/>
            </p:nvGrpSpPr>
            <p:grpSpPr bwMode="auto">
              <a:xfrm>
                <a:off x="864" y="1056"/>
                <a:ext cx="3840" cy="2592"/>
                <a:chOff x="480" y="1344"/>
                <a:chExt cx="3840" cy="2592"/>
              </a:xfrm>
            </p:grpSpPr>
            <p:grpSp>
              <p:nvGrpSpPr>
                <p:cNvPr id="76817" name="Group 7"/>
                <p:cNvGrpSpPr>
                  <a:grpSpLocks/>
                </p:cNvGrpSpPr>
                <p:nvPr/>
              </p:nvGrpSpPr>
              <p:grpSpPr bwMode="auto">
                <a:xfrm>
                  <a:off x="480" y="2496"/>
                  <a:ext cx="3840" cy="1440"/>
                  <a:chOff x="480" y="2496"/>
                  <a:chExt cx="3840" cy="1440"/>
                </a:xfrm>
              </p:grpSpPr>
              <p:grpSp>
                <p:nvGrpSpPr>
                  <p:cNvPr id="76818" name="Group 8"/>
                  <p:cNvGrpSpPr>
                    <a:grpSpLocks/>
                  </p:cNvGrpSpPr>
                  <p:nvPr/>
                </p:nvGrpSpPr>
                <p:grpSpPr bwMode="auto">
                  <a:xfrm>
                    <a:off x="672" y="2496"/>
                    <a:ext cx="3648" cy="1296"/>
                    <a:chOff x="480" y="2640"/>
                    <a:chExt cx="3648" cy="1296"/>
                  </a:xfrm>
                </p:grpSpPr>
                <p:grpSp>
                  <p:nvGrpSpPr>
                    <p:cNvPr id="76819" name="Group 9"/>
                    <p:cNvGrpSpPr>
                      <a:grpSpLocks/>
                    </p:cNvGrpSpPr>
                    <p:nvPr/>
                  </p:nvGrpSpPr>
                  <p:grpSpPr bwMode="auto">
                    <a:xfrm>
                      <a:off x="480" y="3216"/>
                      <a:ext cx="768" cy="720"/>
                      <a:chOff x="480" y="3216"/>
                      <a:chExt cx="768" cy="720"/>
                    </a:xfrm>
                  </p:grpSpPr>
                  <p:sp>
                    <p:nvSpPr>
                      <p:cNvPr id="1177" name="Rectangle 1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1178" name="Line 1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79" name="Line 1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80" name="Line 1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81" name="Line 1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82" name="Line 1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83" name="Line 1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6820" name="Group 17"/>
                    <p:cNvGrpSpPr>
                      <a:grpSpLocks/>
                    </p:cNvGrpSpPr>
                    <p:nvPr/>
                  </p:nvGrpSpPr>
                  <p:grpSpPr bwMode="auto">
                    <a:xfrm>
                      <a:off x="1056" y="3216"/>
                      <a:ext cx="768" cy="720"/>
                      <a:chOff x="480" y="3216"/>
                      <a:chExt cx="768" cy="720"/>
                    </a:xfrm>
                  </p:grpSpPr>
                  <p:sp>
                    <p:nvSpPr>
                      <p:cNvPr id="1170" name="Rectangle 1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1171" name="Line 1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72" name="Line 2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73" name="Line 2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74" name="Line 2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75" name="Line 2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76" name="Line 2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6821" name="Group 25"/>
                    <p:cNvGrpSpPr>
                      <a:grpSpLocks/>
                    </p:cNvGrpSpPr>
                    <p:nvPr/>
                  </p:nvGrpSpPr>
                  <p:grpSpPr bwMode="auto">
                    <a:xfrm>
                      <a:off x="1632" y="3216"/>
                      <a:ext cx="768" cy="720"/>
                      <a:chOff x="480" y="3216"/>
                      <a:chExt cx="768" cy="720"/>
                    </a:xfrm>
                  </p:grpSpPr>
                  <p:sp>
                    <p:nvSpPr>
                      <p:cNvPr id="1163" name="Rectangle 2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1164" name="Line 2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65" name="Line 2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66" name="Line 2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67" name="Line 3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68" name="Line 3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69" name="Line 3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6822" name="Group 33"/>
                    <p:cNvGrpSpPr>
                      <a:grpSpLocks/>
                    </p:cNvGrpSpPr>
                    <p:nvPr/>
                  </p:nvGrpSpPr>
                  <p:grpSpPr bwMode="auto">
                    <a:xfrm>
                      <a:off x="2208" y="3216"/>
                      <a:ext cx="768" cy="720"/>
                      <a:chOff x="480" y="3216"/>
                      <a:chExt cx="768" cy="720"/>
                    </a:xfrm>
                  </p:grpSpPr>
                  <p:sp>
                    <p:nvSpPr>
                      <p:cNvPr id="1156" name="Rectangle 3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1157" name="Line 3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58" name="Line 3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59" name="Line 3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60" name="Line 3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61" name="Line 3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62" name="Line 4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6823" name="Group 41"/>
                    <p:cNvGrpSpPr>
                      <a:grpSpLocks/>
                    </p:cNvGrpSpPr>
                    <p:nvPr/>
                  </p:nvGrpSpPr>
                  <p:grpSpPr bwMode="auto">
                    <a:xfrm>
                      <a:off x="2784" y="3216"/>
                      <a:ext cx="768" cy="720"/>
                      <a:chOff x="480" y="3216"/>
                      <a:chExt cx="768" cy="720"/>
                    </a:xfrm>
                  </p:grpSpPr>
                  <p:sp>
                    <p:nvSpPr>
                      <p:cNvPr id="1149" name="Rectangle 4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1150" name="Line 4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51" name="Line 4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52" name="Line 4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53" name="Line 4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54" name="Line 4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55" name="Line 4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6824" name="Group 49"/>
                    <p:cNvGrpSpPr>
                      <a:grpSpLocks/>
                    </p:cNvGrpSpPr>
                    <p:nvPr/>
                  </p:nvGrpSpPr>
                  <p:grpSpPr bwMode="auto">
                    <a:xfrm>
                      <a:off x="3360" y="3216"/>
                      <a:ext cx="768" cy="720"/>
                      <a:chOff x="480" y="3216"/>
                      <a:chExt cx="768" cy="720"/>
                    </a:xfrm>
                  </p:grpSpPr>
                  <p:sp>
                    <p:nvSpPr>
                      <p:cNvPr id="1142" name="Rectangle 5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1143" name="Line 5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44" name="Line 5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45" name="Line 5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46" name="Line 5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47" name="Line 5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48" name="Line 5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6825" name="Group 57"/>
                    <p:cNvGrpSpPr>
                      <a:grpSpLocks/>
                    </p:cNvGrpSpPr>
                    <p:nvPr/>
                  </p:nvGrpSpPr>
                  <p:grpSpPr bwMode="auto">
                    <a:xfrm>
                      <a:off x="480" y="2640"/>
                      <a:ext cx="768" cy="720"/>
                      <a:chOff x="480" y="3216"/>
                      <a:chExt cx="768" cy="720"/>
                    </a:xfrm>
                  </p:grpSpPr>
                  <p:sp>
                    <p:nvSpPr>
                      <p:cNvPr id="1135" name="Rectangle 5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1136" name="Line 5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37" name="Line 6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38" name="Line 6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39" name="Line 6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40" name="Line 6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41" name="Line 6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6826" name="Group 65"/>
                    <p:cNvGrpSpPr>
                      <a:grpSpLocks/>
                    </p:cNvGrpSpPr>
                    <p:nvPr/>
                  </p:nvGrpSpPr>
                  <p:grpSpPr bwMode="auto">
                    <a:xfrm>
                      <a:off x="1056" y="2640"/>
                      <a:ext cx="768" cy="720"/>
                      <a:chOff x="480" y="3216"/>
                      <a:chExt cx="768" cy="720"/>
                    </a:xfrm>
                  </p:grpSpPr>
                  <p:sp>
                    <p:nvSpPr>
                      <p:cNvPr id="1128" name="Rectangle 6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1129" name="Line 6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30" name="Line 6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31" name="Line 6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32" name="Line 7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33" name="Line 7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34" name="Line 7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6827" name="Group 73"/>
                    <p:cNvGrpSpPr>
                      <a:grpSpLocks/>
                    </p:cNvGrpSpPr>
                    <p:nvPr/>
                  </p:nvGrpSpPr>
                  <p:grpSpPr bwMode="auto">
                    <a:xfrm>
                      <a:off x="1632" y="2640"/>
                      <a:ext cx="768" cy="720"/>
                      <a:chOff x="480" y="3216"/>
                      <a:chExt cx="768" cy="720"/>
                    </a:xfrm>
                  </p:grpSpPr>
                  <p:sp>
                    <p:nvSpPr>
                      <p:cNvPr id="1121" name="Rectangle 7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1122" name="Line 7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23" name="Line 7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24" name="Line 7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25" name="Line 7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26" name="Line 7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27" name="Line 8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6828" name="Group 81"/>
                    <p:cNvGrpSpPr>
                      <a:grpSpLocks/>
                    </p:cNvGrpSpPr>
                    <p:nvPr/>
                  </p:nvGrpSpPr>
                  <p:grpSpPr bwMode="auto">
                    <a:xfrm>
                      <a:off x="2208" y="2640"/>
                      <a:ext cx="768" cy="720"/>
                      <a:chOff x="480" y="3216"/>
                      <a:chExt cx="768" cy="720"/>
                    </a:xfrm>
                  </p:grpSpPr>
                  <p:sp>
                    <p:nvSpPr>
                      <p:cNvPr id="1114" name="Rectangle 8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1115" name="Line 8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16" name="Line 8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17" name="Line 8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18" name="Line 8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19" name="Line 8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20" name="Line 8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6829" name="Group 89"/>
                    <p:cNvGrpSpPr>
                      <a:grpSpLocks/>
                    </p:cNvGrpSpPr>
                    <p:nvPr/>
                  </p:nvGrpSpPr>
                  <p:grpSpPr bwMode="auto">
                    <a:xfrm>
                      <a:off x="2784" y="2640"/>
                      <a:ext cx="768" cy="720"/>
                      <a:chOff x="480" y="3216"/>
                      <a:chExt cx="768" cy="720"/>
                    </a:xfrm>
                  </p:grpSpPr>
                  <p:sp>
                    <p:nvSpPr>
                      <p:cNvPr id="1107" name="Rectangle 9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1108" name="Line 9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09" name="Line 9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10" name="Line 9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11" name="Line 9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12" name="Line 9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13" name="Line 9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6830" name="Group 97"/>
                    <p:cNvGrpSpPr>
                      <a:grpSpLocks/>
                    </p:cNvGrpSpPr>
                    <p:nvPr/>
                  </p:nvGrpSpPr>
                  <p:grpSpPr bwMode="auto">
                    <a:xfrm>
                      <a:off x="3360" y="2640"/>
                      <a:ext cx="768" cy="720"/>
                      <a:chOff x="480" y="3216"/>
                      <a:chExt cx="768" cy="720"/>
                    </a:xfrm>
                  </p:grpSpPr>
                  <p:sp>
                    <p:nvSpPr>
                      <p:cNvPr id="1100" name="Rectangle 9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1101" name="Line 9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02" name="Line 10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03" name="Line 10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04" name="Line 10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05" name="Line 10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06" name="Line 10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grpSp>
                <p:nvGrpSpPr>
                  <p:cNvPr id="76831" name="Group 105"/>
                  <p:cNvGrpSpPr>
                    <a:grpSpLocks/>
                  </p:cNvGrpSpPr>
                  <p:nvPr/>
                </p:nvGrpSpPr>
                <p:grpSpPr bwMode="auto">
                  <a:xfrm>
                    <a:off x="480" y="2640"/>
                    <a:ext cx="3648" cy="1296"/>
                    <a:chOff x="480" y="2640"/>
                    <a:chExt cx="3648" cy="1296"/>
                  </a:xfrm>
                </p:grpSpPr>
                <p:grpSp>
                  <p:nvGrpSpPr>
                    <p:cNvPr id="704" name="Group 106"/>
                    <p:cNvGrpSpPr>
                      <a:grpSpLocks/>
                    </p:cNvGrpSpPr>
                    <p:nvPr/>
                  </p:nvGrpSpPr>
                  <p:grpSpPr bwMode="auto">
                    <a:xfrm>
                      <a:off x="480" y="3216"/>
                      <a:ext cx="768" cy="720"/>
                      <a:chOff x="480" y="3216"/>
                      <a:chExt cx="768" cy="720"/>
                    </a:xfrm>
                  </p:grpSpPr>
                  <p:sp>
                    <p:nvSpPr>
                      <p:cNvPr id="1081" name="Rectangle 10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1082" name="Line 10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83" name="Line 10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84" name="Line 11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85" name="Line 11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86" name="Line 11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87" name="Line 11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05" name="Group 114"/>
                    <p:cNvGrpSpPr>
                      <a:grpSpLocks/>
                    </p:cNvGrpSpPr>
                    <p:nvPr/>
                  </p:nvGrpSpPr>
                  <p:grpSpPr bwMode="auto">
                    <a:xfrm>
                      <a:off x="1056" y="3216"/>
                      <a:ext cx="768" cy="720"/>
                      <a:chOff x="480" y="3216"/>
                      <a:chExt cx="768" cy="720"/>
                    </a:xfrm>
                  </p:grpSpPr>
                  <p:sp>
                    <p:nvSpPr>
                      <p:cNvPr id="1074" name="Rectangle 11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1075" name="Line 11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76" name="Line 11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77" name="Line 11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78" name="Line 11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79" name="Line 12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80" name="Line 12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06" name="Group 122"/>
                    <p:cNvGrpSpPr>
                      <a:grpSpLocks/>
                    </p:cNvGrpSpPr>
                    <p:nvPr/>
                  </p:nvGrpSpPr>
                  <p:grpSpPr bwMode="auto">
                    <a:xfrm>
                      <a:off x="1632" y="3216"/>
                      <a:ext cx="768" cy="720"/>
                      <a:chOff x="480" y="3216"/>
                      <a:chExt cx="768" cy="720"/>
                    </a:xfrm>
                  </p:grpSpPr>
                  <p:sp>
                    <p:nvSpPr>
                      <p:cNvPr id="1067" name="Rectangle 12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1068" name="Line 12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69" name="Line 12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70" name="Line 12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71" name="Line 12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72" name="Line 12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73" name="Line 12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07" name="Group 130"/>
                    <p:cNvGrpSpPr>
                      <a:grpSpLocks/>
                    </p:cNvGrpSpPr>
                    <p:nvPr/>
                  </p:nvGrpSpPr>
                  <p:grpSpPr bwMode="auto">
                    <a:xfrm>
                      <a:off x="2208" y="3216"/>
                      <a:ext cx="768" cy="720"/>
                      <a:chOff x="480" y="3216"/>
                      <a:chExt cx="768" cy="720"/>
                    </a:xfrm>
                  </p:grpSpPr>
                  <p:sp>
                    <p:nvSpPr>
                      <p:cNvPr id="1060" name="Rectangle 13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1061" name="Line 13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62" name="Line 13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63" name="Line 13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64" name="Line 13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65" name="Line 13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66" name="Line 13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08" name="Group 138"/>
                    <p:cNvGrpSpPr>
                      <a:grpSpLocks/>
                    </p:cNvGrpSpPr>
                    <p:nvPr/>
                  </p:nvGrpSpPr>
                  <p:grpSpPr bwMode="auto">
                    <a:xfrm>
                      <a:off x="2784" y="3216"/>
                      <a:ext cx="768" cy="720"/>
                      <a:chOff x="480" y="3216"/>
                      <a:chExt cx="768" cy="720"/>
                    </a:xfrm>
                  </p:grpSpPr>
                  <p:sp>
                    <p:nvSpPr>
                      <p:cNvPr id="1053" name="Rectangle 13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1054" name="Line 14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55" name="Line 14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56" name="Line 14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57" name="Line 14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58" name="Line 14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59" name="Line 14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09" name="Group 146"/>
                    <p:cNvGrpSpPr>
                      <a:grpSpLocks/>
                    </p:cNvGrpSpPr>
                    <p:nvPr/>
                  </p:nvGrpSpPr>
                  <p:grpSpPr bwMode="auto">
                    <a:xfrm>
                      <a:off x="3360" y="3216"/>
                      <a:ext cx="768" cy="720"/>
                      <a:chOff x="480" y="3216"/>
                      <a:chExt cx="768" cy="720"/>
                    </a:xfrm>
                  </p:grpSpPr>
                  <p:sp>
                    <p:nvSpPr>
                      <p:cNvPr id="1046" name="Rectangle 14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1047" name="Line 14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48" name="Line 14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49" name="Line 15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50" name="Line 15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51" name="Line 15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52" name="Line 15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6832" name="Group 154"/>
                    <p:cNvGrpSpPr>
                      <a:grpSpLocks/>
                    </p:cNvGrpSpPr>
                    <p:nvPr/>
                  </p:nvGrpSpPr>
                  <p:grpSpPr bwMode="auto">
                    <a:xfrm>
                      <a:off x="480" y="2640"/>
                      <a:ext cx="768" cy="720"/>
                      <a:chOff x="480" y="3216"/>
                      <a:chExt cx="768" cy="720"/>
                    </a:xfrm>
                  </p:grpSpPr>
                  <p:sp>
                    <p:nvSpPr>
                      <p:cNvPr id="1039" name="Rectangle 15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1040" name="Line 15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41" name="Line 15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42" name="Line 15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43" name="Line 15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44" name="Line 16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45" name="Line 16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6833" name="Group 162"/>
                    <p:cNvGrpSpPr>
                      <a:grpSpLocks/>
                    </p:cNvGrpSpPr>
                    <p:nvPr/>
                  </p:nvGrpSpPr>
                  <p:grpSpPr bwMode="auto">
                    <a:xfrm>
                      <a:off x="1056" y="2640"/>
                      <a:ext cx="768" cy="720"/>
                      <a:chOff x="480" y="3216"/>
                      <a:chExt cx="768" cy="720"/>
                    </a:xfrm>
                  </p:grpSpPr>
                  <p:sp>
                    <p:nvSpPr>
                      <p:cNvPr id="1032" name="Rectangle 16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1033" name="Line 16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34" name="Line 16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35" name="Line 16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36" name="Line 16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37" name="Line 16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38" name="Line 16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6834" name="Group 170"/>
                    <p:cNvGrpSpPr>
                      <a:grpSpLocks/>
                    </p:cNvGrpSpPr>
                    <p:nvPr/>
                  </p:nvGrpSpPr>
                  <p:grpSpPr bwMode="auto">
                    <a:xfrm>
                      <a:off x="1632" y="2640"/>
                      <a:ext cx="768" cy="720"/>
                      <a:chOff x="480" y="3216"/>
                      <a:chExt cx="768" cy="720"/>
                    </a:xfrm>
                  </p:grpSpPr>
                  <p:sp>
                    <p:nvSpPr>
                      <p:cNvPr id="1025" name="Rectangle 17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1026" name="Line 17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27" name="Line 17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28" name="Line 17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29" name="Line 17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30" name="Line 17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31" name="Line 17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6835" name="Group 178"/>
                    <p:cNvGrpSpPr>
                      <a:grpSpLocks/>
                    </p:cNvGrpSpPr>
                    <p:nvPr/>
                  </p:nvGrpSpPr>
                  <p:grpSpPr bwMode="auto">
                    <a:xfrm>
                      <a:off x="2208" y="2640"/>
                      <a:ext cx="768" cy="720"/>
                      <a:chOff x="480" y="3216"/>
                      <a:chExt cx="768" cy="720"/>
                    </a:xfrm>
                  </p:grpSpPr>
                  <p:sp>
                    <p:nvSpPr>
                      <p:cNvPr id="1018" name="Rectangle 17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1019" name="Line 18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20" name="Line 18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21" name="Line 18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22" name="Line 18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23" name="Line 18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24" name="Line 18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6836" name="Group 186"/>
                    <p:cNvGrpSpPr>
                      <a:grpSpLocks/>
                    </p:cNvGrpSpPr>
                    <p:nvPr/>
                  </p:nvGrpSpPr>
                  <p:grpSpPr bwMode="auto">
                    <a:xfrm>
                      <a:off x="2784" y="2640"/>
                      <a:ext cx="768" cy="720"/>
                      <a:chOff x="480" y="3216"/>
                      <a:chExt cx="768" cy="720"/>
                    </a:xfrm>
                  </p:grpSpPr>
                  <p:sp>
                    <p:nvSpPr>
                      <p:cNvPr id="1011" name="Rectangle 18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1012" name="Line 18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13" name="Line 18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14" name="Line 19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15" name="Line 19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16" name="Line 19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17" name="Line 19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6837" name="Group 194"/>
                    <p:cNvGrpSpPr>
                      <a:grpSpLocks/>
                    </p:cNvGrpSpPr>
                    <p:nvPr/>
                  </p:nvGrpSpPr>
                  <p:grpSpPr bwMode="auto">
                    <a:xfrm>
                      <a:off x="3360" y="2640"/>
                      <a:ext cx="768" cy="720"/>
                      <a:chOff x="480" y="3216"/>
                      <a:chExt cx="768" cy="720"/>
                    </a:xfrm>
                  </p:grpSpPr>
                  <p:sp>
                    <p:nvSpPr>
                      <p:cNvPr id="1004" name="Rectangle 19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1005" name="Line 19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06" name="Line 19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07" name="Line 19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08" name="Line 19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09" name="Line 20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10" name="Line 20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grpSp>
            <p:grpSp>
              <p:nvGrpSpPr>
                <p:cNvPr id="76838" name="Group 202"/>
                <p:cNvGrpSpPr>
                  <a:grpSpLocks/>
                </p:cNvGrpSpPr>
                <p:nvPr/>
              </p:nvGrpSpPr>
              <p:grpSpPr bwMode="auto">
                <a:xfrm>
                  <a:off x="480" y="1344"/>
                  <a:ext cx="3840" cy="1440"/>
                  <a:chOff x="480" y="2496"/>
                  <a:chExt cx="3840" cy="1440"/>
                </a:xfrm>
              </p:grpSpPr>
              <p:grpSp>
                <p:nvGrpSpPr>
                  <p:cNvPr id="76839" name="Group 203"/>
                  <p:cNvGrpSpPr>
                    <a:grpSpLocks/>
                  </p:cNvGrpSpPr>
                  <p:nvPr/>
                </p:nvGrpSpPr>
                <p:grpSpPr bwMode="auto">
                  <a:xfrm>
                    <a:off x="672" y="2496"/>
                    <a:ext cx="3648" cy="1296"/>
                    <a:chOff x="480" y="2640"/>
                    <a:chExt cx="3648" cy="1296"/>
                  </a:xfrm>
                </p:grpSpPr>
                <p:grpSp>
                  <p:nvGrpSpPr>
                    <p:cNvPr id="76840" name="Group 204"/>
                    <p:cNvGrpSpPr>
                      <a:grpSpLocks/>
                    </p:cNvGrpSpPr>
                    <p:nvPr/>
                  </p:nvGrpSpPr>
                  <p:grpSpPr bwMode="auto">
                    <a:xfrm>
                      <a:off x="480" y="3216"/>
                      <a:ext cx="768" cy="720"/>
                      <a:chOff x="480" y="3216"/>
                      <a:chExt cx="768" cy="720"/>
                    </a:xfrm>
                  </p:grpSpPr>
                  <p:sp>
                    <p:nvSpPr>
                      <p:cNvPr id="983" name="Rectangle 20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984" name="Line 20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85" name="Line 20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86" name="Line 20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87" name="Line 20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88" name="Line 21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89" name="Line 21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6841" name="Group 212"/>
                    <p:cNvGrpSpPr>
                      <a:grpSpLocks/>
                    </p:cNvGrpSpPr>
                    <p:nvPr/>
                  </p:nvGrpSpPr>
                  <p:grpSpPr bwMode="auto">
                    <a:xfrm>
                      <a:off x="1056" y="3216"/>
                      <a:ext cx="768" cy="720"/>
                      <a:chOff x="480" y="3216"/>
                      <a:chExt cx="768" cy="720"/>
                    </a:xfrm>
                  </p:grpSpPr>
                  <p:sp>
                    <p:nvSpPr>
                      <p:cNvPr id="976" name="Rectangle 21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977" name="Line 21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78" name="Line 21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79" name="Line 21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80" name="Line 21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81" name="Line 21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82" name="Line 21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6842" name="Group 220"/>
                    <p:cNvGrpSpPr>
                      <a:grpSpLocks/>
                    </p:cNvGrpSpPr>
                    <p:nvPr/>
                  </p:nvGrpSpPr>
                  <p:grpSpPr bwMode="auto">
                    <a:xfrm>
                      <a:off x="1632" y="3216"/>
                      <a:ext cx="768" cy="720"/>
                      <a:chOff x="480" y="3216"/>
                      <a:chExt cx="768" cy="720"/>
                    </a:xfrm>
                  </p:grpSpPr>
                  <p:sp>
                    <p:nvSpPr>
                      <p:cNvPr id="969" name="Rectangle 22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970" name="Line 22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71" name="Line 22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72" name="Line 22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73" name="Line 22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74" name="Line 22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75" name="Line 22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6843" name="Group 228"/>
                    <p:cNvGrpSpPr>
                      <a:grpSpLocks/>
                    </p:cNvGrpSpPr>
                    <p:nvPr/>
                  </p:nvGrpSpPr>
                  <p:grpSpPr bwMode="auto">
                    <a:xfrm>
                      <a:off x="2208" y="3216"/>
                      <a:ext cx="768" cy="720"/>
                      <a:chOff x="480" y="3216"/>
                      <a:chExt cx="768" cy="720"/>
                    </a:xfrm>
                  </p:grpSpPr>
                  <p:sp>
                    <p:nvSpPr>
                      <p:cNvPr id="962" name="Rectangle 22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963" name="Line 23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64" name="Line 23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65" name="Line 23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66" name="Line 23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67" name="Line 23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68" name="Line 23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6844" name="Group 236"/>
                    <p:cNvGrpSpPr>
                      <a:grpSpLocks/>
                    </p:cNvGrpSpPr>
                    <p:nvPr/>
                  </p:nvGrpSpPr>
                  <p:grpSpPr bwMode="auto">
                    <a:xfrm>
                      <a:off x="2784" y="3216"/>
                      <a:ext cx="768" cy="720"/>
                      <a:chOff x="480" y="3216"/>
                      <a:chExt cx="768" cy="720"/>
                    </a:xfrm>
                  </p:grpSpPr>
                  <p:sp>
                    <p:nvSpPr>
                      <p:cNvPr id="955" name="Rectangle 23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956" name="Line 23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57" name="Line 23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58" name="Line 24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59" name="Line 24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60" name="Line 24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61" name="Line 24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6845" name="Group 244"/>
                    <p:cNvGrpSpPr>
                      <a:grpSpLocks/>
                    </p:cNvGrpSpPr>
                    <p:nvPr/>
                  </p:nvGrpSpPr>
                  <p:grpSpPr bwMode="auto">
                    <a:xfrm>
                      <a:off x="3360" y="3216"/>
                      <a:ext cx="768" cy="720"/>
                      <a:chOff x="480" y="3216"/>
                      <a:chExt cx="768" cy="720"/>
                    </a:xfrm>
                  </p:grpSpPr>
                  <p:sp>
                    <p:nvSpPr>
                      <p:cNvPr id="948" name="Rectangle 24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949" name="Line 24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50" name="Line 24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51" name="Line 24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52" name="Line 24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53" name="Line 25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54" name="Line 25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6847" name="Group 252"/>
                    <p:cNvGrpSpPr>
                      <a:grpSpLocks/>
                    </p:cNvGrpSpPr>
                    <p:nvPr/>
                  </p:nvGrpSpPr>
                  <p:grpSpPr bwMode="auto">
                    <a:xfrm>
                      <a:off x="480" y="2640"/>
                      <a:ext cx="768" cy="720"/>
                      <a:chOff x="480" y="3216"/>
                      <a:chExt cx="768" cy="720"/>
                    </a:xfrm>
                  </p:grpSpPr>
                  <p:sp>
                    <p:nvSpPr>
                      <p:cNvPr id="941" name="Rectangle 25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942" name="Line 25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43" name="Line 25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44" name="Line 25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45" name="Line 25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46" name="Line 25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47" name="Line 25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6849" name="Group 260"/>
                    <p:cNvGrpSpPr>
                      <a:grpSpLocks/>
                    </p:cNvGrpSpPr>
                    <p:nvPr/>
                  </p:nvGrpSpPr>
                  <p:grpSpPr bwMode="auto">
                    <a:xfrm>
                      <a:off x="1056" y="2640"/>
                      <a:ext cx="768" cy="720"/>
                      <a:chOff x="480" y="3216"/>
                      <a:chExt cx="768" cy="720"/>
                    </a:xfrm>
                  </p:grpSpPr>
                  <p:sp>
                    <p:nvSpPr>
                      <p:cNvPr id="934" name="Rectangle 26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935" name="Line 26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36" name="Line 26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37" name="Line 26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38" name="Line 26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39" name="Line 26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40" name="Line 26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6851" name="Group 268"/>
                    <p:cNvGrpSpPr>
                      <a:grpSpLocks/>
                    </p:cNvGrpSpPr>
                    <p:nvPr/>
                  </p:nvGrpSpPr>
                  <p:grpSpPr bwMode="auto">
                    <a:xfrm>
                      <a:off x="1632" y="2640"/>
                      <a:ext cx="768" cy="720"/>
                      <a:chOff x="480" y="3216"/>
                      <a:chExt cx="768" cy="720"/>
                    </a:xfrm>
                  </p:grpSpPr>
                  <p:sp>
                    <p:nvSpPr>
                      <p:cNvPr id="927" name="Rectangle 26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928" name="Line 27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29" name="Line 27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30" name="Line 27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31" name="Line 27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32" name="Line 27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33" name="Line 27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6853" name="Group 276"/>
                    <p:cNvGrpSpPr>
                      <a:grpSpLocks/>
                    </p:cNvGrpSpPr>
                    <p:nvPr/>
                  </p:nvGrpSpPr>
                  <p:grpSpPr bwMode="auto">
                    <a:xfrm>
                      <a:off x="2208" y="2640"/>
                      <a:ext cx="768" cy="720"/>
                      <a:chOff x="480" y="3216"/>
                      <a:chExt cx="768" cy="720"/>
                    </a:xfrm>
                  </p:grpSpPr>
                  <p:sp>
                    <p:nvSpPr>
                      <p:cNvPr id="920" name="Rectangle 27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921" name="Line 27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22" name="Line 27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23" name="Line 28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24" name="Line 28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25" name="Line 28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26" name="Line 28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6855" name="Group 284"/>
                    <p:cNvGrpSpPr>
                      <a:grpSpLocks/>
                    </p:cNvGrpSpPr>
                    <p:nvPr/>
                  </p:nvGrpSpPr>
                  <p:grpSpPr bwMode="auto">
                    <a:xfrm>
                      <a:off x="2784" y="2640"/>
                      <a:ext cx="768" cy="720"/>
                      <a:chOff x="480" y="3216"/>
                      <a:chExt cx="768" cy="720"/>
                    </a:xfrm>
                  </p:grpSpPr>
                  <p:sp>
                    <p:nvSpPr>
                      <p:cNvPr id="913" name="Rectangle 28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914" name="Line 28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15" name="Line 28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16" name="Line 28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17" name="Line 28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18" name="Line 29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19" name="Line 29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6857" name="Group 292"/>
                    <p:cNvGrpSpPr>
                      <a:grpSpLocks/>
                    </p:cNvGrpSpPr>
                    <p:nvPr/>
                  </p:nvGrpSpPr>
                  <p:grpSpPr bwMode="auto">
                    <a:xfrm>
                      <a:off x="3360" y="2640"/>
                      <a:ext cx="768" cy="720"/>
                      <a:chOff x="480" y="3216"/>
                      <a:chExt cx="768" cy="720"/>
                    </a:xfrm>
                  </p:grpSpPr>
                  <p:sp>
                    <p:nvSpPr>
                      <p:cNvPr id="906" name="Rectangle 29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907" name="Line 29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08" name="Line 29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09" name="Line 29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10" name="Line 29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11" name="Line 29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12" name="Line 29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grpSp>
                <p:nvGrpSpPr>
                  <p:cNvPr id="76858" name="Group 300"/>
                  <p:cNvGrpSpPr>
                    <a:grpSpLocks/>
                  </p:cNvGrpSpPr>
                  <p:nvPr/>
                </p:nvGrpSpPr>
                <p:grpSpPr bwMode="auto">
                  <a:xfrm>
                    <a:off x="480" y="2640"/>
                    <a:ext cx="3648" cy="1296"/>
                    <a:chOff x="480" y="2640"/>
                    <a:chExt cx="3648" cy="1296"/>
                  </a:xfrm>
                </p:grpSpPr>
                <p:grpSp>
                  <p:nvGrpSpPr>
                    <p:cNvPr id="76859" name="Group 301"/>
                    <p:cNvGrpSpPr>
                      <a:grpSpLocks/>
                    </p:cNvGrpSpPr>
                    <p:nvPr/>
                  </p:nvGrpSpPr>
                  <p:grpSpPr bwMode="auto">
                    <a:xfrm>
                      <a:off x="480" y="3216"/>
                      <a:ext cx="768" cy="720"/>
                      <a:chOff x="480" y="3216"/>
                      <a:chExt cx="768" cy="720"/>
                    </a:xfrm>
                  </p:grpSpPr>
                  <p:sp>
                    <p:nvSpPr>
                      <p:cNvPr id="887" name="Rectangle 30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888" name="Line 30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89" name="Line 30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90" name="Line 30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91" name="Line 30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92" name="Line 30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93" name="Line 30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6860" name="Group 309"/>
                    <p:cNvGrpSpPr>
                      <a:grpSpLocks/>
                    </p:cNvGrpSpPr>
                    <p:nvPr/>
                  </p:nvGrpSpPr>
                  <p:grpSpPr bwMode="auto">
                    <a:xfrm>
                      <a:off x="1056" y="3216"/>
                      <a:ext cx="768" cy="720"/>
                      <a:chOff x="480" y="3216"/>
                      <a:chExt cx="768" cy="720"/>
                    </a:xfrm>
                  </p:grpSpPr>
                  <p:sp>
                    <p:nvSpPr>
                      <p:cNvPr id="880" name="Rectangle 31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881" name="Line 31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82" name="Line 31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83" name="Line 31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84" name="Line 31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85" name="Line 31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86" name="Line 31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6862" name="Group 317"/>
                    <p:cNvGrpSpPr>
                      <a:grpSpLocks/>
                    </p:cNvGrpSpPr>
                    <p:nvPr/>
                  </p:nvGrpSpPr>
                  <p:grpSpPr bwMode="auto">
                    <a:xfrm>
                      <a:off x="1632" y="3216"/>
                      <a:ext cx="768" cy="720"/>
                      <a:chOff x="480" y="3216"/>
                      <a:chExt cx="768" cy="720"/>
                    </a:xfrm>
                  </p:grpSpPr>
                  <p:sp>
                    <p:nvSpPr>
                      <p:cNvPr id="873" name="Rectangle 31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874" name="Line 31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75" name="Line 32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76" name="Line 32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77" name="Line 32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78" name="Line 32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79" name="Line 32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94" name="Group 325"/>
                    <p:cNvGrpSpPr>
                      <a:grpSpLocks/>
                    </p:cNvGrpSpPr>
                    <p:nvPr/>
                  </p:nvGrpSpPr>
                  <p:grpSpPr bwMode="auto">
                    <a:xfrm>
                      <a:off x="2208" y="3216"/>
                      <a:ext cx="768" cy="720"/>
                      <a:chOff x="480" y="3216"/>
                      <a:chExt cx="768" cy="720"/>
                    </a:xfrm>
                  </p:grpSpPr>
                  <p:sp>
                    <p:nvSpPr>
                      <p:cNvPr id="866" name="Rectangle 32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867" name="Line 32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68" name="Line 32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69" name="Line 32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70" name="Line 33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71" name="Line 33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72" name="Line 33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95" name="Group 333"/>
                    <p:cNvGrpSpPr>
                      <a:grpSpLocks/>
                    </p:cNvGrpSpPr>
                    <p:nvPr/>
                  </p:nvGrpSpPr>
                  <p:grpSpPr bwMode="auto">
                    <a:xfrm>
                      <a:off x="2784" y="3216"/>
                      <a:ext cx="768" cy="720"/>
                      <a:chOff x="480" y="3216"/>
                      <a:chExt cx="768" cy="720"/>
                    </a:xfrm>
                  </p:grpSpPr>
                  <p:sp>
                    <p:nvSpPr>
                      <p:cNvPr id="859" name="Rectangle 33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860" name="Line 33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61" name="Line 33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62" name="Line 33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63" name="Line 33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64" name="Line 33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65" name="Line 34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96" name="Group 341"/>
                    <p:cNvGrpSpPr>
                      <a:grpSpLocks/>
                    </p:cNvGrpSpPr>
                    <p:nvPr/>
                  </p:nvGrpSpPr>
                  <p:grpSpPr bwMode="auto">
                    <a:xfrm>
                      <a:off x="3360" y="3216"/>
                      <a:ext cx="768" cy="720"/>
                      <a:chOff x="480" y="3216"/>
                      <a:chExt cx="768" cy="720"/>
                    </a:xfrm>
                  </p:grpSpPr>
                  <p:sp>
                    <p:nvSpPr>
                      <p:cNvPr id="852" name="Rectangle 34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853" name="Line 34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54" name="Line 34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55" name="Line 34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56" name="Line 34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57" name="Line 34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58" name="Line 34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97" name="Group 349"/>
                    <p:cNvGrpSpPr>
                      <a:grpSpLocks/>
                    </p:cNvGrpSpPr>
                    <p:nvPr/>
                  </p:nvGrpSpPr>
                  <p:grpSpPr bwMode="auto">
                    <a:xfrm>
                      <a:off x="480" y="2640"/>
                      <a:ext cx="768" cy="720"/>
                      <a:chOff x="480" y="3216"/>
                      <a:chExt cx="768" cy="720"/>
                    </a:xfrm>
                  </p:grpSpPr>
                  <p:sp>
                    <p:nvSpPr>
                      <p:cNvPr id="845" name="Rectangle 35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846" name="Line 35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47" name="Line 35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48" name="Line 35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49" name="Line 35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50" name="Line 35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51" name="Line 35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98" name="Group 357"/>
                    <p:cNvGrpSpPr>
                      <a:grpSpLocks/>
                    </p:cNvGrpSpPr>
                    <p:nvPr/>
                  </p:nvGrpSpPr>
                  <p:grpSpPr bwMode="auto">
                    <a:xfrm>
                      <a:off x="1056" y="2640"/>
                      <a:ext cx="768" cy="720"/>
                      <a:chOff x="480" y="3216"/>
                      <a:chExt cx="768" cy="720"/>
                    </a:xfrm>
                  </p:grpSpPr>
                  <p:sp>
                    <p:nvSpPr>
                      <p:cNvPr id="838" name="Rectangle 35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839" name="Line 35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40" name="Line 36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41" name="Line 36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42" name="Line 36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43" name="Line 36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44" name="Line 36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99" name="Group 365"/>
                    <p:cNvGrpSpPr>
                      <a:grpSpLocks/>
                    </p:cNvGrpSpPr>
                    <p:nvPr/>
                  </p:nvGrpSpPr>
                  <p:grpSpPr bwMode="auto">
                    <a:xfrm>
                      <a:off x="1632" y="2640"/>
                      <a:ext cx="768" cy="720"/>
                      <a:chOff x="480" y="3216"/>
                      <a:chExt cx="768" cy="720"/>
                    </a:xfrm>
                  </p:grpSpPr>
                  <p:sp>
                    <p:nvSpPr>
                      <p:cNvPr id="831" name="Rectangle 36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832" name="Line 36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33" name="Line 36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34" name="Line 36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35" name="Line 37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36" name="Line 37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37" name="Line 37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6869" name="Group 373"/>
                    <p:cNvGrpSpPr>
                      <a:grpSpLocks/>
                    </p:cNvGrpSpPr>
                    <p:nvPr/>
                  </p:nvGrpSpPr>
                  <p:grpSpPr bwMode="auto">
                    <a:xfrm>
                      <a:off x="2208" y="2640"/>
                      <a:ext cx="768" cy="720"/>
                      <a:chOff x="480" y="3216"/>
                      <a:chExt cx="768" cy="720"/>
                    </a:xfrm>
                  </p:grpSpPr>
                  <p:sp>
                    <p:nvSpPr>
                      <p:cNvPr id="824" name="Rectangle 37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825" name="Line 37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26" name="Line 37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27" name="Line 37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28" name="Line 37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29" name="Line 37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30" name="Line 38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6876" name="Group 381"/>
                    <p:cNvGrpSpPr>
                      <a:grpSpLocks/>
                    </p:cNvGrpSpPr>
                    <p:nvPr/>
                  </p:nvGrpSpPr>
                  <p:grpSpPr bwMode="auto">
                    <a:xfrm>
                      <a:off x="2784" y="2640"/>
                      <a:ext cx="768" cy="720"/>
                      <a:chOff x="480" y="3216"/>
                      <a:chExt cx="768" cy="720"/>
                    </a:xfrm>
                  </p:grpSpPr>
                  <p:sp>
                    <p:nvSpPr>
                      <p:cNvPr id="817" name="Rectangle 38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818" name="Line 38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19" name="Line 38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20" name="Line 38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21" name="Line 38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22" name="Line 38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23" name="Line 38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6883" name="Group 389"/>
                    <p:cNvGrpSpPr>
                      <a:grpSpLocks/>
                    </p:cNvGrpSpPr>
                    <p:nvPr/>
                  </p:nvGrpSpPr>
                  <p:grpSpPr bwMode="auto">
                    <a:xfrm>
                      <a:off x="3360" y="2640"/>
                      <a:ext cx="768" cy="720"/>
                      <a:chOff x="480" y="3216"/>
                      <a:chExt cx="768" cy="720"/>
                    </a:xfrm>
                  </p:grpSpPr>
                  <p:sp>
                    <p:nvSpPr>
                      <p:cNvPr id="810" name="Rectangle 39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811" name="Line 39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12" name="Line 39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13" name="Line 39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14" name="Line 39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15" name="Line 39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16" name="Line 39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grpSp>
          </p:grpSp>
          <p:grpSp>
            <p:nvGrpSpPr>
              <p:cNvPr id="76889" name="Group 397"/>
              <p:cNvGrpSpPr>
                <a:grpSpLocks/>
              </p:cNvGrpSpPr>
              <p:nvPr/>
            </p:nvGrpSpPr>
            <p:grpSpPr bwMode="auto">
              <a:xfrm>
                <a:off x="480" y="1344"/>
                <a:ext cx="3840" cy="2592"/>
                <a:chOff x="480" y="1344"/>
                <a:chExt cx="3840" cy="2592"/>
              </a:xfrm>
            </p:grpSpPr>
            <p:grpSp>
              <p:nvGrpSpPr>
                <p:cNvPr id="76890" name="Group 398"/>
                <p:cNvGrpSpPr>
                  <a:grpSpLocks/>
                </p:cNvGrpSpPr>
                <p:nvPr/>
              </p:nvGrpSpPr>
              <p:grpSpPr bwMode="auto">
                <a:xfrm>
                  <a:off x="480" y="2496"/>
                  <a:ext cx="3840" cy="1440"/>
                  <a:chOff x="480" y="2496"/>
                  <a:chExt cx="3840" cy="1440"/>
                </a:xfrm>
              </p:grpSpPr>
              <p:grpSp>
                <p:nvGrpSpPr>
                  <p:cNvPr id="76891" name="Group 399"/>
                  <p:cNvGrpSpPr>
                    <a:grpSpLocks/>
                  </p:cNvGrpSpPr>
                  <p:nvPr/>
                </p:nvGrpSpPr>
                <p:grpSpPr bwMode="auto">
                  <a:xfrm>
                    <a:off x="672" y="2496"/>
                    <a:ext cx="3648" cy="1296"/>
                    <a:chOff x="480" y="2640"/>
                    <a:chExt cx="3648" cy="1296"/>
                  </a:xfrm>
                </p:grpSpPr>
                <p:grpSp>
                  <p:nvGrpSpPr>
                    <p:cNvPr id="76892" name="Group 400"/>
                    <p:cNvGrpSpPr>
                      <a:grpSpLocks/>
                    </p:cNvGrpSpPr>
                    <p:nvPr/>
                  </p:nvGrpSpPr>
                  <p:grpSpPr bwMode="auto">
                    <a:xfrm>
                      <a:off x="480" y="3216"/>
                      <a:ext cx="768" cy="720"/>
                      <a:chOff x="480" y="3216"/>
                      <a:chExt cx="768" cy="720"/>
                    </a:xfrm>
                  </p:grpSpPr>
                  <p:sp>
                    <p:nvSpPr>
                      <p:cNvPr id="787" name="Rectangle 40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788" name="Line 40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89" name="Line 40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90" name="Line 40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91" name="Line 40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92" name="Line 40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93" name="Line 40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6894" name="Group 408"/>
                    <p:cNvGrpSpPr>
                      <a:grpSpLocks/>
                    </p:cNvGrpSpPr>
                    <p:nvPr/>
                  </p:nvGrpSpPr>
                  <p:grpSpPr bwMode="auto">
                    <a:xfrm>
                      <a:off x="1056" y="3216"/>
                      <a:ext cx="768" cy="720"/>
                      <a:chOff x="480" y="3216"/>
                      <a:chExt cx="768" cy="720"/>
                    </a:xfrm>
                  </p:grpSpPr>
                  <p:sp>
                    <p:nvSpPr>
                      <p:cNvPr id="780" name="Rectangle 40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781" name="Line 41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82" name="Line 41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83" name="Line 41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84" name="Line 41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85" name="Line 41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86" name="Line 41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800" name="Group 416"/>
                    <p:cNvGrpSpPr>
                      <a:grpSpLocks/>
                    </p:cNvGrpSpPr>
                    <p:nvPr/>
                  </p:nvGrpSpPr>
                  <p:grpSpPr bwMode="auto">
                    <a:xfrm>
                      <a:off x="1632" y="3216"/>
                      <a:ext cx="768" cy="720"/>
                      <a:chOff x="480" y="3216"/>
                      <a:chExt cx="768" cy="720"/>
                    </a:xfrm>
                  </p:grpSpPr>
                  <p:sp>
                    <p:nvSpPr>
                      <p:cNvPr id="773" name="Rectangle 41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774" name="Line 41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75" name="Line 41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76" name="Line 42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77" name="Line 42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78" name="Line 42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79" name="Line 42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801" name="Group 424"/>
                    <p:cNvGrpSpPr>
                      <a:grpSpLocks/>
                    </p:cNvGrpSpPr>
                    <p:nvPr/>
                  </p:nvGrpSpPr>
                  <p:grpSpPr bwMode="auto">
                    <a:xfrm>
                      <a:off x="2208" y="3216"/>
                      <a:ext cx="768" cy="720"/>
                      <a:chOff x="480" y="3216"/>
                      <a:chExt cx="768" cy="720"/>
                    </a:xfrm>
                  </p:grpSpPr>
                  <p:sp>
                    <p:nvSpPr>
                      <p:cNvPr id="766" name="Rectangle 42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767" name="Line 42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68" name="Line 42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69" name="Line 42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70" name="Line 42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71" name="Line 43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72" name="Line 43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802" name="Group 432"/>
                    <p:cNvGrpSpPr>
                      <a:grpSpLocks/>
                    </p:cNvGrpSpPr>
                    <p:nvPr/>
                  </p:nvGrpSpPr>
                  <p:grpSpPr bwMode="auto">
                    <a:xfrm>
                      <a:off x="2784" y="3216"/>
                      <a:ext cx="768" cy="720"/>
                      <a:chOff x="480" y="3216"/>
                      <a:chExt cx="768" cy="720"/>
                    </a:xfrm>
                  </p:grpSpPr>
                  <p:sp>
                    <p:nvSpPr>
                      <p:cNvPr id="759" name="Rectangle 43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760" name="Line 43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61" name="Line 43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62" name="Line 43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63" name="Line 43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64" name="Line 43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65" name="Line 43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803" name="Group 440"/>
                    <p:cNvGrpSpPr>
                      <a:grpSpLocks/>
                    </p:cNvGrpSpPr>
                    <p:nvPr/>
                  </p:nvGrpSpPr>
                  <p:grpSpPr bwMode="auto">
                    <a:xfrm>
                      <a:off x="3360" y="3216"/>
                      <a:ext cx="768" cy="720"/>
                      <a:chOff x="480" y="3216"/>
                      <a:chExt cx="768" cy="720"/>
                    </a:xfrm>
                  </p:grpSpPr>
                  <p:sp>
                    <p:nvSpPr>
                      <p:cNvPr id="752" name="Rectangle 44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753" name="Line 44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54" name="Line 44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55" name="Line 44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56" name="Line 44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57" name="Line 44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58" name="Line 44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804" name="Group 448"/>
                    <p:cNvGrpSpPr>
                      <a:grpSpLocks/>
                    </p:cNvGrpSpPr>
                    <p:nvPr/>
                  </p:nvGrpSpPr>
                  <p:grpSpPr bwMode="auto">
                    <a:xfrm>
                      <a:off x="480" y="2640"/>
                      <a:ext cx="768" cy="720"/>
                      <a:chOff x="480" y="3216"/>
                      <a:chExt cx="768" cy="720"/>
                    </a:xfrm>
                  </p:grpSpPr>
                  <p:sp>
                    <p:nvSpPr>
                      <p:cNvPr id="745" name="Rectangle 44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746" name="Line 45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47" name="Line 45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48" name="Line 45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49" name="Line 45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50" name="Line 45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51" name="Line 45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805" name="Group 456"/>
                    <p:cNvGrpSpPr>
                      <a:grpSpLocks/>
                    </p:cNvGrpSpPr>
                    <p:nvPr/>
                  </p:nvGrpSpPr>
                  <p:grpSpPr bwMode="auto">
                    <a:xfrm>
                      <a:off x="1056" y="2640"/>
                      <a:ext cx="768" cy="720"/>
                      <a:chOff x="480" y="3216"/>
                      <a:chExt cx="768" cy="720"/>
                    </a:xfrm>
                  </p:grpSpPr>
                  <p:sp>
                    <p:nvSpPr>
                      <p:cNvPr id="738" name="Rectangle 45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739" name="Line 45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40" name="Line 45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41" name="Line 46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42" name="Line 46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43" name="Line 46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44" name="Line 46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806" name="Group 464"/>
                    <p:cNvGrpSpPr>
                      <a:grpSpLocks/>
                    </p:cNvGrpSpPr>
                    <p:nvPr/>
                  </p:nvGrpSpPr>
                  <p:grpSpPr bwMode="auto">
                    <a:xfrm>
                      <a:off x="1632" y="2640"/>
                      <a:ext cx="768" cy="720"/>
                      <a:chOff x="480" y="3216"/>
                      <a:chExt cx="768" cy="720"/>
                    </a:xfrm>
                  </p:grpSpPr>
                  <p:sp>
                    <p:nvSpPr>
                      <p:cNvPr id="731" name="Rectangle 46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732" name="Line 46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33" name="Line 46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34" name="Line 46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35" name="Line 46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36" name="Line 47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37" name="Line 47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807" name="Group 472"/>
                    <p:cNvGrpSpPr>
                      <a:grpSpLocks/>
                    </p:cNvGrpSpPr>
                    <p:nvPr/>
                  </p:nvGrpSpPr>
                  <p:grpSpPr bwMode="auto">
                    <a:xfrm>
                      <a:off x="2208" y="2640"/>
                      <a:ext cx="768" cy="720"/>
                      <a:chOff x="480" y="3216"/>
                      <a:chExt cx="768" cy="720"/>
                    </a:xfrm>
                  </p:grpSpPr>
                  <p:sp>
                    <p:nvSpPr>
                      <p:cNvPr id="724" name="Rectangle 47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725" name="Line 47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26" name="Line 47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27" name="Line 47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28" name="Line 47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29" name="Line 47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30" name="Line 47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808" name="Group 480"/>
                    <p:cNvGrpSpPr>
                      <a:grpSpLocks/>
                    </p:cNvGrpSpPr>
                    <p:nvPr/>
                  </p:nvGrpSpPr>
                  <p:grpSpPr bwMode="auto">
                    <a:xfrm>
                      <a:off x="2784" y="2640"/>
                      <a:ext cx="768" cy="720"/>
                      <a:chOff x="480" y="3216"/>
                      <a:chExt cx="768" cy="720"/>
                    </a:xfrm>
                  </p:grpSpPr>
                  <p:sp>
                    <p:nvSpPr>
                      <p:cNvPr id="717" name="Rectangle 48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718" name="Line 48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19" name="Line 48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20" name="Line 48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21" name="Line 48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22" name="Line 48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23" name="Line 48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809" name="Group 488"/>
                    <p:cNvGrpSpPr>
                      <a:grpSpLocks/>
                    </p:cNvGrpSpPr>
                    <p:nvPr/>
                  </p:nvGrpSpPr>
                  <p:grpSpPr bwMode="auto">
                    <a:xfrm>
                      <a:off x="3360" y="2640"/>
                      <a:ext cx="768" cy="720"/>
                      <a:chOff x="480" y="3216"/>
                      <a:chExt cx="768" cy="720"/>
                    </a:xfrm>
                  </p:grpSpPr>
                  <p:sp>
                    <p:nvSpPr>
                      <p:cNvPr id="710" name="Rectangle 48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711" name="Line 49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12" name="Line 49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13" name="Line 49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14" name="Line 49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15" name="Line 49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16" name="Line 49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grpSp>
                <p:nvGrpSpPr>
                  <p:cNvPr id="76901" name="Group 496"/>
                  <p:cNvGrpSpPr>
                    <a:grpSpLocks/>
                  </p:cNvGrpSpPr>
                  <p:nvPr/>
                </p:nvGrpSpPr>
                <p:grpSpPr bwMode="auto">
                  <a:xfrm>
                    <a:off x="480" y="2640"/>
                    <a:ext cx="3648" cy="1296"/>
                    <a:chOff x="480" y="2640"/>
                    <a:chExt cx="3648" cy="1296"/>
                  </a:xfrm>
                </p:grpSpPr>
                <p:grpSp>
                  <p:nvGrpSpPr>
                    <p:cNvPr id="76908" name="Group 497"/>
                    <p:cNvGrpSpPr>
                      <a:grpSpLocks/>
                    </p:cNvGrpSpPr>
                    <p:nvPr/>
                  </p:nvGrpSpPr>
                  <p:grpSpPr bwMode="auto">
                    <a:xfrm>
                      <a:off x="480" y="3216"/>
                      <a:ext cx="768" cy="720"/>
                      <a:chOff x="480" y="3216"/>
                      <a:chExt cx="768" cy="720"/>
                    </a:xfrm>
                  </p:grpSpPr>
                  <p:sp>
                    <p:nvSpPr>
                      <p:cNvPr id="691" name="Rectangle 49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692" name="Line 49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93" name="Line 50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94" name="Line 50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95" name="Line 50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96" name="Line 50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97" name="Line 50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6915" name="Group 505"/>
                    <p:cNvGrpSpPr>
                      <a:grpSpLocks/>
                    </p:cNvGrpSpPr>
                    <p:nvPr/>
                  </p:nvGrpSpPr>
                  <p:grpSpPr bwMode="auto">
                    <a:xfrm>
                      <a:off x="1056" y="3216"/>
                      <a:ext cx="768" cy="720"/>
                      <a:chOff x="480" y="3216"/>
                      <a:chExt cx="768" cy="720"/>
                    </a:xfrm>
                  </p:grpSpPr>
                  <p:sp>
                    <p:nvSpPr>
                      <p:cNvPr id="684" name="Rectangle 50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685" name="Line 50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86" name="Line 50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87" name="Line 50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88" name="Line 51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89" name="Line 51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90" name="Line 51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6921" name="Group 513"/>
                    <p:cNvGrpSpPr>
                      <a:grpSpLocks/>
                    </p:cNvGrpSpPr>
                    <p:nvPr/>
                  </p:nvGrpSpPr>
                  <p:grpSpPr bwMode="auto">
                    <a:xfrm>
                      <a:off x="1632" y="3216"/>
                      <a:ext cx="768" cy="720"/>
                      <a:chOff x="480" y="3216"/>
                      <a:chExt cx="768" cy="720"/>
                    </a:xfrm>
                  </p:grpSpPr>
                  <p:sp>
                    <p:nvSpPr>
                      <p:cNvPr id="677" name="Rectangle 51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678" name="Line 51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79" name="Line 51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80" name="Line 51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81" name="Line 51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82" name="Line 51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83" name="Line 52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6922" name="Group 521"/>
                    <p:cNvGrpSpPr>
                      <a:grpSpLocks/>
                    </p:cNvGrpSpPr>
                    <p:nvPr/>
                  </p:nvGrpSpPr>
                  <p:grpSpPr bwMode="auto">
                    <a:xfrm>
                      <a:off x="2208" y="3216"/>
                      <a:ext cx="768" cy="720"/>
                      <a:chOff x="480" y="3216"/>
                      <a:chExt cx="768" cy="720"/>
                    </a:xfrm>
                  </p:grpSpPr>
                  <p:sp>
                    <p:nvSpPr>
                      <p:cNvPr id="670" name="Rectangle 52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671" name="Line 52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72" name="Line 52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73" name="Line 52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74" name="Line 52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75" name="Line 52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76" name="Line 52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6923" name="Group 529"/>
                    <p:cNvGrpSpPr>
                      <a:grpSpLocks/>
                    </p:cNvGrpSpPr>
                    <p:nvPr/>
                  </p:nvGrpSpPr>
                  <p:grpSpPr bwMode="auto">
                    <a:xfrm>
                      <a:off x="2784" y="3216"/>
                      <a:ext cx="768" cy="720"/>
                      <a:chOff x="480" y="3216"/>
                      <a:chExt cx="768" cy="720"/>
                    </a:xfrm>
                  </p:grpSpPr>
                  <p:sp>
                    <p:nvSpPr>
                      <p:cNvPr id="663" name="Rectangle 53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664" name="Line 53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65" name="Line 53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66" name="Line 53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67" name="Line 53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68" name="Line 53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69" name="Line 53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6924" name="Group 537"/>
                    <p:cNvGrpSpPr>
                      <a:grpSpLocks/>
                    </p:cNvGrpSpPr>
                    <p:nvPr/>
                  </p:nvGrpSpPr>
                  <p:grpSpPr bwMode="auto">
                    <a:xfrm>
                      <a:off x="3360" y="3216"/>
                      <a:ext cx="768" cy="720"/>
                      <a:chOff x="480" y="3216"/>
                      <a:chExt cx="768" cy="720"/>
                    </a:xfrm>
                  </p:grpSpPr>
                  <p:sp>
                    <p:nvSpPr>
                      <p:cNvPr id="656" name="Rectangle 53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657" name="Line 53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58" name="Line 54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59" name="Line 54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60" name="Line 54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61" name="Line 54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62" name="Line 54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6926" name="Group 545"/>
                    <p:cNvGrpSpPr>
                      <a:grpSpLocks/>
                    </p:cNvGrpSpPr>
                    <p:nvPr/>
                  </p:nvGrpSpPr>
                  <p:grpSpPr bwMode="auto">
                    <a:xfrm>
                      <a:off x="480" y="2640"/>
                      <a:ext cx="768" cy="720"/>
                      <a:chOff x="480" y="3216"/>
                      <a:chExt cx="768" cy="720"/>
                    </a:xfrm>
                  </p:grpSpPr>
                  <p:sp>
                    <p:nvSpPr>
                      <p:cNvPr id="649" name="Rectangle 54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650" name="Line 54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51" name="Line 54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52" name="Line 54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53" name="Line 55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54" name="Line 55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55" name="Line 55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6933" name="Group 553"/>
                    <p:cNvGrpSpPr>
                      <a:grpSpLocks/>
                    </p:cNvGrpSpPr>
                    <p:nvPr/>
                  </p:nvGrpSpPr>
                  <p:grpSpPr bwMode="auto">
                    <a:xfrm>
                      <a:off x="1056" y="2640"/>
                      <a:ext cx="768" cy="720"/>
                      <a:chOff x="480" y="3216"/>
                      <a:chExt cx="768" cy="720"/>
                    </a:xfrm>
                  </p:grpSpPr>
                  <p:sp>
                    <p:nvSpPr>
                      <p:cNvPr id="642" name="Rectangle 55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643" name="Line 55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44" name="Line 55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45" name="Line 55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46" name="Line 55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47" name="Line 55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48" name="Line 56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6940" name="Group 561"/>
                    <p:cNvGrpSpPr>
                      <a:grpSpLocks/>
                    </p:cNvGrpSpPr>
                    <p:nvPr/>
                  </p:nvGrpSpPr>
                  <p:grpSpPr bwMode="auto">
                    <a:xfrm>
                      <a:off x="1632" y="2640"/>
                      <a:ext cx="768" cy="720"/>
                      <a:chOff x="480" y="3216"/>
                      <a:chExt cx="768" cy="720"/>
                    </a:xfrm>
                  </p:grpSpPr>
                  <p:sp>
                    <p:nvSpPr>
                      <p:cNvPr id="635" name="Rectangle 56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636" name="Line 56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37" name="Line 56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38" name="Line 56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39" name="Line 56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40" name="Line 56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41" name="Line 56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6947" name="Group 569"/>
                    <p:cNvGrpSpPr>
                      <a:grpSpLocks/>
                    </p:cNvGrpSpPr>
                    <p:nvPr/>
                  </p:nvGrpSpPr>
                  <p:grpSpPr bwMode="auto">
                    <a:xfrm>
                      <a:off x="2208" y="2640"/>
                      <a:ext cx="768" cy="720"/>
                      <a:chOff x="480" y="3216"/>
                      <a:chExt cx="768" cy="720"/>
                    </a:xfrm>
                  </p:grpSpPr>
                  <p:sp>
                    <p:nvSpPr>
                      <p:cNvPr id="628" name="Rectangle 57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629" name="Line 57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30" name="Line 57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31" name="Line 57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32" name="Line 57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33" name="Line 57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34" name="Line 57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6953" name="Group 577"/>
                    <p:cNvGrpSpPr>
                      <a:grpSpLocks/>
                    </p:cNvGrpSpPr>
                    <p:nvPr/>
                  </p:nvGrpSpPr>
                  <p:grpSpPr bwMode="auto">
                    <a:xfrm>
                      <a:off x="2784" y="2640"/>
                      <a:ext cx="768" cy="720"/>
                      <a:chOff x="480" y="3216"/>
                      <a:chExt cx="768" cy="720"/>
                    </a:xfrm>
                  </p:grpSpPr>
                  <p:sp>
                    <p:nvSpPr>
                      <p:cNvPr id="621" name="Rectangle 57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622" name="Line 57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23" name="Line 58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24" name="Line 58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25" name="Line 58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26" name="Line 58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27" name="Line 58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6954" name="Group 585"/>
                    <p:cNvGrpSpPr>
                      <a:grpSpLocks/>
                    </p:cNvGrpSpPr>
                    <p:nvPr/>
                  </p:nvGrpSpPr>
                  <p:grpSpPr bwMode="auto">
                    <a:xfrm>
                      <a:off x="3360" y="2640"/>
                      <a:ext cx="768" cy="720"/>
                      <a:chOff x="480" y="3216"/>
                      <a:chExt cx="768" cy="720"/>
                    </a:xfrm>
                  </p:grpSpPr>
                  <p:sp>
                    <p:nvSpPr>
                      <p:cNvPr id="614" name="Rectangle 58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615" name="Line 58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16" name="Line 58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17" name="Line 58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18" name="Line 59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19" name="Line 59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20" name="Line 59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grpSp>
            <p:grpSp>
              <p:nvGrpSpPr>
                <p:cNvPr id="76955" name="Group 593"/>
                <p:cNvGrpSpPr>
                  <a:grpSpLocks/>
                </p:cNvGrpSpPr>
                <p:nvPr/>
              </p:nvGrpSpPr>
              <p:grpSpPr bwMode="auto">
                <a:xfrm>
                  <a:off x="480" y="1344"/>
                  <a:ext cx="3840" cy="1440"/>
                  <a:chOff x="480" y="2496"/>
                  <a:chExt cx="3840" cy="1440"/>
                </a:xfrm>
              </p:grpSpPr>
              <p:grpSp>
                <p:nvGrpSpPr>
                  <p:cNvPr id="76956" name="Group 594"/>
                  <p:cNvGrpSpPr>
                    <a:grpSpLocks/>
                  </p:cNvGrpSpPr>
                  <p:nvPr/>
                </p:nvGrpSpPr>
                <p:grpSpPr bwMode="auto">
                  <a:xfrm>
                    <a:off x="672" y="2496"/>
                    <a:ext cx="3648" cy="1296"/>
                    <a:chOff x="480" y="2640"/>
                    <a:chExt cx="3648" cy="1296"/>
                  </a:xfrm>
                </p:grpSpPr>
                <p:grpSp>
                  <p:nvGrpSpPr>
                    <p:cNvPr id="76958" name="Group 595"/>
                    <p:cNvGrpSpPr>
                      <a:grpSpLocks/>
                    </p:cNvGrpSpPr>
                    <p:nvPr/>
                  </p:nvGrpSpPr>
                  <p:grpSpPr bwMode="auto">
                    <a:xfrm>
                      <a:off x="480" y="3216"/>
                      <a:ext cx="768" cy="720"/>
                      <a:chOff x="480" y="3216"/>
                      <a:chExt cx="768" cy="720"/>
                    </a:xfrm>
                  </p:grpSpPr>
                  <p:sp>
                    <p:nvSpPr>
                      <p:cNvPr id="593" name="Rectangle 59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594" name="Line 59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95" name="Line 59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96" name="Line 59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97" name="Line 60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98" name="Line 60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99" name="Line 60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894" name="Group 603"/>
                    <p:cNvGrpSpPr>
                      <a:grpSpLocks/>
                    </p:cNvGrpSpPr>
                    <p:nvPr/>
                  </p:nvGrpSpPr>
                  <p:grpSpPr bwMode="auto">
                    <a:xfrm>
                      <a:off x="1056" y="3216"/>
                      <a:ext cx="768" cy="720"/>
                      <a:chOff x="480" y="3216"/>
                      <a:chExt cx="768" cy="720"/>
                    </a:xfrm>
                  </p:grpSpPr>
                  <p:sp>
                    <p:nvSpPr>
                      <p:cNvPr id="586" name="Rectangle 60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587" name="Line 60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88" name="Line 60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89" name="Line 60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90" name="Line 60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91" name="Line 60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92" name="Line 61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895" name="Group 611"/>
                    <p:cNvGrpSpPr>
                      <a:grpSpLocks/>
                    </p:cNvGrpSpPr>
                    <p:nvPr/>
                  </p:nvGrpSpPr>
                  <p:grpSpPr bwMode="auto">
                    <a:xfrm>
                      <a:off x="1632" y="3216"/>
                      <a:ext cx="768" cy="720"/>
                      <a:chOff x="480" y="3216"/>
                      <a:chExt cx="768" cy="720"/>
                    </a:xfrm>
                  </p:grpSpPr>
                  <p:sp>
                    <p:nvSpPr>
                      <p:cNvPr id="579" name="Rectangle 61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580" name="Line 61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81" name="Line 61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82" name="Line 61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83" name="Line 61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84" name="Line 61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85" name="Line 61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6965" name="Group 619"/>
                    <p:cNvGrpSpPr>
                      <a:grpSpLocks/>
                    </p:cNvGrpSpPr>
                    <p:nvPr/>
                  </p:nvGrpSpPr>
                  <p:grpSpPr bwMode="auto">
                    <a:xfrm>
                      <a:off x="2208" y="3216"/>
                      <a:ext cx="768" cy="720"/>
                      <a:chOff x="480" y="3216"/>
                      <a:chExt cx="768" cy="720"/>
                    </a:xfrm>
                  </p:grpSpPr>
                  <p:sp>
                    <p:nvSpPr>
                      <p:cNvPr id="572" name="Rectangle 62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573" name="Line 62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74" name="Line 62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75" name="Line 62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76" name="Line 62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77" name="Line 62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78" name="Line 62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6972" name="Group 627"/>
                    <p:cNvGrpSpPr>
                      <a:grpSpLocks/>
                    </p:cNvGrpSpPr>
                    <p:nvPr/>
                  </p:nvGrpSpPr>
                  <p:grpSpPr bwMode="auto">
                    <a:xfrm>
                      <a:off x="2784" y="3216"/>
                      <a:ext cx="768" cy="720"/>
                      <a:chOff x="480" y="3216"/>
                      <a:chExt cx="768" cy="720"/>
                    </a:xfrm>
                  </p:grpSpPr>
                  <p:sp>
                    <p:nvSpPr>
                      <p:cNvPr id="565" name="Rectangle 62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566" name="Line 62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67" name="Line 63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68" name="Line 63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69" name="Line 63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70" name="Line 63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71" name="Line 63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6979" name="Group 635"/>
                    <p:cNvGrpSpPr>
                      <a:grpSpLocks/>
                    </p:cNvGrpSpPr>
                    <p:nvPr/>
                  </p:nvGrpSpPr>
                  <p:grpSpPr bwMode="auto">
                    <a:xfrm>
                      <a:off x="3360" y="3216"/>
                      <a:ext cx="768" cy="720"/>
                      <a:chOff x="480" y="3216"/>
                      <a:chExt cx="768" cy="720"/>
                    </a:xfrm>
                  </p:grpSpPr>
                  <p:sp>
                    <p:nvSpPr>
                      <p:cNvPr id="558" name="Rectangle 63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559" name="Line 63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60" name="Line 63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61" name="Line 63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62" name="Line 64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63" name="Line 64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64" name="Line 64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6985" name="Group 643"/>
                    <p:cNvGrpSpPr>
                      <a:grpSpLocks/>
                    </p:cNvGrpSpPr>
                    <p:nvPr/>
                  </p:nvGrpSpPr>
                  <p:grpSpPr bwMode="auto">
                    <a:xfrm>
                      <a:off x="480" y="2640"/>
                      <a:ext cx="768" cy="720"/>
                      <a:chOff x="480" y="3216"/>
                      <a:chExt cx="768" cy="720"/>
                    </a:xfrm>
                  </p:grpSpPr>
                  <p:sp>
                    <p:nvSpPr>
                      <p:cNvPr id="551" name="Rectangle 64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552" name="Line 64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53" name="Line 64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54" name="Line 64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55" name="Line 64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56" name="Line 64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57" name="Line 65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6986" name="Group 651"/>
                    <p:cNvGrpSpPr>
                      <a:grpSpLocks/>
                    </p:cNvGrpSpPr>
                    <p:nvPr/>
                  </p:nvGrpSpPr>
                  <p:grpSpPr bwMode="auto">
                    <a:xfrm>
                      <a:off x="1056" y="2640"/>
                      <a:ext cx="768" cy="720"/>
                      <a:chOff x="480" y="3216"/>
                      <a:chExt cx="768" cy="720"/>
                    </a:xfrm>
                  </p:grpSpPr>
                  <p:sp>
                    <p:nvSpPr>
                      <p:cNvPr id="544" name="Rectangle 65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545" name="Line 65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46" name="Line 65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47" name="Line 65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48" name="Line 65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49" name="Line 65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50" name="Line 65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6987" name="Group 659"/>
                    <p:cNvGrpSpPr>
                      <a:grpSpLocks/>
                    </p:cNvGrpSpPr>
                    <p:nvPr/>
                  </p:nvGrpSpPr>
                  <p:grpSpPr bwMode="auto">
                    <a:xfrm>
                      <a:off x="1632" y="2640"/>
                      <a:ext cx="768" cy="720"/>
                      <a:chOff x="480" y="3216"/>
                      <a:chExt cx="768" cy="720"/>
                    </a:xfrm>
                  </p:grpSpPr>
                  <p:sp>
                    <p:nvSpPr>
                      <p:cNvPr id="537" name="Rectangle 66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538" name="Line 66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39" name="Line 66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40" name="Line 66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41" name="Line 66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42" name="Line 66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43" name="Line 66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6988" name="Group 667"/>
                    <p:cNvGrpSpPr>
                      <a:grpSpLocks/>
                    </p:cNvGrpSpPr>
                    <p:nvPr/>
                  </p:nvGrpSpPr>
                  <p:grpSpPr bwMode="auto">
                    <a:xfrm>
                      <a:off x="2208" y="2640"/>
                      <a:ext cx="768" cy="720"/>
                      <a:chOff x="480" y="3216"/>
                      <a:chExt cx="768" cy="720"/>
                    </a:xfrm>
                  </p:grpSpPr>
                  <p:sp>
                    <p:nvSpPr>
                      <p:cNvPr id="530" name="Rectangle 66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531" name="Line 66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32" name="Line 67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33" name="Line 67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34" name="Line 67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35" name="Line 67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36" name="Line 67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6990" name="Group 675"/>
                    <p:cNvGrpSpPr>
                      <a:grpSpLocks/>
                    </p:cNvGrpSpPr>
                    <p:nvPr/>
                  </p:nvGrpSpPr>
                  <p:grpSpPr bwMode="auto">
                    <a:xfrm>
                      <a:off x="2784" y="2640"/>
                      <a:ext cx="768" cy="720"/>
                      <a:chOff x="480" y="3216"/>
                      <a:chExt cx="768" cy="720"/>
                    </a:xfrm>
                  </p:grpSpPr>
                  <p:sp>
                    <p:nvSpPr>
                      <p:cNvPr id="523" name="Rectangle 67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524" name="Line 67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25" name="Line 67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26" name="Line 67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27" name="Line 68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28" name="Line 68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29" name="Line 68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896" name="Group 683"/>
                    <p:cNvGrpSpPr>
                      <a:grpSpLocks/>
                    </p:cNvGrpSpPr>
                    <p:nvPr/>
                  </p:nvGrpSpPr>
                  <p:grpSpPr bwMode="auto">
                    <a:xfrm>
                      <a:off x="3360" y="2640"/>
                      <a:ext cx="768" cy="720"/>
                      <a:chOff x="480" y="3216"/>
                      <a:chExt cx="768" cy="720"/>
                    </a:xfrm>
                  </p:grpSpPr>
                  <p:sp>
                    <p:nvSpPr>
                      <p:cNvPr id="516" name="Rectangle 68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517" name="Line 68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18" name="Line 68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19" name="Line 68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20" name="Line 68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21" name="Line 68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22" name="Line 69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grpSp>
                <p:nvGrpSpPr>
                  <p:cNvPr id="897" name="Group 691"/>
                  <p:cNvGrpSpPr>
                    <a:grpSpLocks/>
                  </p:cNvGrpSpPr>
                  <p:nvPr/>
                </p:nvGrpSpPr>
                <p:grpSpPr bwMode="auto">
                  <a:xfrm>
                    <a:off x="480" y="2640"/>
                    <a:ext cx="3648" cy="1296"/>
                    <a:chOff x="480" y="2640"/>
                    <a:chExt cx="3648" cy="1296"/>
                  </a:xfrm>
                </p:grpSpPr>
                <p:grpSp>
                  <p:nvGrpSpPr>
                    <p:cNvPr id="898" name="Group 692"/>
                    <p:cNvGrpSpPr>
                      <a:grpSpLocks/>
                    </p:cNvGrpSpPr>
                    <p:nvPr/>
                  </p:nvGrpSpPr>
                  <p:grpSpPr bwMode="auto">
                    <a:xfrm>
                      <a:off x="480" y="3216"/>
                      <a:ext cx="768" cy="720"/>
                      <a:chOff x="480" y="3216"/>
                      <a:chExt cx="768" cy="720"/>
                    </a:xfrm>
                  </p:grpSpPr>
                  <p:sp>
                    <p:nvSpPr>
                      <p:cNvPr id="497" name="Rectangle 69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498" name="Line 69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99" name="Line 69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00" name="Line 69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01" name="Line 69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02" name="Line 69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03" name="Line 69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899" name="Group 700"/>
                    <p:cNvGrpSpPr>
                      <a:grpSpLocks/>
                    </p:cNvGrpSpPr>
                    <p:nvPr/>
                  </p:nvGrpSpPr>
                  <p:grpSpPr bwMode="auto">
                    <a:xfrm>
                      <a:off x="1056" y="3216"/>
                      <a:ext cx="768" cy="720"/>
                      <a:chOff x="480" y="3216"/>
                      <a:chExt cx="768" cy="720"/>
                    </a:xfrm>
                  </p:grpSpPr>
                  <p:sp>
                    <p:nvSpPr>
                      <p:cNvPr id="490" name="Rectangle 70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491" name="Line 70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92" name="Line 70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93" name="Line 70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94" name="Line 70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95" name="Line 70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96" name="Line 70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900" name="Group 708"/>
                    <p:cNvGrpSpPr>
                      <a:grpSpLocks/>
                    </p:cNvGrpSpPr>
                    <p:nvPr/>
                  </p:nvGrpSpPr>
                  <p:grpSpPr bwMode="auto">
                    <a:xfrm>
                      <a:off x="1632" y="3216"/>
                      <a:ext cx="768" cy="720"/>
                      <a:chOff x="480" y="3216"/>
                      <a:chExt cx="768" cy="720"/>
                    </a:xfrm>
                  </p:grpSpPr>
                  <p:sp>
                    <p:nvSpPr>
                      <p:cNvPr id="483" name="Rectangle 70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484" name="Line 71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85" name="Line 71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86" name="Line 71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87" name="Line 71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88" name="Line 71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89" name="Line 71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901" name="Group 716"/>
                    <p:cNvGrpSpPr>
                      <a:grpSpLocks/>
                    </p:cNvGrpSpPr>
                    <p:nvPr/>
                  </p:nvGrpSpPr>
                  <p:grpSpPr bwMode="auto">
                    <a:xfrm>
                      <a:off x="2208" y="3216"/>
                      <a:ext cx="768" cy="720"/>
                      <a:chOff x="480" y="3216"/>
                      <a:chExt cx="768" cy="720"/>
                    </a:xfrm>
                  </p:grpSpPr>
                  <p:sp>
                    <p:nvSpPr>
                      <p:cNvPr id="476" name="Rectangle 71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477" name="Line 71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78" name="Line 71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79" name="Line 72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80" name="Line 72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81" name="Line 72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82" name="Line 72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902" name="Group 724"/>
                    <p:cNvGrpSpPr>
                      <a:grpSpLocks/>
                    </p:cNvGrpSpPr>
                    <p:nvPr/>
                  </p:nvGrpSpPr>
                  <p:grpSpPr bwMode="auto">
                    <a:xfrm>
                      <a:off x="2784" y="3216"/>
                      <a:ext cx="768" cy="720"/>
                      <a:chOff x="480" y="3216"/>
                      <a:chExt cx="768" cy="720"/>
                    </a:xfrm>
                  </p:grpSpPr>
                  <p:sp>
                    <p:nvSpPr>
                      <p:cNvPr id="469" name="Rectangle 72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470" name="Line 72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71" name="Line 72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72" name="Line 72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73" name="Line 72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74" name="Line 73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75" name="Line 73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903" name="Group 732"/>
                    <p:cNvGrpSpPr>
                      <a:grpSpLocks/>
                    </p:cNvGrpSpPr>
                    <p:nvPr/>
                  </p:nvGrpSpPr>
                  <p:grpSpPr bwMode="auto">
                    <a:xfrm>
                      <a:off x="3360" y="3216"/>
                      <a:ext cx="768" cy="720"/>
                      <a:chOff x="480" y="3216"/>
                      <a:chExt cx="768" cy="720"/>
                    </a:xfrm>
                  </p:grpSpPr>
                  <p:sp>
                    <p:nvSpPr>
                      <p:cNvPr id="462" name="Rectangle 73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463" name="Line 73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64" name="Line 73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65" name="Line 73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66" name="Line 73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67" name="Line 73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68" name="Line 73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904" name="Group 740"/>
                    <p:cNvGrpSpPr>
                      <a:grpSpLocks/>
                    </p:cNvGrpSpPr>
                    <p:nvPr/>
                  </p:nvGrpSpPr>
                  <p:grpSpPr bwMode="auto">
                    <a:xfrm>
                      <a:off x="480" y="2640"/>
                      <a:ext cx="768" cy="720"/>
                      <a:chOff x="480" y="3216"/>
                      <a:chExt cx="768" cy="720"/>
                    </a:xfrm>
                  </p:grpSpPr>
                  <p:sp>
                    <p:nvSpPr>
                      <p:cNvPr id="455" name="Rectangle 74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456" name="Line 74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57" name="Line 74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58" name="Line 74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59" name="Line 74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60" name="Line 74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61" name="Line 74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905" name="Group 748"/>
                    <p:cNvGrpSpPr>
                      <a:grpSpLocks/>
                    </p:cNvGrpSpPr>
                    <p:nvPr/>
                  </p:nvGrpSpPr>
                  <p:grpSpPr bwMode="auto">
                    <a:xfrm>
                      <a:off x="1056" y="2640"/>
                      <a:ext cx="768" cy="720"/>
                      <a:chOff x="480" y="3216"/>
                      <a:chExt cx="768" cy="720"/>
                    </a:xfrm>
                  </p:grpSpPr>
                  <p:sp>
                    <p:nvSpPr>
                      <p:cNvPr id="448" name="Rectangle 74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449" name="Line 75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50" name="Line 75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51" name="Line 75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52" name="Line 75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53" name="Line 75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54" name="Line 75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6997" name="Group 756"/>
                    <p:cNvGrpSpPr>
                      <a:grpSpLocks/>
                    </p:cNvGrpSpPr>
                    <p:nvPr/>
                  </p:nvGrpSpPr>
                  <p:grpSpPr bwMode="auto">
                    <a:xfrm>
                      <a:off x="1632" y="2640"/>
                      <a:ext cx="768" cy="720"/>
                      <a:chOff x="480" y="3216"/>
                      <a:chExt cx="768" cy="720"/>
                    </a:xfrm>
                  </p:grpSpPr>
                  <p:sp>
                    <p:nvSpPr>
                      <p:cNvPr id="441" name="Rectangle 75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442" name="Line 75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43" name="Line 75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44" name="Line 76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45" name="Line 76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46" name="Line 76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47" name="Line 76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7004" name="Group 764"/>
                    <p:cNvGrpSpPr>
                      <a:grpSpLocks/>
                    </p:cNvGrpSpPr>
                    <p:nvPr/>
                  </p:nvGrpSpPr>
                  <p:grpSpPr bwMode="auto">
                    <a:xfrm>
                      <a:off x="2208" y="2640"/>
                      <a:ext cx="768" cy="720"/>
                      <a:chOff x="480" y="3216"/>
                      <a:chExt cx="768" cy="720"/>
                    </a:xfrm>
                  </p:grpSpPr>
                  <p:sp>
                    <p:nvSpPr>
                      <p:cNvPr id="434" name="Rectangle 76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435" name="Line 76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36" name="Line 76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37" name="Line 76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38" name="Line 76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39" name="Line 77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40" name="Line 77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7011" name="Group 772"/>
                    <p:cNvGrpSpPr>
                      <a:grpSpLocks/>
                    </p:cNvGrpSpPr>
                    <p:nvPr/>
                  </p:nvGrpSpPr>
                  <p:grpSpPr bwMode="auto">
                    <a:xfrm>
                      <a:off x="2784" y="2640"/>
                      <a:ext cx="768" cy="720"/>
                      <a:chOff x="480" y="3216"/>
                      <a:chExt cx="768" cy="720"/>
                    </a:xfrm>
                  </p:grpSpPr>
                  <p:sp>
                    <p:nvSpPr>
                      <p:cNvPr id="427" name="Rectangle 77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428" name="Line 77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29" name="Line 77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30" name="Line 77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31" name="Line 77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32" name="Line 77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33" name="Line 77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7017" name="Group 780"/>
                    <p:cNvGrpSpPr>
                      <a:grpSpLocks/>
                    </p:cNvGrpSpPr>
                    <p:nvPr/>
                  </p:nvGrpSpPr>
                  <p:grpSpPr bwMode="auto">
                    <a:xfrm>
                      <a:off x="3360" y="2640"/>
                      <a:ext cx="768" cy="720"/>
                      <a:chOff x="480" y="3216"/>
                      <a:chExt cx="768" cy="720"/>
                    </a:xfrm>
                  </p:grpSpPr>
                  <p:sp>
                    <p:nvSpPr>
                      <p:cNvPr id="420" name="Rectangle 78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pPr fontAlgn="auto">
                          <a:spcBef>
                            <a:spcPts val="0"/>
                          </a:spcBef>
                          <a:spcAft>
                            <a:spcPts val="0"/>
                          </a:spcAft>
                        </a:pPr>
                        <a:endParaRPr lang="en-US" sz="1300" dirty="0">
                          <a:solidFill>
                            <a:srgbClr val="000000"/>
                          </a:solidFill>
                          <a:latin typeface="Calibri"/>
                          <a:cs typeface="+mn-cs"/>
                        </a:endParaRPr>
                      </a:p>
                    </p:txBody>
                  </p:sp>
                  <p:sp>
                    <p:nvSpPr>
                      <p:cNvPr id="421" name="Line 78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22" name="Line 78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23" name="Line 78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24" name="Line 78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25" name="Line 78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26" name="Line 78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a:solidFill>
                            <a:prstClr val="black"/>
                          </a:solidFill>
                          <a:latin typeface="Calibri"/>
                          <a:cs typeface="+mn-cs"/>
                        </a:endParaRPr>
                      </a:p>
                    </p:txBody>
                  </p:sp>
                </p:grpSp>
              </p:grpSp>
            </p:grpSp>
          </p:grpSp>
        </p:grpSp>
        <p:sp>
          <p:nvSpPr>
            <p:cNvPr id="401" name="Text Box 789"/>
            <p:cNvSpPr txBox="1">
              <a:spLocks noChangeArrowheads="1"/>
            </p:cNvSpPr>
            <p:nvPr/>
          </p:nvSpPr>
          <p:spPr bwMode="auto">
            <a:xfrm>
              <a:off x="2654" y="1856"/>
              <a:ext cx="1901" cy="1472"/>
            </a:xfrm>
            <a:prstGeom prst="rect">
              <a:avLst/>
            </a:prstGeom>
            <a:solidFill>
              <a:srgbClr val="FF0000"/>
            </a:solidFill>
            <a:ln w="9525">
              <a:solidFill>
                <a:schemeClr val="tx1"/>
              </a:solidFill>
              <a:miter lim="800000"/>
              <a:headEnd/>
              <a:tailEnd/>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r>
                <a:rPr lang="en-US" sz="1600" b="1" i="1" dirty="0" smtClean="0">
                  <a:solidFill>
                    <a:prstClr val="white"/>
                  </a:solidFill>
                  <a:cs typeface="+mn-cs"/>
                </a:rPr>
                <a:t>To simulate the </a:t>
              </a:r>
              <a:r>
                <a:rPr lang="en-US" sz="1600" b="1" i="1" u="sng" dirty="0" smtClean="0">
                  <a:solidFill>
                    <a:prstClr val="white"/>
                  </a:solidFill>
                  <a:cs typeface="+mn-cs"/>
                </a:rPr>
                <a:t>global </a:t>
              </a:r>
              <a:r>
                <a:rPr lang="en-US" sz="1600" b="1" i="1" dirty="0" smtClean="0">
                  <a:solidFill>
                    <a:prstClr val="white"/>
                  </a:solidFill>
                  <a:cs typeface="+mn-cs"/>
                </a:rPr>
                <a:t>transport of mercury, puffs </a:t>
              </a:r>
              <a:r>
                <a:rPr lang="en-US" sz="1600" b="1" i="1" dirty="0">
                  <a:solidFill>
                    <a:prstClr val="white"/>
                  </a:solidFill>
                  <a:cs typeface="+mn-cs"/>
                </a:rPr>
                <a:t>are </a:t>
              </a:r>
              <a:r>
                <a:rPr lang="en-US" sz="1600" b="1" i="1" dirty="0" smtClean="0">
                  <a:solidFill>
                    <a:prstClr val="white"/>
                  </a:solidFill>
                  <a:cs typeface="+mn-cs"/>
                </a:rPr>
                <a:t>transferred to Eulerian </a:t>
              </a:r>
              <a:r>
                <a:rPr lang="en-US" sz="1600" b="1" i="1" dirty="0">
                  <a:solidFill>
                    <a:prstClr val="white"/>
                  </a:solidFill>
                  <a:cs typeface="+mn-cs"/>
                </a:rPr>
                <a:t>grid after a specified </a:t>
              </a:r>
              <a:r>
                <a:rPr lang="en-US" sz="1600" b="1" i="1" dirty="0" smtClean="0">
                  <a:solidFill>
                    <a:prstClr val="white"/>
                  </a:solidFill>
                  <a:cs typeface="+mn-cs"/>
                </a:rPr>
                <a:t>time downwind (~3 weeks), </a:t>
              </a:r>
              <a:r>
                <a:rPr lang="en-US" sz="1600" b="1" i="1" dirty="0">
                  <a:solidFill>
                    <a:prstClr val="white"/>
                  </a:solidFill>
                  <a:cs typeface="+mn-cs"/>
                </a:rPr>
                <a:t>and the mercury is simulated on that grid from then on…</a:t>
              </a:r>
            </a:p>
          </p:txBody>
        </p:sp>
      </p:grpSp>
      <p:grpSp>
        <p:nvGrpSpPr>
          <p:cNvPr id="77018" name="Group 1538"/>
          <p:cNvGrpSpPr>
            <a:grpSpLocks/>
          </p:cNvGrpSpPr>
          <p:nvPr/>
        </p:nvGrpSpPr>
        <p:grpSpPr bwMode="auto">
          <a:xfrm>
            <a:off x="1366232" y="1876984"/>
            <a:ext cx="2901783" cy="3377174"/>
            <a:chOff x="753" y="420"/>
            <a:chExt cx="1543" cy="2411"/>
          </a:xfrm>
        </p:grpSpPr>
        <p:grpSp>
          <p:nvGrpSpPr>
            <p:cNvPr id="77019" name="Group 408"/>
            <p:cNvGrpSpPr>
              <a:grpSpLocks/>
            </p:cNvGrpSpPr>
            <p:nvPr/>
          </p:nvGrpSpPr>
          <p:grpSpPr bwMode="auto">
            <a:xfrm>
              <a:off x="1692" y="2740"/>
              <a:ext cx="360" cy="91"/>
              <a:chOff x="1692" y="2740"/>
              <a:chExt cx="360" cy="91"/>
            </a:xfrm>
          </p:grpSpPr>
          <p:sp>
            <p:nvSpPr>
              <p:cNvPr id="1218" name="Rectangle 75"/>
              <p:cNvSpPr>
                <a:spLocks noChangeAspect="1" noChangeArrowheads="1"/>
              </p:cNvSpPr>
              <p:nvPr/>
            </p:nvSpPr>
            <p:spPr bwMode="auto">
              <a:xfrm>
                <a:off x="1732" y="2740"/>
                <a:ext cx="152" cy="1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auto">
                  <a:spcBef>
                    <a:spcPts val="0"/>
                  </a:spcBef>
                  <a:spcAft>
                    <a:spcPts val="0"/>
                  </a:spcAft>
                </a:pPr>
                <a:endParaRPr lang="en-US" sz="1600" dirty="0">
                  <a:solidFill>
                    <a:prstClr val="black"/>
                  </a:solidFill>
                  <a:latin typeface="Calibri"/>
                  <a:cs typeface="+mn-cs"/>
                </a:endParaRPr>
              </a:p>
            </p:txBody>
          </p:sp>
          <p:sp>
            <p:nvSpPr>
              <p:cNvPr id="1211" name="Rectangle 83"/>
              <p:cNvSpPr>
                <a:spLocks noChangeAspect="1" noChangeArrowheads="1"/>
              </p:cNvSpPr>
              <p:nvPr/>
            </p:nvSpPr>
            <p:spPr bwMode="auto">
              <a:xfrm>
                <a:off x="1900" y="2740"/>
                <a:ext cx="152" cy="1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auto">
                  <a:spcBef>
                    <a:spcPts val="0"/>
                  </a:spcBef>
                  <a:spcAft>
                    <a:spcPts val="0"/>
                  </a:spcAft>
                </a:pPr>
                <a:endParaRPr lang="en-US" sz="1600" dirty="0">
                  <a:solidFill>
                    <a:prstClr val="black"/>
                  </a:solidFill>
                  <a:latin typeface="Calibri"/>
                  <a:cs typeface="+mn-cs"/>
                </a:endParaRPr>
              </a:p>
            </p:txBody>
          </p:sp>
          <p:sp>
            <p:nvSpPr>
              <p:cNvPr id="1204" name="Rectangle 59"/>
              <p:cNvSpPr>
                <a:spLocks noChangeAspect="1" noChangeArrowheads="1"/>
              </p:cNvSpPr>
              <p:nvPr/>
            </p:nvSpPr>
            <p:spPr bwMode="auto">
              <a:xfrm>
                <a:off x="1692" y="2812"/>
                <a:ext cx="152" cy="1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auto">
                  <a:spcBef>
                    <a:spcPts val="0"/>
                  </a:spcBef>
                  <a:spcAft>
                    <a:spcPts val="0"/>
                  </a:spcAft>
                </a:pPr>
                <a:endParaRPr lang="en-US" sz="1600" dirty="0">
                  <a:solidFill>
                    <a:prstClr val="black"/>
                  </a:solidFill>
                  <a:latin typeface="Calibri"/>
                  <a:cs typeface="+mn-cs"/>
                </a:endParaRPr>
              </a:p>
            </p:txBody>
          </p:sp>
        </p:grpSp>
        <p:sp>
          <p:nvSpPr>
            <p:cNvPr id="1186" name="Text Box 1320"/>
            <p:cNvSpPr txBox="1">
              <a:spLocks noChangeArrowheads="1"/>
            </p:cNvSpPr>
            <p:nvPr/>
          </p:nvSpPr>
          <p:spPr bwMode="auto">
            <a:xfrm>
              <a:off x="753" y="420"/>
              <a:ext cx="1543" cy="945"/>
            </a:xfrm>
            <a:prstGeom prst="rect">
              <a:avLst/>
            </a:prstGeom>
            <a:solidFill>
              <a:srgbClr val="FFFF99"/>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r>
                <a:rPr lang="en-US" sz="1600" dirty="0">
                  <a:solidFill>
                    <a:prstClr val="black"/>
                  </a:solidFill>
                  <a:cs typeface="+mn-cs"/>
                </a:rPr>
                <a:t>When puffs grow to sizes large relative to the meteorological data grid, they split, horizontally and/or vertically</a:t>
              </a:r>
            </a:p>
          </p:txBody>
        </p:sp>
      </p:grpSp>
      <p:sp>
        <p:nvSpPr>
          <p:cNvPr id="1194" name="Freeform 1193"/>
          <p:cNvSpPr>
            <a:spLocks/>
          </p:cNvSpPr>
          <p:nvPr/>
        </p:nvSpPr>
        <p:spPr bwMode="auto">
          <a:xfrm>
            <a:off x="-9525" y="3810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alibri"/>
              <a:cs typeface="+mn-cs"/>
            </a:endParaRPr>
          </a:p>
        </p:txBody>
      </p:sp>
      <p:pic>
        <p:nvPicPr>
          <p:cNvPr id="1195" name="Picture 7" descr="NOAA"/>
          <p:cNvPicPr>
            <a:picLocks noChangeAspect="1" noChangeArrowheads="1"/>
          </p:cNvPicPr>
          <p:nvPr/>
        </p:nvPicPr>
        <p:blipFill>
          <a:blip r:embed="rId7" cstate="print"/>
          <a:srcRect/>
          <a:stretch>
            <a:fillRect/>
          </a:stretch>
        </p:blipFill>
        <p:spPr bwMode="auto">
          <a:xfrm>
            <a:off x="76200" y="76200"/>
            <a:ext cx="762000" cy="762000"/>
          </a:xfrm>
          <a:prstGeom prst="rect">
            <a:avLst/>
          </a:prstGeom>
          <a:noFill/>
          <a:effectLst>
            <a:outerShdw dist="45791" dir="2021404" algn="ctr" rotWithShape="0">
              <a:srgbClr val="000066">
                <a:alpha val="50000"/>
              </a:srgbClr>
            </a:outerShdw>
          </a:effectLst>
        </p:spPr>
      </p:pic>
      <p:sp>
        <p:nvSpPr>
          <p:cNvPr id="1219" name="Text Box 1319"/>
          <p:cNvSpPr txBox="1">
            <a:spLocks noChangeArrowheads="1"/>
          </p:cNvSpPr>
          <p:nvPr/>
        </p:nvSpPr>
        <p:spPr bwMode="auto">
          <a:xfrm>
            <a:off x="6705600" y="2967879"/>
            <a:ext cx="2362201" cy="1375521"/>
          </a:xfrm>
          <a:prstGeom prst="rect">
            <a:avLst/>
          </a:prstGeom>
          <a:solidFill>
            <a:srgbClr val="0000FF"/>
          </a:solidFill>
          <a:ln w="9525">
            <a:solidFill>
              <a:schemeClr val="tx1"/>
            </a:solidFill>
            <a:miter lim="800000"/>
            <a:headEnd/>
            <a:tailEnd/>
          </a:ln>
        </p:spPr>
        <p:txBody>
          <a:bodyPr wrap="square" lIns="82058" tIns="41029" rIns="82058" bIns="4102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r>
              <a:rPr lang="en-US" sz="1400" b="1" dirty="0" smtClean="0">
                <a:solidFill>
                  <a:prstClr val="white"/>
                </a:solidFill>
                <a:cs typeface="+mn-cs"/>
              </a:rPr>
              <a:t>This is how we model the local &amp; </a:t>
            </a:r>
            <a:r>
              <a:rPr lang="en-US" sz="1400" b="1" i="1" dirty="0" smtClean="0">
                <a:solidFill>
                  <a:srgbClr val="FFFF00"/>
                </a:solidFill>
                <a:cs typeface="+mn-cs"/>
              </a:rPr>
              <a:t>regional</a:t>
            </a:r>
            <a:r>
              <a:rPr lang="en-US" sz="1400" b="1" dirty="0" smtClean="0">
                <a:solidFill>
                  <a:prstClr val="white"/>
                </a:solidFill>
                <a:cs typeface="+mn-cs"/>
              </a:rPr>
              <a:t> impacts. </a:t>
            </a:r>
          </a:p>
          <a:p>
            <a:pPr eaLnBrk="1" fontAlgn="auto" hangingPunct="1">
              <a:spcBef>
                <a:spcPts val="0"/>
              </a:spcBef>
              <a:spcAft>
                <a:spcPts val="0"/>
              </a:spcAft>
            </a:pPr>
            <a:endParaRPr lang="en-US" sz="1400" b="1" dirty="0" smtClean="0">
              <a:solidFill>
                <a:prstClr val="white"/>
              </a:solidFill>
              <a:cs typeface="+mn-cs"/>
            </a:endParaRPr>
          </a:p>
          <a:p>
            <a:pPr eaLnBrk="1" fontAlgn="auto" hangingPunct="1">
              <a:spcBef>
                <a:spcPts val="0"/>
              </a:spcBef>
              <a:spcAft>
                <a:spcPts val="0"/>
              </a:spcAft>
            </a:pPr>
            <a:r>
              <a:rPr lang="en-US" sz="1400" b="1" dirty="0" smtClean="0">
                <a:solidFill>
                  <a:prstClr val="white"/>
                </a:solidFill>
                <a:cs typeface="+mn-cs"/>
              </a:rPr>
              <a:t>But for </a:t>
            </a:r>
            <a:r>
              <a:rPr lang="en-US" sz="1400" b="1" i="1" dirty="0" smtClean="0">
                <a:solidFill>
                  <a:srgbClr val="FFFF00"/>
                </a:solidFill>
                <a:cs typeface="+mn-cs"/>
              </a:rPr>
              <a:t>global</a:t>
            </a:r>
            <a:r>
              <a:rPr lang="en-US" sz="1400" b="1" dirty="0" smtClean="0">
                <a:solidFill>
                  <a:prstClr val="white"/>
                </a:solidFill>
                <a:cs typeface="+mn-cs"/>
              </a:rPr>
              <a:t> </a:t>
            </a:r>
            <a:r>
              <a:rPr lang="en-US" sz="1400" b="1" dirty="0">
                <a:solidFill>
                  <a:prstClr val="white"/>
                </a:solidFill>
                <a:cs typeface="+mn-cs"/>
              </a:rPr>
              <a:t>modeling, </a:t>
            </a:r>
          </a:p>
          <a:p>
            <a:pPr eaLnBrk="1" fontAlgn="auto" hangingPunct="1">
              <a:spcBef>
                <a:spcPts val="0"/>
              </a:spcBef>
              <a:spcAft>
                <a:spcPts val="0"/>
              </a:spcAft>
            </a:pPr>
            <a:r>
              <a:rPr lang="en-US" sz="1400" b="1" dirty="0">
                <a:solidFill>
                  <a:prstClr val="white"/>
                </a:solidFill>
                <a:cs typeface="+mn-cs"/>
              </a:rPr>
              <a:t>puff splitting </a:t>
            </a:r>
            <a:r>
              <a:rPr lang="en-US" sz="1400" b="1" dirty="0" smtClean="0">
                <a:solidFill>
                  <a:prstClr val="white"/>
                </a:solidFill>
                <a:cs typeface="+mn-cs"/>
              </a:rPr>
              <a:t>overwhelms </a:t>
            </a:r>
            <a:endParaRPr lang="en-US" sz="1400" b="1" dirty="0">
              <a:solidFill>
                <a:prstClr val="white"/>
              </a:solidFill>
              <a:cs typeface="+mn-cs"/>
            </a:endParaRPr>
          </a:p>
          <a:p>
            <a:pPr eaLnBrk="1" fontAlgn="auto" hangingPunct="1">
              <a:spcBef>
                <a:spcPts val="0"/>
              </a:spcBef>
              <a:spcAft>
                <a:spcPts val="0"/>
              </a:spcAft>
            </a:pPr>
            <a:r>
              <a:rPr lang="en-US" sz="1400" b="1" dirty="0" smtClean="0">
                <a:solidFill>
                  <a:prstClr val="white"/>
                </a:solidFill>
                <a:cs typeface="+mn-cs"/>
              </a:rPr>
              <a:t>computational resources</a:t>
            </a:r>
            <a:endParaRPr lang="en-US" sz="1400" b="1" dirty="0">
              <a:solidFill>
                <a:prstClr val="white"/>
              </a:solidFill>
              <a:cs typeface="+mn-cs"/>
            </a:endParaRPr>
          </a:p>
        </p:txBody>
      </p:sp>
      <p:sp>
        <p:nvSpPr>
          <p:cNvPr id="77056" name="TextBox 77055"/>
          <p:cNvSpPr txBox="1"/>
          <p:nvPr/>
        </p:nvSpPr>
        <p:spPr>
          <a:xfrm>
            <a:off x="1752600" y="4876800"/>
            <a:ext cx="1509716" cy="1477328"/>
          </a:xfrm>
          <a:prstGeom prst="rect">
            <a:avLst/>
          </a:prstGeom>
          <a:solidFill>
            <a:srgbClr val="800000"/>
          </a:solidFill>
          <a:ln>
            <a:solidFill>
              <a:schemeClr val="tx1"/>
            </a:solidFill>
          </a:ln>
        </p:spPr>
        <p:txBody>
          <a:bodyPr wrap="square" rtlCol="0">
            <a:spAutoFit/>
          </a:bodyPr>
          <a:lstStyle/>
          <a:p>
            <a:pPr fontAlgn="auto">
              <a:spcBef>
                <a:spcPts val="0"/>
              </a:spcBef>
              <a:spcAft>
                <a:spcPts val="0"/>
              </a:spcAft>
            </a:pPr>
            <a:r>
              <a:rPr lang="en-US" dirty="0" smtClean="0">
                <a:solidFill>
                  <a:prstClr val="white"/>
                </a:solidFill>
                <a:latin typeface="Calibri"/>
                <a:cs typeface="+mn-cs"/>
              </a:rPr>
              <a:t>Atmospheric chemistry and deposition simulated for each puff</a:t>
            </a:r>
            <a:endParaRPr lang="en-US" dirty="0">
              <a:solidFill>
                <a:prstClr val="white"/>
              </a:solidFill>
              <a:latin typeface="Calibri"/>
              <a:cs typeface="+mn-cs"/>
            </a:endParaRPr>
          </a:p>
        </p:txBody>
      </p:sp>
      <p:sp>
        <p:nvSpPr>
          <p:cNvPr id="77059" name="TextBox 77058"/>
          <p:cNvSpPr txBox="1"/>
          <p:nvPr/>
        </p:nvSpPr>
        <p:spPr>
          <a:xfrm>
            <a:off x="152400" y="3323272"/>
            <a:ext cx="1581107" cy="1477328"/>
          </a:xfrm>
          <a:prstGeom prst="rect">
            <a:avLst/>
          </a:prstGeom>
          <a:noFill/>
        </p:spPr>
        <p:txBody>
          <a:bodyPr wrap="square" rtlCol="0">
            <a:spAutoFit/>
          </a:bodyPr>
          <a:lstStyle/>
          <a:p>
            <a:pPr fontAlgn="auto">
              <a:spcBef>
                <a:spcPts val="0"/>
              </a:spcBef>
              <a:spcAft>
                <a:spcPts val="0"/>
              </a:spcAft>
            </a:pPr>
            <a:r>
              <a:rPr lang="en-US" b="1" dirty="0" smtClean="0">
                <a:solidFill>
                  <a:prstClr val="black"/>
                </a:solidFill>
                <a:latin typeface="Calibri"/>
                <a:cs typeface="+mn-cs"/>
              </a:rPr>
              <a:t>Puffs of pollutant are emitted and dispersed downwind</a:t>
            </a:r>
            <a:endParaRPr lang="en-US" b="1" dirty="0">
              <a:solidFill>
                <a:prstClr val="black"/>
              </a:solidFill>
              <a:latin typeface="Calibri"/>
              <a:cs typeface="+mn-cs"/>
            </a:endParaRPr>
          </a:p>
        </p:txBody>
      </p:sp>
      <p:sp>
        <p:nvSpPr>
          <p:cNvPr id="1201" name="Slide Number Placeholder 5"/>
          <p:cNvSpPr txBox="1">
            <a:spLocks/>
          </p:cNvSpPr>
          <p:nvPr/>
        </p:nvSpPr>
        <p:spPr>
          <a:xfrm>
            <a:off x="8316416" y="6453336"/>
            <a:ext cx="762000" cy="365125"/>
          </a:xfrm>
          <a:prstGeom prst="rect">
            <a:avLst/>
          </a:prstGeom>
        </p:spPr>
        <p:txBody>
          <a:bodyPr vert="horz" lIns="0" tIns="0" rIns="0" bIns="0" anchor="b"/>
          <a:lstStyle>
            <a:defPPr>
              <a:defRPr lang="en-US"/>
            </a:defPPr>
            <a:lvl1pPr marL="0" algn="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3E7EE49B-C32B-495C-9640-ABBF50F57D80}" type="slidenum">
              <a:rPr lang="en-US" smtClean="0">
                <a:solidFill>
                  <a:srgbClr val="04617B">
                    <a:shade val="90000"/>
                  </a:srgbClr>
                </a:solidFill>
              </a:rPr>
              <a:pPr fontAlgn="auto">
                <a:spcBef>
                  <a:spcPts val="0"/>
                </a:spcBef>
                <a:spcAft>
                  <a:spcPts val="0"/>
                </a:spcAft>
                <a:defRPr/>
              </a:pPr>
              <a:t>9</a:t>
            </a:fld>
            <a:endParaRPr lang="en-US" dirty="0">
              <a:solidFill>
                <a:srgbClr val="04617B">
                  <a:shade val="90000"/>
                </a:srgbClr>
              </a:solidFill>
            </a:endParaRPr>
          </a:p>
        </p:txBody>
      </p:sp>
    </p:spTree>
    <p:extLst>
      <p:ext uri="{BB962C8B-B14F-4D97-AF65-F5344CB8AC3E}">
        <p14:creationId xmlns:p14="http://schemas.microsoft.com/office/powerpoint/2010/main" val="2759447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7059"/>
                                        </p:tgtEl>
                                        <p:attrNameLst>
                                          <p:attrName>style.visibility</p:attrName>
                                        </p:attrNameLst>
                                      </p:cBhvr>
                                      <p:to>
                                        <p:strVal val="visible"/>
                                      </p:to>
                                    </p:set>
                                    <p:animEffect transition="in" filter="fade">
                                      <p:cBhvr>
                                        <p:cTn id="11" dur="500"/>
                                        <p:tgtEl>
                                          <p:spTgt spid="7705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2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7056"/>
                                        </p:tgtEl>
                                        <p:attrNameLst>
                                          <p:attrName>style.visibility</p:attrName>
                                        </p:attrNameLst>
                                      </p:cBhvr>
                                      <p:to>
                                        <p:strVal val="visible"/>
                                      </p:to>
                                    </p:set>
                                    <p:animEffect transition="in" filter="fade">
                                      <p:cBhvr>
                                        <p:cTn id="26" dur="500"/>
                                        <p:tgtEl>
                                          <p:spTgt spid="7705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05"/>
                                        </p:tgtEl>
                                        <p:attrNameLst>
                                          <p:attrName>style.visibility</p:attrName>
                                        </p:attrNameLst>
                                      </p:cBhvr>
                                      <p:to>
                                        <p:strVal val="visible"/>
                                      </p:to>
                                    </p:set>
                                    <p:animEffect transition="in" filter="fade">
                                      <p:cBhvr>
                                        <p:cTn id="31" dur="2000"/>
                                        <p:tgtEl>
                                          <p:spTgt spid="40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20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0" fill="hold" nodeType="clickEffect">
                                  <p:stCondLst>
                                    <p:cond delay="0"/>
                                  </p:stCondLst>
                                  <p:childTnLst>
                                    <p:set>
                                      <p:cBhvr>
                                        <p:cTn id="40" dur="1" fill="hold">
                                          <p:stCondLst>
                                            <p:cond delay="0"/>
                                          </p:stCondLst>
                                        </p:cTn>
                                        <p:tgtEl>
                                          <p:spTgt spid="77018"/>
                                        </p:tgtEl>
                                        <p:attrNameLst>
                                          <p:attrName>style.visibility</p:attrName>
                                        </p:attrNameLst>
                                      </p:cBhvr>
                                      <p:to>
                                        <p:strVal val="visible"/>
                                      </p:to>
                                    </p:set>
                                    <p:anim calcmode="lin" valueType="num">
                                      <p:cBhvr>
                                        <p:cTn id="41" dur="500" fill="hold"/>
                                        <p:tgtEl>
                                          <p:spTgt spid="77018"/>
                                        </p:tgtEl>
                                        <p:attrNameLst>
                                          <p:attrName>ppt_w</p:attrName>
                                        </p:attrNameLst>
                                      </p:cBhvr>
                                      <p:tavLst>
                                        <p:tav tm="0">
                                          <p:val>
                                            <p:fltVal val="0"/>
                                          </p:val>
                                        </p:tav>
                                        <p:tav tm="100000">
                                          <p:val>
                                            <p:strVal val="#ppt_w"/>
                                          </p:val>
                                        </p:tav>
                                      </p:tavLst>
                                    </p:anim>
                                    <p:anim calcmode="lin" valueType="num">
                                      <p:cBhvr>
                                        <p:cTn id="42" dur="500" fill="hold"/>
                                        <p:tgtEl>
                                          <p:spTgt spid="77018"/>
                                        </p:tgtEl>
                                        <p:attrNameLst>
                                          <p:attrName>ppt_h</p:attrName>
                                        </p:attrNameLst>
                                      </p:cBhvr>
                                      <p:tavLst>
                                        <p:tav tm="0">
                                          <p:val>
                                            <p:fltVal val="0"/>
                                          </p:val>
                                        </p:tav>
                                        <p:tav tm="100000">
                                          <p:val>
                                            <p:strVal val="#ppt_h"/>
                                          </p:val>
                                        </p:tav>
                                      </p:tavLst>
                                    </p:anim>
                                    <p:animEffect transition="in" filter="fade">
                                      <p:cBhvr>
                                        <p:cTn id="43" dur="500"/>
                                        <p:tgtEl>
                                          <p:spTgt spid="7701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02"/>
                                        </p:tgtEl>
                                        <p:attrNameLst>
                                          <p:attrName>style.visibility</p:attrName>
                                        </p:attrNameLst>
                                      </p:cBhvr>
                                      <p:to>
                                        <p:strVal val="visible"/>
                                      </p:to>
                                    </p:set>
                                    <p:animEffect transition="in" filter="fade">
                                      <p:cBhvr>
                                        <p:cTn id="48" dur="2000"/>
                                        <p:tgtEl>
                                          <p:spTgt spid="402"/>
                                        </p:tgtEl>
                                      </p:cBhvr>
                                    </p:animEffect>
                                  </p:childTnLst>
                                  <p:subTnLst>
                                    <p:set>
                                      <p:cBhvr override="childStyle">
                                        <p:cTn dur="1" fill="hold" display="0" masterRel="nextClick" afterEffect="1"/>
                                        <p:tgtEl>
                                          <p:spTgt spid="402"/>
                                        </p:tgtEl>
                                        <p:attrNameLst>
                                          <p:attrName>style.visibility</p:attrName>
                                        </p:attrNameLst>
                                      </p:cBhvr>
                                      <p:to>
                                        <p:strVal val="hidden"/>
                                      </p:to>
                                    </p:set>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95"/>
                                        </p:tgtEl>
                                        <p:attrNameLst>
                                          <p:attrName>style.visibility</p:attrName>
                                        </p:attrNameLst>
                                      </p:cBhvr>
                                      <p:to>
                                        <p:strVal val="visible"/>
                                      </p:to>
                                    </p:set>
                                    <p:animEffect transition="in" filter="fade">
                                      <p:cBhvr>
                                        <p:cTn id="53" dur="2000"/>
                                        <p:tgtEl>
                                          <p:spTgt spid="39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20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20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92"/>
                                        </p:tgtEl>
                                        <p:attrNameLst>
                                          <p:attrName>style.visibility</p:attrName>
                                        </p:attrNameLst>
                                      </p:cBhvr>
                                      <p:to>
                                        <p:strVal val="visible"/>
                                      </p:to>
                                    </p:set>
                                    <p:animEffect transition="in" filter="fade">
                                      <p:cBhvr>
                                        <p:cTn id="68" dur="2000"/>
                                        <p:tgtEl>
                                          <p:spTgt spid="392"/>
                                        </p:tgtEl>
                                      </p:cBhvr>
                                    </p:animEffect>
                                  </p:childTnLst>
                                  <p:subTnLst>
                                    <p:set>
                                      <p:cBhvr override="childStyle">
                                        <p:cTn dur="1" fill="hold" display="0" masterRel="nextClick" afterEffect="1"/>
                                        <p:tgtEl>
                                          <p:spTgt spid="392"/>
                                        </p:tgtEl>
                                        <p:attrNameLst>
                                          <p:attrName>style.visibility</p:attrName>
                                        </p:attrNameLst>
                                      </p:cBhvr>
                                      <p:to>
                                        <p:strVal val="hidden"/>
                                      </p:to>
                                    </p:set>
                                  </p:sub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2000"/>
                                        <p:tgtEl>
                                          <p:spTgt spid="30"/>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407"/>
                                        </p:tgtEl>
                                        <p:attrNameLst>
                                          <p:attrName>style.visibility</p:attrName>
                                        </p:attrNameLst>
                                      </p:cBhvr>
                                      <p:to>
                                        <p:strVal val="visible"/>
                                      </p:to>
                                    </p:set>
                                    <p:animEffect transition="in" filter="fade">
                                      <p:cBhvr>
                                        <p:cTn id="78" dur="2000"/>
                                        <p:tgtEl>
                                          <p:spTgt spid="407"/>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0" fill="hold" grpId="0" nodeType="clickEffect">
                                  <p:stCondLst>
                                    <p:cond delay="0"/>
                                  </p:stCondLst>
                                  <p:childTnLst>
                                    <p:set>
                                      <p:cBhvr>
                                        <p:cTn id="82" dur="1" fill="hold">
                                          <p:stCondLst>
                                            <p:cond delay="0"/>
                                          </p:stCondLst>
                                        </p:cTn>
                                        <p:tgtEl>
                                          <p:spTgt spid="1219"/>
                                        </p:tgtEl>
                                        <p:attrNameLst>
                                          <p:attrName>style.visibility</p:attrName>
                                        </p:attrNameLst>
                                      </p:cBhvr>
                                      <p:to>
                                        <p:strVal val="visible"/>
                                      </p:to>
                                    </p:set>
                                    <p:anim calcmode="lin" valueType="num">
                                      <p:cBhvr>
                                        <p:cTn id="83" dur="500" fill="hold"/>
                                        <p:tgtEl>
                                          <p:spTgt spid="1219"/>
                                        </p:tgtEl>
                                        <p:attrNameLst>
                                          <p:attrName>ppt_w</p:attrName>
                                        </p:attrNameLst>
                                      </p:cBhvr>
                                      <p:tavLst>
                                        <p:tav tm="0">
                                          <p:val>
                                            <p:fltVal val="0"/>
                                          </p:val>
                                        </p:tav>
                                        <p:tav tm="100000">
                                          <p:val>
                                            <p:strVal val="#ppt_w"/>
                                          </p:val>
                                        </p:tav>
                                      </p:tavLst>
                                    </p:anim>
                                    <p:anim calcmode="lin" valueType="num">
                                      <p:cBhvr>
                                        <p:cTn id="84" dur="500" fill="hold"/>
                                        <p:tgtEl>
                                          <p:spTgt spid="1219"/>
                                        </p:tgtEl>
                                        <p:attrNameLst>
                                          <p:attrName>ppt_h</p:attrName>
                                        </p:attrNameLst>
                                      </p:cBhvr>
                                      <p:tavLst>
                                        <p:tav tm="0">
                                          <p:val>
                                            <p:fltVal val="0"/>
                                          </p:val>
                                        </p:tav>
                                        <p:tav tm="100000">
                                          <p:val>
                                            <p:strVal val="#ppt_h"/>
                                          </p:val>
                                        </p:tav>
                                      </p:tavLst>
                                    </p:anim>
                                    <p:animEffect transition="in" filter="fade">
                                      <p:cBhvr>
                                        <p:cTn id="85" dur="500"/>
                                        <p:tgtEl>
                                          <p:spTgt spid="1219"/>
                                        </p:tgtEl>
                                      </p:cBhvr>
                                    </p:animEffect>
                                  </p:childTnLst>
                                  <p:subTnLst>
                                    <p:set>
                                      <p:cBhvr override="childStyle">
                                        <p:cTn dur="1" fill="hold" display="0" masterRel="nextClick" afterEffect="1"/>
                                        <p:tgtEl>
                                          <p:spTgt spid="1219"/>
                                        </p:tgtEl>
                                        <p:attrNameLst>
                                          <p:attrName>style.visibility</p:attrName>
                                        </p:attrNameLst>
                                      </p:cBhvr>
                                      <p:to>
                                        <p:strVal val="hidden"/>
                                      </p:to>
                                    </p:set>
                                  </p:subTnLst>
                                </p:cTn>
                              </p:par>
                            </p:childTnLst>
                          </p:cTn>
                        </p:par>
                      </p:childTnLst>
                    </p:cTn>
                  </p:par>
                  <p:par>
                    <p:cTn id="86" fill="hold">
                      <p:stCondLst>
                        <p:cond delay="indefinite"/>
                      </p:stCondLst>
                      <p:childTnLst>
                        <p:par>
                          <p:cTn id="87" fill="hold">
                            <p:stCondLst>
                              <p:cond delay="0"/>
                            </p:stCondLst>
                            <p:childTnLst>
                              <p:par>
                                <p:cTn id="88" presetID="53" presetClass="entr" presetSubtype="16" fill="hold" nodeType="clickEffect">
                                  <p:stCondLst>
                                    <p:cond delay="0"/>
                                  </p:stCondLst>
                                  <p:childTnLst>
                                    <p:set>
                                      <p:cBhvr>
                                        <p:cTn id="89" dur="1" fill="hold">
                                          <p:stCondLst>
                                            <p:cond delay="0"/>
                                          </p:stCondLst>
                                        </p:cTn>
                                        <p:tgtEl>
                                          <p:spTgt spid="76813"/>
                                        </p:tgtEl>
                                        <p:attrNameLst>
                                          <p:attrName>style.visibility</p:attrName>
                                        </p:attrNameLst>
                                      </p:cBhvr>
                                      <p:to>
                                        <p:strVal val="visible"/>
                                      </p:to>
                                    </p:set>
                                    <p:anim calcmode="lin" valueType="num">
                                      <p:cBhvr>
                                        <p:cTn id="90" dur="500" fill="hold"/>
                                        <p:tgtEl>
                                          <p:spTgt spid="76813"/>
                                        </p:tgtEl>
                                        <p:attrNameLst>
                                          <p:attrName>ppt_w</p:attrName>
                                        </p:attrNameLst>
                                      </p:cBhvr>
                                      <p:tavLst>
                                        <p:tav tm="0">
                                          <p:val>
                                            <p:fltVal val="0"/>
                                          </p:val>
                                        </p:tav>
                                        <p:tav tm="100000">
                                          <p:val>
                                            <p:strVal val="#ppt_w"/>
                                          </p:val>
                                        </p:tav>
                                      </p:tavLst>
                                    </p:anim>
                                    <p:anim calcmode="lin" valueType="num">
                                      <p:cBhvr>
                                        <p:cTn id="91" dur="500" fill="hold"/>
                                        <p:tgtEl>
                                          <p:spTgt spid="76813"/>
                                        </p:tgtEl>
                                        <p:attrNameLst>
                                          <p:attrName>ppt_h</p:attrName>
                                        </p:attrNameLst>
                                      </p:cBhvr>
                                      <p:tavLst>
                                        <p:tav tm="0">
                                          <p:val>
                                            <p:fltVal val="0"/>
                                          </p:val>
                                        </p:tav>
                                        <p:tav tm="100000">
                                          <p:val>
                                            <p:strVal val="#ppt_h"/>
                                          </p:val>
                                        </p:tav>
                                      </p:tavLst>
                                    </p:anim>
                                    <p:animEffect transition="in" filter="fade">
                                      <p:cBhvr>
                                        <p:cTn id="92" dur="500"/>
                                        <p:tgtEl>
                                          <p:spTgt spid="76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9" grpId="0" animBg="1"/>
      <p:bldP spid="77056" grpId="0" animBg="1"/>
      <p:bldP spid="77059"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6"/>
          <p:cNvSpPr>
            <a:spLocks noGrp="1"/>
          </p:cNvSpPr>
          <p:nvPr>
            <p:ph type="title"/>
          </p:nvPr>
        </p:nvSpPr>
        <p:spPr>
          <a:xfrm>
            <a:off x="2057400" y="381000"/>
            <a:ext cx="5105400" cy="628650"/>
          </a:xfrm>
        </p:spPr>
        <p:txBody>
          <a:bodyPr/>
          <a:lstStyle/>
          <a:p>
            <a:r>
              <a:rPr lang="en-US" altLang="en-US" sz="3200" smtClean="0"/>
              <a:t>HYSPLIT4: Basic Equations</a:t>
            </a:r>
          </a:p>
        </p:txBody>
      </p:sp>
      <p:sp>
        <p:nvSpPr>
          <p:cNvPr id="2" name="Date Placeholder 1"/>
          <p:cNvSpPr>
            <a:spLocks noGrp="1"/>
          </p:cNvSpPr>
          <p:nvPr>
            <p:ph type="dt" sz="quarter" idx="10"/>
          </p:nvPr>
        </p:nvSpPr>
        <p:spPr/>
        <p:txBody>
          <a:bodyPr/>
          <a:lstStyle/>
          <a:p>
            <a:pPr>
              <a:defRPr/>
            </a:pPr>
            <a:r>
              <a:rPr lang="en-US" smtClean="0"/>
              <a:t>8/13/2015</a:t>
            </a:r>
            <a:endParaRPr lang="en-US" dirty="0"/>
          </a:p>
        </p:txBody>
      </p:sp>
      <p:sp>
        <p:nvSpPr>
          <p:cNvPr id="5" name="Rectangle 4"/>
          <p:cNvSpPr/>
          <p:nvPr/>
        </p:nvSpPr>
        <p:spPr>
          <a:xfrm>
            <a:off x="1828800" y="1143000"/>
            <a:ext cx="7010400" cy="4800600"/>
          </a:xfrm>
          <a:prstGeom prst="rect">
            <a:avLst/>
          </a:prstGeom>
        </p:spPr>
        <p:txBody>
          <a:bodyPr>
            <a:spAutoFit/>
          </a:bodyPr>
          <a:lstStyle/>
          <a:p>
            <a:pPr marL="285750" indent="-285750">
              <a:buFont typeface="Arial" panose="020B0604020202020204" pitchFamily="34" charset="0"/>
              <a:buChar char="•"/>
              <a:defRPr/>
            </a:pPr>
            <a:r>
              <a:rPr lang="en-US" b="1" dirty="0"/>
              <a:t>Mean Trajectory Equation</a:t>
            </a:r>
          </a:p>
          <a:p>
            <a:pPr marL="742950" lvl="1" indent="-285750">
              <a:buFont typeface="Arial" panose="020B0604020202020204" pitchFamily="34" charset="0"/>
              <a:buChar char="•"/>
              <a:defRPr/>
            </a:pPr>
            <a:r>
              <a:rPr lang="en-US" b="1" dirty="0"/>
              <a:t>P</a:t>
            </a:r>
            <a:r>
              <a:rPr lang="en-US" dirty="0"/>
              <a:t>'(</a:t>
            </a:r>
            <a:r>
              <a:rPr lang="en-US" dirty="0" err="1"/>
              <a:t>t+Δt</a:t>
            </a:r>
            <a:r>
              <a:rPr lang="en-US" dirty="0"/>
              <a:t>) = </a:t>
            </a:r>
            <a:r>
              <a:rPr lang="en-US" b="1" dirty="0"/>
              <a:t>P</a:t>
            </a:r>
            <a:r>
              <a:rPr lang="en-US" dirty="0"/>
              <a:t>(t) + </a:t>
            </a:r>
            <a:r>
              <a:rPr lang="en-US" b="1" dirty="0"/>
              <a:t>V</a:t>
            </a:r>
            <a:r>
              <a:rPr lang="en-US" dirty="0"/>
              <a:t>(</a:t>
            </a:r>
            <a:r>
              <a:rPr lang="en-US" b="1" dirty="0" err="1"/>
              <a:t>P</a:t>
            </a:r>
            <a:r>
              <a:rPr lang="en-US" dirty="0" err="1"/>
              <a:t>,t</a:t>
            </a:r>
            <a:r>
              <a:rPr lang="en-US" dirty="0"/>
              <a:t>) </a:t>
            </a:r>
            <a:r>
              <a:rPr lang="en-US" dirty="0" err="1"/>
              <a:t>Δt</a:t>
            </a:r>
            <a:endParaRPr lang="en-US" dirty="0"/>
          </a:p>
          <a:p>
            <a:pPr marL="742950" lvl="1" indent="-285750">
              <a:buFont typeface="Arial" panose="020B0604020202020204" pitchFamily="34" charset="0"/>
              <a:buChar char="•"/>
              <a:defRPr/>
            </a:pPr>
            <a:r>
              <a:rPr lang="en-US" b="1" dirty="0"/>
              <a:t>P </a:t>
            </a:r>
            <a:r>
              <a:rPr lang="en-US" dirty="0"/>
              <a:t>(</a:t>
            </a:r>
            <a:r>
              <a:rPr lang="en-US" dirty="0" err="1"/>
              <a:t>t+Δt</a:t>
            </a:r>
            <a:r>
              <a:rPr lang="en-US" dirty="0"/>
              <a:t>) = </a:t>
            </a:r>
            <a:r>
              <a:rPr lang="en-US" b="1" dirty="0"/>
              <a:t>P</a:t>
            </a:r>
            <a:r>
              <a:rPr lang="en-US" dirty="0"/>
              <a:t>(t) + 0.5 [ </a:t>
            </a:r>
            <a:r>
              <a:rPr lang="en-US" b="1" dirty="0"/>
              <a:t>V</a:t>
            </a:r>
            <a:r>
              <a:rPr lang="en-US" dirty="0"/>
              <a:t>(</a:t>
            </a:r>
            <a:r>
              <a:rPr lang="en-US" b="1" dirty="0" err="1"/>
              <a:t>P</a:t>
            </a:r>
            <a:r>
              <a:rPr lang="en-US" dirty="0" err="1"/>
              <a:t>,t</a:t>
            </a:r>
            <a:r>
              <a:rPr lang="en-US" dirty="0"/>
              <a:t>) + </a:t>
            </a:r>
            <a:r>
              <a:rPr lang="en-US" b="1" dirty="0"/>
              <a:t>V</a:t>
            </a:r>
            <a:r>
              <a:rPr lang="en-US" dirty="0"/>
              <a:t>(</a:t>
            </a:r>
            <a:r>
              <a:rPr lang="en-US" b="1" dirty="0"/>
              <a:t>P</a:t>
            </a:r>
            <a:r>
              <a:rPr lang="en-US" dirty="0"/>
              <a:t>',</a:t>
            </a:r>
            <a:r>
              <a:rPr lang="en-US" dirty="0" err="1"/>
              <a:t>t+Δt</a:t>
            </a:r>
            <a:r>
              <a:rPr lang="en-US" dirty="0"/>
              <a:t>) ] </a:t>
            </a:r>
            <a:r>
              <a:rPr lang="en-US" dirty="0" err="1"/>
              <a:t>Δt</a:t>
            </a:r>
            <a:endParaRPr lang="en-US" dirty="0"/>
          </a:p>
          <a:p>
            <a:pPr>
              <a:defRPr/>
            </a:pPr>
            <a:endParaRPr lang="en-US" dirty="0"/>
          </a:p>
          <a:p>
            <a:pPr marL="285750" indent="-285750">
              <a:buFont typeface="Arial" panose="020B0604020202020204" pitchFamily="34" charset="0"/>
              <a:buChar char="•"/>
              <a:defRPr/>
            </a:pPr>
            <a:r>
              <a:rPr lang="en-US" b="1" dirty="0"/>
              <a:t>Turbulent Trajectory Equation</a:t>
            </a:r>
          </a:p>
          <a:p>
            <a:pPr marL="742950" lvl="1" indent="-285750">
              <a:buFont typeface="Arial" panose="020B0604020202020204" pitchFamily="34" charset="0"/>
              <a:buChar char="•"/>
              <a:defRPr/>
            </a:pPr>
            <a:r>
              <a:rPr lang="en-US" b="1" dirty="0" err="1"/>
              <a:t>P</a:t>
            </a:r>
            <a:r>
              <a:rPr lang="en-US" baseline="-25000" dirty="0" err="1"/>
              <a:t>final</a:t>
            </a:r>
            <a:r>
              <a:rPr lang="en-US" dirty="0"/>
              <a:t>(</a:t>
            </a:r>
            <a:r>
              <a:rPr lang="en-US" dirty="0" err="1"/>
              <a:t>t+Δt</a:t>
            </a:r>
            <a:r>
              <a:rPr lang="en-US" dirty="0"/>
              <a:t>) = </a:t>
            </a:r>
            <a:r>
              <a:rPr lang="en-US" b="1" dirty="0" err="1"/>
              <a:t>P</a:t>
            </a:r>
            <a:r>
              <a:rPr lang="en-US" baseline="-25000" dirty="0" err="1"/>
              <a:t>mean</a:t>
            </a:r>
            <a:r>
              <a:rPr lang="en-US" dirty="0"/>
              <a:t>(</a:t>
            </a:r>
            <a:r>
              <a:rPr lang="en-US" dirty="0" err="1"/>
              <a:t>t+Δt</a:t>
            </a:r>
            <a:r>
              <a:rPr lang="en-US" dirty="0"/>
              <a:t>) + </a:t>
            </a:r>
            <a:r>
              <a:rPr lang="en-US" b="1" dirty="0"/>
              <a:t>U'</a:t>
            </a:r>
            <a:r>
              <a:rPr lang="en-US" dirty="0"/>
              <a:t>(</a:t>
            </a:r>
            <a:r>
              <a:rPr lang="en-US" dirty="0" err="1"/>
              <a:t>t+Δt</a:t>
            </a:r>
            <a:r>
              <a:rPr lang="en-US" dirty="0"/>
              <a:t>) </a:t>
            </a:r>
            <a:r>
              <a:rPr lang="en-US" dirty="0" err="1"/>
              <a:t>Δt</a:t>
            </a:r>
            <a:endParaRPr lang="en-US" dirty="0"/>
          </a:p>
          <a:p>
            <a:pPr marL="285750" indent="-285750">
              <a:buFont typeface="Arial" panose="020B0604020202020204" pitchFamily="34" charset="0"/>
              <a:buChar char="•"/>
              <a:defRPr/>
            </a:pPr>
            <a:endParaRPr lang="en-US" dirty="0"/>
          </a:p>
          <a:p>
            <a:pPr marL="285750" indent="-285750">
              <a:buFont typeface="Arial" panose="020B0604020202020204" pitchFamily="34" charset="0"/>
              <a:buChar char="•"/>
              <a:defRPr/>
            </a:pPr>
            <a:r>
              <a:rPr lang="en-US" b="1" dirty="0"/>
              <a:t>Turbulent Velocity</a:t>
            </a:r>
          </a:p>
          <a:p>
            <a:pPr marL="742950" lvl="1" indent="-285750">
              <a:buFont typeface="Arial" panose="020B0604020202020204" pitchFamily="34" charset="0"/>
              <a:buChar char="•"/>
              <a:defRPr/>
            </a:pPr>
            <a:r>
              <a:rPr lang="en-US" b="1" dirty="0"/>
              <a:t>U'</a:t>
            </a:r>
            <a:r>
              <a:rPr lang="en-US" dirty="0"/>
              <a:t>(</a:t>
            </a:r>
            <a:r>
              <a:rPr lang="en-US" dirty="0" err="1"/>
              <a:t>t+Δt</a:t>
            </a:r>
            <a:r>
              <a:rPr lang="en-US" dirty="0"/>
              <a:t>) = R(</a:t>
            </a:r>
            <a:r>
              <a:rPr lang="en-US" dirty="0" err="1"/>
              <a:t>Δt</a:t>
            </a:r>
            <a:r>
              <a:rPr lang="en-US" dirty="0"/>
              <a:t>) </a:t>
            </a:r>
            <a:r>
              <a:rPr lang="en-US" b="1" dirty="0"/>
              <a:t>U'</a:t>
            </a:r>
            <a:r>
              <a:rPr lang="en-US" dirty="0"/>
              <a:t>(t) + </a:t>
            </a:r>
            <a:r>
              <a:rPr lang="en-US" b="1" dirty="0"/>
              <a:t>U"</a:t>
            </a:r>
            <a:r>
              <a:rPr lang="en-US" dirty="0"/>
              <a:t> ( 1-R(</a:t>
            </a:r>
            <a:r>
              <a:rPr lang="en-US" dirty="0" err="1"/>
              <a:t>Δt</a:t>
            </a:r>
            <a:r>
              <a:rPr lang="en-US" dirty="0"/>
              <a:t>)</a:t>
            </a:r>
            <a:r>
              <a:rPr lang="en-US" baseline="30000" dirty="0"/>
              <a:t>2</a:t>
            </a:r>
            <a:r>
              <a:rPr lang="en-US" dirty="0"/>
              <a:t>)</a:t>
            </a:r>
            <a:r>
              <a:rPr lang="en-US" baseline="30000" dirty="0"/>
              <a:t>0.5</a:t>
            </a:r>
            <a:endParaRPr lang="en-US" dirty="0"/>
          </a:p>
          <a:p>
            <a:pPr marL="1200150" lvl="2" indent="-285750">
              <a:buFont typeface="Arial" panose="020B0604020202020204" pitchFamily="34" charset="0"/>
              <a:buChar char="•"/>
              <a:defRPr/>
            </a:pPr>
            <a:endParaRPr lang="en-US" b="1" dirty="0"/>
          </a:p>
          <a:p>
            <a:pPr marL="1200150" lvl="2" indent="-285750">
              <a:buFont typeface="Arial" panose="020B0604020202020204" pitchFamily="34" charset="0"/>
              <a:buChar char="•"/>
              <a:defRPr/>
            </a:pPr>
            <a:r>
              <a:rPr lang="en-US" b="1" dirty="0"/>
              <a:t>U'</a:t>
            </a:r>
            <a:r>
              <a:rPr lang="en-US" dirty="0"/>
              <a:t>(t)				</a:t>
            </a:r>
            <a:r>
              <a:rPr lang="en-US" sz="1400" dirty="0"/>
              <a:t>at the previous time</a:t>
            </a:r>
          </a:p>
          <a:p>
            <a:pPr marL="1657350" lvl="3" indent="-285750">
              <a:buFont typeface="Arial" panose="020B0604020202020204" pitchFamily="34" charset="0"/>
              <a:buChar char="•"/>
              <a:defRPr/>
            </a:pPr>
            <a:r>
              <a:rPr lang="en-US" dirty="0"/>
              <a:t>R(</a:t>
            </a:r>
            <a:r>
              <a:rPr lang="en-US" dirty="0" err="1"/>
              <a:t>Δt</a:t>
            </a:r>
            <a:r>
              <a:rPr lang="en-US" dirty="0"/>
              <a:t>) = </a:t>
            </a:r>
            <a:r>
              <a:rPr lang="en-US" dirty="0" err="1"/>
              <a:t>exp</a:t>
            </a:r>
            <a:r>
              <a:rPr lang="en-US" dirty="0"/>
              <a:t> ( -</a:t>
            </a:r>
            <a:r>
              <a:rPr lang="en-US" dirty="0" err="1"/>
              <a:t>Δt</a:t>
            </a:r>
            <a:r>
              <a:rPr lang="en-US" dirty="0"/>
              <a:t> / </a:t>
            </a:r>
            <a:r>
              <a:rPr lang="en-US" dirty="0" err="1"/>
              <a:t>T</a:t>
            </a:r>
            <a:r>
              <a:rPr lang="en-US" baseline="-25000" dirty="0" err="1"/>
              <a:t>Li</a:t>
            </a:r>
            <a:r>
              <a:rPr lang="en-US" dirty="0"/>
              <a:t>) 	</a:t>
            </a:r>
            <a:r>
              <a:rPr lang="en-US" sz="1400" dirty="0"/>
              <a:t>autocorrelation</a:t>
            </a:r>
          </a:p>
          <a:p>
            <a:pPr marL="1657350" lvl="3" indent="-285750">
              <a:buFont typeface="Arial" panose="020B0604020202020204" pitchFamily="34" charset="0"/>
              <a:buChar char="•"/>
              <a:defRPr/>
            </a:pPr>
            <a:r>
              <a:rPr lang="en-US" dirty="0" err="1"/>
              <a:t>T</a:t>
            </a:r>
            <a:r>
              <a:rPr lang="en-US" baseline="-25000" dirty="0" err="1"/>
              <a:t>Li</a:t>
            </a:r>
            <a:r>
              <a:rPr lang="en-US" dirty="0"/>
              <a:t>			</a:t>
            </a:r>
            <a:r>
              <a:rPr lang="en-US" sz="1400" dirty="0" err="1"/>
              <a:t>Lagrangian</a:t>
            </a:r>
            <a:r>
              <a:rPr lang="en-US" sz="1400" dirty="0"/>
              <a:t> time scale</a:t>
            </a:r>
          </a:p>
          <a:p>
            <a:pPr marL="1200150" lvl="2" indent="-285750">
              <a:buFont typeface="Arial" panose="020B0604020202020204" pitchFamily="34" charset="0"/>
              <a:buChar char="•"/>
              <a:defRPr/>
            </a:pPr>
            <a:endParaRPr lang="en-US" b="1" dirty="0"/>
          </a:p>
          <a:p>
            <a:pPr marL="1200150" lvl="2" indent="-285750">
              <a:buFont typeface="Arial" panose="020B0604020202020204" pitchFamily="34" charset="0"/>
              <a:buChar char="•"/>
              <a:defRPr/>
            </a:pPr>
            <a:r>
              <a:rPr lang="en-US" b="1" dirty="0"/>
              <a:t>U"</a:t>
            </a:r>
            <a:r>
              <a:rPr lang="en-US" dirty="0"/>
              <a:t> = </a:t>
            </a:r>
            <a:r>
              <a:rPr lang="en-US" dirty="0" err="1"/>
              <a:t>σ</a:t>
            </a:r>
            <a:r>
              <a:rPr lang="en-US" baseline="-25000" dirty="0" err="1"/>
              <a:t>u</a:t>
            </a:r>
            <a:r>
              <a:rPr lang="en-US" dirty="0"/>
              <a:t> λ			</a:t>
            </a:r>
            <a:r>
              <a:rPr lang="en-US" sz="1400" dirty="0"/>
              <a:t>random component</a:t>
            </a:r>
          </a:p>
          <a:p>
            <a:pPr marL="1657350" lvl="3" indent="-285750">
              <a:buFont typeface="Arial" panose="020B0604020202020204" pitchFamily="34" charset="0"/>
              <a:buChar char="•"/>
              <a:defRPr/>
            </a:pPr>
            <a:r>
              <a:rPr lang="en-US" dirty="0"/>
              <a:t>λ	 			</a:t>
            </a:r>
            <a:r>
              <a:rPr lang="en-US" sz="1400" dirty="0"/>
              <a:t>Gaussian random number</a:t>
            </a:r>
          </a:p>
          <a:p>
            <a:pPr marL="1657350" lvl="3" indent="-285750">
              <a:buFont typeface="Arial" panose="020B0604020202020204" pitchFamily="34" charset="0"/>
              <a:buChar char="•"/>
              <a:defRPr/>
            </a:pPr>
            <a:r>
              <a:rPr lang="en-US" dirty="0" err="1"/>
              <a:t>σ</a:t>
            </a:r>
            <a:r>
              <a:rPr lang="en-US" baseline="-25000" dirty="0" err="1"/>
              <a:t>u</a:t>
            </a:r>
            <a:r>
              <a:rPr lang="en-US" baseline="-25000" dirty="0"/>
              <a:t>  			</a:t>
            </a:r>
            <a:r>
              <a:rPr lang="en-US" sz="1400" dirty="0"/>
              <a:t>velocity standard deviation</a:t>
            </a:r>
          </a:p>
        </p:txBody>
      </p:sp>
      <p:sp>
        <p:nvSpPr>
          <p:cNvPr id="9" name="Footer Placeholder 8"/>
          <p:cNvSpPr>
            <a:spLocks noGrp="1"/>
          </p:cNvSpPr>
          <p:nvPr>
            <p:ph type="ftr" sz="quarter" idx="11"/>
          </p:nvPr>
        </p:nvSpPr>
        <p:spPr/>
        <p:txBody>
          <a:bodyPr/>
          <a:lstStyle/>
          <a:p>
            <a:pPr>
              <a:defRPr/>
            </a:pPr>
            <a:r>
              <a:rPr lang="en-US" smtClean="0"/>
              <a:t>Air Resources Laboratory</a:t>
            </a:r>
            <a:endParaRPr lang="en-US"/>
          </a:p>
        </p:txBody>
      </p:sp>
      <p:sp>
        <p:nvSpPr>
          <p:cNvPr id="10" name="Slide Number Placeholder 9"/>
          <p:cNvSpPr>
            <a:spLocks noGrp="1"/>
          </p:cNvSpPr>
          <p:nvPr>
            <p:ph type="sldNum" sz="quarter" idx="12"/>
          </p:nvPr>
        </p:nvSpPr>
        <p:spPr/>
        <p:txBody>
          <a:bodyPr/>
          <a:lstStyle/>
          <a:p>
            <a:pPr>
              <a:defRPr/>
            </a:pPr>
            <a:fld id="{BED0999C-D462-4937-B85F-7A4390E7E2F6}" type="slidenum">
              <a:rPr lang="en-US" smtClean="0"/>
              <a:pPr>
                <a:defRPr/>
              </a:pPr>
              <a:t>90</a:t>
            </a:fld>
            <a:endParaRPr lang="en-US"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914400" y="609600"/>
            <a:ext cx="8001000" cy="400050"/>
          </a:xfrm>
        </p:spPr>
        <p:txBody>
          <a:bodyPr/>
          <a:lstStyle/>
          <a:p>
            <a:pPr algn="ctr"/>
            <a:r>
              <a:rPr lang="en-US" altLang="en-US" sz="3200" smtClean="0"/>
              <a:t>Emergency Response</a:t>
            </a:r>
            <a:br>
              <a:rPr lang="en-US" altLang="en-US" sz="3200" smtClean="0"/>
            </a:br>
            <a:r>
              <a:rPr lang="en-US" altLang="en-US" sz="2400" smtClean="0"/>
              <a:t>Chernobyl </a:t>
            </a:r>
            <a:r>
              <a:rPr lang="en-US" altLang="en-US" sz="2400" baseline="30000" smtClean="0"/>
              <a:t>137</a:t>
            </a:r>
            <a:r>
              <a:rPr lang="en-US" altLang="en-US" sz="2400" smtClean="0"/>
              <a:t>Cs Deposition</a:t>
            </a:r>
          </a:p>
        </p:txBody>
      </p:sp>
      <p:sp>
        <p:nvSpPr>
          <p:cNvPr id="4" name="Date Placeholder 3"/>
          <p:cNvSpPr>
            <a:spLocks noGrp="1"/>
          </p:cNvSpPr>
          <p:nvPr>
            <p:ph type="dt" sz="quarter" idx="10"/>
          </p:nvPr>
        </p:nvSpPr>
        <p:spPr/>
        <p:txBody>
          <a:bodyPr/>
          <a:lstStyle/>
          <a:p>
            <a:pPr>
              <a:defRPr/>
            </a:pPr>
            <a:r>
              <a:rPr lang="en-US" smtClean="0"/>
              <a:t>8/13/2015</a:t>
            </a:r>
            <a:endParaRPr lang="en-US" dirty="0"/>
          </a:p>
        </p:txBody>
      </p:sp>
      <p:pic>
        <p:nvPicPr>
          <p:cNvPr id="34820" name="Content Placeholder 6"/>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rot="21540000">
            <a:off x="457200" y="1863725"/>
            <a:ext cx="4038600" cy="40147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4"/>
          <p:cNvPicPr>
            <a:picLocks noGrp="1" noChangeAspect="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1992313"/>
            <a:ext cx="4038600" cy="36464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TextBox 7"/>
          <p:cNvSpPr txBox="1">
            <a:spLocks noChangeArrowheads="1"/>
          </p:cNvSpPr>
          <p:nvPr/>
        </p:nvSpPr>
        <p:spPr bwMode="auto">
          <a:xfrm>
            <a:off x="4700588" y="1219200"/>
            <a:ext cx="39036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t>Draxler and Hess, 1998 </a:t>
            </a:r>
          </a:p>
          <a:p>
            <a:pPr eaLnBrk="1" hangingPunct="1"/>
            <a:r>
              <a:rPr lang="en-US" altLang="en-US" i="1"/>
              <a:t>Australian Meteorological Magazine</a:t>
            </a:r>
            <a:r>
              <a:rPr lang="en-US" altLang="en-US"/>
              <a:t> </a:t>
            </a:r>
          </a:p>
        </p:txBody>
      </p:sp>
      <p:sp>
        <p:nvSpPr>
          <p:cNvPr id="34823" name="TextBox 1"/>
          <p:cNvSpPr txBox="1">
            <a:spLocks noChangeArrowheads="1"/>
          </p:cNvSpPr>
          <p:nvPr/>
        </p:nvSpPr>
        <p:spPr bwMode="auto">
          <a:xfrm>
            <a:off x="1676400" y="13716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t>ATMES Report</a:t>
            </a:r>
          </a:p>
        </p:txBody>
      </p:sp>
      <p:sp>
        <p:nvSpPr>
          <p:cNvPr id="3" name="Footer Placeholder 2"/>
          <p:cNvSpPr>
            <a:spLocks noGrp="1"/>
          </p:cNvSpPr>
          <p:nvPr>
            <p:ph type="ftr" sz="quarter" idx="11"/>
          </p:nvPr>
        </p:nvSpPr>
        <p:spPr/>
        <p:txBody>
          <a:bodyPr/>
          <a:lstStyle/>
          <a:p>
            <a:pPr>
              <a:defRPr/>
            </a:pPr>
            <a:r>
              <a:rPr lang="en-US" smtClean="0"/>
              <a:t>Air Resources Laboratory</a:t>
            </a:r>
            <a:endParaRPr lang="en-US"/>
          </a:p>
        </p:txBody>
      </p:sp>
      <p:sp>
        <p:nvSpPr>
          <p:cNvPr id="5" name="Slide Number Placeholder 4"/>
          <p:cNvSpPr>
            <a:spLocks noGrp="1"/>
          </p:cNvSpPr>
          <p:nvPr>
            <p:ph type="sldNum" sz="quarter" idx="12"/>
          </p:nvPr>
        </p:nvSpPr>
        <p:spPr/>
        <p:txBody>
          <a:bodyPr/>
          <a:lstStyle/>
          <a:p>
            <a:pPr>
              <a:defRPr/>
            </a:pPr>
            <a:fld id="{E9D03B24-CD92-4922-9208-7B26250750A9}" type="slidenum">
              <a:rPr lang="en-US" smtClean="0"/>
              <a:pPr>
                <a:defRPr/>
              </a:pPr>
              <a:t>91</a:t>
            </a:fld>
            <a:endParaRPr lang="en-US"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p:cNvSpPr txBox="1">
            <a:spLocks noGrp="1"/>
          </p:cNvSpPr>
          <p:nvPr/>
        </p:nvSpPr>
        <p:spPr>
          <a:xfrm>
            <a:off x="2667000" y="6356350"/>
            <a:ext cx="3352800" cy="365125"/>
          </a:xfrm>
          <a:prstGeom prst="rect">
            <a:avLst/>
          </a:prstGeom>
          <a:noFill/>
        </p:spPr>
        <p:txBody>
          <a:bodyPr lIns="0" tIns="0" rIns="0" bIns="0" anchor="b"/>
          <a:lstStyle/>
          <a:p>
            <a:pPr algn="ctr" fontAlgn="auto">
              <a:spcBef>
                <a:spcPts val="0"/>
              </a:spcBef>
              <a:spcAft>
                <a:spcPts val="0"/>
              </a:spcAft>
              <a:defRPr/>
            </a:pPr>
            <a:r>
              <a:rPr lang="en-US" sz="1200" b="1">
                <a:solidFill>
                  <a:schemeClr val="tx2">
                    <a:shade val="90000"/>
                  </a:schemeClr>
                </a:solidFill>
                <a:latin typeface="+mn-lt"/>
                <a:cs typeface="+mn-cs"/>
              </a:rPr>
              <a:t>Air Resources Laboratory</a:t>
            </a:r>
          </a:p>
        </p:txBody>
      </p:sp>
      <p:sp>
        <p:nvSpPr>
          <p:cNvPr id="7" name="Slide Number Placeholder 6"/>
          <p:cNvSpPr txBox="1">
            <a:spLocks noGrp="1"/>
          </p:cNvSpPr>
          <p:nvPr/>
        </p:nvSpPr>
        <p:spPr>
          <a:xfrm>
            <a:off x="7924800" y="6356350"/>
            <a:ext cx="762000" cy="365125"/>
          </a:xfrm>
          <a:prstGeom prst="rect">
            <a:avLst/>
          </a:prstGeom>
          <a:noFill/>
        </p:spPr>
        <p:txBody>
          <a:bodyPr lIns="0" tIns="0" rIns="0" bIns="0" anchor="b"/>
          <a:lstStyle/>
          <a:p>
            <a:pPr algn="r" fontAlgn="auto">
              <a:spcBef>
                <a:spcPts val="0"/>
              </a:spcBef>
              <a:spcAft>
                <a:spcPts val="0"/>
              </a:spcAft>
              <a:defRPr/>
            </a:pPr>
            <a:fld id="{63695135-A207-43E4-9577-B65A1E6B0A84}" type="slidenum">
              <a:rPr lang="en-US" sz="800" b="1">
                <a:solidFill>
                  <a:schemeClr val="tx2">
                    <a:shade val="90000"/>
                  </a:schemeClr>
                </a:solidFill>
                <a:latin typeface="+mn-lt"/>
                <a:cs typeface="+mn-cs"/>
              </a:rPr>
              <a:pPr algn="r" fontAlgn="auto">
                <a:spcBef>
                  <a:spcPts val="0"/>
                </a:spcBef>
                <a:spcAft>
                  <a:spcPts val="0"/>
                </a:spcAft>
                <a:defRPr/>
              </a:pPr>
              <a:t>92</a:t>
            </a:fld>
            <a:endParaRPr lang="en-US" sz="800" b="1">
              <a:solidFill>
                <a:schemeClr val="tx2">
                  <a:shade val="90000"/>
                </a:schemeClr>
              </a:solidFill>
              <a:latin typeface="+mn-lt"/>
              <a:cs typeface="+mn-cs"/>
            </a:endParaRPr>
          </a:p>
        </p:txBody>
      </p:sp>
      <p:sp>
        <p:nvSpPr>
          <p:cNvPr id="48132" name="Title 2"/>
          <p:cNvSpPr>
            <a:spLocks noGrp="1"/>
          </p:cNvSpPr>
          <p:nvPr>
            <p:ph type="title" idx="4294967295"/>
          </p:nvPr>
        </p:nvSpPr>
        <p:spPr>
          <a:xfrm>
            <a:off x="0" y="0"/>
            <a:ext cx="9144000" cy="990600"/>
          </a:xfrm>
        </p:spPr>
        <p:txBody>
          <a:bodyPr/>
          <a:lstStyle/>
          <a:p>
            <a:pPr algn="ctr" eaLnBrk="1" hangingPunct="1"/>
            <a:r>
              <a:rPr lang="en-US" altLang="en-US" smtClean="0"/>
              <a:t>Air Quality</a:t>
            </a:r>
            <a:br>
              <a:rPr lang="en-US" altLang="en-US" smtClean="0"/>
            </a:br>
            <a:r>
              <a:rPr lang="en-US" altLang="en-US" sz="2400" smtClean="0"/>
              <a:t>Dust from North Africa</a:t>
            </a:r>
          </a:p>
        </p:txBody>
      </p:sp>
      <p:pic>
        <p:nvPicPr>
          <p:cNvPr id="48133" name="Picture 2" descr="dust_20090613_5000_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276600"/>
            <a:ext cx="432117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3" descr="dust_20090721_5000_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276600"/>
            <a:ext cx="43434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295400"/>
            <a:ext cx="4335463"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1295400"/>
            <a:ext cx="4340225"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137" name="Group 22"/>
          <p:cNvGrpSpPr>
            <a:grpSpLocks/>
          </p:cNvGrpSpPr>
          <p:nvPr/>
        </p:nvGrpSpPr>
        <p:grpSpPr bwMode="auto">
          <a:xfrm>
            <a:off x="152400" y="3124200"/>
            <a:ext cx="2917825" cy="1071563"/>
            <a:chOff x="446088" y="568325"/>
            <a:chExt cx="2917825" cy="1071563"/>
          </a:xfrm>
        </p:grpSpPr>
        <p:cxnSp>
          <p:nvCxnSpPr>
            <p:cNvPr id="48142" name="AutoShape 11"/>
            <p:cNvCxnSpPr>
              <a:cxnSpLocks noChangeShapeType="1"/>
            </p:cNvCxnSpPr>
            <p:nvPr/>
          </p:nvCxnSpPr>
          <p:spPr bwMode="auto">
            <a:xfrm>
              <a:off x="446088" y="568325"/>
              <a:ext cx="2690812" cy="973138"/>
            </a:xfrm>
            <a:prstGeom prst="straightConnector1">
              <a:avLst/>
            </a:prstGeom>
            <a:noFill/>
            <a:ln w="22225">
              <a:solidFill>
                <a:srgbClr val="808080"/>
              </a:solidFill>
              <a:round/>
              <a:headEnd/>
              <a:tailEnd/>
            </a:ln>
            <a:extLst>
              <a:ext uri="{909E8E84-426E-40DD-AFC4-6F175D3DCCD1}">
                <a14:hiddenFill xmlns:a14="http://schemas.microsoft.com/office/drawing/2010/main">
                  <a:noFill/>
                </a14:hiddenFill>
              </a:ext>
            </a:extLst>
          </p:spPr>
        </p:cxnSp>
        <p:cxnSp>
          <p:nvCxnSpPr>
            <p:cNvPr id="48143" name="AutoShape 8"/>
            <p:cNvCxnSpPr>
              <a:cxnSpLocks noChangeShapeType="1"/>
            </p:cNvCxnSpPr>
            <p:nvPr/>
          </p:nvCxnSpPr>
          <p:spPr bwMode="auto">
            <a:xfrm>
              <a:off x="2074863" y="1490663"/>
              <a:ext cx="1285875" cy="149225"/>
            </a:xfrm>
            <a:prstGeom prst="straightConnector1">
              <a:avLst/>
            </a:prstGeom>
            <a:noFill/>
            <a:ln w="22225">
              <a:solidFill>
                <a:srgbClr val="808080"/>
              </a:solidFill>
              <a:round/>
              <a:headEnd/>
              <a:tailEnd/>
            </a:ln>
            <a:extLst>
              <a:ext uri="{909E8E84-426E-40DD-AFC4-6F175D3DCCD1}">
                <a14:hiddenFill xmlns:a14="http://schemas.microsoft.com/office/drawing/2010/main">
                  <a:noFill/>
                </a14:hiddenFill>
              </a:ext>
            </a:extLst>
          </p:spPr>
        </p:cxnSp>
        <p:cxnSp>
          <p:nvCxnSpPr>
            <p:cNvPr id="48144" name="AutoShape 12"/>
            <p:cNvCxnSpPr>
              <a:cxnSpLocks noChangeShapeType="1"/>
            </p:cNvCxnSpPr>
            <p:nvPr/>
          </p:nvCxnSpPr>
          <p:spPr bwMode="auto">
            <a:xfrm>
              <a:off x="2070100" y="568325"/>
              <a:ext cx="1290638" cy="982663"/>
            </a:xfrm>
            <a:prstGeom prst="straightConnector1">
              <a:avLst/>
            </a:prstGeom>
            <a:noFill/>
            <a:ln w="22225">
              <a:solidFill>
                <a:srgbClr val="808080"/>
              </a:solidFill>
              <a:round/>
              <a:headEnd/>
              <a:tailEnd/>
            </a:ln>
            <a:extLst>
              <a:ext uri="{909E8E84-426E-40DD-AFC4-6F175D3DCCD1}">
                <a14:hiddenFill xmlns:a14="http://schemas.microsoft.com/office/drawing/2010/main">
                  <a:noFill/>
                </a14:hiddenFill>
              </a:ext>
            </a:extLst>
          </p:spPr>
        </p:cxnSp>
        <p:sp>
          <p:nvSpPr>
            <p:cNvPr id="48145" name="Rectangle 7"/>
            <p:cNvSpPr>
              <a:spLocks noChangeArrowheads="1"/>
            </p:cNvSpPr>
            <p:nvPr/>
          </p:nvSpPr>
          <p:spPr bwMode="auto">
            <a:xfrm>
              <a:off x="3136900" y="1541463"/>
              <a:ext cx="227013" cy="98425"/>
            </a:xfrm>
            <a:prstGeom prst="rect">
              <a:avLst/>
            </a:prstGeom>
            <a:solidFill>
              <a:srgbClr val="FFFFFF">
                <a:alpha val="0"/>
              </a:srgbClr>
            </a:solidFill>
            <a:ln w="22225">
              <a:solidFill>
                <a:srgbClr val="808080"/>
              </a:solidFill>
              <a:miter lim="800000"/>
              <a:headEnd/>
              <a:tailEnd/>
            </a:ln>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latin typeface="Calibri" pitchFamily="34" charset="0"/>
              </a:endParaRPr>
            </a:p>
          </p:txBody>
        </p:sp>
        <p:pic>
          <p:nvPicPr>
            <p:cNvPr id="48146" name="Picture 9"/>
            <p:cNvPicPr>
              <a:picLocks noChangeAspect="1" noChangeArrowheads="1"/>
            </p:cNvPicPr>
            <p:nvPr/>
          </p:nvPicPr>
          <p:blipFill>
            <a:blip r:embed="rId7">
              <a:extLst>
                <a:ext uri="{28A0092B-C50C-407E-A947-70E740481C1C}">
                  <a14:useLocalDpi xmlns:a14="http://schemas.microsoft.com/office/drawing/2010/main" val="0"/>
                </a:ext>
              </a:extLst>
            </a:blip>
            <a:srcRect t="20618" r="4918" b="9273"/>
            <a:stretch>
              <a:fillRect/>
            </a:stretch>
          </p:blipFill>
          <p:spPr bwMode="auto">
            <a:xfrm>
              <a:off x="446088" y="568325"/>
              <a:ext cx="1620837" cy="922338"/>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pic>
        <p:cxnSp>
          <p:nvCxnSpPr>
            <p:cNvPr id="48147" name="AutoShape 10"/>
            <p:cNvCxnSpPr>
              <a:cxnSpLocks noChangeShapeType="1"/>
            </p:cNvCxnSpPr>
            <p:nvPr/>
          </p:nvCxnSpPr>
          <p:spPr bwMode="auto">
            <a:xfrm>
              <a:off x="446088" y="1490663"/>
              <a:ext cx="2690812" cy="149225"/>
            </a:xfrm>
            <a:prstGeom prst="straightConnector1">
              <a:avLst/>
            </a:prstGeom>
            <a:noFill/>
            <a:ln w="22225">
              <a:solidFill>
                <a:srgbClr val="808080"/>
              </a:solidFill>
              <a:round/>
              <a:headEnd/>
              <a:tailEnd/>
            </a:ln>
            <a:extLst>
              <a:ext uri="{909E8E84-426E-40DD-AFC4-6F175D3DCCD1}">
                <a14:hiddenFill xmlns:a14="http://schemas.microsoft.com/office/drawing/2010/main">
                  <a:noFill/>
                </a14:hiddenFill>
              </a:ext>
            </a:extLst>
          </p:spPr>
        </p:cxnSp>
      </p:grpSp>
      <p:sp>
        <p:nvSpPr>
          <p:cNvPr id="48138" name="Rectangle 13"/>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48139" name="Rectangle 14"/>
          <p:cNvSpPr>
            <a:spLocks noChangeArrowheads="1"/>
          </p:cNvSpPr>
          <p:nvPr/>
        </p:nvSpPr>
        <p:spPr bwMode="auto">
          <a:xfrm>
            <a:off x="0" y="4572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latin typeface="Calibri" pitchFamily="34" charset="0"/>
            </a:endParaRPr>
          </a:p>
        </p:txBody>
      </p:sp>
      <p:sp>
        <p:nvSpPr>
          <p:cNvPr id="48140" name="TextBox 23"/>
          <p:cNvSpPr txBox="1">
            <a:spLocks noChangeArrowheads="1"/>
          </p:cNvSpPr>
          <p:nvPr/>
        </p:nvSpPr>
        <p:spPr bwMode="auto">
          <a:xfrm>
            <a:off x="1066800" y="6172200"/>
            <a:ext cx="7123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latin typeface="Calibri" pitchFamily="34" charset="0"/>
              </a:rPr>
              <a:t>Part of a Memorandum of Agreement with the University of Huelva, Spain</a:t>
            </a:r>
          </a:p>
        </p:txBody>
      </p:sp>
      <p:sp>
        <p:nvSpPr>
          <p:cNvPr id="2" name="Date Placeholder 1"/>
          <p:cNvSpPr>
            <a:spLocks noGrp="1"/>
          </p:cNvSpPr>
          <p:nvPr>
            <p:ph type="dt" sz="quarter" idx="10"/>
          </p:nvPr>
        </p:nvSpPr>
        <p:spPr/>
        <p:txBody>
          <a:bodyPr/>
          <a:lstStyle/>
          <a:p>
            <a:pPr>
              <a:defRPr/>
            </a:pPr>
            <a:r>
              <a:rPr lang="en-US" smtClean="0"/>
              <a:t>8/13/2015</a:t>
            </a:r>
            <a:endParaRPr lang="en-US"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28575" y="381000"/>
            <a:ext cx="9144000" cy="609600"/>
          </a:xfrm>
        </p:spPr>
        <p:txBody>
          <a:bodyPr/>
          <a:lstStyle/>
          <a:p>
            <a:pPr algn="ctr" eaLnBrk="1" hangingPunct="1"/>
            <a:r>
              <a:rPr lang="en-US" altLang="en-US" sz="3200" smtClean="0"/>
              <a:t>Dispersion Model Ensembles</a:t>
            </a:r>
            <a:br>
              <a:rPr lang="en-US" altLang="en-US" sz="3200" smtClean="0"/>
            </a:br>
            <a:r>
              <a:rPr lang="en-US" altLang="en-US" sz="2400" smtClean="0"/>
              <a:t>Standard with the HYSPLIT distribution</a:t>
            </a:r>
          </a:p>
        </p:txBody>
      </p:sp>
      <p:sp>
        <p:nvSpPr>
          <p:cNvPr id="54275" name="Content Placeholder 2"/>
          <p:cNvSpPr>
            <a:spLocks noGrp="1"/>
          </p:cNvSpPr>
          <p:nvPr>
            <p:ph idx="1"/>
          </p:nvPr>
        </p:nvSpPr>
        <p:spPr bwMode="auto">
          <a:xfrm>
            <a:off x="685800" y="1447800"/>
            <a:ext cx="8229600" cy="5181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000" smtClean="0"/>
              <a:t>Increasingly attractive approach to study atmospheric transport in the lower troposphere to improve plume simulations and assess their uncertainty</a:t>
            </a:r>
          </a:p>
          <a:p>
            <a:pPr eaLnBrk="1" hangingPunct="1"/>
            <a:r>
              <a:rPr lang="en-US" altLang="en-US" sz="2000" smtClean="0"/>
              <a:t>HYSPLIT has a built-in capability to produce three different simulation ensembles:</a:t>
            </a:r>
          </a:p>
          <a:p>
            <a:pPr lvl="1" eaLnBrk="1" hangingPunct="1"/>
            <a:r>
              <a:rPr lang="en-US" altLang="en-US" sz="1800" smtClean="0"/>
              <a:t>“</a:t>
            </a:r>
            <a:r>
              <a:rPr lang="en-US" altLang="en-US" sz="1800" smtClean="0">
                <a:solidFill>
                  <a:srgbClr val="FF0000"/>
                </a:solidFill>
              </a:rPr>
              <a:t>Meteorological Grid</a:t>
            </a:r>
            <a:r>
              <a:rPr lang="en-US" altLang="en-US" sz="1800" smtClean="0"/>
              <a:t>” ensemble, created by slightly offsetting the meteorological data to test the sensitivity of the advection calculation to the gradients in the meteorological data fields</a:t>
            </a:r>
          </a:p>
          <a:p>
            <a:pPr lvl="1" eaLnBrk="1" hangingPunct="1"/>
            <a:r>
              <a:rPr lang="en-US" altLang="en-US" sz="1800" smtClean="0"/>
              <a:t>“</a:t>
            </a:r>
            <a:r>
              <a:rPr lang="en-US" altLang="en-US" sz="1800" smtClean="0">
                <a:solidFill>
                  <a:srgbClr val="FF0000"/>
                </a:solidFill>
              </a:rPr>
              <a:t>Turbulence</a:t>
            </a:r>
            <a:r>
              <a:rPr lang="en-US" altLang="en-US" sz="1800" smtClean="0"/>
              <a:t>” ensemble, represents the uncertainty in the concentration calculation arising from the model’s characterization of the random motions created by atmospheric turbulence</a:t>
            </a:r>
          </a:p>
          <a:p>
            <a:pPr lvl="1" eaLnBrk="1" hangingPunct="1"/>
            <a:r>
              <a:rPr lang="en-US" altLang="en-US" sz="1800" smtClean="0"/>
              <a:t>“</a:t>
            </a:r>
            <a:r>
              <a:rPr lang="en-US" altLang="en-US" sz="1800" smtClean="0">
                <a:solidFill>
                  <a:srgbClr val="FF0000"/>
                </a:solidFill>
              </a:rPr>
              <a:t>Physics</a:t>
            </a:r>
            <a:r>
              <a:rPr lang="en-US" altLang="en-US" sz="1800" smtClean="0"/>
              <a:t>” ensemble, built by varying key physical model parameters and model options within the dispersion model</a:t>
            </a:r>
          </a:p>
        </p:txBody>
      </p:sp>
      <p:sp>
        <p:nvSpPr>
          <p:cNvPr id="4" name="Date Placeholder 3"/>
          <p:cNvSpPr>
            <a:spLocks noGrp="1"/>
          </p:cNvSpPr>
          <p:nvPr>
            <p:ph type="dt" sz="quarter" idx="10"/>
          </p:nvPr>
        </p:nvSpPr>
        <p:spPr/>
        <p:txBody>
          <a:bodyPr/>
          <a:lstStyle/>
          <a:p>
            <a:pPr>
              <a:defRPr/>
            </a:pPr>
            <a:r>
              <a:rPr lang="en-US" smtClean="0">
                <a:solidFill>
                  <a:srgbClr val="04617B">
                    <a:shade val="90000"/>
                  </a:srgbClr>
                </a:solidFill>
              </a:rPr>
              <a:t>8/13/2015</a:t>
            </a:r>
            <a:endParaRPr lang="en-US" dirty="0">
              <a:solidFill>
                <a:srgbClr val="04617B">
                  <a:shade val="90000"/>
                </a:srgbClr>
              </a:solidFill>
            </a:endParaRPr>
          </a:p>
        </p:txBody>
      </p:sp>
      <p:sp>
        <p:nvSpPr>
          <p:cNvPr id="2" name="Footer Placeholder 1"/>
          <p:cNvSpPr>
            <a:spLocks noGrp="1"/>
          </p:cNvSpPr>
          <p:nvPr>
            <p:ph type="ftr" sz="quarter" idx="11"/>
          </p:nvPr>
        </p:nvSpPr>
        <p:spPr/>
        <p:txBody>
          <a:bodyPr/>
          <a:lstStyle/>
          <a:p>
            <a:pPr>
              <a:defRPr/>
            </a:pPr>
            <a:r>
              <a:rPr lang="en-US" smtClean="0"/>
              <a:t>Air Resources Laboratory</a:t>
            </a:r>
            <a:endParaRPr lang="en-US"/>
          </a:p>
        </p:txBody>
      </p:sp>
      <p:sp>
        <p:nvSpPr>
          <p:cNvPr id="3" name="Slide Number Placeholder 2"/>
          <p:cNvSpPr>
            <a:spLocks noGrp="1"/>
          </p:cNvSpPr>
          <p:nvPr>
            <p:ph type="sldNum" sz="quarter" idx="12"/>
          </p:nvPr>
        </p:nvSpPr>
        <p:spPr/>
        <p:txBody>
          <a:bodyPr/>
          <a:lstStyle/>
          <a:p>
            <a:pPr>
              <a:defRPr/>
            </a:pPr>
            <a:fld id="{34887069-489B-48BB-8FFE-DC2D8FE70C7D}" type="slidenum">
              <a:rPr lang="en-US" smtClean="0"/>
              <a:pPr>
                <a:defRPr/>
              </a:pPr>
              <a:t>93</a:t>
            </a:fld>
            <a:endParaRPr lang="en-US"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a:xfrm>
            <a:off x="304800" y="6400800"/>
            <a:ext cx="2133600" cy="365125"/>
          </a:xfrm>
        </p:spPr>
        <p:txBody>
          <a:bodyPr/>
          <a:lstStyle/>
          <a:p>
            <a:pPr>
              <a:defRPr/>
            </a:pPr>
            <a:r>
              <a:rPr lang="en-US" smtClean="0">
                <a:solidFill>
                  <a:srgbClr val="04617B">
                    <a:shade val="90000"/>
                  </a:srgbClr>
                </a:solidFill>
              </a:rPr>
              <a:t>8/13/2015</a:t>
            </a:r>
            <a:endParaRPr lang="en-US" dirty="0">
              <a:solidFill>
                <a:srgbClr val="04617B">
                  <a:shade val="90000"/>
                </a:srgbClr>
              </a:solidFill>
            </a:endParaRPr>
          </a:p>
        </p:txBody>
      </p:sp>
      <p:graphicFrame>
        <p:nvGraphicFramePr>
          <p:cNvPr id="7" name="Table 6"/>
          <p:cNvGraphicFramePr>
            <a:graphicFrameLocks noGrp="1"/>
          </p:cNvGraphicFramePr>
          <p:nvPr/>
        </p:nvGraphicFramePr>
        <p:xfrm>
          <a:off x="1487488" y="1219200"/>
          <a:ext cx="5788025" cy="5181604"/>
        </p:xfrm>
        <a:graphic>
          <a:graphicData uri="http://schemas.openxmlformats.org/drawingml/2006/table">
            <a:tbl>
              <a:tblPr firstRow="1" firstCol="1" bandRow="1">
                <a:tableStyleId>{5C22544A-7EE6-4342-B048-85BDC9FD1C3A}</a:tableStyleId>
              </a:tblPr>
              <a:tblGrid>
                <a:gridCol w="831180"/>
                <a:gridCol w="1222801"/>
                <a:gridCol w="831180"/>
                <a:gridCol w="840031"/>
                <a:gridCol w="596651"/>
                <a:gridCol w="1466182"/>
              </a:tblGrid>
              <a:tr h="569116">
                <a:tc>
                  <a:txBody>
                    <a:bodyPr/>
                    <a:lstStyle/>
                    <a:p>
                      <a:pPr marL="0" marR="0" algn="ctr">
                        <a:lnSpc>
                          <a:spcPct val="115000"/>
                        </a:lnSpc>
                        <a:spcBef>
                          <a:spcPts val="0"/>
                        </a:spcBef>
                        <a:spcAft>
                          <a:spcPts val="0"/>
                        </a:spcAft>
                      </a:pPr>
                      <a:r>
                        <a:rPr lang="en-US" sz="1000" dirty="0">
                          <a:effectLst/>
                        </a:rPr>
                        <a:t>Ensemble </a:t>
                      </a:r>
                      <a:r>
                        <a:rPr lang="en-US" sz="1000" dirty="0" smtClean="0">
                          <a:effectLst/>
                        </a:rPr>
                        <a:t>member #</a:t>
                      </a:r>
                      <a:endParaRPr lang="en-US" sz="1100" dirty="0">
                        <a:effectLst/>
                        <a:latin typeface="Calibri"/>
                        <a:ea typeface="Calibri"/>
                        <a:cs typeface="Times New Roman"/>
                      </a:endParaRPr>
                    </a:p>
                  </a:txBody>
                  <a:tcPr marL="68117" marR="68117" marT="0" marB="0" anchor="b">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dirty="0">
                          <a:effectLst/>
                        </a:rPr>
                        <a:t>PBL  parameterization</a:t>
                      </a:r>
                      <a:endParaRPr lang="en-US" sz="1100" dirty="0">
                        <a:effectLst/>
                        <a:latin typeface="Calibri"/>
                        <a:ea typeface="Calibri"/>
                        <a:cs typeface="Times New Roman"/>
                      </a:endParaRPr>
                    </a:p>
                  </a:txBody>
                  <a:tcPr marL="68117" marR="68117" marT="0" marB="0" anchor="b">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Min PBL [m]</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Wind field</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TKE</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dirty="0" err="1">
                          <a:effectLst/>
                        </a:rPr>
                        <a:t>TLvs</a:t>
                      </a:r>
                      <a:r>
                        <a:rPr lang="en-US" sz="1000" dirty="0">
                          <a:effectLst/>
                        </a:rPr>
                        <a:t>/</a:t>
                      </a:r>
                      <a:r>
                        <a:rPr lang="en-US" sz="1000" dirty="0" err="1">
                          <a:effectLst/>
                        </a:rPr>
                        <a:t>TLvu</a:t>
                      </a:r>
                      <a:r>
                        <a:rPr lang="en-US" sz="1000" dirty="0">
                          <a:effectLst/>
                        </a:rPr>
                        <a:t> </a:t>
                      </a:r>
                      <a:r>
                        <a:rPr lang="en-US" sz="1000" baseline="0" dirty="0" smtClean="0">
                          <a:effectLst/>
                        </a:rPr>
                        <a:t>   </a:t>
                      </a:r>
                      <a:r>
                        <a:rPr lang="en-US" sz="1000" dirty="0" smtClean="0">
                          <a:effectLst/>
                        </a:rPr>
                        <a:t>[</a:t>
                      </a:r>
                      <a:r>
                        <a:rPr lang="en-US" sz="1000" dirty="0">
                          <a:effectLst/>
                        </a:rPr>
                        <a:t>s] /[s] </a:t>
                      </a:r>
                      <a:endParaRPr lang="en-US" sz="1100" dirty="0">
                        <a:effectLst/>
                        <a:latin typeface="Calibri"/>
                        <a:ea typeface="Calibri"/>
                        <a:cs typeface="Times New Roman"/>
                      </a:endParaRPr>
                    </a:p>
                  </a:txBody>
                  <a:tcPr marL="68117" marR="68117" marT="0" marB="0" anchor="b">
                    <a:lnL w="12700" cmpd="sng">
                      <a:noFill/>
                    </a:lnL>
                    <a:lnR w="12700" cmpd="sng">
                      <a:noFill/>
                    </a:lnR>
                    <a:lnT w="12700" cmpd="sng">
                      <a:noFill/>
                    </a:lnT>
                    <a:lnB w="38100" cmpd="sng">
                      <a:noFill/>
                    </a:lnB>
                    <a:lnTlToBr w="12700" cmpd="sng">
                      <a:noFill/>
                      <a:prstDash val="solid"/>
                    </a:lnTlToBr>
                    <a:lnBlToTr w="12700" cmpd="sng">
                      <a:noFill/>
                      <a:prstDash val="solid"/>
                    </a:lnBlToTr>
                  </a:tcPr>
                </a:tc>
              </a:tr>
              <a:tr h="192187">
                <a:tc>
                  <a:txBody>
                    <a:bodyPr/>
                    <a:lstStyle/>
                    <a:p>
                      <a:pPr marL="0" marR="0" algn="ctr">
                        <a:lnSpc>
                          <a:spcPct val="115000"/>
                        </a:lnSpc>
                        <a:spcBef>
                          <a:spcPts val="0"/>
                        </a:spcBef>
                        <a:spcAft>
                          <a:spcPts val="0"/>
                        </a:spcAft>
                      </a:pPr>
                      <a:r>
                        <a:rPr lang="en-US" sz="1000">
                          <a:effectLst/>
                        </a:rPr>
                        <a:t>1</a:t>
                      </a:r>
                      <a:endParaRPr lang="en-US" sz="1100">
                        <a:effectLst/>
                        <a:latin typeface="Calibri"/>
                        <a:ea typeface="Calibri"/>
                        <a:cs typeface="Times New Roman"/>
                      </a:endParaRPr>
                    </a:p>
                  </a:txBody>
                  <a:tcPr marL="68117" marR="68117" marT="0" marB="0" anchor="b">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dirty="0">
                          <a:effectLst/>
                        </a:rPr>
                        <a:t>YSU</a:t>
                      </a:r>
                      <a:endParaRPr lang="en-US" sz="1100" dirty="0">
                        <a:effectLst/>
                        <a:latin typeface="Calibri"/>
                        <a:ea typeface="Calibri"/>
                        <a:cs typeface="Times New Roman"/>
                      </a:endParaRPr>
                    </a:p>
                  </a:txBody>
                  <a:tcPr marL="68117" marR="68117" marT="0" marB="0" anchor="b">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250</a:t>
                      </a:r>
                      <a:endParaRPr lang="en-US" sz="1100">
                        <a:effectLst/>
                        <a:latin typeface="Calibri"/>
                        <a:ea typeface="Calibri"/>
                        <a:cs typeface="Times New Roman"/>
                      </a:endParaRPr>
                    </a:p>
                  </a:txBody>
                  <a:tcPr marL="68117" marR="68117" marT="0" marB="0" anchor="b">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INS</a:t>
                      </a:r>
                      <a:endParaRPr lang="en-US" sz="1100">
                        <a:effectLst/>
                        <a:latin typeface="Calibri"/>
                        <a:ea typeface="Calibri"/>
                        <a:cs typeface="Times New Roman"/>
                      </a:endParaRPr>
                    </a:p>
                  </a:txBody>
                  <a:tcPr marL="68117" marR="68117" marT="0" marB="0" anchor="b">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NO</a:t>
                      </a:r>
                      <a:endParaRPr lang="en-US" sz="1100">
                        <a:effectLst/>
                        <a:latin typeface="Calibri"/>
                        <a:ea typeface="Calibri"/>
                        <a:cs typeface="Times New Roman"/>
                      </a:endParaRPr>
                    </a:p>
                  </a:txBody>
                  <a:tcPr marL="68117" marR="68117" marT="0" marB="0" anchor="b">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200/200</a:t>
                      </a:r>
                      <a:endParaRPr lang="en-US" sz="1100">
                        <a:effectLst/>
                        <a:latin typeface="Calibri"/>
                        <a:ea typeface="Calibri"/>
                        <a:cs typeface="Times New Roman"/>
                      </a:endParaRPr>
                    </a:p>
                  </a:txBody>
                  <a:tcPr marL="68117" marR="68117" marT="0" marB="0" anchor="b">
                    <a:lnL w="12700" cmpd="sng">
                      <a:noFill/>
                    </a:lnL>
                    <a:lnR w="12700" cmpd="sng">
                      <a:noFill/>
                    </a:lnR>
                    <a:lnT w="38100" cmpd="sng">
                      <a:noFill/>
                    </a:lnT>
                    <a:lnB w="12700" cmpd="sng">
                      <a:noFill/>
                    </a:lnB>
                    <a:lnTlToBr w="12700" cmpd="sng">
                      <a:noFill/>
                      <a:prstDash val="solid"/>
                    </a:lnTlToBr>
                    <a:lnBlToTr w="12700" cmpd="sng">
                      <a:noFill/>
                      <a:prstDash val="solid"/>
                    </a:lnBlToTr>
                  </a:tcPr>
                </a:tc>
              </a:tr>
              <a:tr h="192187">
                <a:tc>
                  <a:txBody>
                    <a:bodyPr/>
                    <a:lstStyle/>
                    <a:p>
                      <a:pPr marL="0" marR="0" algn="ctr">
                        <a:lnSpc>
                          <a:spcPct val="115000"/>
                        </a:lnSpc>
                        <a:spcBef>
                          <a:spcPts val="0"/>
                        </a:spcBef>
                        <a:spcAft>
                          <a:spcPts val="0"/>
                        </a:spcAft>
                      </a:pPr>
                      <a:r>
                        <a:rPr lang="en-US" sz="1000">
                          <a:effectLst/>
                        </a:rPr>
                        <a:t>2</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MYJ</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250</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INS</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NO</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200/200</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2187">
                <a:tc>
                  <a:txBody>
                    <a:bodyPr/>
                    <a:lstStyle/>
                    <a:p>
                      <a:pPr marL="0" marR="0" algn="ctr">
                        <a:lnSpc>
                          <a:spcPct val="115000"/>
                        </a:lnSpc>
                        <a:spcBef>
                          <a:spcPts val="0"/>
                        </a:spcBef>
                        <a:spcAft>
                          <a:spcPts val="0"/>
                        </a:spcAft>
                      </a:pPr>
                      <a:r>
                        <a:rPr lang="en-US" sz="1000">
                          <a:effectLst/>
                        </a:rPr>
                        <a:t>3</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dirty="0">
                          <a:effectLst/>
                        </a:rPr>
                        <a:t>YSU</a:t>
                      </a:r>
                      <a:endParaRPr lang="en-US" sz="1100" dirty="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250</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FLX</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NO</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200/200</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2187">
                <a:tc>
                  <a:txBody>
                    <a:bodyPr/>
                    <a:lstStyle/>
                    <a:p>
                      <a:pPr marL="0" marR="0" algn="ctr">
                        <a:lnSpc>
                          <a:spcPct val="115000"/>
                        </a:lnSpc>
                        <a:spcBef>
                          <a:spcPts val="0"/>
                        </a:spcBef>
                        <a:spcAft>
                          <a:spcPts val="0"/>
                        </a:spcAft>
                      </a:pPr>
                      <a:r>
                        <a:rPr lang="en-US" sz="1000">
                          <a:effectLst/>
                        </a:rPr>
                        <a:t>4</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dirty="0">
                          <a:effectLst/>
                        </a:rPr>
                        <a:t>MYJ</a:t>
                      </a:r>
                      <a:endParaRPr lang="en-US" sz="1100" dirty="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250</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dirty="0">
                          <a:effectLst/>
                        </a:rPr>
                        <a:t>FLX</a:t>
                      </a:r>
                      <a:endParaRPr lang="en-US" sz="1100" dirty="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NO</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200/200</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2187">
                <a:tc>
                  <a:txBody>
                    <a:bodyPr/>
                    <a:lstStyle/>
                    <a:p>
                      <a:pPr marL="0" marR="0" algn="ctr">
                        <a:lnSpc>
                          <a:spcPct val="115000"/>
                        </a:lnSpc>
                        <a:spcBef>
                          <a:spcPts val="0"/>
                        </a:spcBef>
                        <a:spcAft>
                          <a:spcPts val="0"/>
                        </a:spcAft>
                      </a:pPr>
                      <a:r>
                        <a:rPr lang="en-US" sz="1000">
                          <a:effectLst/>
                        </a:rPr>
                        <a:t>5</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MYJ</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250</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INS</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YES</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200/200</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2187">
                <a:tc>
                  <a:txBody>
                    <a:bodyPr/>
                    <a:lstStyle/>
                    <a:p>
                      <a:pPr marL="0" marR="0" algn="ctr">
                        <a:lnSpc>
                          <a:spcPct val="115000"/>
                        </a:lnSpc>
                        <a:spcBef>
                          <a:spcPts val="0"/>
                        </a:spcBef>
                        <a:spcAft>
                          <a:spcPts val="0"/>
                        </a:spcAft>
                      </a:pPr>
                      <a:r>
                        <a:rPr lang="en-US" sz="1000">
                          <a:effectLst/>
                        </a:rPr>
                        <a:t>6</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dirty="0">
                          <a:effectLst/>
                        </a:rPr>
                        <a:t>MYJ</a:t>
                      </a:r>
                      <a:endParaRPr lang="en-US" sz="1100" dirty="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250</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INS</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YES</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5/200</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2187">
                <a:tc>
                  <a:txBody>
                    <a:bodyPr/>
                    <a:lstStyle/>
                    <a:p>
                      <a:pPr marL="0" marR="0" algn="ctr">
                        <a:lnSpc>
                          <a:spcPct val="115000"/>
                        </a:lnSpc>
                        <a:spcBef>
                          <a:spcPts val="0"/>
                        </a:spcBef>
                        <a:spcAft>
                          <a:spcPts val="0"/>
                        </a:spcAft>
                      </a:pPr>
                      <a:r>
                        <a:rPr lang="en-US" sz="1000">
                          <a:effectLst/>
                        </a:rPr>
                        <a:t>7</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MYJ</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50</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dirty="0">
                          <a:effectLst/>
                        </a:rPr>
                        <a:t>INS</a:t>
                      </a:r>
                      <a:endParaRPr lang="en-US" sz="1100" dirty="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YES</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200/200</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2187">
                <a:tc>
                  <a:txBody>
                    <a:bodyPr/>
                    <a:lstStyle/>
                    <a:p>
                      <a:pPr marL="0" marR="0" algn="ctr">
                        <a:lnSpc>
                          <a:spcPct val="115000"/>
                        </a:lnSpc>
                        <a:spcBef>
                          <a:spcPts val="0"/>
                        </a:spcBef>
                        <a:spcAft>
                          <a:spcPts val="0"/>
                        </a:spcAft>
                      </a:pPr>
                      <a:r>
                        <a:rPr lang="en-US" sz="1000">
                          <a:effectLst/>
                        </a:rPr>
                        <a:t>8</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YSU</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250</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INS</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NO</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dirty="0">
                          <a:effectLst/>
                        </a:rPr>
                        <a:t>5/200</a:t>
                      </a:r>
                      <a:endParaRPr lang="en-US" sz="1100" dirty="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2187">
                <a:tc>
                  <a:txBody>
                    <a:bodyPr/>
                    <a:lstStyle/>
                    <a:p>
                      <a:pPr marL="0" marR="0" algn="ctr">
                        <a:lnSpc>
                          <a:spcPct val="115000"/>
                        </a:lnSpc>
                        <a:spcBef>
                          <a:spcPts val="0"/>
                        </a:spcBef>
                        <a:spcAft>
                          <a:spcPts val="0"/>
                        </a:spcAft>
                      </a:pPr>
                      <a:r>
                        <a:rPr lang="en-US" sz="1000">
                          <a:effectLst/>
                        </a:rPr>
                        <a:t>9</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MYJ</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250</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INS</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NO</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5/200</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2187">
                <a:tc>
                  <a:txBody>
                    <a:bodyPr/>
                    <a:lstStyle/>
                    <a:p>
                      <a:pPr marL="0" marR="0" algn="ctr">
                        <a:lnSpc>
                          <a:spcPct val="115000"/>
                        </a:lnSpc>
                        <a:spcBef>
                          <a:spcPts val="0"/>
                        </a:spcBef>
                        <a:spcAft>
                          <a:spcPts val="0"/>
                        </a:spcAft>
                      </a:pPr>
                      <a:r>
                        <a:rPr lang="en-US" sz="1000">
                          <a:effectLst/>
                        </a:rPr>
                        <a:t>10</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YSU</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50</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INS</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NO</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200/200</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2187">
                <a:tc>
                  <a:txBody>
                    <a:bodyPr/>
                    <a:lstStyle/>
                    <a:p>
                      <a:pPr marL="0" marR="0" algn="ctr">
                        <a:lnSpc>
                          <a:spcPct val="115000"/>
                        </a:lnSpc>
                        <a:spcBef>
                          <a:spcPts val="0"/>
                        </a:spcBef>
                        <a:spcAft>
                          <a:spcPts val="0"/>
                        </a:spcAft>
                      </a:pPr>
                      <a:r>
                        <a:rPr lang="en-US" sz="1000">
                          <a:effectLst/>
                        </a:rPr>
                        <a:t>11</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dirty="0">
                          <a:effectLst/>
                        </a:rPr>
                        <a:t>MYJ</a:t>
                      </a:r>
                      <a:endParaRPr lang="en-US" sz="1100" dirty="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50</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INS</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NO</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200/200</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2187">
                <a:tc>
                  <a:txBody>
                    <a:bodyPr/>
                    <a:lstStyle/>
                    <a:p>
                      <a:pPr marL="0" marR="0" algn="ctr">
                        <a:lnSpc>
                          <a:spcPct val="115000"/>
                        </a:lnSpc>
                        <a:spcBef>
                          <a:spcPts val="0"/>
                        </a:spcBef>
                        <a:spcAft>
                          <a:spcPts val="0"/>
                        </a:spcAft>
                      </a:pPr>
                      <a:r>
                        <a:rPr lang="en-US" sz="1000">
                          <a:effectLst/>
                        </a:rPr>
                        <a:t>12</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YSU</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250</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dirty="0">
                          <a:effectLst/>
                        </a:rPr>
                        <a:t>FLX</a:t>
                      </a:r>
                      <a:endParaRPr lang="en-US" sz="1100" dirty="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dirty="0">
                          <a:effectLst/>
                        </a:rPr>
                        <a:t>NO</a:t>
                      </a:r>
                      <a:endParaRPr lang="en-US" sz="1100" dirty="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dirty="0">
                          <a:effectLst/>
                        </a:rPr>
                        <a:t>5/200</a:t>
                      </a:r>
                      <a:endParaRPr lang="en-US" sz="1100" dirty="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2187">
                <a:tc>
                  <a:txBody>
                    <a:bodyPr/>
                    <a:lstStyle/>
                    <a:p>
                      <a:pPr marL="0" marR="0" algn="ctr">
                        <a:lnSpc>
                          <a:spcPct val="115000"/>
                        </a:lnSpc>
                        <a:spcBef>
                          <a:spcPts val="0"/>
                        </a:spcBef>
                        <a:spcAft>
                          <a:spcPts val="0"/>
                        </a:spcAft>
                      </a:pPr>
                      <a:r>
                        <a:rPr lang="en-US" sz="1000">
                          <a:effectLst/>
                        </a:rPr>
                        <a:t>13</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dirty="0">
                          <a:effectLst/>
                        </a:rPr>
                        <a:t>MYJ</a:t>
                      </a:r>
                      <a:endParaRPr lang="en-US" sz="1100" dirty="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250</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FLX</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NO</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5/200</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2187">
                <a:tc>
                  <a:txBody>
                    <a:bodyPr/>
                    <a:lstStyle/>
                    <a:p>
                      <a:pPr marL="0" marR="0" algn="ctr">
                        <a:lnSpc>
                          <a:spcPct val="115000"/>
                        </a:lnSpc>
                        <a:spcBef>
                          <a:spcPts val="0"/>
                        </a:spcBef>
                        <a:spcAft>
                          <a:spcPts val="0"/>
                        </a:spcAft>
                      </a:pPr>
                      <a:r>
                        <a:rPr lang="en-US" sz="1000">
                          <a:effectLst/>
                        </a:rPr>
                        <a:t>14</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YSU</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50</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FLX</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NO</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200/200</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2187">
                <a:tc>
                  <a:txBody>
                    <a:bodyPr/>
                    <a:lstStyle/>
                    <a:p>
                      <a:pPr marL="0" marR="0" algn="ctr">
                        <a:lnSpc>
                          <a:spcPct val="115000"/>
                        </a:lnSpc>
                        <a:spcBef>
                          <a:spcPts val="0"/>
                        </a:spcBef>
                        <a:spcAft>
                          <a:spcPts val="0"/>
                        </a:spcAft>
                      </a:pPr>
                      <a:r>
                        <a:rPr lang="en-US" sz="1000">
                          <a:effectLst/>
                        </a:rPr>
                        <a:t>15</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MYJ</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50</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FLX</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NO</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200/200</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2187">
                <a:tc>
                  <a:txBody>
                    <a:bodyPr/>
                    <a:lstStyle/>
                    <a:p>
                      <a:pPr marL="0" marR="0" algn="ctr">
                        <a:lnSpc>
                          <a:spcPct val="115000"/>
                        </a:lnSpc>
                        <a:spcBef>
                          <a:spcPts val="0"/>
                        </a:spcBef>
                        <a:spcAft>
                          <a:spcPts val="0"/>
                        </a:spcAft>
                      </a:pPr>
                      <a:r>
                        <a:rPr lang="en-US" sz="1000">
                          <a:effectLst/>
                        </a:rPr>
                        <a:t>16</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MYJ</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250</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FLX</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YES</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5/200</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2187">
                <a:tc>
                  <a:txBody>
                    <a:bodyPr/>
                    <a:lstStyle/>
                    <a:p>
                      <a:pPr marL="0" marR="0" algn="ctr">
                        <a:lnSpc>
                          <a:spcPct val="115000"/>
                        </a:lnSpc>
                        <a:spcBef>
                          <a:spcPts val="0"/>
                        </a:spcBef>
                        <a:spcAft>
                          <a:spcPts val="0"/>
                        </a:spcAft>
                      </a:pPr>
                      <a:r>
                        <a:rPr lang="en-US" sz="1000">
                          <a:effectLst/>
                        </a:rPr>
                        <a:t>17</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MYJ</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250</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FLX</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YES</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200/200</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2187">
                <a:tc>
                  <a:txBody>
                    <a:bodyPr/>
                    <a:lstStyle/>
                    <a:p>
                      <a:pPr marL="0" marR="0" algn="ctr">
                        <a:lnSpc>
                          <a:spcPct val="115000"/>
                        </a:lnSpc>
                        <a:spcBef>
                          <a:spcPts val="0"/>
                        </a:spcBef>
                        <a:spcAft>
                          <a:spcPts val="0"/>
                        </a:spcAft>
                      </a:pPr>
                      <a:r>
                        <a:rPr lang="en-US" sz="1000">
                          <a:effectLst/>
                        </a:rPr>
                        <a:t>18</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MYJ</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50</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FLX</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YES</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200/200</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2187">
                <a:tc>
                  <a:txBody>
                    <a:bodyPr/>
                    <a:lstStyle/>
                    <a:p>
                      <a:pPr marL="0" marR="0" algn="ctr">
                        <a:lnSpc>
                          <a:spcPct val="115000"/>
                        </a:lnSpc>
                        <a:spcBef>
                          <a:spcPts val="0"/>
                        </a:spcBef>
                        <a:spcAft>
                          <a:spcPts val="0"/>
                        </a:spcAft>
                      </a:pPr>
                      <a:r>
                        <a:rPr lang="en-US" sz="1000">
                          <a:effectLst/>
                        </a:rPr>
                        <a:t>19</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MYJ</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50</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FLX</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YES</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5/200</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2187">
                <a:tc>
                  <a:txBody>
                    <a:bodyPr/>
                    <a:lstStyle/>
                    <a:p>
                      <a:pPr marL="0" marR="0" algn="ctr">
                        <a:lnSpc>
                          <a:spcPct val="115000"/>
                        </a:lnSpc>
                        <a:spcBef>
                          <a:spcPts val="0"/>
                        </a:spcBef>
                        <a:spcAft>
                          <a:spcPts val="0"/>
                        </a:spcAft>
                      </a:pPr>
                      <a:r>
                        <a:rPr lang="en-US" sz="1000">
                          <a:effectLst/>
                        </a:rPr>
                        <a:t>20</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YSU</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50</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INS</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NO</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5/200</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2187">
                <a:tc>
                  <a:txBody>
                    <a:bodyPr/>
                    <a:lstStyle/>
                    <a:p>
                      <a:pPr marL="0" marR="0" algn="ctr">
                        <a:lnSpc>
                          <a:spcPct val="115000"/>
                        </a:lnSpc>
                        <a:spcBef>
                          <a:spcPts val="0"/>
                        </a:spcBef>
                        <a:spcAft>
                          <a:spcPts val="0"/>
                        </a:spcAft>
                      </a:pPr>
                      <a:r>
                        <a:rPr lang="en-US" sz="1000">
                          <a:effectLst/>
                        </a:rPr>
                        <a:t>21</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MYJ</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50</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INS</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NO</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5/200</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2187">
                <a:tc>
                  <a:txBody>
                    <a:bodyPr/>
                    <a:lstStyle/>
                    <a:p>
                      <a:pPr marL="0" marR="0" algn="ctr">
                        <a:lnSpc>
                          <a:spcPct val="115000"/>
                        </a:lnSpc>
                        <a:spcBef>
                          <a:spcPts val="0"/>
                        </a:spcBef>
                        <a:spcAft>
                          <a:spcPts val="0"/>
                        </a:spcAft>
                      </a:pPr>
                      <a:r>
                        <a:rPr lang="en-US" sz="1000">
                          <a:effectLst/>
                        </a:rPr>
                        <a:t>22</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YSU</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50</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FLX</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NO</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5/200</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2187">
                <a:tc>
                  <a:txBody>
                    <a:bodyPr/>
                    <a:lstStyle/>
                    <a:p>
                      <a:pPr marL="0" marR="0" algn="ctr">
                        <a:lnSpc>
                          <a:spcPct val="115000"/>
                        </a:lnSpc>
                        <a:spcBef>
                          <a:spcPts val="0"/>
                        </a:spcBef>
                        <a:spcAft>
                          <a:spcPts val="0"/>
                        </a:spcAft>
                      </a:pPr>
                      <a:r>
                        <a:rPr lang="en-US" sz="1000">
                          <a:effectLst/>
                        </a:rPr>
                        <a:t>23</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MYJ</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50</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FLX</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NO</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5/200</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2187">
                <a:tc>
                  <a:txBody>
                    <a:bodyPr/>
                    <a:lstStyle/>
                    <a:p>
                      <a:pPr marL="0" marR="0" algn="ctr">
                        <a:lnSpc>
                          <a:spcPct val="115000"/>
                        </a:lnSpc>
                        <a:spcBef>
                          <a:spcPts val="0"/>
                        </a:spcBef>
                        <a:spcAft>
                          <a:spcPts val="0"/>
                        </a:spcAft>
                      </a:pPr>
                      <a:r>
                        <a:rPr lang="en-US" sz="1000">
                          <a:effectLst/>
                        </a:rPr>
                        <a:t>24</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MYJ</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50</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INS</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a:effectLst/>
                        </a:rPr>
                        <a:t>YES</a:t>
                      </a:r>
                      <a:endParaRPr lang="en-US" sz="110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00" dirty="0">
                          <a:effectLst/>
                        </a:rPr>
                        <a:t>5/200</a:t>
                      </a:r>
                      <a:endParaRPr lang="en-US" sz="1100" dirty="0">
                        <a:effectLst/>
                        <a:latin typeface="Calibri"/>
                        <a:ea typeface="Calibri"/>
                        <a:cs typeface="Times New Roman"/>
                      </a:endParaRPr>
                    </a:p>
                  </a:txBody>
                  <a:tcPr marL="68117" marR="681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2" name="Footer Placeholder 1"/>
          <p:cNvSpPr>
            <a:spLocks noGrp="1"/>
          </p:cNvSpPr>
          <p:nvPr>
            <p:ph type="ftr" sz="quarter" idx="11"/>
          </p:nvPr>
        </p:nvSpPr>
        <p:spPr/>
        <p:txBody>
          <a:bodyPr/>
          <a:lstStyle/>
          <a:p>
            <a:pPr>
              <a:defRPr/>
            </a:pPr>
            <a:r>
              <a:rPr lang="en-US" smtClean="0"/>
              <a:t>Air Resources Laboratory</a:t>
            </a:r>
            <a:endParaRPr lang="en-US"/>
          </a:p>
        </p:txBody>
      </p:sp>
      <p:sp>
        <p:nvSpPr>
          <p:cNvPr id="3" name="Slide Number Placeholder 2"/>
          <p:cNvSpPr>
            <a:spLocks noGrp="1"/>
          </p:cNvSpPr>
          <p:nvPr>
            <p:ph type="sldNum" sz="quarter" idx="12"/>
          </p:nvPr>
        </p:nvSpPr>
        <p:spPr/>
        <p:txBody>
          <a:bodyPr/>
          <a:lstStyle/>
          <a:p>
            <a:pPr>
              <a:defRPr/>
            </a:pPr>
            <a:fld id="{F0FFC45F-AB90-4917-B4FB-6983F15653A3}" type="slidenum">
              <a:rPr lang="en-US" smtClean="0"/>
              <a:pPr>
                <a:defRPr/>
              </a:pPr>
              <a:t>94</a:t>
            </a:fld>
            <a:endParaRPr lang="en-US" dirty="0"/>
          </a:p>
        </p:txBody>
      </p:sp>
      <p:sp>
        <p:nvSpPr>
          <p:cNvPr id="55452" name="Rectangle 4"/>
          <p:cNvSpPr>
            <a:spLocks noChangeArrowheads="1"/>
          </p:cNvSpPr>
          <p:nvPr/>
        </p:nvSpPr>
        <p:spPr bwMode="auto">
          <a:xfrm>
            <a:off x="685800" y="152400"/>
            <a:ext cx="7391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3200"/>
              <a:t>Dispersion Model Ensembles</a:t>
            </a:r>
            <a:br>
              <a:rPr lang="en-US" altLang="en-US" sz="3200"/>
            </a:br>
            <a:r>
              <a:rPr lang="en-US" altLang="en-US" sz="2400"/>
              <a:t>WRF-HYSPLIT hybrid Physics Ensemble</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a:xfrm>
            <a:off x="381000" y="6324600"/>
            <a:ext cx="2133600" cy="365125"/>
          </a:xfrm>
        </p:spPr>
        <p:txBody>
          <a:bodyPr/>
          <a:lstStyle/>
          <a:p>
            <a:pPr>
              <a:defRPr/>
            </a:pPr>
            <a:r>
              <a:rPr lang="en-US" smtClean="0">
                <a:latin typeface="Arial" panose="020B0604020202020204" pitchFamily="34" charset="0"/>
                <a:cs typeface="Arial" panose="020B0604020202020204" pitchFamily="34" charset="0"/>
              </a:rPr>
              <a:t>8/13/2015</a:t>
            </a:r>
            <a:endParaRPr lang="en-US" dirty="0">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nvGraphicFramePr>
        <p:xfrm>
          <a:off x="5334000" y="76200"/>
          <a:ext cx="3657600" cy="6327789"/>
        </p:xfrm>
        <a:graphic>
          <a:graphicData uri="http://schemas.openxmlformats.org/drawingml/2006/table">
            <a:tbl>
              <a:tblPr firstRow="1" firstCol="1" bandRow="1">
                <a:tableStyleId>{5C22544A-7EE6-4342-B048-85BDC9FD1C3A}</a:tableStyleId>
              </a:tblPr>
              <a:tblGrid>
                <a:gridCol w="914400"/>
                <a:gridCol w="914400"/>
                <a:gridCol w="914400"/>
                <a:gridCol w="914400"/>
              </a:tblGrid>
              <a:tr h="231839">
                <a:tc>
                  <a:txBody>
                    <a:bodyPr/>
                    <a:lstStyle/>
                    <a:p>
                      <a:pPr marL="0" marR="0" algn="ctr">
                        <a:lnSpc>
                          <a:spcPct val="115000"/>
                        </a:lnSpc>
                        <a:spcBef>
                          <a:spcPts val="0"/>
                        </a:spcBef>
                        <a:spcAft>
                          <a:spcPts val="0"/>
                        </a:spcAft>
                      </a:pPr>
                      <a:r>
                        <a:rPr lang="en-US" sz="1000" dirty="0" smtClean="0">
                          <a:effectLst/>
                          <a:latin typeface="Calibri"/>
                          <a:ea typeface="Calibri"/>
                          <a:cs typeface="Times New Roman"/>
                        </a:rPr>
                        <a:t>Member</a:t>
                      </a:r>
                      <a:endParaRPr lang="en-US" sz="1000" dirty="0">
                        <a:effectLst/>
                        <a:latin typeface="Calibri"/>
                        <a:ea typeface="Calibri"/>
                        <a:cs typeface="Times New Roman"/>
                      </a:endParaRPr>
                    </a:p>
                  </a:txBody>
                  <a:tcPr marL="68117" marR="68117" marT="0" marB="0" anchor="b"/>
                </a:tc>
                <a:tc>
                  <a:txBody>
                    <a:bodyPr/>
                    <a:lstStyle/>
                    <a:p>
                      <a:pPr marL="0" marR="0" algn="ctr">
                        <a:lnSpc>
                          <a:spcPct val="115000"/>
                        </a:lnSpc>
                        <a:spcBef>
                          <a:spcPts val="0"/>
                        </a:spcBef>
                        <a:spcAft>
                          <a:spcPts val="0"/>
                        </a:spcAft>
                      </a:pPr>
                      <a:r>
                        <a:rPr lang="en-US" sz="1000" dirty="0" smtClean="0">
                          <a:effectLst/>
                          <a:latin typeface="Calibri"/>
                          <a:ea typeface="Calibri"/>
                          <a:cs typeface="Times New Roman"/>
                        </a:rPr>
                        <a:t>WRF</a:t>
                      </a:r>
                      <a:endParaRPr lang="en-US" sz="1000" dirty="0">
                        <a:effectLst/>
                        <a:latin typeface="Calibri"/>
                        <a:ea typeface="Calibri"/>
                        <a:cs typeface="Times New Roman"/>
                      </a:endParaRPr>
                    </a:p>
                  </a:txBody>
                  <a:tcPr marL="68117" marR="68117" marT="0" marB="0" anchor="b"/>
                </a:tc>
                <a:tc>
                  <a:txBody>
                    <a:bodyPr/>
                    <a:lstStyle/>
                    <a:p>
                      <a:pPr marL="0" marR="0" algn="ctr">
                        <a:lnSpc>
                          <a:spcPct val="115000"/>
                        </a:lnSpc>
                        <a:spcBef>
                          <a:spcPts val="0"/>
                        </a:spcBef>
                        <a:spcAft>
                          <a:spcPts val="0"/>
                        </a:spcAft>
                      </a:pPr>
                      <a:r>
                        <a:rPr lang="en-US" sz="1000" dirty="0" smtClean="0">
                          <a:effectLst/>
                          <a:latin typeface="Calibri"/>
                          <a:ea typeface="Calibri"/>
                          <a:cs typeface="Times New Roman"/>
                        </a:rPr>
                        <a:t>Physics</a:t>
                      </a:r>
                      <a:endParaRPr lang="en-US" sz="1000" dirty="0">
                        <a:effectLst/>
                        <a:latin typeface="Calibri"/>
                        <a:ea typeface="Calibri"/>
                        <a:cs typeface="Times New Roman"/>
                      </a:endParaRPr>
                    </a:p>
                  </a:txBody>
                  <a:tcPr marL="68117" marR="68117" marT="0" marB="0" anchor="b"/>
                </a:tc>
                <a:tc>
                  <a:txBody>
                    <a:bodyPr/>
                    <a:lstStyle/>
                    <a:p>
                      <a:pPr marL="0" marR="0" algn="ctr">
                        <a:lnSpc>
                          <a:spcPct val="115000"/>
                        </a:lnSpc>
                        <a:spcBef>
                          <a:spcPts val="0"/>
                        </a:spcBef>
                        <a:spcAft>
                          <a:spcPts val="0"/>
                        </a:spcAft>
                      </a:pPr>
                      <a:r>
                        <a:rPr lang="en-US" sz="1000" dirty="0" smtClean="0">
                          <a:effectLst/>
                          <a:latin typeface="Calibri"/>
                          <a:ea typeface="Calibri"/>
                          <a:cs typeface="Times New Roman"/>
                        </a:rPr>
                        <a:t>Grid</a:t>
                      </a:r>
                      <a:endParaRPr lang="en-US" sz="1000" dirty="0">
                        <a:effectLst/>
                        <a:latin typeface="Calibri"/>
                        <a:ea typeface="Calibri"/>
                        <a:cs typeface="Times New Roman"/>
                      </a:endParaRPr>
                    </a:p>
                  </a:txBody>
                  <a:tcPr marL="68117" marR="68117" marT="0" marB="0" anchor="b"/>
                </a:tc>
              </a:tr>
              <a:tr h="243837">
                <a:tc>
                  <a:txBody>
                    <a:bodyPr/>
                    <a:lstStyle/>
                    <a:p>
                      <a:pPr algn="ctr"/>
                      <a:r>
                        <a:rPr lang="en-US" sz="1000" dirty="0" smtClean="0"/>
                        <a:t>1</a:t>
                      </a:r>
                    </a:p>
                  </a:txBody>
                  <a:tcPr marT="45719" marB="45719" anchor="ctr"/>
                </a:tc>
                <a:tc>
                  <a:txBody>
                    <a:bodyPr/>
                    <a:lstStyle/>
                    <a:p>
                      <a:pPr algn="ctr"/>
                      <a:r>
                        <a:rPr lang="en-US" sz="1000" dirty="0" smtClean="0"/>
                        <a:t>3.1</a:t>
                      </a:r>
                      <a:endParaRPr lang="en-US" sz="1000" dirty="0"/>
                    </a:p>
                  </a:txBody>
                  <a:tcPr marL="9525" marR="9525" marT="9525" marB="0" anchor="ctr"/>
                </a:tc>
                <a:tc>
                  <a:txBody>
                    <a:bodyPr/>
                    <a:lstStyle/>
                    <a:p>
                      <a:pPr algn="ctr"/>
                      <a:r>
                        <a:rPr lang="en-US" sz="1000" dirty="0" smtClean="0"/>
                        <a:t>2.9</a:t>
                      </a:r>
                      <a:endParaRPr lang="en-US" sz="1000" dirty="0"/>
                    </a:p>
                  </a:txBody>
                  <a:tcPr marT="45719" marB="45719" anchor="ctr"/>
                </a:tc>
                <a:tc>
                  <a:txBody>
                    <a:bodyPr/>
                    <a:lstStyle/>
                    <a:p>
                      <a:pPr algn="ctr"/>
                      <a:r>
                        <a:rPr lang="en-US" sz="1000" dirty="0" smtClean="0"/>
                        <a:t>2.9</a:t>
                      </a:r>
                      <a:endParaRPr lang="en-US" sz="1000" dirty="0"/>
                    </a:p>
                  </a:txBody>
                  <a:tcPr marT="45719" marB="45719" anchor="ctr"/>
                </a:tc>
              </a:tr>
              <a:tr h="243837">
                <a:tc>
                  <a:txBody>
                    <a:bodyPr/>
                    <a:lstStyle/>
                    <a:p>
                      <a:pPr algn="ctr"/>
                      <a:r>
                        <a:rPr lang="en-US" sz="1000" dirty="0" smtClean="0"/>
                        <a:t>2</a:t>
                      </a:r>
                      <a:endParaRPr lang="en-US" sz="1000" dirty="0"/>
                    </a:p>
                  </a:txBody>
                  <a:tcPr marT="45719" marB="45719" anchor="ctr"/>
                </a:tc>
                <a:tc>
                  <a:txBody>
                    <a:bodyPr/>
                    <a:lstStyle/>
                    <a:p>
                      <a:pPr algn="ctr"/>
                      <a:r>
                        <a:rPr lang="en-US" sz="1000" dirty="0" smtClean="0"/>
                        <a:t>3.0</a:t>
                      </a:r>
                      <a:endParaRPr lang="en-US" sz="1000" dirty="0"/>
                    </a:p>
                  </a:txBody>
                  <a:tcPr marL="9525" marR="9525" marT="9525" marB="0" anchor="ctr"/>
                </a:tc>
                <a:tc>
                  <a:txBody>
                    <a:bodyPr/>
                    <a:lstStyle/>
                    <a:p>
                      <a:pPr algn="ctr"/>
                      <a:r>
                        <a:rPr lang="en-US" sz="1000" dirty="0" smtClean="0"/>
                        <a:t>2.7</a:t>
                      </a:r>
                      <a:endParaRPr lang="en-US" sz="1000" dirty="0"/>
                    </a:p>
                  </a:txBody>
                  <a:tcPr marT="45719" marB="45719" anchor="ctr"/>
                </a:tc>
                <a:tc>
                  <a:txBody>
                    <a:bodyPr/>
                    <a:lstStyle/>
                    <a:p>
                      <a:pPr algn="ctr"/>
                      <a:r>
                        <a:rPr lang="en-US" sz="1000" dirty="0" smtClean="0"/>
                        <a:t>3.0</a:t>
                      </a:r>
                      <a:endParaRPr lang="en-US" sz="1000" dirty="0"/>
                    </a:p>
                  </a:txBody>
                  <a:tcPr marT="45719" marB="45719" anchor="ctr"/>
                </a:tc>
              </a:tr>
              <a:tr h="243837">
                <a:tc>
                  <a:txBody>
                    <a:bodyPr/>
                    <a:lstStyle/>
                    <a:p>
                      <a:pPr algn="ctr"/>
                      <a:r>
                        <a:rPr lang="en-US" sz="1000" dirty="0" smtClean="0"/>
                        <a:t>3</a:t>
                      </a:r>
                      <a:endParaRPr lang="en-US" sz="1000" dirty="0"/>
                    </a:p>
                  </a:txBody>
                  <a:tcPr marT="45719" marB="45719" anchor="ctr"/>
                </a:tc>
                <a:tc>
                  <a:txBody>
                    <a:bodyPr/>
                    <a:lstStyle/>
                    <a:p>
                      <a:pPr algn="ctr"/>
                      <a:r>
                        <a:rPr lang="en-US" sz="1000" dirty="0" smtClean="0"/>
                        <a:t>3.2</a:t>
                      </a:r>
                      <a:endParaRPr lang="en-US" sz="1000" dirty="0"/>
                    </a:p>
                  </a:txBody>
                  <a:tcPr marL="9525" marR="9525" marT="9525" marB="0" anchor="ctr"/>
                </a:tc>
                <a:tc>
                  <a:txBody>
                    <a:bodyPr/>
                    <a:lstStyle/>
                    <a:p>
                      <a:pPr algn="ctr"/>
                      <a:r>
                        <a:rPr lang="en-US" sz="1000" dirty="0" smtClean="0"/>
                        <a:t>2.7</a:t>
                      </a:r>
                      <a:endParaRPr lang="en-US" sz="1000" dirty="0"/>
                    </a:p>
                  </a:txBody>
                  <a:tcPr marT="45719" marB="45719" anchor="ctr"/>
                </a:tc>
                <a:tc>
                  <a:txBody>
                    <a:bodyPr/>
                    <a:lstStyle/>
                    <a:p>
                      <a:pPr algn="ctr"/>
                      <a:r>
                        <a:rPr lang="en-US" sz="1000" dirty="0" smtClean="0"/>
                        <a:t>2.9</a:t>
                      </a:r>
                      <a:endParaRPr lang="en-US" sz="1000" dirty="0"/>
                    </a:p>
                  </a:txBody>
                  <a:tcPr marT="45719" marB="45719" anchor="ctr"/>
                </a:tc>
              </a:tr>
              <a:tr h="243837">
                <a:tc>
                  <a:txBody>
                    <a:bodyPr/>
                    <a:lstStyle/>
                    <a:p>
                      <a:pPr algn="ctr"/>
                      <a:r>
                        <a:rPr lang="en-US" sz="1000" dirty="0" smtClean="0"/>
                        <a:t>4</a:t>
                      </a:r>
                      <a:endParaRPr lang="en-US" sz="1000" dirty="0"/>
                    </a:p>
                  </a:txBody>
                  <a:tcPr marT="45719" marB="45719" anchor="ctr"/>
                </a:tc>
                <a:tc>
                  <a:txBody>
                    <a:bodyPr/>
                    <a:lstStyle/>
                    <a:p>
                      <a:pPr algn="ctr"/>
                      <a:r>
                        <a:rPr lang="en-US" sz="1000" dirty="0" smtClean="0"/>
                        <a:t>3.0</a:t>
                      </a:r>
                      <a:endParaRPr lang="en-US" sz="1000" dirty="0"/>
                    </a:p>
                  </a:txBody>
                  <a:tcPr marL="9525" marR="9525" marT="9525" marB="0" anchor="ctr"/>
                </a:tc>
                <a:tc>
                  <a:txBody>
                    <a:bodyPr/>
                    <a:lstStyle/>
                    <a:p>
                      <a:pPr algn="ctr"/>
                      <a:r>
                        <a:rPr lang="en-US" sz="1000" dirty="0" smtClean="0"/>
                        <a:t>2.7</a:t>
                      </a:r>
                      <a:endParaRPr lang="en-US" sz="1000" dirty="0"/>
                    </a:p>
                  </a:txBody>
                  <a:tcPr marT="45719" marB="45719" anchor="ctr"/>
                </a:tc>
                <a:tc>
                  <a:txBody>
                    <a:bodyPr/>
                    <a:lstStyle/>
                    <a:p>
                      <a:pPr algn="ctr"/>
                      <a:r>
                        <a:rPr lang="en-US" sz="1000" dirty="0" smtClean="0"/>
                        <a:t>2.8</a:t>
                      </a:r>
                      <a:endParaRPr lang="en-US" sz="1000" dirty="0"/>
                    </a:p>
                  </a:txBody>
                  <a:tcPr marT="45719" marB="45719" anchor="ctr"/>
                </a:tc>
              </a:tr>
              <a:tr h="243837">
                <a:tc>
                  <a:txBody>
                    <a:bodyPr/>
                    <a:lstStyle/>
                    <a:p>
                      <a:pPr algn="ctr"/>
                      <a:r>
                        <a:rPr lang="en-US" sz="1000" dirty="0" smtClean="0"/>
                        <a:t>5</a:t>
                      </a:r>
                      <a:endParaRPr lang="en-US" sz="1000" dirty="0"/>
                    </a:p>
                  </a:txBody>
                  <a:tcPr marT="45719" marB="45719" anchor="ctr"/>
                </a:tc>
                <a:tc>
                  <a:txBody>
                    <a:bodyPr/>
                    <a:lstStyle/>
                    <a:p>
                      <a:pPr algn="ctr"/>
                      <a:r>
                        <a:rPr lang="en-US" sz="1000" dirty="0" smtClean="0"/>
                        <a:t>2.8</a:t>
                      </a:r>
                      <a:endParaRPr lang="en-US" sz="1000" dirty="0"/>
                    </a:p>
                  </a:txBody>
                  <a:tcPr marL="9525" marR="9525" marT="9525" marB="0" anchor="ctr"/>
                </a:tc>
                <a:tc>
                  <a:txBody>
                    <a:bodyPr/>
                    <a:lstStyle/>
                    <a:p>
                      <a:pPr algn="ctr"/>
                      <a:r>
                        <a:rPr lang="en-US" sz="1000" dirty="0" smtClean="0"/>
                        <a:t>2.8</a:t>
                      </a:r>
                      <a:endParaRPr lang="en-US" sz="1000" dirty="0"/>
                    </a:p>
                  </a:txBody>
                  <a:tcPr marT="45719" marB="45719" anchor="ctr"/>
                </a:tc>
                <a:tc>
                  <a:txBody>
                    <a:bodyPr/>
                    <a:lstStyle/>
                    <a:p>
                      <a:pPr algn="ctr"/>
                      <a:r>
                        <a:rPr lang="en-US" sz="1000" dirty="0" smtClean="0"/>
                        <a:t>2.9</a:t>
                      </a:r>
                      <a:endParaRPr lang="en-US" sz="1000" dirty="0"/>
                    </a:p>
                  </a:txBody>
                  <a:tcPr marT="45719" marB="45719" anchor="ctr"/>
                </a:tc>
              </a:tr>
              <a:tr h="243837">
                <a:tc>
                  <a:txBody>
                    <a:bodyPr/>
                    <a:lstStyle/>
                    <a:p>
                      <a:pPr algn="ctr"/>
                      <a:r>
                        <a:rPr lang="en-US" sz="1000" dirty="0" smtClean="0"/>
                        <a:t>6</a:t>
                      </a:r>
                      <a:endParaRPr lang="en-US" sz="1000" dirty="0"/>
                    </a:p>
                  </a:txBody>
                  <a:tcPr marT="45719" marB="45719" anchor="ctr"/>
                </a:tc>
                <a:tc>
                  <a:txBody>
                    <a:bodyPr/>
                    <a:lstStyle/>
                    <a:p>
                      <a:pPr algn="ctr"/>
                      <a:r>
                        <a:rPr lang="en-US" sz="1000" dirty="0" smtClean="0">
                          <a:solidFill>
                            <a:srgbClr val="FF0000"/>
                          </a:solidFill>
                        </a:rPr>
                        <a:t>2.6</a:t>
                      </a:r>
                      <a:endParaRPr lang="en-US" sz="1000" dirty="0">
                        <a:solidFill>
                          <a:srgbClr val="FF0000"/>
                        </a:solidFill>
                      </a:endParaRPr>
                    </a:p>
                  </a:txBody>
                  <a:tcPr marL="9525" marR="9525" marT="9525" marB="0" anchor="ctr"/>
                </a:tc>
                <a:tc>
                  <a:txBody>
                    <a:bodyPr/>
                    <a:lstStyle/>
                    <a:p>
                      <a:pPr algn="ctr"/>
                      <a:r>
                        <a:rPr lang="en-US" sz="1000" dirty="0" smtClean="0"/>
                        <a:t>2.8</a:t>
                      </a:r>
                      <a:endParaRPr lang="en-US" sz="1000" dirty="0"/>
                    </a:p>
                  </a:txBody>
                  <a:tcPr marT="45719" marB="45719" anchor="ctr"/>
                </a:tc>
                <a:tc>
                  <a:txBody>
                    <a:bodyPr/>
                    <a:lstStyle/>
                    <a:p>
                      <a:pPr algn="ctr"/>
                      <a:r>
                        <a:rPr lang="en-US" sz="1000" dirty="0" smtClean="0"/>
                        <a:t>2.8</a:t>
                      </a:r>
                      <a:endParaRPr lang="en-US" sz="1000" dirty="0"/>
                    </a:p>
                  </a:txBody>
                  <a:tcPr marT="45719" marB="45719" anchor="ctr"/>
                </a:tc>
              </a:tr>
              <a:tr h="243837">
                <a:tc>
                  <a:txBody>
                    <a:bodyPr/>
                    <a:lstStyle/>
                    <a:p>
                      <a:pPr algn="ctr"/>
                      <a:r>
                        <a:rPr lang="en-US" sz="1000" dirty="0" smtClean="0"/>
                        <a:t>7</a:t>
                      </a:r>
                      <a:endParaRPr lang="en-US" sz="1000" dirty="0"/>
                    </a:p>
                  </a:txBody>
                  <a:tcPr marT="45719" marB="45719" anchor="ctr"/>
                </a:tc>
                <a:tc>
                  <a:txBody>
                    <a:bodyPr/>
                    <a:lstStyle/>
                    <a:p>
                      <a:pPr algn="ctr"/>
                      <a:r>
                        <a:rPr lang="en-US" sz="1000" dirty="0" smtClean="0"/>
                        <a:t>2.8</a:t>
                      </a:r>
                      <a:endParaRPr lang="en-US" sz="1000" dirty="0"/>
                    </a:p>
                  </a:txBody>
                  <a:tcPr marL="9525" marR="9525" marT="9525" marB="0" anchor="ctr"/>
                </a:tc>
                <a:tc>
                  <a:txBody>
                    <a:bodyPr/>
                    <a:lstStyle/>
                    <a:p>
                      <a:pPr algn="ctr"/>
                      <a:r>
                        <a:rPr lang="en-US" sz="1000" dirty="0" smtClean="0">
                          <a:solidFill>
                            <a:srgbClr val="FF0000"/>
                          </a:solidFill>
                        </a:rPr>
                        <a:t>2.6</a:t>
                      </a:r>
                      <a:endParaRPr lang="en-US" sz="1000" dirty="0">
                        <a:solidFill>
                          <a:srgbClr val="FF0000"/>
                        </a:solidFill>
                      </a:endParaRPr>
                    </a:p>
                  </a:txBody>
                  <a:tcPr marT="45719" marB="45719" anchor="ctr"/>
                </a:tc>
                <a:tc>
                  <a:txBody>
                    <a:bodyPr/>
                    <a:lstStyle/>
                    <a:p>
                      <a:pPr algn="ctr"/>
                      <a:r>
                        <a:rPr lang="en-US" sz="1000" dirty="0" smtClean="0"/>
                        <a:t>2.9</a:t>
                      </a:r>
                      <a:endParaRPr lang="en-US" sz="1000" dirty="0"/>
                    </a:p>
                  </a:txBody>
                  <a:tcPr marT="45719" marB="45719" anchor="ctr"/>
                </a:tc>
              </a:tr>
              <a:tr h="243837">
                <a:tc>
                  <a:txBody>
                    <a:bodyPr/>
                    <a:lstStyle/>
                    <a:p>
                      <a:pPr algn="ctr"/>
                      <a:r>
                        <a:rPr lang="en-US" sz="1000" dirty="0" smtClean="0"/>
                        <a:t>8</a:t>
                      </a:r>
                      <a:endParaRPr lang="en-US" sz="1000" dirty="0"/>
                    </a:p>
                  </a:txBody>
                  <a:tcPr marT="45719" marB="45719" anchor="ctr"/>
                </a:tc>
                <a:tc>
                  <a:txBody>
                    <a:bodyPr/>
                    <a:lstStyle/>
                    <a:p>
                      <a:pPr algn="ctr"/>
                      <a:r>
                        <a:rPr lang="en-US" sz="1000" dirty="0" smtClean="0"/>
                        <a:t>3.1</a:t>
                      </a:r>
                      <a:endParaRPr lang="en-US" sz="1000" dirty="0"/>
                    </a:p>
                  </a:txBody>
                  <a:tcPr marL="9525" marR="9525" marT="9525" marB="0" anchor="ctr"/>
                </a:tc>
                <a:tc>
                  <a:txBody>
                    <a:bodyPr/>
                    <a:lstStyle/>
                    <a:p>
                      <a:pPr algn="ctr"/>
                      <a:r>
                        <a:rPr lang="en-US" sz="1000" dirty="0" smtClean="0"/>
                        <a:t>2.8</a:t>
                      </a:r>
                      <a:endParaRPr lang="en-US" sz="1000" dirty="0"/>
                    </a:p>
                  </a:txBody>
                  <a:tcPr marT="45719" marB="45719" anchor="ctr"/>
                </a:tc>
                <a:tc>
                  <a:txBody>
                    <a:bodyPr/>
                    <a:lstStyle/>
                    <a:p>
                      <a:pPr algn="ctr"/>
                      <a:r>
                        <a:rPr lang="en-US" sz="1000" dirty="0" smtClean="0">
                          <a:solidFill>
                            <a:srgbClr val="FF0000"/>
                          </a:solidFill>
                        </a:rPr>
                        <a:t>3.0</a:t>
                      </a:r>
                      <a:endParaRPr lang="en-US" sz="1000" dirty="0">
                        <a:solidFill>
                          <a:srgbClr val="FF0000"/>
                        </a:solidFill>
                      </a:endParaRPr>
                    </a:p>
                  </a:txBody>
                  <a:tcPr marT="45719" marB="45719" anchor="ctr"/>
                </a:tc>
              </a:tr>
              <a:tr h="243837">
                <a:tc>
                  <a:txBody>
                    <a:bodyPr/>
                    <a:lstStyle/>
                    <a:p>
                      <a:pPr algn="ctr"/>
                      <a:r>
                        <a:rPr lang="en-US" sz="1000" dirty="0" smtClean="0"/>
                        <a:t>9</a:t>
                      </a:r>
                      <a:endParaRPr lang="en-US" sz="1000" dirty="0"/>
                    </a:p>
                  </a:txBody>
                  <a:tcPr marT="45719" marB="45719" anchor="ctr"/>
                </a:tc>
                <a:tc>
                  <a:txBody>
                    <a:bodyPr/>
                    <a:lstStyle/>
                    <a:p>
                      <a:pPr algn="ctr"/>
                      <a:r>
                        <a:rPr lang="en-US" sz="1000" dirty="0" smtClean="0"/>
                        <a:t>3.1</a:t>
                      </a:r>
                      <a:endParaRPr lang="en-US" sz="1000" dirty="0"/>
                    </a:p>
                  </a:txBody>
                  <a:tcPr marL="9525" marR="9525" marT="9525" marB="0" anchor="ctr"/>
                </a:tc>
                <a:tc>
                  <a:txBody>
                    <a:bodyPr/>
                    <a:lstStyle/>
                    <a:p>
                      <a:pPr algn="ctr"/>
                      <a:r>
                        <a:rPr lang="en-US" sz="1000" dirty="0" smtClean="0"/>
                        <a:t>2.8</a:t>
                      </a:r>
                      <a:endParaRPr lang="en-US" sz="1000" dirty="0"/>
                    </a:p>
                  </a:txBody>
                  <a:tcPr marT="45719" marB="45719" anchor="ctr"/>
                </a:tc>
                <a:tc>
                  <a:txBody>
                    <a:bodyPr/>
                    <a:lstStyle/>
                    <a:p>
                      <a:pPr algn="ctr"/>
                      <a:r>
                        <a:rPr lang="en-US" sz="1000" dirty="0" smtClean="0"/>
                        <a:t>2.9</a:t>
                      </a:r>
                      <a:endParaRPr lang="en-US" sz="1000" dirty="0"/>
                    </a:p>
                  </a:txBody>
                  <a:tcPr marT="45719" marB="45719" anchor="ctr"/>
                </a:tc>
              </a:tr>
              <a:tr h="243837">
                <a:tc>
                  <a:txBody>
                    <a:bodyPr/>
                    <a:lstStyle/>
                    <a:p>
                      <a:pPr algn="ctr"/>
                      <a:r>
                        <a:rPr lang="en-US" sz="1000" dirty="0" smtClean="0"/>
                        <a:t>10</a:t>
                      </a:r>
                      <a:endParaRPr lang="en-US" sz="1000" dirty="0"/>
                    </a:p>
                  </a:txBody>
                  <a:tcPr marT="45719" marB="45719" anchor="ctr"/>
                </a:tc>
                <a:tc>
                  <a:txBody>
                    <a:bodyPr/>
                    <a:lstStyle/>
                    <a:p>
                      <a:pPr algn="ctr"/>
                      <a:r>
                        <a:rPr lang="en-US" sz="1000" dirty="0" smtClean="0"/>
                        <a:t>3.0</a:t>
                      </a:r>
                      <a:endParaRPr lang="en-US" sz="1000" dirty="0"/>
                    </a:p>
                  </a:txBody>
                  <a:tcPr marL="9525" marR="9525" marT="9525" marB="0" anchor="ctr"/>
                </a:tc>
                <a:tc>
                  <a:txBody>
                    <a:bodyPr/>
                    <a:lstStyle/>
                    <a:p>
                      <a:pPr algn="ctr"/>
                      <a:r>
                        <a:rPr lang="en-US" sz="1000" dirty="0" smtClean="0"/>
                        <a:t>3.1</a:t>
                      </a:r>
                      <a:endParaRPr lang="en-US" sz="1000" dirty="0"/>
                    </a:p>
                  </a:txBody>
                  <a:tcPr marT="45719" marB="45719" anchor="ctr"/>
                </a:tc>
                <a:tc>
                  <a:txBody>
                    <a:bodyPr/>
                    <a:lstStyle/>
                    <a:p>
                      <a:pPr algn="ctr"/>
                      <a:r>
                        <a:rPr lang="en-US" sz="1000" dirty="0" smtClean="0">
                          <a:solidFill>
                            <a:srgbClr val="FF0000"/>
                          </a:solidFill>
                        </a:rPr>
                        <a:t>1.5</a:t>
                      </a:r>
                      <a:endParaRPr lang="en-US" sz="1000" dirty="0">
                        <a:solidFill>
                          <a:srgbClr val="FF0000"/>
                        </a:solidFill>
                      </a:endParaRPr>
                    </a:p>
                  </a:txBody>
                  <a:tcPr marT="45719" marB="45719" anchor="ctr"/>
                </a:tc>
              </a:tr>
              <a:tr h="243837">
                <a:tc>
                  <a:txBody>
                    <a:bodyPr/>
                    <a:lstStyle/>
                    <a:p>
                      <a:pPr algn="ctr"/>
                      <a:r>
                        <a:rPr lang="en-US" sz="1000" dirty="0" smtClean="0"/>
                        <a:t>11</a:t>
                      </a:r>
                      <a:endParaRPr lang="en-US" sz="1000" dirty="0"/>
                    </a:p>
                  </a:txBody>
                  <a:tcPr marT="45719" marB="45719" anchor="ctr"/>
                </a:tc>
                <a:tc>
                  <a:txBody>
                    <a:bodyPr/>
                    <a:lstStyle/>
                    <a:p>
                      <a:pPr algn="ctr"/>
                      <a:r>
                        <a:rPr lang="en-US" sz="1000" dirty="0" smtClean="0"/>
                        <a:t>3.0</a:t>
                      </a:r>
                      <a:endParaRPr lang="en-US" sz="1000" dirty="0"/>
                    </a:p>
                  </a:txBody>
                  <a:tcPr marL="9525" marR="9525" marT="9525" marB="0" anchor="ctr"/>
                </a:tc>
                <a:tc>
                  <a:txBody>
                    <a:bodyPr/>
                    <a:lstStyle/>
                    <a:p>
                      <a:pPr algn="ctr"/>
                      <a:r>
                        <a:rPr lang="en-US" sz="1000" dirty="0" smtClean="0"/>
                        <a:t>2.8</a:t>
                      </a:r>
                      <a:endParaRPr lang="en-US" sz="1000" dirty="0"/>
                    </a:p>
                  </a:txBody>
                  <a:tcPr marT="45719" marB="45719" anchor="ctr"/>
                </a:tc>
                <a:tc>
                  <a:txBody>
                    <a:bodyPr/>
                    <a:lstStyle/>
                    <a:p>
                      <a:pPr algn="ctr"/>
                      <a:r>
                        <a:rPr lang="en-US" sz="1000" dirty="0" smtClean="0"/>
                        <a:t>1.7</a:t>
                      </a:r>
                      <a:endParaRPr lang="en-US" sz="1000" dirty="0"/>
                    </a:p>
                  </a:txBody>
                  <a:tcPr marT="45719" marB="45719" anchor="ctr"/>
                </a:tc>
              </a:tr>
              <a:tr h="243837">
                <a:tc>
                  <a:txBody>
                    <a:bodyPr/>
                    <a:lstStyle/>
                    <a:p>
                      <a:pPr algn="ctr"/>
                      <a:r>
                        <a:rPr lang="en-US" sz="1000" dirty="0" smtClean="0"/>
                        <a:t>12</a:t>
                      </a:r>
                      <a:endParaRPr lang="en-US" sz="1000" dirty="0"/>
                    </a:p>
                  </a:txBody>
                  <a:tcPr marT="45719" marB="45719" anchor="ctr"/>
                </a:tc>
                <a:tc>
                  <a:txBody>
                    <a:bodyPr/>
                    <a:lstStyle/>
                    <a:p>
                      <a:pPr algn="ctr"/>
                      <a:r>
                        <a:rPr lang="en-US" sz="1000" dirty="0" smtClean="0">
                          <a:solidFill>
                            <a:srgbClr val="FF0000"/>
                          </a:solidFill>
                        </a:rPr>
                        <a:t>3.5</a:t>
                      </a:r>
                      <a:endParaRPr lang="en-US" sz="1000" dirty="0">
                        <a:solidFill>
                          <a:srgbClr val="FF0000"/>
                        </a:solidFill>
                      </a:endParaRPr>
                    </a:p>
                  </a:txBody>
                  <a:tcPr marL="9525" marR="9525" marT="9525" marB="0" anchor="ctr"/>
                </a:tc>
                <a:tc>
                  <a:txBody>
                    <a:bodyPr/>
                    <a:lstStyle/>
                    <a:p>
                      <a:pPr algn="ctr"/>
                      <a:r>
                        <a:rPr lang="en-US" sz="1000" dirty="0" smtClean="0"/>
                        <a:t>2.6</a:t>
                      </a:r>
                      <a:endParaRPr lang="en-US" sz="1000" dirty="0"/>
                    </a:p>
                  </a:txBody>
                  <a:tcPr marT="45719" marB="45719" anchor="ctr"/>
                </a:tc>
                <a:tc>
                  <a:txBody>
                    <a:bodyPr/>
                    <a:lstStyle/>
                    <a:p>
                      <a:pPr algn="ctr"/>
                      <a:r>
                        <a:rPr lang="en-US" sz="1000" dirty="0" smtClean="0"/>
                        <a:t>1.5</a:t>
                      </a:r>
                      <a:endParaRPr lang="en-US" sz="1000" dirty="0"/>
                    </a:p>
                  </a:txBody>
                  <a:tcPr marT="45719" marB="45719" anchor="ctr"/>
                </a:tc>
              </a:tr>
              <a:tr h="243837">
                <a:tc>
                  <a:txBody>
                    <a:bodyPr/>
                    <a:lstStyle/>
                    <a:p>
                      <a:pPr algn="ctr"/>
                      <a:r>
                        <a:rPr lang="en-US" sz="1000" dirty="0" smtClean="0"/>
                        <a:t>13</a:t>
                      </a:r>
                      <a:endParaRPr lang="en-US" sz="1000" dirty="0"/>
                    </a:p>
                  </a:txBody>
                  <a:tcPr marT="45719" marB="45719" anchor="ctr"/>
                </a:tc>
                <a:tc>
                  <a:txBody>
                    <a:bodyPr/>
                    <a:lstStyle/>
                    <a:p>
                      <a:pPr algn="ctr"/>
                      <a:r>
                        <a:rPr lang="en-US" sz="1000" dirty="0" smtClean="0"/>
                        <a:t>3.3</a:t>
                      </a:r>
                      <a:endParaRPr lang="en-US" sz="1000" dirty="0"/>
                    </a:p>
                  </a:txBody>
                  <a:tcPr marL="9525" marR="9525" marT="9525" marB="0" anchor="ctr"/>
                </a:tc>
                <a:tc>
                  <a:txBody>
                    <a:bodyPr/>
                    <a:lstStyle/>
                    <a:p>
                      <a:pPr algn="ctr"/>
                      <a:r>
                        <a:rPr lang="en-US" sz="1000" dirty="0" smtClean="0">
                          <a:solidFill>
                            <a:srgbClr val="FF0000"/>
                          </a:solidFill>
                        </a:rPr>
                        <a:t>3.1</a:t>
                      </a:r>
                      <a:endParaRPr lang="en-US" sz="1000" dirty="0">
                        <a:solidFill>
                          <a:srgbClr val="FF0000"/>
                        </a:solidFill>
                      </a:endParaRPr>
                    </a:p>
                  </a:txBody>
                  <a:tcPr marT="45719" marB="45719" anchor="ctr"/>
                </a:tc>
                <a:tc>
                  <a:txBody>
                    <a:bodyPr/>
                    <a:lstStyle/>
                    <a:p>
                      <a:pPr algn="ctr"/>
                      <a:r>
                        <a:rPr lang="en-US" sz="1000" dirty="0" smtClean="0"/>
                        <a:t>1.5</a:t>
                      </a:r>
                      <a:endParaRPr lang="en-US" sz="1000" dirty="0"/>
                    </a:p>
                  </a:txBody>
                  <a:tcPr marT="45719" marB="45719" anchor="ctr"/>
                </a:tc>
              </a:tr>
              <a:tr h="243837">
                <a:tc>
                  <a:txBody>
                    <a:bodyPr/>
                    <a:lstStyle/>
                    <a:p>
                      <a:pPr algn="ctr"/>
                      <a:r>
                        <a:rPr lang="en-US" sz="1000" dirty="0" smtClean="0"/>
                        <a:t>14</a:t>
                      </a:r>
                      <a:endParaRPr lang="en-US" sz="1000" dirty="0"/>
                    </a:p>
                  </a:txBody>
                  <a:tcPr marT="45719" marB="45719" anchor="ctr"/>
                </a:tc>
                <a:tc>
                  <a:txBody>
                    <a:bodyPr/>
                    <a:lstStyle/>
                    <a:p>
                      <a:pPr algn="ctr"/>
                      <a:r>
                        <a:rPr lang="en-US" sz="1000" dirty="0" smtClean="0"/>
                        <a:t>3.1</a:t>
                      </a:r>
                      <a:endParaRPr lang="en-US" sz="1000" dirty="0"/>
                    </a:p>
                  </a:txBody>
                  <a:tcPr marL="9525" marR="9525" marT="9525" marB="0" anchor="ctr"/>
                </a:tc>
                <a:tc>
                  <a:txBody>
                    <a:bodyPr/>
                    <a:lstStyle/>
                    <a:p>
                      <a:pPr algn="ctr"/>
                      <a:r>
                        <a:rPr lang="en-US" sz="1000" dirty="0" smtClean="0"/>
                        <a:t>2.6</a:t>
                      </a:r>
                      <a:endParaRPr lang="en-US" sz="1000" dirty="0"/>
                    </a:p>
                  </a:txBody>
                  <a:tcPr marT="45719" marB="45719" anchor="ctr"/>
                </a:tc>
                <a:tc>
                  <a:txBody>
                    <a:bodyPr/>
                    <a:lstStyle/>
                    <a:p>
                      <a:pPr algn="ctr"/>
                      <a:r>
                        <a:rPr lang="en-US" sz="1000" i="0" dirty="0" smtClean="0"/>
                        <a:t>1.6</a:t>
                      </a:r>
                      <a:endParaRPr lang="en-US" sz="1000" i="0" dirty="0"/>
                    </a:p>
                  </a:txBody>
                  <a:tcPr marT="45719" marB="45719" anchor="ctr"/>
                </a:tc>
              </a:tr>
              <a:tr h="243837">
                <a:tc>
                  <a:txBody>
                    <a:bodyPr/>
                    <a:lstStyle/>
                    <a:p>
                      <a:pPr algn="ctr"/>
                      <a:r>
                        <a:rPr lang="en-US" sz="1000" dirty="0" smtClean="0"/>
                        <a:t>15</a:t>
                      </a:r>
                      <a:endParaRPr lang="en-US" sz="1000" dirty="0"/>
                    </a:p>
                  </a:txBody>
                  <a:tcPr marT="45719" marB="45719" anchor="ctr"/>
                </a:tc>
                <a:tc>
                  <a:txBody>
                    <a:bodyPr/>
                    <a:lstStyle/>
                    <a:p>
                      <a:pPr algn="ctr"/>
                      <a:r>
                        <a:rPr lang="en-US" sz="1000" dirty="0" smtClean="0"/>
                        <a:t>3.0</a:t>
                      </a:r>
                      <a:endParaRPr lang="en-US" sz="1000" dirty="0"/>
                    </a:p>
                  </a:txBody>
                  <a:tcPr marL="9525" marR="9525" marT="9525" marB="0" anchor="ctr"/>
                </a:tc>
                <a:tc>
                  <a:txBody>
                    <a:bodyPr/>
                    <a:lstStyle/>
                    <a:p>
                      <a:pPr algn="ctr"/>
                      <a:r>
                        <a:rPr lang="en-US" sz="1000" dirty="0" smtClean="0"/>
                        <a:t>2.9</a:t>
                      </a:r>
                      <a:endParaRPr lang="en-US" sz="1000" dirty="0"/>
                    </a:p>
                  </a:txBody>
                  <a:tcPr marT="45719" marB="45719" anchor="ctr"/>
                </a:tc>
                <a:tc>
                  <a:txBody>
                    <a:bodyPr/>
                    <a:lstStyle/>
                    <a:p>
                      <a:pPr marL="0" marR="0" algn="ctr">
                        <a:lnSpc>
                          <a:spcPct val="115000"/>
                        </a:lnSpc>
                        <a:spcBef>
                          <a:spcPts val="0"/>
                        </a:spcBef>
                        <a:spcAft>
                          <a:spcPts val="0"/>
                        </a:spcAft>
                      </a:pPr>
                      <a:endParaRPr lang="en-US" sz="1000" dirty="0">
                        <a:effectLst/>
                        <a:latin typeface="Calibri"/>
                        <a:ea typeface="Calibri"/>
                        <a:cs typeface="Times New Roman"/>
                      </a:endParaRPr>
                    </a:p>
                  </a:txBody>
                  <a:tcPr marL="68117" marR="68117" marT="0" marB="0" anchor="b"/>
                </a:tc>
              </a:tr>
              <a:tr h="243837">
                <a:tc>
                  <a:txBody>
                    <a:bodyPr/>
                    <a:lstStyle/>
                    <a:p>
                      <a:pPr algn="ctr"/>
                      <a:r>
                        <a:rPr lang="en-US" sz="1000" dirty="0" smtClean="0"/>
                        <a:t>16</a:t>
                      </a:r>
                      <a:endParaRPr lang="en-US" sz="1000" dirty="0"/>
                    </a:p>
                  </a:txBody>
                  <a:tcPr marT="45719" marB="45719" anchor="ctr"/>
                </a:tc>
                <a:tc>
                  <a:txBody>
                    <a:bodyPr/>
                    <a:lstStyle/>
                    <a:p>
                      <a:pPr algn="ctr"/>
                      <a:r>
                        <a:rPr lang="en-US" sz="1000" dirty="0" smtClean="0"/>
                        <a:t>2.7</a:t>
                      </a:r>
                      <a:endParaRPr lang="en-US" sz="1000" dirty="0"/>
                    </a:p>
                  </a:txBody>
                  <a:tcPr marL="9525" marR="9525" marT="9525" marB="0" anchor="ctr"/>
                </a:tc>
                <a:tc>
                  <a:txBody>
                    <a:bodyPr/>
                    <a:lstStyle/>
                    <a:p>
                      <a:pPr algn="ctr"/>
                      <a:r>
                        <a:rPr lang="en-US" sz="1000" dirty="0" smtClean="0"/>
                        <a:t>2.9</a:t>
                      </a:r>
                      <a:endParaRPr lang="en-US" sz="1000" dirty="0"/>
                    </a:p>
                  </a:txBody>
                  <a:tcPr marT="45719" marB="45719" anchor="ctr"/>
                </a:tc>
                <a:tc>
                  <a:txBody>
                    <a:bodyPr/>
                    <a:lstStyle/>
                    <a:p>
                      <a:pPr marL="0" marR="0" algn="ctr">
                        <a:lnSpc>
                          <a:spcPct val="115000"/>
                        </a:lnSpc>
                        <a:spcBef>
                          <a:spcPts val="0"/>
                        </a:spcBef>
                        <a:spcAft>
                          <a:spcPts val="0"/>
                        </a:spcAft>
                      </a:pPr>
                      <a:endParaRPr lang="en-US" sz="1000">
                        <a:effectLst/>
                        <a:latin typeface="Calibri"/>
                        <a:ea typeface="Calibri"/>
                        <a:cs typeface="Times New Roman"/>
                      </a:endParaRPr>
                    </a:p>
                  </a:txBody>
                  <a:tcPr marL="68117" marR="68117" marT="0" marB="0" anchor="b"/>
                </a:tc>
              </a:tr>
              <a:tr h="243837">
                <a:tc>
                  <a:txBody>
                    <a:bodyPr/>
                    <a:lstStyle/>
                    <a:p>
                      <a:pPr algn="ctr"/>
                      <a:r>
                        <a:rPr lang="en-US" sz="1000" dirty="0" smtClean="0"/>
                        <a:t>17</a:t>
                      </a:r>
                      <a:endParaRPr lang="en-US" sz="1000" dirty="0"/>
                    </a:p>
                  </a:txBody>
                  <a:tcPr marT="45719" marB="45719" anchor="ctr"/>
                </a:tc>
                <a:tc>
                  <a:txBody>
                    <a:bodyPr/>
                    <a:lstStyle/>
                    <a:p>
                      <a:pPr algn="ctr"/>
                      <a:r>
                        <a:rPr lang="en-US" sz="1000" dirty="0" smtClean="0"/>
                        <a:t>2.9</a:t>
                      </a:r>
                      <a:endParaRPr lang="en-US" sz="1000" dirty="0"/>
                    </a:p>
                  </a:txBody>
                  <a:tcPr marL="9525" marR="9525" marT="9525" marB="0" anchor="ctr"/>
                </a:tc>
                <a:tc>
                  <a:txBody>
                    <a:bodyPr/>
                    <a:lstStyle/>
                    <a:p>
                      <a:pPr algn="ctr"/>
                      <a:r>
                        <a:rPr lang="en-US" sz="1000" dirty="0" smtClean="0"/>
                        <a:t>3.0</a:t>
                      </a:r>
                      <a:endParaRPr lang="en-US" sz="1000" dirty="0"/>
                    </a:p>
                  </a:txBody>
                  <a:tcPr marT="45719" marB="45719" anchor="ctr"/>
                </a:tc>
                <a:tc>
                  <a:txBody>
                    <a:bodyPr/>
                    <a:lstStyle/>
                    <a:p>
                      <a:pPr marL="0" marR="0" algn="ctr">
                        <a:lnSpc>
                          <a:spcPct val="115000"/>
                        </a:lnSpc>
                        <a:spcBef>
                          <a:spcPts val="0"/>
                        </a:spcBef>
                        <a:spcAft>
                          <a:spcPts val="0"/>
                        </a:spcAft>
                      </a:pPr>
                      <a:endParaRPr lang="en-US" sz="1000">
                        <a:effectLst/>
                        <a:latin typeface="Calibri"/>
                        <a:ea typeface="Calibri"/>
                        <a:cs typeface="Times New Roman"/>
                      </a:endParaRPr>
                    </a:p>
                  </a:txBody>
                  <a:tcPr marL="68117" marR="68117" marT="0" marB="0" anchor="b"/>
                </a:tc>
              </a:tr>
              <a:tr h="243837">
                <a:tc>
                  <a:txBody>
                    <a:bodyPr/>
                    <a:lstStyle/>
                    <a:p>
                      <a:pPr algn="ctr"/>
                      <a:r>
                        <a:rPr lang="en-US" sz="1000" dirty="0" smtClean="0"/>
                        <a:t>18</a:t>
                      </a:r>
                      <a:endParaRPr lang="en-US" sz="1000" dirty="0"/>
                    </a:p>
                  </a:txBody>
                  <a:tcPr marT="45719" marB="45719" anchor="ctr"/>
                </a:tc>
                <a:tc>
                  <a:txBody>
                    <a:bodyPr/>
                    <a:lstStyle/>
                    <a:p>
                      <a:pPr algn="ctr"/>
                      <a:r>
                        <a:rPr lang="en-US" sz="1000" dirty="0" smtClean="0"/>
                        <a:t>2.6</a:t>
                      </a:r>
                      <a:endParaRPr lang="en-US" sz="1000" dirty="0"/>
                    </a:p>
                  </a:txBody>
                  <a:tcPr marL="9525" marR="9525" marT="9525" marB="0" anchor="ctr"/>
                </a:tc>
                <a:tc>
                  <a:txBody>
                    <a:bodyPr/>
                    <a:lstStyle/>
                    <a:p>
                      <a:pPr algn="ctr"/>
                      <a:r>
                        <a:rPr lang="en-US" sz="1000" dirty="0" smtClean="0"/>
                        <a:t>2.8</a:t>
                      </a:r>
                      <a:endParaRPr lang="en-US" sz="1000" dirty="0"/>
                    </a:p>
                  </a:txBody>
                  <a:tcPr marT="45719" marB="45719" anchor="ctr"/>
                </a:tc>
                <a:tc>
                  <a:txBody>
                    <a:bodyPr/>
                    <a:lstStyle/>
                    <a:p>
                      <a:pPr marL="0" marR="0" algn="ctr">
                        <a:lnSpc>
                          <a:spcPct val="115000"/>
                        </a:lnSpc>
                        <a:spcBef>
                          <a:spcPts val="0"/>
                        </a:spcBef>
                        <a:spcAft>
                          <a:spcPts val="0"/>
                        </a:spcAft>
                      </a:pPr>
                      <a:endParaRPr lang="en-US" sz="1000">
                        <a:effectLst/>
                        <a:latin typeface="Calibri"/>
                        <a:ea typeface="Calibri"/>
                        <a:cs typeface="Times New Roman"/>
                      </a:endParaRPr>
                    </a:p>
                  </a:txBody>
                  <a:tcPr marL="68117" marR="68117" marT="0" marB="0" anchor="b"/>
                </a:tc>
              </a:tr>
              <a:tr h="243837">
                <a:tc>
                  <a:txBody>
                    <a:bodyPr/>
                    <a:lstStyle/>
                    <a:p>
                      <a:pPr algn="ctr"/>
                      <a:r>
                        <a:rPr lang="en-US" sz="1000" dirty="0" smtClean="0"/>
                        <a:t>19</a:t>
                      </a:r>
                      <a:endParaRPr lang="en-US" sz="1000" dirty="0"/>
                    </a:p>
                  </a:txBody>
                  <a:tcPr marT="45719" marB="45719" anchor="ctr"/>
                </a:tc>
                <a:tc>
                  <a:txBody>
                    <a:bodyPr/>
                    <a:lstStyle/>
                    <a:p>
                      <a:pPr algn="ctr"/>
                      <a:r>
                        <a:rPr lang="en-US" sz="1000" dirty="0" smtClean="0"/>
                        <a:t>2.7</a:t>
                      </a:r>
                      <a:endParaRPr lang="en-US" sz="1000" dirty="0"/>
                    </a:p>
                  </a:txBody>
                  <a:tcPr marL="9525" marR="9525" marT="9525" marB="0" anchor="ctr"/>
                </a:tc>
                <a:tc>
                  <a:txBody>
                    <a:bodyPr/>
                    <a:lstStyle/>
                    <a:p>
                      <a:pPr algn="ctr"/>
                      <a:r>
                        <a:rPr lang="en-US" sz="1000" dirty="0" smtClean="0"/>
                        <a:t>2.8</a:t>
                      </a:r>
                      <a:endParaRPr lang="en-US" sz="1000" dirty="0"/>
                    </a:p>
                  </a:txBody>
                  <a:tcPr marT="45719" marB="45719" anchor="ctr"/>
                </a:tc>
                <a:tc>
                  <a:txBody>
                    <a:bodyPr/>
                    <a:lstStyle/>
                    <a:p>
                      <a:pPr marL="0" marR="0" algn="ctr">
                        <a:lnSpc>
                          <a:spcPct val="115000"/>
                        </a:lnSpc>
                        <a:spcBef>
                          <a:spcPts val="0"/>
                        </a:spcBef>
                        <a:spcAft>
                          <a:spcPts val="0"/>
                        </a:spcAft>
                      </a:pPr>
                      <a:endParaRPr lang="en-US" sz="1000">
                        <a:effectLst/>
                        <a:latin typeface="Calibri"/>
                        <a:ea typeface="Calibri"/>
                        <a:cs typeface="Times New Roman"/>
                      </a:endParaRPr>
                    </a:p>
                  </a:txBody>
                  <a:tcPr marL="68117" marR="68117" marT="0" marB="0" anchor="b"/>
                </a:tc>
              </a:tr>
              <a:tr h="243837">
                <a:tc>
                  <a:txBody>
                    <a:bodyPr/>
                    <a:lstStyle/>
                    <a:p>
                      <a:pPr algn="ctr"/>
                      <a:r>
                        <a:rPr lang="en-US" sz="1000" dirty="0" smtClean="0"/>
                        <a:t>20</a:t>
                      </a:r>
                      <a:endParaRPr lang="en-US" sz="1000" dirty="0"/>
                    </a:p>
                  </a:txBody>
                  <a:tcPr marT="45719" marB="45719" anchor="ctr"/>
                </a:tc>
                <a:tc>
                  <a:txBody>
                    <a:bodyPr/>
                    <a:lstStyle/>
                    <a:p>
                      <a:pPr algn="ctr"/>
                      <a:r>
                        <a:rPr lang="en-US" sz="1000" dirty="0" smtClean="0"/>
                        <a:t>3.0</a:t>
                      </a:r>
                      <a:endParaRPr lang="en-US" sz="1000" dirty="0"/>
                    </a:p>
                  </a:txBody>
                  <a:tcPr marL="9525" marR="9525" marT="9525" marB="0" anchor="ctr"/>
                </a:tc>
                <a:tc>
                  <a:txBody>
                    <a:bodyPr/>
                    <a:lstStyle/>
                    <a:p>
                      <a:pPr algn="ctr"/>
                      <a:r>
                        <a:rPr lang="en-US" sz="1000" dirty="0" smtClean="0"/>
                        <a:t>2.9</a:t>
                      </a:r>
                      <a:endParaRPr lang="en-US" sz="1000" dirty="0"/>
                    </a:p>
                  </a:txBody>
                  <a:tcPr marT="45719" marB="45719" anchor="ctr"/>
                </a:tc>
                <a:tc>
                  <a:txBody>
                    <a:bodyPr/>
                    <a:lstStyle/>
                    <a:p>
                      <a:pPr marL="0" marR="0" algn="ctr">
                        <a:lnSpc>
                          <a:spcPct val="115000"/>
                        </a:lnSpc>
                        <a:spcBef>
                          <a:spcPts val="0"/>
                        </a:spcBef>
                        <a:spcAft>
                          <a:spcPts val="0"/>
                        </a:spcAft>
                      </a:pPr>
                      <a:endParaRPr lang="en-US" sz="1000">
                        <a:effectLst/>
                        <a:latin typeface="Calibri"/>
                        <a:ea typeface="Calibri"/>
                        <a:cs typeface="Times New Roman"/>
                      </a:endParaRPr>
                    </a:p>
                  </a:txBody>
                  <a:tcPr marL="68117" marR="68117" marT="0" marB="0" anchor="b"/>
                </a:tc>
              </a:tr>
              <a:tr h="243837">
                <a:tc>
                  <a:txBody>
                    <a:bodyPr/>
                    <a:lstStyle/>
                    <a:p>
                      <a:pPr algn="ctr"/>
                      <a:r>
                        <a:rPr lang="en-US" sz="1000" dirty="0" smtClean="0"/>
                        <a:t>21</a:t>
                      </a:r>
                      <a:endParaRPr lang="en-US" sz="1000" dirty="0"/>
                    </a:p>
                  </a:txBody>
                  <a:tcPr marT="45719" marB="45719" anchor="ctr"/>
                </a:tc>
                <a:tc>
                  <a:txBody>
                    <a:bodyPr/>
                    <a:lstStyle/>
                    <a:p>
                      <a:pPr algn="ctr"/>
                      <a:r>
                        <a:rPr lang="en-US" sz="1000" dirty="0" smtClean="0"/>
                        <a:t>3.0</a:t>
                      </a:r>
                      <a:endParaRPr lang="en-US" sz="1000" dirty="0"/>
                    </a:p>
                  </a:txBody>
                  <a:tcPr marL="9525" marR="9525" marT="9525" marB="0" anchor="ctr"/>
                </a:tc>
                <a:tc>
                  <a:txBody>
                    <a:bodyPr/>
                    <a:lstStyle/>
                    <a:p>
                      <a:pPr marL="0" marR="0" algn="ctr">
                        <a:lnSpc>
                          <a:spcPct val="115000"/>
                        </a:lnSpc>
                        <a:spcBef>
                          <a:spcPts val="0"/>
                        </a:spcBef>
                        <a:spcAft>
                          <a:spcPts val="0"/>
                        </a:spcAft>
                      </a:pPr>
                      <a:endParaRPr lang="en-US" sz="1000" dirty="0">
                        <a:effectLst/>
                        <a:latin typeface="Calibri"/>
                        <a:ea typeface="Calibri"/>
                        <a:cs typeface="Times New Roman"/>
                      </a:endParaRPr>
                    </a:p>
                  </a:txBody>
                  <a:tcPr marL="68117" marR="68117" marT="0" marB="0" anchor="b"/>
                </a:tc>
                <a:tc>
                  <a:txBody>
                    <a:bodyPr/>
                    <a:lstStyle/>
                    <a:p>
                      <a:pPr marL="0" marR="0" algn="ctr">
                        <a:lnSpc>
                          <a:spcPct val="115000"/>
                        </a:lnSpc>
                        <a:spcBef>
                          <a:spcPts val="0"/>
                        </a:spcBef>
                        <a:spcAft>
                          <a:spcPts val="0"/>
                        </a:spcAft>
                      </a:pPr>
                      <a:endParaRPr lang="en-US" sz="1000" dirty="0">
                        <a:effectLst/>
                        <a:latin typeface="Calibri"/>
                        <a:ea typeface="Calibri"/>
                        <a:cs typeface="Times New Roman"/>
                      </a:endParaRPr>
                    </a:p>
                  </a:txBody>
                  <a:tcPr marL="68117" marR="68117" marT="0" marB="0" anchor="b"/>
                </a:tc>
              </a:tr>
              <a:tr h="243837">
                <a:tc>
                  <a:txBody>
                    <a:bodyPr/>
                    <a:lstStyle/>
                    <a:p>
                      <a:pPr algn="ctr"/>
                      <a:r>
                        <a:rPr lang="en-US" sz="1000" dirty="0" smtClean="0"/>
                        <a:t>22</a:t>
                      </a:r>
                      <a:endParaRPr lang="en-US" sz="1000" dirty="0"/>
                    </a:p>
                  </a:txBody>
                  <a:tcPr marT="45719" marB="45719" anchor="ctr"/>
                </a:tc>
                <a:tc>
                  <a:txBody>
                    <a:bodyPr/>
                    <a:lstStyle/>
                    <a:p>
                      <a:pPr algn="ctr"/>
                      <a:r>
                        <a:rPr lang="en-US" sz="1000" dirty="0" smtClean="0"/>
                        <a:t>3.4</a:t>
                      </a:r>
                      <a:endParaRPr lang="en-US" sz="1000" dirty="0"/>
                    </a:p>
                  </a:txBody>
                  <a:tcPr marL="9525" marR="9525" marT="9525" marB="0" anchor="ctr"/>
                </a:tc>
                <a:tc>
                  <a:txBody>
                    <a:bodyPr/>
                    <a:lstStyle/>
                    <a:p>
                      <a:pPr marL="0" marR="0" algn="ctr">
                        <a:lnSpc>
                          <a:spcPct val="115000"/>
                        </a:lnSpc>
                        <a:spcBef>
                          <a:spcPts val="0"/>
                        </a:spcBef>
                        <a:spcAft>
                          <a:spcPts val="0"/>
                        </a:spcAft>
                      </a:pPr>
                      <a:endParaRPr lang="en-US" sz="1000" dirty="0">
                        <a:effectLst/>
                        <a:latin typeface="Calibri"/>
                        <a:ea typeface="Calibri"/>
                        <a:cs typeface="Times New Roman"/>
                      </a:endParaRPr>
                    </a:p>
                  </a:txBody>
                  <a:tcPr marL="68117" marR="68117" marT="0" marB="0" anchor="b"/>
                </a:tc>
                <a:tc>
                  <a:txBody>
                    <a:bodyPr/>
                    <a:lstStyle/>
                    <a:p>
                      <a:pPr marL="0" marR="0" algn="ctr">
                        <a:lnSpc>
                          <a:spcPct val="115000"/>
                        </a:lnSpc>
                        <a:spcBef>
                          <a:spcPts val="0"/>
                        </a:spcBef>
                        <a:spcAft>
                          <a:spcPts val="0"/>
                        </a:spcAft>
                      </a:pPr>
                      <a:endParaRPr lang="en-US" sz="1000" dirty="0">
                        <a:effectLst/>
                        <a:latin typeface="Calibri"/>
                        <a:ea typeface="Calibri"/>
                        <a:cs typeface="Times New Roman"/>
                      </a:endParaRPr>
                    </a:p>
                  </a:txBody>
                  <a:tcPr marL="68117" marR="68117" marT="0" marB="0" anchor="b"/>
                </a:tc>
              </a:tr>
              <a:tr h="243837">
                <a:tc>
                  <a:txBody>
                    <a:bodyPr/>
                    <a:lstStyle/>
                    <a:p>
                      <a:pPr algn="ctr"/>
                      <a:r>
                        <a:rPr lang="en-US" sz="1000" dirty="0" smtClean="0"/>
                        <a:t>23</a:t>
                      </a:r>
                      <a:endParaRPr lang="en-US" sz="1000" dirty="0"/>
                    </a:p>
                  </a:txBody>
                  <a:tcPr marT="45719" marB="45719" anchor="ctr"/>
                </a:tc>
                <a:tc>
                  <a:txBody>
                    <a:bodyPr/>
                    <a:lstStyle/>
                    <a:p>
                      <a:pPr algn="ctr"/>
                      <a:r>
                        <a:rPr lang="en-US" sz="1000" dirty="0" smtClean="0"/>
                        <a:t>3.2</a:t>
                      </a:r>
                      <a:endParaRPr lang="en-US" sz="1000" dirty="0"/>
                    </a:p>
                  </a:txBody>
                  <a:tcPr marL="9525" marR="9525" marT="9525" marB="0" anchor="ctr"/>
                </a:tc>
                <a:tc>
                  <a:txBody>
                    <a:bodyPr/>
                    <a:lstStyle/>
                    <a:p>
                      <a:pPr marL="0" marR="0" algn="ctr">
                        <a:lnSpc>
                          <a:spcPct val="115000"/>
                        </a:lnSpc>
                        <a:spcBef>
                          <a:spcPts val="0"/>
                        </a:spcBef>
                        <a:spcAft>
                          <a:spcPts val="0"/>
                        </a:spcAft>
                      </a:pPr>
                      <a:endParaRPr lang="en-US" sz="1000" dirty="0">
                        <a:effectLst/>
                        <a:latin typeface="Calibri"/>
                        <a:ea typeface="Calibri"/>
                        <a:cs typeface="Times New Roman"/>
                      </a:endParaRPr>
                    </a:p>
                  </a:txBody>
                  <a:tcPr marL="68117" marR="68117" marT="0" marB="0" anchor="b"/>
                </a:tc>
                <a:tc>
                  <a:txBody>
                    <a:bodyPr/>
                    <a:lstStyle/>
                    <a:p>
                      <a:pPr marL="0" marR="0" algn="ctr">
                        <a:lnSpc>
                          <a:spcPct val="115000"/>
                        </a:lnSpc>
                        <a:spcBef>
                          <a:spcPts val="0"/>
                        </a:spcBef>
                        <a:spcAft>
                          <a:spcPts val="0"/>
                        </a:spcAft>
                      </a:pPr>
                      <a:endParaRPr lang="en-US" sz="1000" dirty="0">
                        <a:effectLst/>
                        <a:latin typeface="Calibri"/>
                        <a:ea typeface="Calibri"/>
                        <a:cs typeface="Times New Roman"/>
                      </a:endParaRPr>
                    </a:p>
                  </a:txBody>
                  <a:tcPr marL="68117" marR="68117" marT="0" marB="0" anchor="b"/>
                </a:tc>
              </a:tr>
              <a:tr h="243837">
                <a:tc>
                  <a:txBody>
                    <a:bodyPr/>
                    <a:lstStyle/>
                    <a:p>
                      <a:pPr algn="ctr"/>
                      <a:r>
                        <a:rPr lang="en-US" sz="1000" dirty="0" smtClean="0"/>
                        <a:t>24</a:t>
                      </a:r>
                      <a:endParaRPr lang="en-US" sz="1000" dirty="0"/>
                    </a:p>
                  </a:txBody>
                  <a:tcPr marT="45719" marB="45719" anchor="ctr"/>
                </a:tc>
                <a:tc>
                  <a:txBody>
                    <a:bodyPr/>
                    <a:lstStyle/>
                    <a:p>
                      <a:pPr algn="ctr"/>
                      <a:r>
                        <a:rPr lang="en-US" sz="1000" dirty="0" smtClean="0"/>
                        <a:t>2.6</a:t>
                      </a:r>
                      <a:endParaRPr lang="en-US" sz="1000" dirty="0"/>
                    </a:p>
                  </a:txBody>
                  <a:tcPr marL="9525" marR="9525" marT="9525" marB="0" anchor="ctr"/>
                </a:tc>
                <a:tc>
                  <a:txBody>
                    <a:bodyPr/>
                    <a:lstStyle/>
                    <a:p>
                      <a:pPr marL="0" marR="0" algn="ctr">
                        <a:lnSpc>
                          <a:spcPct val="115000"/>
                        </a:lnSpc>
                        <a:spcBef>
                          <a:spcPts val="0"/>
                        </a:spcBef>
                        <a:spcAft>
                          <a:spcPts val="0"/>
                        </a:spcAft>
                      </a:pPr>
                      <a:endParaRPr lang="en-US" sz="1000" dirty="0">
                        <a:effectLst/>
                        <a:latin typeface="Calibri"/>
                        <a:ea typeface="Calibri"/>
                        <a:cs typeface="Times New Roman"/>
                      </a:endParaRPr>
                    </a:p>
                  </a:txBody>
                  <a:tcPr marL="68117" marR="68117" marT="0" marB="0" anchor="b"/>
                </a:tc>
                <a:tc>
                  <a:txBody>
                    <a:bodyPr/>
                    <a:lstStyle/>
                    <a:p>
                      <a:pPr marL="0" marR="0" algn="ctr">
                        <a:lnSpc>
                          <a:spcPct val="115000"/>
                        </a:lnSpc>
                        <a:spcBef>
                          <a:spcPts val="0"/>
                        </a:spcBef>
                        <a:spcAft>
                          <a:spcPts val="0"/>
                        </a:spcAft>
                      </a:pPr>
                      <a:endParaRPr lang="en-US" sz="1000" dirty="0">
                        <a:effectLst/>
                        <a:latin typeface="Calibri"/>
                        <a:ea typeface="Calibri"/>
                        <a:cs typeface="Times New Roman"/>
                      </a:endParaRPr>
                    </a:p>
                  </a:txBody>
                  <a:tcPr marL="68117" marR="68117" marT="0" marB="0" anchor="b"/>
                </a:tc>
              </a:tr>
              <a:tr h="243837">
                <a:tc>
                  <a:txBody>
                    <a:bodyPr/>
                    <a:lstStyle/>
                    <a:p>
                      <a:pPr algn="ctr"/>
                      <a:r>
                        <a:rPr lang="en-US" sz="1000" b="1" dirty="0" smtClean="0"/>
                        <a:t>Mean</a:t>
                      </a:r>
                      <a:endParaRPr lang="en-US" sz="1000" b="1" dirty="0"/>
                    </a:p>
                  </a:txBody>
                  <a:tcPr marT="45719" marB="45719" anchor="ctr"/>
                </a:tc>
                <a:tc>
                  <a:txBody>
                    <a:bodyPr/>
                    <a:lstStyle/>
                    <a:p>
                      <a:pPr algn="ctr"/>
                      <a:r>
                        <a:rPr lang="en-US" sz="1000" b="1" dirty="0" smtClean="0"/>
                        <a:t>3.1</a:t>
                      </a:r>
                      <a:endParaRPr lang="en-US" sz="1000" b="1" dirty="0"/>
                    </a:p>
                  </a:txBody>
                  <a:tcPr marL="9525" marR="9525" marT="9525" marB="0" anchor="ctr"/>
                </a:tc>
                <a:tc>
                  <a:txBody>
                    <a:bodyPr/>
                    <a:lstStyle/>
                    <a:p>
                      <a:pPr algn="ctr"/>
                      <a:r>
                        <a:rPr lang="en-US" sz="1000" b="1" dirty="0" smtClean="0"/>
                        <a:t>3.1</a:t>
                      </a:r>
                      <a:endParaRPr lang="en-US" sz="1000" b="1" dirty="0"/>
                    </a:p>
                  </a:txBody>
                  <a:tcPr marT="45719" marB="45719" anchor="ctr"/>
                </a:tc>
                <a:tc>
                  <a:txBody>
                    <a:bodyPr/>
                    <a:lstStyle/>
                    <a:p>
                      <a:pPr algn="ctr"/>
                      <a:r>
                        <a:rPr lang="en-US" sz="1000" b="1" dirty="0" smtClean="0"/>
                        <a:t>2.9</a:t>
                      </a:r>
                      <a:endParaRPr lang="en-US" sz="1000" b="1" dirty="0"/>
                    </a:p>
                  </a:txBody>
                  <a:tcPr marT="45719" marB="45719" anchor="ctr"/>
                </a:tc>
              </a:tr>
            </a:tbl>
          </a:graphicData>
        </a:graphic>
      </p:graphicFrame>
      <p:sp>
        <p:nvSpPr>
          <p:cNvPr id="6" name="Footer Placeholder 5"/>
          <p:cNvSpPr>
            <a:spLocks noGrp="1"/>
          </p:cNvSpPr>
          <p:nvPr>
            <p:ph type="ftr" sz="quarter" idx="11"/>
          </p:nvPr>
        </p:nvSpPr>
        <p:spPr/>
        <p:txBody>
          <a:bodyPr/>
          <a:lstStyle/>
          <a:p>
            <a:pPr>
              <a:defRPr/>
            </a:pPr>
            <a:r>
              <a:rPr lang="en-US" smtClean="0"/>
              <a:t>Air Resources Laboratory</a:t>
            </a:r>
            <a:endParaRPr lang="en-US"/>
          </a:p>
        </p:txBody>
      </p:sp>
      <p:sp>
        <p:nvSpPr>
          <p:cNvPr id="7" name="Slide Number Placeholder 6"/>
          <p:cNvSpPr>
            <a:spLocks noGrp="1"/>
          </p:cNvSpPr>
          <p:nvPr>
            <p:ph type="sldNum" sz="quarter" idx="12"/>
          </p:nvPr>
        </p:nvSpPr>
        <p:spPr/>
        <p:txBody>
          <a:bodyPr/>
          <a:lstStyle/>
          <a:p>
            <a:pPr>
              <a:defRPr/>
            </a:pPr>
            <a:fld id="{14E6E264-8AA7-4D2E-BCAC-855407B1D9F8}" type="slidenum">
              <a:rPr lang="en-US" smtClean="0"/>
              <a:pPr>
                <a:defRPr/>
              </a:pPr>
              <a:t>95</a:t>
            </a:fld>
            <a:endParaRPr lang="en-US" dirty="0"/>
          </a:p>
        </p:txBody>
      </p:sp>
      <p:sp>
        <p:nvSpPr>
          <p:cNvPr id="56462" name="Rectangle 2"/>
          <p:cNvSpPr>
            <a:spLocks noChangeArrowheads="1"/>
          </p:cNvSpPr>
          <p:nvPr/>
        </p:nvSpPr>
        <p:spPr bwMode="auto">
          <a:xfrm>
            <a:off x="1447800" y="254000"/>
            <a:ext cx="6096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3200"/>
              <a:t>Dispersion Model Ensembles</a:t>
            </a:r>
            <a:br>
              <a:rPr lang="en-US" altLang="en-US" sz="3200"/>
            </a:br>
            <a:r>
              <a:rPr lang="en-US" altLang="en-US" sz="2400"/>
              <a:t>CAPTEX #2 Ensemble Performance</a:t>
            </a:r>
          </a:p>
        </p:txBody>
      </p:sp>
      <p:sp>
        <p:nvSpPr>
          <p:cNvPr id="4" name="TextBox 3"/>
          <p:cNvSpPr txBox="1"/>
          <p:nvPr/>
        </p:nvSpPr>
        <p:spPr>
          <a:xfrm>
            <a:off x="381000" y="1524000"/>
            <a:ext cx="4343400" cy="3970338"/>
          </a:xfrm>
          <a:prstGeom prst="rect">
            <a:avLst/>
          </a:prstGeom>
          <a:noFill/>
        </p:spPr>
        <p:txBody>
          <a:bodyPr>
            <a:spAutoFit/>
          </a:bodyPr>
          <a:lstStyle/>
          <a:p>
            <a:pPr marL="285750" indent="-285750">
              <a:buFont typeface="Arial" panose="020B0604020202020204" pitchFamily="34" charset="0"/>
              <a:buChar char="•"/>
              <a:defRPr/>
            </a:pPr>
            <a:r>
              <a:rPr lang="en-US" dirty="0"/>
              <a:t>Shown at right are the RANKS by member for the WRF ensemble, the HYSPLIT physics and meteorological data ensembles</a:t>
            </a:r>
          </a:p>
          <a:p>
            <a:pPr>
              <a:defRPr/>
            </a:pPr>
            <a:endParaRPr lang="en-US" dirty="0"/>
          </a:p>
          <a:p>
            <a:pPr marL="285750" indent="-285750">
              <a:buFont typeface="Arial" panose="020B0604020202020204" pitchFamily="34" charset="0"/>
              <a:buChar char="•"/>
              <a:defRPr/>
            </a:pPr>
            <a:r>
              <a:rPr lang="en-US" dirty="0"/>
              <a:t>The largest range in performance is for the meteorological grid ensemble</a:t>
            </a:r>
          </a:p>
          <a:p>
            <a:pPr>
              <a:defRPr/>
            </a:pPr>
            <a:endParaRPr lang="en-US" dirty="0"/>
          </a:p>
          <a:p>
            <a:pPr marL="285750" indent="-285750">
              <a:buFont typeface="Arial" panose="020B0604020202020204" pitchFamily="34" charset="0"/>
              <a:buChar char="•"/>
              <a:defRPr/>
            </a:pPr>
            <a:r>
              <a:rPr lang="en-US" dirty="0"/>
              <a:t>The best performing member came from the WRF ensemble</a:t>
            </a:r>
          </a:p>
          <a:p>
            <a:pPr>
              <a:defRPr/>
            </a:pPr>
            <a:endParaRPr lang="en-US" dirty="0"/>
          </a:p>
          <a:p>
            <a:pPr marL="285750" indent="-285750">
              <a:buFont typeface="Arial" panose="020B0604020202020204" pitchFamily="34" charset="0"/>
              <a:buChar char="•"/>
              <a:defRPr/>
            </a:pPr>
            <a:r>
              <a:rPr lang="en-US" dirty="0"/>
              <a:t>In no case did the all member ensemble mean performance exceed that of the best member!</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609600" y="228600"/>
            <a:ext cx="8229600" cy="990600"/>
          </a:xfrm>
        </p:spPr>
        <p:txBody>
          <a:bodyPr/>
          <a:lstStyle/>
          <a:p>
            <a:pPr algn="ctr" eaLnBrk="1" hangingPunct="1"/>
            <a:r>
              <a:rPr lang="en-US" altLang="en-US" sz="3200" smtClean="0"/>
              <a:t>Dispersion Model Ensembles</a:t>
            </a:r>
            <a:br>
              <a:rPr lang="en-US" altLang="en-US" sz="3200" smtClean="0"/>
            </a:br>
            <a:r>
              <a:rPr lang="en-US" altLang="en-US" sz="2400" smtClean="0"/>
              <a:t>Evaluation Procedures</a:t>
            </a:r>
          </a:p>
        </p:txBody>
      </p:sp>
      <p:sp>
        <p:nvSpPr>
          <p:cNvPr id="57347" name="Content Placeholder 2"/>
          <p:cNvSpPr>
            <a:spLocks noGrp="1"/>
          </p:cNvSpPr>
          <p:nvPr>
            <p:ph idx="1"/>
          </p:nvPr>
        </p:nvSpPr>
        <p:spPr bwMode="auto">
          <a:xfrm>
            <a:off x="838200" y="1371600"/>
            <a:ext cx="8229600" cy="43894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000" smtClean="0"/>
              <a:t>Issues</a:t>
            </a:r>
          </a:p>
          <a:p>
            <a:pPr lvl="1" eaLnBrk="1" hangingPunct="1"/>
            <a:r>
              <a:rPr lang="en-US" altLang="en-US" sz="1800" smtClean="0"/>
              <a:t>Determining the optimum number of multi-model members and/or individual model physical features to vary is the primary difficulty to overcome when constructing ensembles</a:t>
            </a:r>
          </a:p>
          <a:p>
            <a:pPr lvl="1" eaLnBrk="1" hangingPunct="1"/>
            <a:r>
              <a:rPr lang="en-US" altLang="en-US" sz="1800" smtClean="0"/>
              <a:t>In general, any ensemble might contain redundant information that overemphasizes certain transport and dispersion features suggests using a reduced ensemble over an “all-member” mean </a:t>
            </a:r>
          </a:p>
          <a:p>
            <a:pPr lvl="1" eaLnBrk="1" hangingPunct="1"/>
            <a:r>
              <a:rPr lang="en-US" altLang="en-US" sz="1800" smtClean="0"/>
              <a:t>Reducing member redundancy reduces the chance that the mean result is biased toward an unrepresentative group of members</a:t>
            </a:r>
          </a:p>
          <a:p>
            <a:pPr eaLnBrk="1" hangingPunct="1"/>
            <a:r>
              <a:rPr lang="en-US" altLang="en-US" sz="2000" smtClean="0"/>
              <a:t>Including Observations</a:t>
            </a:r>
          </a:p>
          <a:p>
            <a:pPr lvl="1" eaLnBrk="1" hangingPunct="1"/>
            <a:r>
              <a:rPr lang="en-US" altLang="en-US" sz="1800" smtClean="0"/>
              <a:t>Minimize Mean Square Error {accuracy – diversity}</a:t>
            </a:r>
          </a:p>
          <a:p>
            <a:pPr lvl="1" eaLnBrk="1" hangingPunct="1"/>
            <a:r>
              <a:rPr lang="en-US" altLang="en-US" sz="1800" smtClean="0"/>
              <a:t>Optimal use of reduced ensemble is to improve forecasts</a:t>
            </a:r>
          </a:p>
          <a:p>
            <a:pPr lvl="1" eaLnBrk="1" hangingPunct="1"/>
            <a:r>
              <a:rPr lang="en-US" altLang="en-US" sz="1800" smtClean="0"/>
              <a:t>Can be applied in a sequence of data assimilation – forecast cycles</a:t>
            </a:r>
          </a:p>
        </p:txBody>
      </p:sp>
      <p:sp>
        <p:nvSpPr>
          <p:cNvPr id="4" name="Date Placeholder 3"/>
          <p:cNvSpPr>
            <a:spLocks noGrp="1"/>
          </p:cNvSpPr>
          <p:nvPr>
            <p:ph type="dt" sz="quarter" idx="10"/>
          </p:nvPr>
        </p:nvSpPr>
        <p:spPr/>
        <p:txBody>
          <a:bodyPr/>
          <a:lstStyle/>
          <a:p>
            <a:pPr>
              <a:defRPr/>
            </a:pPr>
            <a:r>
              <a:rPr lang="en-US" smtClean="0">
                <a:solidFill>
                  <a:srgbClr val="04617B">
                    <a:shade val="90000"/>
                  </a:srgbClr>
                </a:solidFill>
              </a:rPr>
              <a:t>8/13/2015</a:t>
            </a:r>
            <a:endParaRPr lang="en-US" dirty="0">
              <a:solidFill>
                <a:srgbClr val="04617B">
                  <a:shade val="90000"/>
                </a:srgbClr>
              </a:solidFill>
            </a:endParaRPr>
          </a:p>
        </p:txBody>
      </p:sp>
      <p:sp>
        <p:nvSpPr>
          <p:cNvPr id="2" name="Footer Placeholder 1"/>
          <p:cNvSpPr>
            <a:spLocks noGrp="1"/>
          </p:cNvSpPr>
          <p:nvPr>
            <p:ph type="ftr" sz="quarter" idx="11"/>
          </p:nvPr>
        </p:nvSpPr>
        <p:spPr/>
        <p:txBody>
          <a:bodyPr/>
          <a:lstStyle/>
          <a:p>
            <a:pPr>
              <a:defRPr/>
            </a:pPr>
            <a:r>
              <a:rPr lang="en-US" smtClean="0"/>
              <a:t>Air Resources Laboratory</a:t>
            </a:r>
            <a:endParaRPr lang="en-US"/>
          </a:p>
        </p:txBody>
      </p:sp>
      <p:sp>
        <p:nvSpPr>
          <p:cNvPr id="3" name="Slide Number Placeholder 2"/>
          <p:cNvSpPr>
            <a:spLocks noGrp="1"/>
          </p:cNvSpPr>
          <p:nvPr>
            <p:ph type="sldNum" sz="quarter" idx="12"/>
          </p:nvPr>
        </p:nvSpPr>
        <p:spPr/>
        <p:txBody>
          <a:bodyPr/>
          <a:lstStyle/>
          <a:p>
            <a:pPr>
              <a:defRPr/>
            </a:pPr>
            <a:fld id="{C25D8F43-8291-44F0-A9E3-2081C9B7DEAB}" type="slidenum">
              <a:rPr lang="en-US" smtClean="0"/>
              <a:pPr>
                <a:defRPr/>
              </a:pPr>
              <a:t>96</a:t>
            </a:fld>
            <a:endParaRPr lang="en-US"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533400" y="304800"/>
            <a:ext cx="8229600" cy="685800"/>
          </a:xfrm>
        </p:spPr>
        <p:txBody>
          <a:bodyPr/>
          <a:lstStyle/>
          <a:p>
            <a:pPr algn="ctr" eaLnBrk="1" hangingPunct="1"/>
            <a:r>
              <a:rPr lang="en-US" altLang="en-US" sz="3200" smtClean="0"/>
              <a:t>Dispersion Model Ensembles</a:t>
            </a:r>
            <a:r>
              <a:rPr lang="en-US" altLang="en-US" smtClean="0"/>
              <a:t/>
            </a:r>
            <a:br>
              <a:rPr lang="en-US" altLang="en-US" smtClean="0"/>
            </a:br>
            <a:r>
              <a:rPr lang="en-US" altLang="en-US" sz="2400" smtClean="0"/>
              <a:t>Reduction Techniques</a:t>
            </a:r>
          </a:p>
        </p:txBody>
      </p:sp>
      <p:sp>
        <p:nvSpPr>
          <p:cNvPr id="58371" name="Content Placeholder 2"/>
          <p:cNvSpPr>
            <a:spLocks noGrp="1"/>
          </p:cNvSpPr>
          <p:nvPr>
            <p:ph idx="1"/>
          </p:nvPr>
        </p:nvSpPr>
        <p:spPr bwMode="auto">
          <a:xfrm>
            <a:off x="990600" y="1295400"/>
            <a:ext cx="7391400" cy="3962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000" smtClean="0"/>
              <a:t>Solazzo and Galmarini (2014) demonstrated that an ensemble can be reduced by optimizing the skills of the mean taken among all the possible subsets of ensemble members.</a:t>
            </a:r>
          </a:p>
          <a:p>
            <a:pPr eaLnBrk="1" hangingPunct="1"/>
            <a:r>
              <a:rPr lang="en-US" altLang="en-US" sz="2000" smtClean="0"/>
              <a:t>Calculate the average of all the possible model combinations composed by an increasing number of sub ensemble members up to 24 and estimate their MSE</a:t>
            </a:r>
          </a:p>
          <a:p>
            <a:pPr eaLnBrk="1" hangingPunct="1"/>
            <a:r>
              <a:rPr lang="en-US" altLang="en-US" sz="2000" smtClean="0"/>
              <a:t>if M is the total number of ensemble members (i.e. 24) and n is the number of sub ensemble members, then the number of possible combinations is given by M!/(n!*(M-n)!). 276 pairs, 2024 trios, 10626 quartets….</a:t>
            </a:r>
          </a:p>
        </p:txBody>
      </p:sp>
      <p:sp>
        <p:nvSpPr>
          <p:cNvPr id="4" name="Date Placeholder 3"/>
          <p:cNvSpPr>
            <a:spLocks noGrp="1"/>
          </p:cNvSpPr>
          <p:nvPr>
            <p:ph type="dt" sz="quarter" idx="10"/>
          </p:nvPr>
        </p:nvSpPr>
        <p:spPr/>
        <p:txBody>
          <a:bodyPr/>
          <a:lstStyle/>
          <a:p>
            <a:pPr>
              <a:defRPr/>
            </a:pPr>
            <a:r>
              <a:rPr lang="en-US" smtClean="0"/>
              <a:t>8/13/2015</a:t>
            </a:r>
            <a:endParaRPr lang="en-US" dirty="0"/>
          </a:p>
        </p:txBody>
      </p:sp>
      <p:sp>
        <p:nvSpPr>
          <p:cNvPr id="2" name="Footer Placeholder 1"/>
          <p:cNvSpPr>
            <a:spLocks noGrp="1"/>
          </p:cNvSpPr>
          <p:nvPr>
            <p:ph type="ftr" sz="quarter" idx="11"/>
          </p:nvPr>
        </p:nvSpPr>
        <p:spPr/>
        <p:txBody>
          <a:bodyPr/>
          <a:lstStyle/>
          <a:p>
            <a:pPr>
              <a:defRPr/>
            </a:pPr>
            <a:r>
              <a:rPr lang="en-US" smtClean="0"/>
              <a:t>Air Resources Laboratory</a:t>
            </a:r>
            <a:endParaRPr lang="en-US"/>
          </a:p>
        </p:txBody>
      </p:sp>
      <p:sp>
        <p:nvSpPr>
          <p:cNvPr id="3" name="Slide Number Placeholder 2"/>
          <p:cNvSpPr>
            <a:spLocks noGrp="1"/>
          </p:cNvSpPr>
          <p:nvPr>
            <p:ph type="sldNum" sz="quarter" idx="12"/>
          </p:nvPr>
        </p:nvSpPr>
        <p:spPr/>
        <p:txBody>
          <a:bodyPr/>
          <a:lstStyle/>
          <a:p>
            <a:pPr>
              <a:defRPr/>
            </a:pPr>
            <a:fld id="{381D87DF-4EF6-43EE-ACCB-294EABFCC31D}" type="slidenum">
              <a:rPr lang="en-US" smtClean="0"/>
              <a:pPr>
                <a:defRPr/>
              </a:pPr>
              <a:t>97</a:t>
            </a:fld>
            <a:endParaRPr lang="en-US"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5"/>
          <p:cNvSpPr>
            <a:spLocks noGrp="1"/>
          </p:cNvSpPr>
          <p:nvPr>
            <p:ph type="title"/>
          </p:nvPr>
        </p:nvSpPr>
        <p:spPr>
          <a:xfrm>
            <a:off x="1143000" y="304800"/>
            <a:ext cx="7772400" cy="990600"/>
          </a:xfrm>
        </p:spPr>
        <p:txBody>
          <a:bodyPr/>
          <a:lstStyle/>
          <a:p>
            <a:pPr algn="ctr" eaLnBrk="1" hangingPunct="1"/>
            <a:r>
              <a:rPr lang="en-US" altLang="en-US" sz="3200" smtClean="0"/>
              <a:t>Dispersion Model Ensembles</a:t>
            </a:r>
            <a:r>
              <a:rPr lang="en-US" altLang="en-US" smtClean="0"/>
              <a:t/>
            </a:r>
            <a:br>
              <a:rPr lang="en-US" altLang="en-US" smtClean="0"/>
            </a:br>
            <a:r>
              <a:rPr lang="en-US" altLang="en-US" sz="2400" smtClean="0"/>
              <a:t>Reduction using the Minimum MSE</a:t>
            </a:r>
          </a:p>
        </p:txBody>
      </p:sp>
      <p:sp>
        <p:nvSpPr>
          <p:cNvPr id="2" name="Date Placeholder 1"/>
          <p:cNvSpPr>
            <a:spLocks noGrp="1"/>
          </p:cNvSpPr>
          <p:nvPr>
            <p:ph type="dt" sz="quarter" idx="10"/>
          </p:nvPr>
        </p:nvSpPr>
        <p:spPr/>
        <p:txBody>
          <a:bodyPr/>
          <a:lstStyle/>
          <a:p>
            <a:pPr>
              <a:defRPr/>
            </a:pPr>
            <a:r>
              <a:rPr lang="en-US" smtClean="0"/>
              <a:t>8/13/2015</a:t>
            </a:r>
            <a:endParaRPr lang="en-US" dirty="0"/>
          </a:p>
        </p:txBody>
      </p:sp>
      <p:pic>
        <p:nvPicPr>
          <p:cNvPr id="593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524000"/>
            <a:ext cx="7239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p:cNvSpPr>
            <a:spLocks noGrp="1"/>
          </p:cNvSpPr>
          <p:nvPr>
            <p:ph type="ftr" sz="quarter" idx="11"/>
          </p:nvPr>
        </p:nvSpPr>
        <p:spPr/>
        <p:txBody>
          <a:bodyPr/>
          <a:lstStyle/>
          <a:p>
            <a:pPr>
              <a:defRPr/>
            </a:pPr>
            <a:r>
              <a:rPr lang="es-ES"/>
              <a:t>Air Resources Laboratory</a:t>
            </a:r>
          </a:p>
        </p:txBody>
      </p:sp>
      <p:sp>
        <p:nvSpPr>
          <p:cNvPr id="6" name="Slide Number Placeholder 5"/>
          <p:cNvSpPr>
            <a:spLocks noGrp="1"/>
          </p:cNvSpPr>
          <p:nvPr>
            <p:ph type="sldNum" sz="quarter" idx="12"/>
          </p:nvPr>
        </p:nvSpPr>
        <p:spPr/>
        <p:txBody>
          <a:bodyPr/>
          <a:lstStyle/>
          <a:p>
            <a:pPr>
              <a:defRPr/>
            </a:pPr>
            <a:fld id="{55ABC9AA-C6F8-46C9-BE92-FB04CB5E1AAE}" type="slidenum">
              <a:rPr lang="es-ES" smtClean="0"/>
              <a:pPr>
                <a:defRPr/>
              </a:pPr>
              <a:t>98</a:t>
            </a:fld>
            <a:endParaRPr lang="es-ES"/>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r>
              <a:rPr lang="en-US" smtClean="0"/>
              <a:t>8/13/2015</a:t>
            </a:r>
            <a:endParaRPr lang="en-US" dirty="0"/>
          </a:p>
        </p:txBody>
      </p:sp>
      <p:sp>
        <p:nvSpPr>
          <p:cNvPr id="5" name="Footer Placeholder 4"/>
          <p:cNvSpPr>
            <a:spLocks noGrp="1"/>
          </p:cNvSpPr>
          <p:nvPr>
            <p:ph type="ftr" sz="quarter" idx="11"/>
          </p:nvPr>
        </p:nvSpPr>
        <p:spPr/>
        <p:txBody>
          <a:bodyPr/>
          <a:lstStyle/>
          <a:p>
            <a:pPr>
              <a:defRPr/>
            </a:pPr>
            <a:r>
              <a:rPr lang="en-US" smtClean="0"/>
              <a:t>Air Resources Laboratory</a:t>
            </a:r>
            <a:endParaRPr lang="en-US"/>
          </a:p>
        </p:txBody>
      </p:sp>
      <p:sp>
        <p:nvSpPr>
          <p:cNvPr id="6" name="Slide Number Placeholder 5"/>
          <p:cNvSpPr>
            <a:spLocks noGrp="1"/>
          </p:cNvSpPr>
          <p:nvPr>
            <p:ph type="sldNum" sz="quarter" idx="12"/>
          </p:nvPr>
        </p:nvSpPr>
        <p:spPr/>
        <p:txBody>
          <a:bodyPr/>
          <a:lstStyle/>
          <a:p>
            <a:pPr>
              <a:defRPr/>
            </a:pPr>
            <a:fld id="{9B4758F1-91F1-4CB6-8E48-E4EA7EB7FA22}" type="slidenum">
              <a:rPr lang="en-US" smtClean="0"/>
              <a:pPr>
                <a:defRPr/>
              </a:pPr>
              <a:t>99</a:t>
            </a:fld>
            <a:endParaRPr lang="en-US" dirty="0"/>
          </a:p>
        </p:txBody>
      </p:sp>
      <p:graphicFrame>
        <p:nvGraphicFramePr>
          <p:cNvPr id="60421" name="Object 4"/>
          <p:cNvGraphicFramePr>
            <a:graphicFrameLocks noChangeAspect="1"/>
          </p:cNvGraphicFramePr>
          <p:nvPr/>
        </p:nvGraphicFramePr>
        <p:xfrm>
          <a:off x="2282825" y="1325563"/>
          <a:ext cx="4651375" cy="5151437"/>
        </p:xfrm>
        <a:graphic>
          <a:graphicData uri="http://schemas.openxmlformats.org/presentationml/2006/ole">
            <mc:AlternateContent xmlns:mc="http://schemas.openxmlformats.org/markup-compatibility/2006">
              <mc:Choice xmlns:v="urn:schemas-microsoft-com:vml" Requires="v">
                <p:oleObj spid="_x0000_s60456" name="Macro-Enabled Worksheet" r:id="rId5" imgW="3371799" imgH="3733830" progId="Excel.SheetMacroEnabled.12">
                  <p:embed/>
                </p:oleObj>
              </mc:Choice>
              <mc:Fallback>
                <p:oleObj name="Macro-Enabled Worksheet" r:id="rId5" imgW="3371799" imgH="3733830" progId="Excel.SheetMacroEnabled.12">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2825" y="1325563"/>
                        <a:ext cx="4651375" cy="515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0422" name="Rectangle 7"/>
          <p:cNvSpPr>
            <a:spLocks noChangeArrowheads="1"/>
          </p:cNvSpPr>
          <p:nvPr/>
        </p:nvSpPr>
        <p:spPr bwMode="auto">
          <a:xfrm>
            <a:off x="1143000" y="152400"/>
            <a:ext cx="6934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3200"/>
              <a:t>Dispersion Model Ensembles</a:t>
            </a:r>
            <a:br>
              <a:rPr lang="en-US" altLang="en-US" sz="3200"/>
            </a:br>
            <a:r>
              <a:rPr lang="en-US" altLang="en-US" sz="2400"/>
              <a:t>Reduction Results</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2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3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4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5.xml><?xml version="1.0" encoding="utf-8"?>
<a:theme xmlns:a="http://schemas.openxmlformats.org/drawingml/2006/main" name="5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6.xml><?xml version="1.0" encoding="utf-8"?>
<a:theme xmlns:a="http://schemas.openxmlformats.org/drawingml/2006/main" name="6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7.xml><?xml version="1.0" encoding="utf-8"?>
<a:theme xmlns:a="http://schemas.openxmlformats.org/drawingml/2006/main" name="7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8.xml><?xml version="1.0" encoding="utf-8"?>
<a:theme xmlns:a="http://schemas.openxmlformats.org/drawingml/2006/main" name="Flow">
  <a:themeElements>
    <a:clrScheme name="Custom 1">
      <a:dk1>
        <a:sysClr val="windowText" lastClr="000000"/>
      </a:dk1>
      <a:lt1>
        <a:sysClr val="window" lastClr="FFFFFF"/>
      </a:lt1>
      <a:dk2>
        <a:srgbClr val="009DD9"/>
      </a:dk2>
      <a:lt2>
        <a:srgbClr val="DBF5F9"/>
      </a:lt2>
      <a:accent1>
        <a:srgbClr val="0F6FC6"/>
      </a:accent1>
      <a:accent2>
        <a:srgbClr val="009DD9"/>
      </a:accent2>
      <a:accent3>
        <a:srgbClr val="0BD0D9"/>
      </a:accent3>
      <a:accent4>
        <a:srgbClr val="0B5394"/>
      </a:accent4>
      <a:accent5>
        <a:srgbClr val="59A9F2"/>
      </a:accent5>
      <a:accent6>
        <a:srgbClr val="7CCA62"/>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009DD9"/>
    </a:dk2>
    <a:lt2>
      <a:srgbClr val="DBF5F9"/>
    </a:lt2>
    <a:accent1>
      <a:srgbClr val="0F6FC6"/>
    </a:accent1>
    <a:accent2>
      <a:srgbClr val="009DD9"/>
    </a:accent2>
    <a:accent3>
      <a:srgbClr val="0BD0D9"/>
    </a:accent3>
    <a:accent4>
      <a:srgbClr val="0B5394"/>
    </a:accent4>
    <a:accent5>
      <a:srgbClr val="59A9F2"/>
    </a:accent5>
    <a:accent6>
      <a:srgbClr val="7CCA62"/>
    </a:accent6>
    <a:hlink>
      <a:srgbClr val="E2D700"/>
    </a:hlink>
    <a:folHlink>
      <a:srgbClr val="85DFD0"/>
    </a:folHlink>
  </a:clrScheme>
</a:themeOverride>
</file>

<file path=ppt/theme/themeOverride2.xml><?xml version="1.0" encoding="utf-8"?>
<a:themeOverride xmlns:a="http://schemas.openxmlformats.org/drawingml/2006/main">
  <a:clrScheme name="Custom 1">
    <a:dk1>
      <a:sysClr val="windowText" lastClr="000000"/>
    </a:dk1>
    <a:lt1>
      <a:sysClr val="window" lastClr="FFFFFF"/>
    </a:lt1>
    <a:dk2>
      <a:srgbClr val="009DD9"/>
    </a:dk2>
    <a:lt2>
      <a:srgbClr val="DBF5F9"/>
    </a:lt2>
    <a:accent1>
      <a:srgbClr val="0F6FC6"/>
    </a:accent1>
    <a:accent2>
      <a:srgbClr val="009DD9"/>
    </a:accent2>
    <a:accent3>
      <a:srgbClr val="0BD0D9"/>
    </a:accent3>
    <a:accent4>
      <a:srgbClr val="0B5394"/>
    </a:accent4>
    <a:accent5>
      <a:srgbClr val="59A9F2"/>
    </a:accent5>
    <a:accent6>
      <a:srgbClr val="7CCA62"/>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Flow</Template>
  <TotalTime>66491</TotalTime>
  <Words>13825</Words>
  <Application>Microsoft Office PowerPoint</Application>
  <PresentationFormat>On-screen Show (4:3)</PresentationFormat>
  <Paragraphs>1443</Paragraphs>
  <Slides>103</Slides>
  <Notes>66</Notes>
  <HiddenSlides>0</HiddenSlides>
  <MMClips>0</MMClips>
  <ScaleCrop>false</ScaleCrop>
  <HeadingPairs>
    <vt:vector size="6" baseType="variant">
      <vt:variant>
        <vt:lpstr>Theme</vt:lpstr>
      </vt:variant>
      <vt:variant>
        <vt:i4>8</vt:i4>
      </vt:variant>
      <vt:variant>
        <vt:lpstr>Embedded OLE Servers</vt:lpstr>
      </vt:variant>
      <vt:variant>
        <vt:i4>1</vt:i4>
      </vt:variant>
      <vt:variant>
        <vt:lpstr>Slide Titles</vt:lpstr>
      </vt:variant>
      <vt:variant>
        <vt:i4>103</vt:i4>
      </vt:variant>
    </vt:vector>
  </HeadingPairs>
  <TitlesOfParts>
    <vt:vector size="112" baseType="lpstr">
      <vt:lpstr>1_Flow</vt:lpstr>
      <vt:lpstr>2_Flow</vt:lpstr>
      <vt:lpstr>3_Flow</vt:lpstr>
      <vt:lpstr>4_Flow</vt:lpstr>
      <vt:lpstr>5_Flow</vt:lpstr>
      <vt:lpstr>6_Flow</vt:lpstr>
      <vt:lpstr>7_Flow</vt:lpstr>
      <vt:lpstr>Flow</vt:lpstr>
      <vt:lpstr>Macro-Enabled Worksheet</vt:lpstr>
      <vt:lpstr>The HYSPLIT model</vt:lpstr>
      <vt:lpstr>PowerPoint Presentation</vt:lpstr>
      <vt:lpstr>PowerPoint Presentation</vt:lpstr>
      <vt:lpstr>Back Trajectory Analysis – Episodes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Hand drawn trajectories: 1949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Model Evaluation Data Archive of Tracer Experiments and Meteorology</vt:lpstr>
      <vt:lpstr>HYSPLIT1: 1500 km Verification</vt:lpstr>
      <vt:lpstr>Model Evaluation Cross-Appalachian Tracer Experiment (CAPTEX)</vt:lpstr>
      <vt:lpstr>Model Evaluation CAPTEX Average Concentration from HYSPLIT</vt:lpstr>
      <vt:lpstr>Model Evaluation CAPTEX: Release #2 Model Performance</vt:lpstr>
      <vt:lpstr>PowerPoint Presentation</vt:lpstr>
      <vt:lpstr>PowerPoint Presentation</vt:lpstr>
      <vt:lpstr>HYSPLIT4: Current Applications</vt:lpstr>
      <vt:lpstr>Emergency Response Fukushima Local Deposition Verification</vt:lpstr>
      <vt:lpstr>PowerPoint Presentation</vt:lpstr>
      <vt:lpstr>Emergency Response Fukushima Global Concentrations Verification</vt:lpstr>
      <vt:lpstr>Emergency Response Chemical Releases</vt:lpstr>
      <vt:lpstr>Emergency Response Volcanic Eruptions</vt:lpstr>
      <vt:lpstr>Decision Support  Real-time Environmental Applications and Display sYstem</vt:lpstr>
      <vt:lpstr>Air Quality Source-Receptor Analysis: Expansion to Mercury</vt:lpstr>
      <vt:lpstr>PowerPoint Presentation</vt:lpstr>
      <vt:lpstr>HYSPLIT4: Some of the Research in Progress</vt:lpstr>
      <vt:lpstr>PowerPoint Presentation</vt:lpstr>
      <vt:lpstr>PowerPoint Presentation</vt:lpstr>
      <vt:lpstr>PowerPoint Presentation</vt:lpstr>
      <vt:lpstr>PowerPoint Presentation</vt:lpstr>
      <vt:lpstr>HYSPLIT5?</vt:lpstr>
      <vt:lpstr>PowerPoint Presentation</vt:lpstr>
      <vt:lpstr>PowerPoint Presentation</vt:lpstr>
      <vt:lpstr>Hybrid Single Particle Lagrangian Integrated Trajectory Model</vt:lpstr>
      <vt:lpstr>A Brief History of Trajectory Analysis</vt:lpstr>
      <vt:lpstr>Computer Drawn Trajectories: 2015</vt:lpstr>
      <vt:lpstr>Calculated Trajectories with Dispersion MESODIFF</vt:lpstr>
      <vt:lpstr>Replication of MESODIFF using HYSPLIT</vt:lpstr>
      <vt:lpstr>Model (no name) with Puff Splitting: HYSPLIT1</vt:lpstr>
      <vt:lpstr>HYSPLIT1: 1500 km Verification</vt:lpstr>
      <vt:lpstr>HYSPLIT2: Continuous Puff Splitting and Merging</vt:lpstr>
      <vt:lpstr>HYSPLIT2 test: Norman, Oklahoma PFT</vt:lpstr>
      <vt:lpstr>HYSPLIT 2 test: CAPTEX  </vt:lpstr>
      <vt:lpstr>CAPTEX: Summary of Aircraft Results</vt:lpstr>
      <vt:lpstr>HYSPLIT3: Gridded Meteorological Data</vt:lpstr>
      <vt:lpstr>HYSPLIT3: Three-Month Average PFT Concentration</vt:lpstr>
      <vt:lpstr>PowerPoint Presentation</vt:lpstr>
      <vt:lpstr>(Evolving) Atmospheric Chemical Reaction Scheme for Mercury</vt:lpstr>
      <vt:lpstr>PowerPoint Presentation</vt:lpstr>
      <vt:lpstr>HYSPLIT3: Linear Chemistry</vt:lpstr>
      <vt:lpstr>SO2 Air Concentration Time Series</vt:lpstr>
      <vt:lpstr>HYSPLIT 3 for Semi-Volatile (SV) Pollutants</vt:lpstr>
      <vt:lpstr>PowerPoint Presentation</vt:lpstr>
      <vt:lpstr>HYSPLIT 4: Including 3D Particle Dispersion</vt:lpstr>
      <vt:lpstr>HYSPLIT4: Evolution since 1998</vt:lpstr>
      <vt:lpstr>HYSPLIT4: Basic Equations</vt:lpstr>
      <vt:lpstr>Emergency Response Chernobyl 137Cs Deposition</vt:lpstr>
      <vt:lpstr>Air Quality Dust from North Africa</vt:lpstr>
      <vt:lpstr>Dispersion Model Ensembles Standard with the HYSPLIT distribution</vt:lpstr>
      <vt:lpstr>PowerPoint Presentation</vt:lpstr>
      <vt:lpstr>PowerPoint Presentation</vt:lpstr>
      <vt:lpstr>Dispersion Model Ensembles Evaluation Procedures</vt:lpstr>
      <vt:lpstr>Dispersion Model Ensembles Reduction Techniques</vt:lpstr>
      <vt:lpstr>Dispersion Model Ensembles Reduction using the Minimum MSE</vt:lpstr>
      <vt:lpstr>PowerPoint Presentation</vt:lpstr>
      <vt:lpstr>PowerPoint Presentation</vt:lpstr>
      <vt:lpstr>Air Quality Fire Smoke</vt:lpstr>
      <vt:lpstr>Emergency Response Improvised Nuclear Devices</vt:lpstr>
      <vt:lpstr>Emergency Response Improvised Nuclear Devices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Roland Draxler;Ariel Stein</dc:creator>
  <cp:lastModifiedBy>Glenn Rolph</cp:lastModifiedBy>
  <cp:revision>3045</cp:revision>
  <dcterms:created xsi:type="dcterms:W3CDTF">2010-03-05T18:03:08Z</dcterms:created>
  <dcterms:modified xsi:type="dcterms:W3CDTF">2018-04-05T12:05:25Z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0x0101005D3C998A9F63674F9B1D7269A70FDE6B</vt:lpwstr>
  </property>
</Properties>
</file>