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6" r:id="rId3"/>
    <p:sldId id="264" r:id="rId4"/>
    <p:sldId id="272" r:id="rId5"/>
    <p:sldId id="273" r:id="rId6"/>
    <p:sldId id="275" r:id="rId7"/>
    <p:sldId id="274" r:id="rId8"/>
    <p:sldId id="293" r:id="rId9"/>
    <p:sldId id="284" r:id="rId10"/>
    <p:sldId id="277" r:id="rId11"/>
    <p:sldId id="276" r:id="rId12"/>
    <p:sldId id="265" r:id="rId13"/>
    <p:sldId id="266" r:id="rId14"/>
    <p:sldId id="271" r:id="rId15"/>
    <p:sldId id="302" r:id="rId16"/>
    <p:sldId id="301" r:id="rId17"/>
    <p:sldId id="296" r:id="rId18"/>
    <p:sldId id="297" r:id="rId19"/>
    <p:sldId id="286" r:id="rId20"/>
    <p:sldId id="285" r:id="rId21"/>
    <p:sldId id="257" r:id="rId22"/>
    <p:sldId id="294" r:id="rId23"/>
    <p:sldId id="281" r:id="rId24"/>
    <p:sldId id="300" r:id="rId25"/>
    <p:sldId id="295" r:id="rId26"/>
    <p:sldId id="283" r:id="rId27"/>
    <p:sldId id="298" r:id="rId28"/>
    <p:sldId id="279" r:id="rId29"/>
    <p:sldId id="267" r:id="rId30"/>
    <p:sldId id="268" r:id="rId31"/>
    <p:sldId id="269" r:id="rId32"/>
    <p:sldId id="270" r:id="rId33"/>
    <p:sldId id="299" r:id="rId34"/>
    <p:sldId id="288" r:id="rId35"/>
    <p:sldId id="289" r:id="rId36"/>
    <p:sldId id="290" r:id="rId37"/>
    <p:sldId id="291" r:id="rId38"/>
    <p:sldId id="2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ny Zinn" initials="SZ" lastIdx="1" clrIdx="0">
    <p:extLst>
      <p:ext uri="{19B8F6BF-5375-455C-9EA6-DF929625EA0E}">
        <p15:presenceInfo xmlns:p15="http://schemas.microsoft.com/office/powerpoint/2012/main" userId="Sonny Zi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1" d="100"/>
          <a:sy n="81" d="100"/>
        </p:scale>
        <p:origin x="564" y="78"/>
      </p:cViewPr>
      <p:guideLst>
        <p:guide orient="horz" pos="2160"/>
        <p:guide pos="2880"/>
      </p:guideLst>
    </p:cSldViewPr>
  </p:slideViewPr>
  <p:notesTextViewPr>
    <p:cViewPr>
      <p:scale>
        <a:sx n="1" d="1"/>
        <a:sy n="1" d="1"/>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28T12:57:09.895" idx="1">
    <p:pos x="3381" y="3838"/>
    <p:text>Check and remove this.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3EF03-E57C-4652-9758-50ACF6D215F9}" type="datetimeFigureOut">
              <a:rPr lang="en-US" smtClean="0"/>
              <a:t>10/28/2021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07593-F660-44D7-B291-C47A5A548F8B}" type="slidenum">
              <a:rPr lang="en-US" smtClean="0"/>
              <a:t>‹#›</a:t>
            </a:fld>
            <a:endParaRPr lang="en-US"/>
          </a:p>
        </p:txBody>
      </p:sp>
    </p:spTree>
    <p:extLst>
      <p:ext uri="{BB962C8B-B14F-4D97-AF65-F5344CB8AC3E}">
        <p14:creationId xmlns:p14="http://schemas.microsoft.com/office/powerpoint/2010/main" val="295464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F9E3EF-6E66-42C4-A88A-099E8CFE313A}" type="datetime1">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1E3B3-9D34-43C6-B261-5A3AFE28D3F9}" type="slidenum">
              <a:rPr lang="en-US" smtClean="0"/>
              <a:t>‹#›</a:t>
            </a:fld>
            <a:endParaRPr lang="en-US"/>
          </a:p>
        </p:txBody>
      </p:sp>
    </p:spTree>
    <p:extLst>
      <p:ext uri="{BB962C8B-B14F-4D97-AF65-F5344CB8AC3E}">
        <p14:creationId xmlns:p14="http://schemas.microsoft.com/office/powerpoint/2010/main" val="97561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81E5-9185-4D36-90B0-DED7D5716528}" type="datetime1">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1E3B3-9D34-43C6-B261-5A3AFE28D3F9}" type="slidenum">
              <a:rPr lang="en-US" smtClean="0"/>
              <a:t>‹#›</a:t>
            </a:fld>
            <a:endParaRPr lang="en-US"/>
          </a:p>
        </p:txBody>
      </p:sp>
    </p:spTree>
    <p:extLst>
      <p:ext uri="{BB962C8B-B14F-4D97-AF65-F5344CB8AC3E}">
        <p14:creationId xmlns:p14="http://schemas.microsoft.com/office/powerpoint/2010/main" val="101966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8275E-AB4D-4EFF-ADDA-342F834ADCF0}" type="datetime1">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1E3B3-9D34-43C6-B261-5A3AFE28D3F9}" type="slidenum">
              <a:rPr lang="en-US" smtClean="0"/>
              <a:t>‹#›</a:t>
            </a:fld>
            <a:endParaRPr lang="en-US"/>
          </a:p>
        </p:txBody>
      </p:sp>
    </p:spTree>
    <p:extLst>
      <p:ext uri="{BB962C8B-B14F-4D97-AF65-F5344CB8AC3E}">
        <p14:creationId xmlns:p14="http://schemas.microsoft.com/office/powerpoint/2010/main" val="1536140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noaa">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a:xfrm>
            <a:off x="457200" y="1981200"/>
            <a:ext cx="8229600" cy="438912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2895600" y="6356350"/>
            <a:ext cx="3352800" cy="365125"/>
          </a:xfrm>
        </p:spPr>
        <p:txBody>
          <a:bodyPr/>
          <a:lstStyle/>
          <a:p>
            <a:endParaRPr lang="en-US"/>
          </a:p>
        </p:txBody>
      </p:sp>
      <p:sp>
        <p:nvSpPr>
          <p:cNvPr id="6" name="Slide Number Placeholder 5"/>
          <p:cNvSpPr>
            <a:spLocks noGrp="1"/>
          </p:cNvSpPr>
          <p:nvPr>
            <p:ph type="sldNum" sz="quarter" idx="12"/>
          </p:nvPr>
        </p:nvSpPr>
        <p:spPr/>
        <p:txBody>
          <a:bodyPr/>
          <a:lstStyle/>
          <a:p>
            <a:fld id="{4E8DBFF9-7723-4E32-B4D1-61E93AF5D5D3}" type="slidenum">
              <a:rPr lang="en-US" smtClean="0"/>
              <a:pPr/>
              <a:t>‹#›</a:t>
            </a:fld>
            <a:endParaRPr lang="en-US"/>
          </a:p>
        </p:txBody>
      </p:sp>
    </p:spTree>
    <p:extLst>
      <p:ext uri="{BB962C8B-B14F-4D97-AF65-F5344CB8AC3E}">
        <p14:creationId xmlns:p14="http://schemas.microsoft.com/office/powerpoint/2010/main" val="3952792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endParaRPr kumimoji="0" lang="en-US" dirty="0"/>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DBFF9-7723-4E32-B4D1-61E93AF5D5D3}" type="slidenum">
              <a:rPr lang="en-US" smtClean="0"/>
              <a:pPr/>
              <a:t>‹#›</a:t>
            </a:fld>
            <a:endParaRPr lang="en-US"/>
          </a:p>
        </p:txBody>
      </p:sp>
    </p:spTree>
    <p:extLst>
      <p:ext uri="{BB962C8B-B14F-4D97-AF65-F5344CB8AC3E}">
        <p14:creationId xmlns:p14="http://schemas.microsoft.com/office/powerpoint/2010/main" val="419617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DBFF9-7723-4E32-B4D1-61E93AF5D5D3}" type="slidenum">
              <a:rPr lang="en-US" smtClean="0"/>
              <a:pPr/>
              <a:t>‹#›</a:t>
            </a:fld>
            <a:endParaRPr lang="en-US"/>
          </a:p>
        </p:txBody>
      </p:sp>
    </p:spTree>
    <p:extLst>
      <p:ext uri="{BB962C8B-B14F-4D97-AF65-F5344CB8AC3E}">
        <p14:creationId xmlns:p14="http://schemas.microsoft.com/office/powerpoint/2010/main" val="52339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32688"/>
            <a:ext cx="8305800" cy="667512"/>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4" name="Footer Placeholder 3"/>
          <p:cNvSpPr>
            <a:spLocks noGrp="1"/>
          </p:cNvSpPr>
          <p:nvPr>
            <p:ph type="ftr" sz="quarter" idx="11"/>
          </p:nvPr>
        </p:nvSpPr>
        <p:spPr>
          <a:xfrm>
            <a:off x="3657600" y="6356350"/>
            <a:ext cx="1828800" cy="365125"/>
          </a:xfrm>
        </p:spPr>
        <p:txBody>
          <a:bodyPr/>
          <a:lstStyle/>
          <a:p>
            <a:endParaRPr lang="en-US"/>
          </a:p>
        </p:txBody>
      </p:sp>
      <p:sp>
        <p:nvSpPr>
          <p:cNvPr id="5" name="Slide Number Placeholder 4"/>
          <p:cNvSpPr>
            <a:spLocks noGrp="1"/>
          </p:cNvSpPr>
          <p:nvPr>
            <p:ph type="sldNum" sz="quarter" idx="12"/>
          </p:nvPr>
        </p:nvSpPr>
        <p:spPr/>
        <p:txBody>
          <a:bodyPr/>
          <a:lstStyle/>
          <a:p>
            <a:fld id="{4E8DBFF9-7723-4E32-B4D1-61E93AF5D5D3}" type="slidenum">
              <a:rPr lang="en-US" smtClean="0"/>
              <a:pPr/>
              <a:t>‹#›</a:t>
            </a:fld>
            <a:endParaRPr lang="en-US"/>
          </a:p>
        </p:txBody>
      </p:sp>
    </p:spTree>
    <p:extLst>
      <p:ext uri="{BB962C8B-B14F-4D97-AF65-F5344CB8AC3E}">
        <p14:creationId xmlns:p14="http://schemas.microsoft.com/office/powerpoint/2010/main" val="2654469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DBFF9-7723-4E32-B4D1-61E93AF5D5D3}" type="slidenum">
              <a:rPr lang="en-US" smtClean="0"/>
              <a:pPr/>
              <a:t>‹#›</a:t>
            </a:fld>
            <a:endParaRPr lang="en-US"/>
          </a:p>
        </p:txBody>
      </p:sp>
    </p:spTree>
    <p:extLst>
      <p:ext uri="{BB962C8B-B14F-4D97-AF65-F5344CB8AC3E}">
        <p14:creationId xmlns:p14="http://schemas.microsoft.com/office/powerpoint/2010/main" val="2308712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DBFF9-7723-4E32-B4D1-61E93AF5D5D3}" type="slidenum">
              <a:rPr lang="en-US" smtClean="0"/>
              <a:pPr/>
              <a:t>‹#›</a:t>
            </a:fld>
            <a:endParaRPr lang="en-US"/>
          </a:p>
        </p:txBody>
      </p:sp>
    </p:spTree>
    <p:extLst>
      <p:ext uri="{BB962C8B-B14F-4D97-AF65-F5344CB8AC3E}">
        <p14:creationId xmlns:p14="http://schemas.microsoft.com/office/powerpoint/2010/main" val="4110867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E8DBFF9-7723-4E32-B4D1-61E93AF5D5D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extLst>
      <p:ext uri="{BB962C8B-B14F-4D97-AF65-F5344CB8AC3E}">
        <p14:creationId xmlns:p14="http://schemas.microsoft.com/office/powerpoint/2010/main" val="1903832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DBFF9-7723-4E32-B4D1-61E93AF5D5D3}" type="slidenum">
              <a:rPr lang="en-US" smtClean="0"/>
              <a:pPr/>
              <a:t>‹#›</a:t>
            </a:fld>
            <a:endParaRPr lang="en-US"/>
          </a:p>
        </p:txBody>
      </p:sp>
    </p:spTree>
    <p:extLst>
      <p:ext uri="{BB962C8B-B14F-4D97-AF65-F5344CB8AC3E}">
        <p14:creationId xmlns:p14="http://schemas.microsoft.com/office/powerpoint/2010/main" val="374419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36B29-7299-4F35-81C9-53F9F92ED372}" type="datetime1">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1E3B3-9D34-43C6-B261-5A3AFE28D3F9}" type="slidenum">
              <a:rPr lang="en-US" smtClean="0"/>
              <a:t>‹#›</a:t>
            </a:fld>
            <a:endParaRPr lang="en-US"/>
          </a:p>
        </p:txBody>
      </p:sp>
    </p:spTree>
    <p:extLst>
      <p:ext uri="{BB962C8B-B14F-4D97-AF65-F5344CB8AC3E}">
        <p14:creationId xmlns:p14="http://schemas.microsoft.com/office/powerpoint/2010/main" val="3673734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DBFF9-7723-4E32-B4D1-61E93AF5D5D3}" type="slidenum">
              <a:rPr lang="en-US" smtClean="0"/>
              <a:pPr/>
              <a:t>‹#›</a:t>
            </a:fld>
            <a:endParaRPr lang="en-US"/>
          </a:p>
        </p:txBody>
      </p:sp>
    </p:spTree>
    <p:extLst>
      <p:ext uri="{BB962C8B-B14F-4D97-AF65-F5344CB8AC3E}">
        <p14:creationId xmlns:p14="http://schemas.microsoft.com/office/powerpoint/2010/main" val="3302831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50495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504950"/>
            <a:ext cx="4038600" cy="4525963"/>
          </a:xfrm>
        </p:spPr>
        <p:txBody>
          <a:bodyPr/>
          <a:lstStyle/>
          <a:p>
            <a:pPr lvl="0"/>
            <a:r>
              <a:rPr lang="en-US" noProof="0"/>
              <a:t>Click icon to add clip art</a:t>
            </a:r>
            <a:endParaRPr lang="en-US" noProof="0" dirty="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E8DBFF9-7723-4E32-B4D1-61E93AF5D5D3}" type="slidenum">
              <a:rPr lang="en-US" smtClean="0"/>
              <a:pPr/>
              <a:t>‹#›</a:t>
            </a:fld>
            <a:endParaRPr lang="en-US"/>
          </a:p>
        </p:txBody>
      </p:sp>
    </p:spTree>
    <p:extLst>
      <p:ext uri="{BB962C8B-B14F-4D97-AF65-F5344CB8AC3E}">
        <p14:creationId xmlns:p14="http://schemas.microsoft.com/office/powerpoint/2010/main" val="3522000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704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F015F2-228C-4A82-9729-31413ED0B61D}"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6C6A5-E6DD-4F79-AB9B-CD85550B2AE0}" type="slidenum">
              <a:rPr lang="en-US" smtClean="0"/>
              <a:t>‹#›</a:t>
            </a:fld>
            <a:endParaRPr lang="en-US"/>
          </a:p>
        </p:txBody>
      </p:sp>
    </p:spTree>
    <p:extLst>
      <p:ext uri="{BB962C8B-B14F-4D97-AF65-F5344CB8AC3E}">
        <p14:creationId xmlns:p14="http://schemas.microsoft.com/office/powerpoint/2010/main" val="588981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srgbClr val="04617B">
                    <a:shade val="90000"/>
                  </a:srgbClr>
                </a:solidFill>
              </a:rPr>
              <a:t>January 9, 2013</a:t>
            </a:r>
          </a:p>
        </p:txBody>
      </p:sp>
      <p:sp>
        <p:nvSpPr>
          <p:cNvPr id="4" name="Footer Placeholder 3"/>
          <p:cNvSpPr>
            <a:spLocks noGrp="1"/>
          </p:cNvSpPr>
          <p:nvPr>
            <p:ph type="ftr" sz="quarter" idx="11"/>
          </p:nvPr>
        </p:nvSpPr>
        <p:spPr/>
        <p:txBody>
          <a:bodyPr/>
          <a:lstStyle/>
          <a:p>
            <a:r>
              <a:rPr lang="en-US">
                <a:solidFill>
                  <a:srgbClr val="04617B">
                    <a:shade val="90000"/>
                  </a:srgbClr>
                </a:solidFill>
              </a:rPr>
              <a:t>NOAA Air Resources Laboratory</a:t>
            </a:r>
          </a:p>
        </p:txBody>
      </p:sp>
      <p:sp>
        <p:nvSpPr>
          <p:cNvPr id="5" name="Slide Number Placeholder 4"/>
          <p:cNvSpPr>
            <a:spLocks noGrp="1"/>
          </p:cNvSpPr>
          <p:nvPr>
            <p:ph type="sldNum" sz="quarter" idx="12"/>
          </p:nvPr>
        </p:nvSpPr>
        <p:spPr/>
        <p:txBody>
          <a:bodyPr/>
          <a:lstStyle/>
          <a:p>
            <a:fld id="{3E7EE49B-C32B-495C-9640-ABBF50F57D80}" type="slidenum">
              <a:rPr lang="en-US" smtClean="0">
                <a:solidFill>
                  <a:srgbClr val="04617B">
                    <a:shade val="90000"/>
                  </a:srgbClr>
                </a:solidFill>
              </a:rPr>
              <a:pPr/>
              <a:t>‹#›</a:t>
            </a:fld>
            <a:endParaRPr lang="en-US">
              <a:solidFill>
                <a:srgbClr val="04617B">
                  <a:shade val="90000"/>
                </a:srgbClr>
              </a:solidFill>
            </a:endParaRPr>
          </a:p>
        </p:txBody>
      </p:sp>
      <p:sp>
        <p:nvSpPr>
          <p:cNvPr id="6" name="Date Placeholder 3"/>
          <p:cNvSpPr txBox="1">
            <a:spLocks/>
          </p:cNvSpPr>
          <p:nvPr userDrawn="1"/>
        </p:nvSpPr>
        <p:spPr>
          <a:xfrm>
            <a:off x="107504" y="6453336"/>
            <a:ext cx="2133600" cy="365125"/>
          </a:xfrm>
          <a:prstGeom prst="rect">
            <a:avLst/>
          </a:prstGeom>
        </p:spPr>
        <p:txBody>
          <a:bodyPr vert="horz" lIns="0" tIns="0" rIns="0" bIns="0" anchor="b"/>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4617B">
                    <a:shade val="90000"/>
                  </a:srgbClr>
                </a:solidFill>
              </a:rPr>
              <a:t>Oct 16, 2014</a:t>
            </a:r>
            <a:endParaRPr lang="en-US" dirty="0">
              <a:solidFill>
                <a:srgbClr val="04617B">
                  <a:shade val="90000"/>
                </a:srgbClr>
              </a:solidFill>
            </a:endParaRPr>
          </a:p>
        </p:txBody>
      </p:sp>
      <p:sp>
        <p:nvSpPr>
          <p:cNvPr id="7" name="Footer Placeholder 4"/>
          <p:cNvSpPr txBox="1">
            <a:spLocks/>
          </p:cNvSpPr>
          <p:nvPr userDrawn="1"/>
        </p:nvSpPr>
        <p:spPr>
          <a:xfrm>
            <a:off x="2903704" y="6453336"/>
            <a:ext cx="3352800" cy="365125"/>
          </a:xfrm>
          <a:prstGeom prst="rect">
            <a:avLst/>
          </a:prstGeom>
        </p:spPr>
        <p:txBody>
          <a:bodyPr vert="horz" lIns="0" tIns="0" rIns="0" bIns="0" anchor="b"/>
          <a:lstStyle>
            <a:defPPr>
              <a:defRPr lang="en-US"/>
            </a:defPPr>
            <a:lvl1pPr marL="0" algn="ct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a:solidFill>
                  <a:srgbClr val="04617B">
                    <a:shade val="90000"/>
                  </a:srgbClr>
                </a:solidFill>
              </a:rPr>
              <a:t>NOAA Air Resources Laboratory</a:t>
            </a:r>
            <a:endParaRPr lang="en-US" dirty="0">
              <a:solidFill>
                <a:srgbClr val="04617B">
                  <a:shade val="90000"/>
                </a:srgbClr>
              </a:solidFill>
            </a:endParaRPr>
          </a:p>
        </p:txBody>
      </p:sp>
      <p:sp>
        <p:nvSpPr>
          <p:cNvPr id="8" name="Slide Number Placeholder 5"/>
          <p:cNvSpPr txBox="1">
            <a:spLocks/>
          </p:cNvSpPr>
          <p:nvPr userDrawn="1"/>
        </p:nvSpPr>
        <p:spPr>
          <a:xfrm>
            <a:off x="8316416" y="6453336"/>
            <a:ext cx="762000" cy="365125"/>
          </a:xfrm>
          <a:prstGeom prst="rect">
            <a:avLst/>
          </a:prstGeom>
        </p:spPr>
        <p:txBody>
          <a:bodyPr vert="horz" lIns="0" tIns="0" rIns="0" bIns="0" anchor="b"/>
          <a:lstStyle>
            <a:defPPr>
              <a:defRPr lang="en-US"/>
            </a:defPPr>
            <a:lvl1pPr marL="0" algn="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3E7EE49B-C32B-495C-9640-ABBF50F57D80}" type="slidenum">
              <a:rPr lang="en-US" smtClean="0">
                <a:solidFill>
                  <a:srgbClr val="04617B">
                    <a:shade val="90000"/>
                  </a:srgbClr>
                </a:solidFill>
              </a:rPr>
              <a:pPr fontAlgn="auto">
                <a:spcBef>
                  <a:spcPts val="0"/>
                </a:spcBef>
                <a:spcAft>
                  <a:spcPts val="0"/>
                </a:spcAft>
              </a:pPr>
              <a:t>‹#›</a:t>
            </a:fld>
            <a:endParaRPr lang="en-US" dirty="0">
              <a:solidFill>
                <a:srgbClr val="04617B">
                  <a:shade val="90000"/>
                </a:srgbClr>
              </a:solidFill>
            </a:endParaRPr>
          </a:p>
        </p:txBody>
      </p:sp>
    </p:spTree>
    <p:extLst>
      <p:ext uri="{BB962C8B-B14F-4D97-AF65-F5344CB8AC3E}">
        <p14:creationId xmlns:p14="http://schemas.microsoft.com/office/powerpoint/2010/main" val="245816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87CA3B-9C5F-4BFD-8B9F-940BA9FA37C7}" type="datetime1">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1E3B3-9D34-43C6-B261-5A3AFE28D3F9}" type="slidenum">
              <a:rPr lang="en-US" smtClean="0"/>
              <a:t>‹#›</a:t>
            </a:fld>
            <a:endParaRPr lang="en-US"/>
          </a:p>
        </p:txBody>
      </p:sp>
    </p:spTree>
    <p:extLst>
      <p:ext uri="{BB962C8B-B14F-4D97-AF65-F5344CB8AC3E}">
        <p14:creationId xmlns:p14="http://schemas.microsoft.com/office/powerpoint/2010/main" val="401429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1AB106-C417-4D67-B15A-0828DD2CAE70}" type="datetime1">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1E3B3-9D34-43C6-B261-5A3AFE28D3F9}" type="slidenum">
              <a:rPr lang="en-US" smtClean="0"/>
              <a:t>‹#›</a:t>
            </a:fld>
            <a:endParaRPr lang="en-US"/>
          </a:p>
        </p:txBody>
      </p:sp>
    </p:spTree>
    <p:extLst>
      <p:ext uri="{BB962C8B-B14F-4D97-AF65-F5344CB8AC3E}">
        <p14:creationId xmlns:p14="http://schemas.microsoft.com/office/powerpoint/2010/main" val="209992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7BD2D2-0FB3-4A1F-AD76-87B574927922}" type="datetime1">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C1E3B3-9D34-43C6-B261-5A3AFE28D3F9}" type="slidenum">
              <a:rPr lang="en-US" smtClean="0"/>
              <a:t>‹#›</a:t>
            </a:fld>
            <a:endParaRPr lang="en-US"/>
          </a:p>
        </p:txBody>
      </p:sp>
    </p:spTree>
    <p:extLst>
      <p:ext uri="{BB962C8B-B14F-4D97-AF65-F5344CB8AC3E}">
        <p14:creationId xmlns:p14="http://schemas.microsoft.com/office/powerpoint/2010/main" val="40312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7ACBA0-8E75-45B3-82A2-A83D10CB5F18}" type="datetime1">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C1E3B3-9D34-43C6-B261-5A3AFE28D3F9}" type="slidenum">
              <a:rPr lang="en-US" smtClean="0"/>
              <a:t>‹#›</a:t>
            </a:fld>
            <a:endParaRPr lang="en-US"/>
          </a:p>
        </p:txBody>
      </p:sp>
    </p:spTree>
    <p:extLst>
      <p:ext uri="{BB962C8B-B14F-4D97-AF65-F5344CB8AC3E}">
        <p14:creationId xmlns:p14="http://schemas.microsoft.com/office/powerpoint/2010/main" val="163698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8067E-0E44-4BED-9F34-2038E0BD1190}" type="datetime1">
              <a:rPr lang="en-US" smtClean="0"/>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C1E3B3-9D34-43C6-B261-5A3AFE28D3F9}" type="slidenum">
              <a:rPr lang="en-US" smtClean="0"/>
              <a:t>‹#›</a:t>
            </a:fld>
            <a:endParaRPr lang="en-US"/>
          </a:p>
        </p:txBody>
      </p:sp>
    </p:spTree>
    <p:extLst>
      <p:ext uri="{BB962C8B-B14F-4D97-AF65-F5344CB8AC3E}">
        <p14:creationId xmlns:p14="http://schemas.microsoft.com/office/powerpoint/2010/main" val="120920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A11D4-6F42-4D6F-A44C-5517079506B3}" type="datetime1">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1E3B3-9D34-43C6-B261-5A3AFE28D3F9}" type="slidenum">
              <a:rPr lang="en-US" smtClean="0"/>
              <a:t>‹#›</a:t>
            </a:fld>
            <a:endParaRPr lang="en-US"/>
          </a:p>
        </p:txBody>
      </p:sp>
    </p:spTree>
    <p:extLst>
      <p:ext uri="{BB962C8B-B14F-4D97-AF65-F5344CB8AC3E}">
        <p14:creationId xmlns:p14="http://schemas.microsoft.com/office/powerpoint/2010/main" val="184724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F94D8-530C-466B-A9B6-2EB244E2807B}" type="datetime1">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1E3B3-9D34-43C6-B261-5A3AFE28D3F9}" type="slidenum">
              <a:rPr lang="en-US" smtClean="0"/>
              <a:t>‹#›</a:t>
            </a:fld>
            <a:endParaRPr lang="en-US"/>
          </a:p>
        </p:txBody>
      </p:sp>
    </p:spTree>
    <p:extLst>
      <p:ext uri="{BB962C8B-B14F-4D97-AF65-F5344CB8AC3E}">
        <p14:creationId xmlns:p14="http://schemas.microsoft.com/office/powerpoint/2010/main" val="3993163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7679C-718C-48BC-8407-C4ED4D396674}" type="datetime1">
              <a:rPr lang="en-US" smtClean="0"/>
              <a:t>10/28/2021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1E3B3-9D34-43C6-B261-5A3AFE28D3F9}" type="slidenum">
              <a:rPr lang="en-US" smtClean="0"/>
              <a:t>‹#›</a:t>
            </a:fld>
            <a:endParaRPr lang="en-US"/>
          </a:p>
        </p:txBody>
      </p:sp>
    </p:spTree>
    <p:extLst>
      <p:ext uri="{BB962C8B-B14F-4D97-AF65-F5344CB8AC3E}">
        <p14:creationId xmlns:p14="http://schemas.microsoft.com/office/powerpoint/2010/main" val="2029396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28600"/>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459992"/>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E8DBFF9-7723-4E32-B4D1-61E93AF5D5D3}" type="slidenum">
              <a:rPr lang="en-US" smtClean="0"/>
              <a:pPr/>
              <a:t>‹#›</a:t>
            </a:fld>
            <a:endParaRPr lang="en-US"/>
          </a:p>
        </p:txBody>
      </p:sp>
      <p:pic>
        <p:nvPicPr>
          <p:cNvPr id="14" name="Picture 7" descr="NOAA"/>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6200" y="34060"/>
            <a:ext cx="762000" cy="762000"/>
          </a:xfrm>
          <a:prstGeom prst="rect">
            <a:avLst/>
          </a:prstGeom>
          <a:noFill/>
          <a:effectLst>
            <a:outerShdw dist="45791" dir="2021404" algn="ctr" rotWithShape="0">
              <a:srgbClr val="000066">
                <a:alpha val="50000"/>
              </a:srgbClr>
            </a:outerShdw>
          </a:effectLst>
        </p:spPr>
      </p:pic>
    </p:spTree>
    <p:extLst>
      <p:ext uri="{BB962C8B-B14F-4D97-AF65-F5344CB8AC3E}">
        <p14:creationId xmlns:p14="http://schemas.microsoft.com/office/powerpoint/2010/main" val="42023715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latinLnBrk="0" hangingPunct="1">
        <a:spcBef>
          <a:spcPct val="0"/>
        </a:spcBef>
        <a:buNone/>
        <a:defRPr kumimoji="0" sz="36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ftp://arlftp.arlhq.noaa.gov/pub/archives/reanalysi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ready.noaa.gov/hysplitusersguide/S132.ht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iff"/><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ftp://arlftp.arlhq.noaa.gov/pub/archives/reanalysis/RP201206.gb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extBox 3"/>
          <p:cNvSpPr txBox="1"/>
          <p:nvPr/>
        </p:nvSpPr>
        <p:spPr>
          <a:xfrm>
            <a:off x="2006713" y="1439882"/>
            <a:ext cx="5130955" cy="3600986"/>
          </a:xfrm>
          <a:prstGeom prst="rect">
            <a:avLst/>
          </a:prstGeom>
          <a:noFill/>
        </p:spPr>
        <p:txBody>
          <a:bodyPr wrap="none" rtlCol="0">
            <a:spAutoFit/>
          </a:bodyPr>
          <a:lstStyle/>
          <a:p>
            <a:pPr algn="ctr"/>
            <a:r>
              <a:rPr lang="en-US" sz="3600" b="1" dirty="0" smtClean="0"/>
              <a:t>How to Use the </a:t>
            </a:r>
            <a:r>
              <a:rPr lang="en-US" sz="3600" b="1" dirty="0" err="1" smtClean="0"/>
              <a:t>VMIXING</a:t>
            </a:r>
            <a:r>
              <a:rPr lang="en-US" sz="3600" b="1" dirty="0" smtClean="0"/>
              <a:t> </a:t>
            </a:r>
          </a:p>
          <a:p>
            <a:pPr algn="ctr"/>
            <a:r>
              <a:rPr lang="en-US" sz="3600" b="1" dirty="0" smtClean="0"/>
              <a:t>Program in HYSPLIT</a:t>
            </a:r>
          </a:p>
          <a:p>
            <a:pPr algn="ctr"/>
            <a:endParaRPr lang="en-US" sz="3600" b="1" dirty="0"/>
          </a:p>
          <a:p>
            <a:pPr algn="ctr"/>
            <a:r>
              <a:rPr lang="en-US" sz="2400" dirty="0" smtClean="0"/>
              <a:t>Oct 28, 2021</a:t>
            </a:r>
          </a:p>
          <a:p>
            <a:pPr algn="ctr"/>
            <a:endParaRPr lang="en-US" sz="2400" dirty="0"/>
          </a:p>
          <a:p>
            <a:pPr algn="ctr"/>
            <a:r>
              <a:rPr lang="en-US" sz="2400" dirty="0" smtClean="0"/>
              <a:t>Dr. Mark Cohen </a:t>
            </a:r>
          </a:p>
          <a:p>
            <a:pPr algn="ctr"/>
            <a:r>
              <a:rPr lang="en-US" sz="2400" dirty="0" smtClean="0"/>
              <a:t>NOAA Air Resources Laboratory</a:t>
            </a:r>
            <a:br>
              <a:rPr lang="en-US" sz="2400" dirty="0" smtClean="0"/>
            </a:br>
            <a:r>
              <a:rPr lang="en-US" sz="2400" dirty="0" smtClean="0"/>
              <a:t>College Park MD USA</a:t>
            </a:r>
            <a:endParaRPr lang="en-US" sz="2400" dirty="0"/>
          </a:p>
        </p:txBody>
      </p:sp>
      <p:sp>
        <p:nvSpPr>
          <p:cNvPr id="5" name="Slide Number Placeholder 4"/>
          <p:cNvSpPr>
            <a:spLocks noGrp="1"/>
          </p:cNvSpPr>
          <p:nvPr>
            <p:ph type="sldNum" sz="quarter" idx="12"/>
          </p:nvPr>
        </p:nvSpPr>
        <p:spPr/>
        <p:txBody>
          <a:bodyPr/>
          <a:lstStyle/>
          <a:p>
            <a:fld id="{C4C1E3B3-9D34-43C6-B261-5A3AFE28D3F9}" type="slidenum">
              <a:rPr lang="en-US" smtClean="0"/>
              <a:t>1</a:t>
            </a:fld>
            <a:endParaRPr lang="en-US"/>
          </a:p>
        </p:txBody>
      </p:sp>
    </p:spTree>
    <p:extLst>
      <p:ext uri="{BB962C8B-B14F-4D97-AF65-F5344CB8AC3E}">
        <p14:creationId xmlns:p14="http://schemas.microsoft.com/office/powerpoint/2010/main" val="1546157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10</a:t>
            </a:fld>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9307"/>
          <a:stretch/>
        </p:blipFill>
        <p:spPr bwMode="auto">
          <a:xfrm>
            <a:off x="285483" y="457200"/>
            <a:ext cx="8686800" cy="2941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61" y="4632960"/>
            <a:ext cx="8743950"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990600" y="373380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90600" y="395478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90600" y="4175760"/>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48397"/>
            <a:ext cx="1358770" cy="369332"/>
          </a:xfrm>
          <a:prstGeom prst="rect">
            <a:avLst/>
          </a:prstGeom>
          <a:solidFill>
            <a:srgbClr val="FFFF00"/>
          </a:solidFill>
          <a:ln>
            <a:solidFill>
              <a:schemeClr val="tx1"/>
            </a:solidFill>
          </a:ln>
        </p:spPr>
        <p:txBody>
          <a:bodyPr wrap="none">
            <a:spAutoFit/>
          </a:bodyPr>
          <a:lstStyle/>
          <a:p>
            <a:r>
              <a:rPr lang="en-US" dirty="0" smtClean="0"/>
              <a:t>STABILITY.txt</a:t>
            </a:r>
            <a:endParaRPr lang="en-US" dirty="0"/>
          </a:p>
        </p:txBody>
      </p:sp>
    </p:spTree>
    <p:extLst>
      <p:ext uri="{BB962C8B-B14F-4D97-AF65-F5344CB8AC3E}">
        <p14:creationId xmlns:p14="http://schemas.microsoft.com/office/powerpoint/2010/main" val="1336302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11</a:t>
            </a:fld>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327"/>
            <a:ext cx="9144000" cy="596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25778" y="178712"/>
            <a:ext cx="5398144" cy="646331"/>
          </a:xfrm>
          <a:prstGeom prst="rect">
            <a:avLst/>
          </a:prstGeom>
          <a:solidFill>
            <a:srgbClr val="FFFFCC"/>
          </a:solidFill>
          <a:ln>
            <a:solidFill>
              <a:schemeClr val="tx1"/>
            </a:solidFill>
          </a:ln>
        </p:spPr>
        <p:txBody>
          <a:bodyPr wrap="none" rtlCol="0">
            <a:spAutoFit/>
          </a:bodyPr>
          <a:lstStyle/>
          <a:p>
            <a:r>
              <a:rPr lang="en-US" dirty="0" smtClean="0"/>
              <a:t>Here's a graph showing the values for the selected site, </a:t>
            </a:r>
          </a:p>
          <a:p>
            <a:r>
              <a:rPr lang="en-US" dirty="0" smtClean="0"/>
              <a:t>output from </a:t>
            </a:r>
            <a:r>
              <a:rPr lang="en-US" dirty="0" err="1" smtClean="0"/>
              <a:t>vmixing</a:t>
            </a:r>
            <a:r>
              <a:rPr lang="en-US" dirty="0" smtClean="0"/>
              <a:t>, for RP201206.gbl</a:t>
            </a:r>
            <a:endParaRPr lang="en-US" dirty="0"/>
          </a:p>
        </p:txBody>
      </p:sp>
      <p:sp>
        <p:nvSpPr>
          <p:cNvPr id="6" name="TextBox 5"/>
          <p:cNvSpPr txBox="1"/>
          <p:nvPr/>
        </p:nvSpPr>
        <p:spPr>
          <a:xfrm>
            <a:off x="7391400" y="2743200"/>
            <a:ext cx="1596648" cy="2677656"/>
          </a:xfrm>
          <a:prstGeom prst="rect">
            <a:avLst/>
          </a:prstGeom>
          <a:solidFill>
            <a:srgbClr val="FFFFCC"/>
          </a:solidFill>
          <a:ln>
            <a:solidFill>
              <a:schemeClr val="tx1"/>
            </a:solidFill>
          </a:ln>
        </p:spPr>
        <p:txBody>
          <a:bodyPr wrap="square" rtlCol="0">
            <a:spAutoFit/>
          </a:bodyPr>
          <a:lstStyle/>
          <a:p>
            <a:r>
              <a:rPr lang="en-US" sz="1200" smtClean="0"/>
              <a:t>The roughness length (Zo)  and terrain height (Zterr) are essentially constant, as would be expected for a given site. </a:t>
            </a:r>
          </a:p>
          <a:p>
            <a:endParaRPr lang="en-US" sz="1200"/>
          </a:p>
          <a:p>
            <a:r>
              <a:rPr lang="en-US" sz="1200" smtClean="0"/>
              <a:t>However, you can see a large diurnal (and day to day) variation for the mixing height (Zi)  and mixing coefficients (Kz and Kh).</a:t>
            </a:r>
            <a:endParaRPr lang="en-US" sz="1200"/>
          </a:p>
        </p:txBody>
      </p:sp>
    </p:spTree>
    <p:extLst>
      <p:ext uri="{BB962C8B-B14F-4D97-AF65-F5344CB8AC3E}">
        <p14:creationId xmlns:p14="http://schemas.microsoft.com/office/powerpoint/2010/main" val="599722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12</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9888"/>
            <a:ext cx="9144000" cy="596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25778" y="178712"/>
            <a:ext cx="5897127" cy="646331"/>
          </a:xfrm>
          <a:prstGeom prst="rect">
            <a:avLst/>
          </a:prstGeom>
          <a:solidFill>
            <a:srgbClr val="FFFFCC"/>
          </a:solidFill>
          <a:ln>
            <a:solidFill>
              <a:schemeClr val="tx1"/>
            </a:solidFill>
          </a:ln>
        </p:spPr>
        <p:txBody>
          <a:bodyPr wrap="none" rtlCol="0">
            <a:spAutoFit/>
          </a:bodyPr>
          <a:lstStyle/>
          <a:p>
            <a:r>
              <a:rPr lang="en-US" smtClean="0"/>
              <a:t>Here's a graph showing the same values for the selected site, </a:t>
            </a:r>
          </a:p>
          <a:p>
            <a:r>
              <a:rPr lang="en-US" smtClean="0"/>
              <a:t>output from vmixing, for RP201206.gbl, </a:t>
            </a:r>
            <a:r>
              <a:rPr lang="en-US" b="1" i="1" smtClean="0"/>
              <a:t>for just one week</a:t>
            </a:r>
            <a:endParaRPr lang="en-US" b="1" i="1"/>
          </a:p>
        </p:txBody>
      </p:sp>
      <p:sp>
        <p:nvSpPr>
          <p:cNvPr id="5" name="TextBox 4"/>
          <p:cNvSpPr txBox="1"/>
          <p:nvPr/>
        </p:nvSpPr>
        <p:spPr>
          <a:xfrm>
            <a:off x="7391400" y="2743200"/>
            <a:ext cx="1596648" cy="2677656"/>
          </a:xfrm>
          <a:prstGeom prst="rect">
            <a:avLst/>
          </a:prstGeom>
          <a:solidFill>
            <a:srgbClr val="FFFFCC"/>
          </a:solidFill>
          <a:ln>
            <a:solidFill>
              <a:schemeClr val="tx1"/>
            </a:solidFill>
          </a:ln>
        </p:spPr>
        <p:txBody>
          <a:bodyPr wrap="square" rtlCol="0">
            <a:spAutoFit/>
          </a:bodyPr>
          <a:lstStyle/>
          <a:p>
            <a:r>
              <a:rPr lang="en-US" sz="1200" smtClean="0"/>
              <a:t>The roughness length (Zo)  and terrain height (Zterr) are essentially constant, as would be expected for a given site. </a:t>
            </a:r>
          </a:p>
          <a:p>
            <a:endParaRPr lang="en-US" sz="1200"/>
          </a:p>
          <a:p>
            <a:r>
              <a:rPr lang="en-US" sz="1200" smtClean="0"/>
              <a:t>However, you can see a large diurnal (and day to day) variation for the mixing height (Zi)  and mixing coefficients (Kz and Kh).</a:t>
            </a:r>
            <a:endParaRPr lang="en-US" sz="1200"/>
          </a:p>
        </p:txBody>
      </p:sp>
    </p:spTree>
    <p:extLst>
      <p:ext uri="{BB962C8B-B14F-4D97-AF65-F5344CB8AC3E}">
        <p14:creationId xmlns:p14="http://schemas.microsoft.com/office/powerpoint/2010/main" val="3787899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13</a:t>
            </a:fld>
            <a:endParaRPr lang="en-US"/>
          </a:p>
        </p:txBody>
      </p:sp>
      <p:sp>
        <p:nvSpPr>
          <p:cNvPr id="3" name="TextBox 2"/>
          <p:cNvSpPr txBox="1"/>
          <p:nvPr/>
        </p:nvSpPr>
        <p:spPr>
          <a:xfrm>
            <a:off x="609600" y="304800"/>
            <a:ext cx="8229600" cy="5509200"/>
          </a:xfrm>
          <a:prstGeom prst="rect">
            <a:avLst/>
          </a:prstGeom>
          <a:noFill/>
        </p:spPr>
        <p:txBody>
          <a:bodyPr wrap="square" rtlCol="0">
            <a:spAutoFit/>
          </a:bodyPr>
          <a:lstStyle/>
          <a:p>
            <a:r>
              <a:rPr lang="en-US" sz="1600" dirty="0" smtClean="0"/>
              <a:t>In the above, we were running </a:t>
            </a:r>
            <a:r>
              <a:rPr lang="en-US" sz="1600" dirty="0" err="1" smtClean="0"/>
              <a:t>vmixing</a:t>
            </a:r>
            <a:r>
              <a:rPr lang="en-US" sz="1600" dirty="0" smtClean="0"/>
              <a:t> from the command line, and creating the CONTROL files with a text editor.  However, </a:t>
            </a:r>
            <a:r>
              <a:rPr lang="en-US" sz="1600" dirty="0" err="1" smtClean="0"/>
              <a:t>vmixing</a:t>
            </a:r>
            <a:r>
              <a:rPr lang="en-US" sz="1600" dirty="0" smtClean="0"/>
              <a:t> can be run with scripts.</a:t>
            </a:r>
          </a:p>
          <a:p>
            <a:endParaRPr lang="en-US" sz="1600" dirty="0"/>
          </a:p>
          <a:p>
            <a:r>
              <a:rPr lang="en-US" sz="1600" dirty="0" smtClean="0"/>
              <a:t>A few examples of running </a:t>
            </a:r>
            <a:r>
              <a:rPr lang="en-US" sz="1600" dirty="0" err="1" smtClean="0"/>
              <a:t>vmixing</a:t>
            </a:r>
            <a:r>
              <a:rPr lang="en-US" sz="1600" dirty="0" smtClean="0"/>
              <a:t> with scripts using a "RUN" and "SET" architecture were created and included in the "working_vmixing_001" files associated with this tutorial.</a:t>
            </a:r>
          </a:p>
          <a:p>
            <a:endParaRPr lang="en-US" sz="1600" dirty="0"/>
          </a:p>
          <a:p>
            <a:r>
              <a:rPr lang="en-US" sz="1600" dirty="0" smtClean="0"/>
              <a:t>We have included DOS Batch script examples (.bat files that can be run with Windows), and we have included </a:t>
            </a:r>
            <a:r>
              <a:rPr lang="en-US" sz="1600" dirty="0" err="1" smtClean="0"/>
              <a:t>Korn</a:t>
            </a:r>
            <a:r>
              <a:rPr lang="en-US" sz="1600" dirty="0" smtClean="0"/>
              <a:t> Shell scripts which can be run on Linux and Mac environments.</a:t>
            </a:r>
          </a:p>
          <a:p>
            <a:endParaRPr lang="en-US" sz="1600" dirty="0"/>
          </a:p>
          <a:p>
            <a:r>
              <a:rPr lang="en-US" sz="1600" dirty="0" smtClean="0"/>
              <a:t>As with the command line approach, scripts must be run from the terminal. If you are not familiar with the terminal, a brief introduction is given in Appendix 3. </a:t>
            </a:r>
          </a:p>
          <a:p>
            <a:endParaRPr lang="en-US" sz="1600" dirty="0"/>
          </a:p>
          <a:p>
            <a:r>
              <a:rPr lang="en-US" sz="1600" dirty="0" smtClean="0"/>
              <a:t>In vmixing_run_001.bat (and .</a:t>
            </a:r>
            <a:r>
              <a:rPr lang="en-US" sz="1600" dirty="0" err="1" smtClean="0"/>
              <a:t>ksh</a:t>
            </a:r>
            <a:r>
              <a:rPr lang="en-US" sz="1600" dirty="0" smtClean="0"/>
              <a:t>) and vmixing_set_001.bat (and .</a:t>
            </a:r>
            <a:r>
              <a:rPr lang="en-US" sz="1600" dirty="0" err="1" smtClean="0"/>
              <a:t>ksh</a:t>
            </a:r>
            <a:r>
              <a:rPr lang="en-US" sz="1600" dirty="0" smtClean="0"/>
              <a:t>), a simple structure was used to run </a:t>
            </a:r>
            <a:r>
              <a:rPr lang="en-US" sz="1600" dirty="0" err="1" smtClean="0"/>
              <a:t>vmixing</a:t>
            </a:r>
            <a:r>
              <a:rPr lang="en-US" sz="1600" dirty="0" smtClean="0"/>
              <a:t> individually on two months of the </a:t>
            </a:r>
            <a:r>
              <a:rPr lang="en-US" sz="1600" dirty="0" err="1" smtClean="0"/>
              <a:t>NCEP</a:t>
            </a:r>
            <a:r>
              <a:rPr lang="en-US" sz="1600" dirty="0" smtClean="0"/>
              <a:t>/</a:t>
            </a:r>
            <a:r>
              <a:rPr lang="en-US" sz="1600" dirty="0" err="1" smtClean="0"/>
              <a:t>NCAR</a:t>
            </a:r>
            <a:r>
              <a:rPr lang="en-US" sz="1600" dirty="0" smtClean="0"/>
              <a:t> 2.5 </a:t>
            </a:r>
            <a:r>
              <a:rPr lang="en-US" sz="1600" dirty="0" err="1" smtClean="0"/>
              <a:t>deg</a:t>
            </a:r>
            <a:r>
              <a:rPr lang="en-US" sz="1600" dirty="0" smtClean="0"/>
              <a:t> global reanalysis dataset for 2012. In this example, each month's data were written to a separate file.</a:t>
            </a:r>
          </a:p>
          <a:p>
            <a:endParaRPr lang="en-US" sz="1600" dirty="0"/>
          </a:p>
          <a:p>
            <a:r>
              <a:rPr lang="en-US" sz="1600" dirty="0" smtClean="0"/>
              <a:t>In order to run this script, which specifies all the met files for 2012, you’d have to first download the 12 files for 2012 from:</a:t>
            </a:r>
          </a:p>
          <a:p>
            <a:endParaRPr lang="en-US" sz="1600" dirty="0"/>
          </a:p>
          <a:p>
            <a:r>
              <a:rPr lang="en-US" sz="1600" dirty="0">
                <a:hlinkClick r:id="rId2"/>
              </a:rPr>
              <a:t>ftp://</a:t>
            </a:r>
            <a:r>
              <a:rPr lang="en-US" sz="1600" dirty="0" smtClean="0">
                <a:hlinkClick r:id="rId2"/>
              </a:rPr>
              <a:t>arlftp.arlhq.noaa.gov/pub/archives/reanalysis</a:t>
            </a:r>
            <a:endParaRPr lang="en-US" sz="1600" dirty="0" smtClean="0"/>
          </a:p>
          <a:p>
            <a:endParaRPr lang="en-US" sz="1600" dirty="0"/>
          </a:p>
          <a:p>
            <a:r>
              <a:rPr lang="en-US" sz="1600" dirty="0" smtClean="0"/>
              <a:t>(i.e., RP201201.gbl, RP201202.gbl, … RP201212.gbl)</a:t>
            </a:r>
            <a:endParaRPr lang="en-US" sz="1600" dirty="0"/>
          </a:p>
        </p:txBody>
      </p:sp>
    </p:spTree>
    <p:extLst>
      <p:ext uri="{BB962C8B-B14F-4D97-AF65-F5344CB8AC3E}">
        <p14:creationId xmlns:p14="http://schemas.microsoft.com/office/powerpoint/2010/main" val="3125456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14</a:t>
            </a:fld>
            <a:endParaRPr lang="en-US"/>
          </a:p>
        </p:txBody>
      </p:sp>
      <p:sp>
        <p:nvSpPr>
          <p:cNvPr id="3" name="TextBox 2"/>
          <p:cNvSpPr txBox="1"/>
          <p:nvPr/>
        </p:nvSpPr>
        <p:spPr>
          <a:xfrm>
            <a:off x="160346" y="177790"/>
            <a:ext cx="4030654" cy="6124754"/>
          </a:xfrm>
          <a:prstGeom prst="rect">
            <a:avLst/>
          </a:prstGeom>
          <a:noFill/>
        </p:spPr>
        <p:txBody>
          <a:bodyPr wrap="square" rtlCol="0">
            <a:spAutoFit/>
          </a:bodyPr>
          <a:lstStyle/>
          <a:p>
            <a:pPr marL="285750" indent="-285750">
              <a:spcBef>
                <a:spcPts val="3000"/>
              </a:spcBef>
              <a:buFont typeface="Wingdings" panose="05000000000000000000" pitchFamily="2" charset="2"/>
              <a:buChar char="Ø"/>
            </a:pPr>
            <a:r>
              <a:rPr lang="en-US" sz="1200" dirty="0" smtClean="0"/>
              <a:t>In order to carry out the runs described here, you can place the working directories in the </a:t>
            </a:r>
            <a:r>
              <a:rPr lang="en-US" sz="1200" dirty="0" err="1" smtClean="0"/>
              <a:t>hysplit</a:t>
            </a:r>
            <a:r>
              <a:rPr lang="en-US" sz="1200" dirty="0" smtClean="0"/>
              <a:t> folder, alongside the existing “main” working directory in the </a:t>
            </a:r>
            <a:r>
              <a:rPr lang="en-US" sz="1200" dirty="0" err="1" smtClean="0"/>
              <a:t>hysplit</a:t>
            </a:r>
            <a:r>
              <a:rPr lang="en-US" sz="1200" dirty="0" smtClean="0"/>
              <a:t> folder</a:t>
            </a:r>
          </a:p>
          <a:p>
            <a:pPr marL="742950" lvl="1" indent="-285750">
              <a:spcBef>
                <a:spcPts val="3000"/>
              </a:spcBef>
              <a:buFont typeface="Wingdings" panose="05000000000000000000" pitchFamily="2" charset="2"/>
              <a:buChar char="Ø"/>
            </a:pPr>
            <a:r>
              <a:rPr lang="en-US" sz="1000" dirty="0" smtClean="0"/>
              <a:t>If you are working on a Windows computer, then you just need the “</a:t>
            </a:r>
            <a:r>
              <a:rPr lang="en-US" sz="1000" dirty="0" err="1" smtClean="0"/>
              <a:t>working_vmixing_tutorial</a:t>
            </a:r>
            <a:r>
              <a:rPr lang="en-US" sz="1000" dirty="0" smtClean="0"/>
              <a:t>” folder</a:t>
            </a:r>
          </a:p>
          <a:p>
            <a:pPr marL="742950" lvl="1" indent="-285750">
              <a:spcBef>
                <a:spcPts val="3000"/>
              </a:spcBef>
              <a:buFont typeface="Wingdings" panose="05000000000000000000" pitchFamily="2" charset="2"/>
              <a:buChar char="Ø"/>
            </a:pPr>
            <a:r>
              <a:rPr lang="en-US" sz="1000" dirty="0" smtClean="0"/>
              <a:t>If you are working on a Linux or Mac computer, then you just need the “</a:t>
            </a:r>
            <a:r>
              <a:rPr lang="en-US" sz="1000" dirty="0" err="1" smtClean="0"/>
              <a:t>working_vmixing_tutorial_linux_mac</a:t>
            </a:r>
            <a:r>
              <a:rPr lang="en-US" sz="1000" dirty="0" smtClean="0"/>
              <a:t>” folder</a:t>
            </a:r>
          </a:p>
          <a:p>
            <a:pPr marL="285750" indent="-285750">
              <a:spcBef>
                <a:spcPts val="3000"/>
              </a:spcBef>
              <a:buFont typeface="Wingdings" panose="05000000000000000000" pitchFamily="2" charset="2"/>
              <a:buChar char="Ø"/>
            </a:pPr>
            <a:r>
              <a:rPr lang="en-US" sz="1200" dirty="0" smtClean="0"/>
              <a:t>Note that one can have a number of different working directories</a:t>
            </a:r>
          </a:p>
          <a:p>
            <a:pPr marL="285750" indent="-285750">
              <a:spcBef>
                <a:spcPts val="3000"/>
              </a:spcBef>
              <a:buFont typeface="Wingdings" panose="05000000000000000000" pitchFamily="2" charset="2"/>
              <a:buChar char="Ø"/>
            </a:pPr>
            <a:r>
              <a:rPr lang="en-US" sz="1200" dirty="0" smtClean="0"/>
              <a:t>When one is using the Graphical User Interface, output files are generally placed the main HYSPLIT working directory</a:t>
            </a:r>
          </a:p>
          <a:p>
            <a:pPr marL="285750" indent="-285750">
              <a:spcBef>
                <a:spcPts val="3000"/>
              </a:spcBef>
              <a:buFont typeface="Wingdings" panose="05000000000000000000" pitchFamily="2" charset="2"/>
              <a:buChar char="Ø"/>
            </a:pPr>
            <a:r>
              <a:rPr lang="en-US" sz="1200" dirty="0" smtClean="0"/>
              <a:t>But when is working from the command line or with scripts, it can be helpful to create a new working directory and run HYSPLIT from there</a:t>
            </a:r>
          </a:p>
          <a:p>
            <a:pPr marL="285750" indent="-285750">
              <a:spcBef>
                <a:spcPts val="3000"/>
              </a:spcBef>
              <a:buFont typeface="Wingdings" panose="05000000000000000000" pitchFamily="2" charset="2"/>
              <a:buChar char="Ø"/>
            </a:pPr>
            <a:r>
              <a:rPr lang="en-US" sz="1200" dirty="0" smtClean="0"/>
              <a:t>Having any new working directories on the same “level” as the main working directory is convenient because then all of the relative path references --  e.g., ../exec/ -- will work as intended.</a:t>
            </a:r>
            <a:endParaRPr lang="en-US" sz="1200" dirty="0"/>
          </a:p>
        </p:txBody>
      </p:sp>
      <p:pic>
        <p:nvPicPr>
          <p:cNvPr id="4" name="Picture 3"/>
          <p:cNvPicPr>
            <a:picLocks noChangeAspect="1"/>
          </p:cNvPicPr>
          <p:nvPr/>
        </p:nvPicPr>
        <p:blipFill>
          <a:blip r:embed="rId2"/>
          <a:stretch>
            <a:fillRect/>
          </a:stretch>
        </p:blipFill>
        <p:spPr>
          <a:xfrm>
            <a:off x="4648200" y="304800"/>
            <a:ext cx="4114800" cy="4204714"/>
          </a:xfrm>
          <a:prstGeom prst="rect">
            <a:avLst/>
          </a:prstGeom>
        </p:spPr>
      </p:pic>
      <p:cxnSp>
        <p:nvCxnSpPr>
          <p:cNvPr id="6" name="Elbow Connector 5"/>
          <p:cNvCxnSpPr/>
          <p:nvPr/>
        </p:nvCxnSpPr>
        <p:spPr>
          <a:xfrm>
            <a:off x="3810000" y="502920"/>
            <a:ext cx="914400" cy="3383280"/>
          </a:xfrm>
          <a:prstGeom prst="bentConnector3">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10200" y="2819400"/>
            <a:ext cx="685800" cy="707886"/>
          </a:xfrm>
          <a:prstGeom prst="rect">
            <a:avLst/>
          </a:prstGeom>
          <a:noFill/>
          <a:ln w="28575">
            <a:solidFill>
              <a:srgbClr val="00B050"/>
            </a:solidFill>
          </a:ln>
        </p:spPr>
        <p:txBody>
          <a:bodyPr wrap="square" rtlCol="0">
            <a:spAutoFit/>
          </a:bodyPr>
          <a:lstStyle/>
          <a:p>
            <a:r>
              <a:rPr lang="en-US" sz="1000" dirty="0" smtClean="0"/>
              <a:t>Main HYSPLIT working directory</a:t>
            </a:r>
            <a:endParaRPr lang="en-US" sz="1000" dirty="0"/>
          </a:p>
        </p:txBody>
      </p:sp>
      <p:cxnSp>
        <p:nvCxnSpPr>
          <p:cNvPr id="9" name="Straight Arrow Connector 8"/>
          <p:cNvCxnSpPr/>
          <p:nvPr/>
        </p:nvCxnSpPr>
        <p:spPr>
          <a:xfrm flipH="1">
            <a:off x="5257800" y="3527286"/>
            <a:ext cx="152400" cy="13031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91200" y="4601935"/>
            <a:ext cx="1104900" cy="553998"/>
          </a:xfrm>
          <a:prstGeom prst="rect">
            <a:avLst/>
          </a:prstGeom>
          <a:noFill/>
          <a:ln w="28575">
            <a:solidFill>
              <a:srgbClr val="0070C0"/>
            </a:solidFill>
          </a:ln>
        </p:spPr>
        <p:txBody>
          <a:bodyPr wrap="square" rtlCol="0">
            <a:spAutoFit/>
          </a:bodyPr>
          <a:lstStyle/>
          <a:p>
            <a:r>
              <a:rPr lang="en-US" sz="1000" dirty="0" smtClean="0"/>
              <a:t>Added directories associated with this tutorial</a:t>
            </a:r>
            <a:endParaRPr lang="en-US" sz="1000" dirty="0"/>
          </a:p>
        </p:txBody>
      </p:sp>
      <p:cxnSp>
        <p:nvCxnSpPr>
          <p:cNvPr id="12" name="Straight Arrow Connector 11"/>
          <p:cNvCxnSpPr/>
          <p:nvPr/>
        </p:nvCxnSpPr>
        <p:spPr>
          <a:xfrm flipH="1" flipV="1">
            <a:off x="5715000" y="4038600"/>
            <a:ext cx="381000" cy="56333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770446" y="3740378"/>
            <a:ext cx="1463040" cy="27432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206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15</a:t>
            </a:fld>
            <a:endParaRPr lang="en-US"/>
          </a:p>
        </p:txBody>
      </p:sp>
      <p:sp>
        <p:nvSpPr>
          <p:cNvPr id="3" name="Rectangle 2"/>
          <p:cNvSpPr/>
          <p:nvPr/>
        </p:nvSpPr>
        <p:spPr>
          <a:xfrm>
            <a:off x="1981200" y="152400"/>
            <a:ext cx="4724400" cy="6555641"/>
          </a:xfrm>
          <a:prstGeom prst="rect">
            <a:avLst/>
          </a:prstGeom>
          <a:solidFill>
            <a:schemeClr val="bg1">
              <a:lumMod val="95000"/>
            </a:schemeClr>
          </a:solidFill>
          <a:ln>
            <a:solidFill>
              <a:schemeClr val="tx1"/>
            </a:solidFill>
          </a:ln>
        </p:spPr>
        <p:txBody>
          <a:bodyPr wrap="square">
            <a:spAutoFit/>
          </a:bodyPr>
          <a:lstStyle/>
          <a:p>
            <a:r>
              <a:rPr lang="en-US" sz="800" b="1" dirty="0" smtClean="0">
                <a:latin typeface="Courier New" panose="02070309020205020404" pitchFamily="49" charset="0"/>
                <a:cs typeface="Courier New" panose="02070309020205020404" pitchFamily="49" charset="0"/>
              </a:rPr>
              <a:t>C</a:t>
            </a:r>
            <a:r>
              <a:rPr lang="en-US" sz="800" b="1" dirty="0">
                <a:latin typeface="Courier New" panose="02070309020205020404" pitchFamily="49" charset="0"/>
                <a:cs typeface="Courier New" panose="02070309020205020404" pitchFamily="49" charset="0"/>
              </a:rPr>
              <a:t>:\Users\Mark.Cohen&gt;</a:t>
            </a:r>
            <a:r>
              <a:rPr lang="en-US" sz="800" b="1" dirty="0">
                <a:solidFill>
                  <a:srgbClr val="FF0000"/>
                </a:solidFill>
                <a:latin typeface="Courier New" panose="02070309020205020404" pitchFamily="49" charset="0"/>
                <a:cs typeface="Courier New" panose="02070309020205020404" pitchFamily="49" charset="0"/>
              </a:rPr>
              <a:t>cd C:\</a:t>
            </a:r>
            <a:r>
              <a:rPr lang="en-US" sz="800" b="1" dirty="0" smtClean="0">
                <a:solidFill>
                  <a:srgbClr val="FF0000"/>
                </a:solidFill>
                <a:latin typeface="Courier New" panose="02070309020205020404" pitchFamily="49" charset="0"/>
                <a:cs typeface="Courier New" panose="02070309020205020404" pitchFamily="49" charset="0"/>
              </a:rPr>
              <a:t>hysplit4</a:t>
            </a:r>
          </a:p>
          <a:p>
            <a:r>
              <a:rPr lang="en-US" sz="800" b="1" dirty="0" smtClean="0">
                <a:latin typeface="Courier New" panose="02070309020205020404" pitchFamily="49" charset="0"/>
                <a:cs typeface="Courier New" panose="02070309020205020404" pitchFamily="49" charset="0"/>
              </a:rPr>
              <a:t>C</a:t>
            </a:r>
            <a:r>
              <a:rPr lang="en-US" sz="800" b="1" dirty="0">
                <a:latin typeface="Courier New" panose="02070309020205020404" pitchFamily="49" charset="0"/>
                <a:cs typeface="Courier New" panose="02070309020205020404" pitchFamily="49" charset="0"/>
              </a:rPr>
              <a:t>:\</a:t>
            </a:r>
            <a:r>
              <a:rPr lang="en-US" sz="800" b="1" dirty="0" smtClean="0">
                <a:latin typeface="Courier New" panose="02070309020205020404" pitchFamily="49" charset="0"/>
                <a:cs typeface="Courier New" panose="02070309020205020404" pitchFamily="49" charset="0"/>
              </a:rPr>
              <a:t>hysplit&gt;</a:t>
            </a:r>
            <a:r>
              <a:rPr lang="en-US" sz="800" b="1" dirty="0" smtClean="0">
                <a:solidFill>
                  <a:srgbClr val="FF0000"/>
                </a:solidFill>
                <a:latin typeface="Courier New" panose="02070309020205020404" pitchFamily="49" charset="0"/>
                <a:cs typeface="Courier New" panose="02070309020205020404" pitchFamily="49" charset="0"/>
              </a:rPr>
              <a:t>cd </a:t>
            </a:r>
            <a:r>
              <a:rPr lang="en-US" sz="800" b="1" dirty="0" err="1" smtClean="0">
                <a:solidFill>
                  <a:srgbClr val="FF0000"/>
                </a:solidFill>
                <a:latin typeface="Courier New" panose="02070309020205020404" pitchFamily="49" charset="0"/>
                <a:cs typeface="Courier New" panose="02070309020205020404" pitchFamily="49" charset="0"/>
              </a:rPr>
              <a:t>working_vmixing_tutorial</a:t>
            </a:r>
            <a:endParaRPr lang="en-US" sz="800" b="1" dirty="0" smtClean="0">
              <a:solidFill>
                <a:srgbClr val="FF0000"/>
              </a:solidFill>
              <a:latin typeface="Courier New" panose="02070309020205020404" pitchFamily="49" charset="0"/>
              <a:cs typeface="Courier New" panose="02070309020205020404" pitchFamily="49" charset="0"/>
            </a:endParaRPr>
          </a:p>
          <a:p>
            <a:r>
              <a:rPr lang="en-US" sz="800" b="1" dirty="0" smtClean="0">
                <a:latin typeface="Courier New" panose="02070309020205020404" pitchFamily="49" charset="0"/>
                <a:cs typeface="Courier New" panose="02070309020205020404" pitchFamily="49" charset="0"/>
              </a:rPr>
              <a:t>C</a:t>
            </a:r>
            <a:r>
              <a:rPr lang="en-US" sz="800" b="1" dirty="0">
                <a:latin typeface="Courier New" panose="02070309020205020404" pitchFamily="49" charset="0"/>
                <a:cs typeface="Courier New" panose="02070309020205020404" pitchFamily="49" charset="0"/>
              </a:rPr>
              <a:t>:\</a:t>
            </a:r>
            <a:r>
              <a:rPr lang="en-US" sz="800" b="1" dirty="0" smtClean="0">
                <a:latin typeface="Courier New" panose="02070309020205020404" pitchFamily="49" charset="0"/>
                <a:cs typeface="Courier New" panose="02070309020205020404" pitchFamily="49" charset="0"/>
              </a:rPr>
              <a:t>hysplit\working_vmixing_tutorial&gt;</a:t>
            </a:r>
            <a:r>
              <a:rPr lang="en-US" sz="800" b="1" dirty="0" smtClean="0">
                <a:solidFill>
                  <a:srgbClr val="FF0000"/>
                </a:solidFill>
                <a:latin typeface="Courier New" panose="02070309020205020404" pitchFamily="49" charset="0"/>
                <a:cs typeface="Courier New" panose="02070309020205020404" pitchFamily="49" charset="0"/>
              </a:rPr>
              <a:t>dir </a:t>
            </a:r>
            <a:r>
              <a:rPr lang="en-US" sz="800" b="1" dirty="0">
                <a:solidFill>
                  <a:srgbClr val="FF0000"/>
                </a:solidFill>
                <a:latin typeface="Courier New" panose="02070309020205020404" pitchFamily="49" charset="0"/>
                <a:cs typeface="Courier New" panose="02070309020205020404" pitchFamily="49" charset="0"/>
              </a:rPr>
              <a:t>*.bat</a:t>
            </a:r>
          </a:p>
          <a:p>
            <a:r>
              <a:rPr lang="en-US" sz="800" b="1" dirty="0">
                <a:latin typeface="Courier New" panose="02070309020205020404" pitchFamily="49" charset="0"/>
                <a:cs typeface="Courier New" panose="02070309020205020404" pitchFamily="49" charset="0"/>
              </a:rPr>
              <a:t> Volume in drive C is OS</a:t>
            </a:r>
          </a:p>
          <a:p>
            <a:r>
              <a:rPr lang="en-US" sz="800" b="1" dirty="0">
                <a:latin typeface="Courier New" panose="02070309020205020404" pitchFamily="49" charset="0"/>
                <a:cs typeface="Courier New" panose="02070309020205020404" pitchFamily="49" charset="0"/>
              </a:rPr>
              <a:t> Volume Serial Number is 74EF-A490</a:t>
            </a:r>
          </a:p>
          <a:p>
            <a:endParaRPr lang="en-US" sz="800" b="1" dirty="0">
              <a:latin typeface="Courier New" panose="02070309020205020404" pitchFamily="49" charset="0"/>
              <a:cs typeface="Courier New" panose="02070309020205020404" pitchFamily="49" charset="0"/>
            </a:endParaRPr>
          </a:p>
          <a:p>
            <a:r>
              <a:rPr lang="en-US" sz="800" b="1" dirty="0">
                <a:latin typeface="Courier New" panose="02070309020205020404" pitchFamily="49" charset="0"/>
                <a:cs typeface="Courier New" panose="02070309020205020404" pitchFamily="49" charset="0"/>
              </a:rPr>
              <a:t> Directory of C:\</a:t>
            </a:r>
            <a:r>
              <a:rPr lang="en-US" sz="800" b="1" dirty="0" smtClean="0">
                <a:latin typeface="Courier New" panose="02070309020205020404" pitchFamily="49" charset="0"/>
                <a:cs typeface="Courier New" panose="02070309020205020404" pitchFamily="49" charset="0"/>
              </a:rPr>
              <a:t>hysplit\working_vmixing_tutorial</a:t>
            </a:r>
            <a:endParaRPr lang="en-US" sz="800" b="1" dirty="0">
              <a:latin typeface="Courier New" panose="02070309020205020404" pitchFamily="49" charset="0"/>
              <a:cs typeface="Courier New" panose="02070309020205020404" pitchFamily="49" charset="0"/>
            </a:endParaRPr>
          </a:p>
          <a:p>
            <a:endParaRPr lang="en-US" sz="800" b="1" dirty="0">
              <a:latin typeface="Courier New" panose="02070309020205020404" pitchFamily="49" charset="0"/>
              <a:cs typeface="Courier New" panose="02070309020205020404" pitchFamily="49" charset="0"/>
            </a:endParaRPr>
          </a:p>
          <a:p>
            <a:r>
              <a:rPr lang="en-US" sz="800" b="1" dirty="0">
                <a:latin typeface="Courier New" panose="02070309020205020404" pitchFamily="49" charset="0"/>
                <a:cs typeface="Courier New" panose="02070309020205020404" pitchFamily="49" charset="0"/>
              </a:rPr>
              <a:t>11/20/2019  05:28 PM               808 profile_run_001.bat</a:t>
            </a:r>
          </a:p>
          <a:p>
            <a:r>
              <a:rPr lang="en-US" sz="800" b="1" dirty="0">
                <a:latin typeface="Courier New" panose="02070309020205020404" pitchFamily="49" charset="0"/>
                <a:cs typeface="Courier New" panose="02070309020205020404" pitchFamily="49" charset="0"/>
              </a:rPr>
              <a:t>11/20/2019  04:07 PM             2,801 profile_set_001.bat</a:t>
            </a:r>
          </a:p>
          <a:p>
            <a:r>
              <a:rPr lang="en-US" sz="800" b="1" dirty="0">
                <a:latin typeface="Courier New" panose="02070309020205020404" pitchFamily="49" charset="0"/>
                <a:cs typeface="Courier New" panose="02070309020205020404" pitchFamily="49" charset="0"/>
              </a:rPr>
              <a:t>11/21/2019  02:42 PM             2,056 vmixing_run_001.bat</a:t>
            </a:r>
          </a:p>
          <a:p>
            <a:r>
              <a:rPr lang="en-US" sz="800" b="1" dirty="0">
                <a:latin typeface="Courier New" panose="02070309020205020404" pitchFamily="49" charset="0"/>
                <a:cs typeface="Courier New" panose="02070309020205020404" pitchFamily="49" charset="0"/>
              </a:rPr>
              <a:t>11/20/2019  02:12 PM               960 vmixing_run_002.bat</a:t>
            </a:r>
          </a:p>
          <a:p>
            <a:r>
              <a:rPr lang="en-US" sz="800" b="1" dirty="0">
                <a:latin typeface="Courier New" panose="02070309020205020404" pitchFamily="49" charset="0"/>
                <a:cs typeface="Courier New" panose="02070309020205020404" pitchFamily="49" charset="0"/>
              </a:rPr>
              <a:t>11/20/2019  09:40 AM            11,667 vmixing_set_001.bat</a:t>
            </a:r>
          </a:p>
          <a:p>
            <a:r>
              <a:rPr lang="en-US" sz="800" b="1" dirty="0">
                <a:latin typeface="Courier New" panose="02070309020205020404" pitchFamily="49" charset="0"/>
                <a:cs typeface="Courier New" panose="02070309020205020404" pitchFamily="49" charset="0"/>
              </a:rPr>
              <a:t>11/20/2019  02:37 PM            12,215 vmixing_set_002.bat</a:t>
            </a:r>
          </a:p>
          <a:p>
            <a:r>
              <a:rPr lang="en-US" sz="800" b="1" dirty="0">
                <a:latin typeface="Courier New" panose="02070309020205020404" pitchFamily="49" charset="0"/>
                <a:cs typeface="Courier New" panose="02070309020205020404" pitchFamily="49" charset="0"/>
              </a:rPr>
              <a:t>               6 File(s)         30,507 bytes</a:t>
            </a:r>
          </a:p>
          <a:p>
            <a:r>
              <a:rPr lang="en-US" sz="800" b="1" dirty="0">
                <a:latin typeface="Courier New" panose="02070309020205020404" pitchFamily="49" charset="0"/>
                <a:cs typeface="Courier New" panose="02070309020205020404" pitchFamily="49" charset="0"/>
              </a:rPr>
              <a:t>               0 Dir(s)  219,566,465,024 bytes free</a:t>
            </a:r>
          </a:p>
          <a:p>
            <a:endParaRPr lang="en-US" sz="800" b="1" dirty="0">
              <a:latin typeface="Courier New" panose="02070309020205020404" pitchFamily="49" charset="0"/>
              <a:cs typeface="Courier New" panose="02070309020205020404" pitchFamily="49" charset="0"/>
            </a:endParaRPr>
          </a:p>
          <a:p>
            <a:r>
              <a:rPr lang="en-US" sz="800" b="1" dirty="0">
                <a:latin typeface="Courier New" panose="02070309020205020404" pitchFamily="49" charset="0"/>
                <a:cs typeface="Courier New" panose="02070309020205020404" pitchFamily="49" charset="0"/>
              </a:rPr>
              <a:t>C:\</a:t>
            </a:r>
            <a:r>
              <a:rPr lang="en-US" sz="800" b="1" dirty="0" smtClean="0">
                <a:latin typeface="Courier New" panose="02070309020205020404" pitchFamily="49" charset="0"/>
                <a:cs typeface="Courier New" panose="02070309020205020404" pitchFamily="49" charset="0"/>
              </a:rPr>
              <a:t>hysplit\working_vmixing_tutorial&gt;</a:t>
            </a:r>
            <a:r>
              <a:rPr lang="en-US" sz="800" b="1" dirty="0" smtClean="0">
                <a:solidFill>
                  <a:srgbClr val="FF0000"/>
                </a:solidFill>
                <a:latin typeface="Courier New" panose="02070309020205020404" pitchFamily="49" charset="0"/>
                <a:cs typeface="Courier New" panose="02070309020205020404" pitchFamily="49" charset="0"/>
              </a:rPr>
              <a:t>vmixing_run_001</a:t>
            </a:r>
            <a:endParaRPr lang="en-US" sz="800" b="1" dirty="0">
              <a:solidFill>
                <a:srgbClr val="FF0000"/>
              </a:solidFill>
              <a:latin typeface="Courier New" panose="02070309020205020404" pitchFamily="49" charset="0"/>
              <a:cs typeface="Courier New" panose="02070309020205020404" pitchFamily="49" charset="0"/>
            </a:endParaRPr>
          </a:p>
          <a:p>
            <a:r>
              <a:rPr lang="en-US" sz="800" b="1" dirty="0">
                <a:latin typeface="Courier New" panose="02070309020205020404" pitchFamily="49" charset="0"/>
                <a:cs typeface="Courier New" panose="02070309020205020404" pitchFamily="49" charset="0"/>
              </a:rPr>
              <a:t>       latitude = 39.028</a:t>
            </a:r>
          </a:p>
          <a:p>
            <a:r>
              <a:rPr lang="en-US" sz="800" b="1" dirty="0">
                <a:latin typeface="Courier New" panose="02070309020205020404" pitchFamily="49" charset="0"/>
                <a:cs typeface="Courier New" panose="02070309020205020404" pitchFamily="49" charset="0"/>
              </a:rPr>
              <a:t>      longitude = -76.817</a:t>
            </a:r>
          </a:p>
          <a:p>
            <a:r>
              <a:rPr lang="en-US" sz="800" b="1" dirty="0">
                <a:latin typeface="Courier New" panose="02070309020205020404" pitchFamily="49" charset="0"/>
                <a:cs typeface="Courier New" panose="02070309020205020404" pitchFamily="49" charset="0"/>
              </a:rPr>
              <a:t>         height = 0.0</a:t>
            </a:r>
          </a:p>
          <a:p>
            <a:r>
              <a:rPr lang="en-US" sz="800" b="1" dirty="0">
                <a:latin typeface="Courier New" panose="02070309020205020404" pitchFamily="49" charset="0"/>
                <a:cs typeface="Courier New" panose="02070309020205020404" pitchFamily="49" charset="0"/>
              </a:rPr>
              <a:t>         </a:t>
            </a:r>
            <a:r>
              <a:rPr lang="en-US" sz="800" b="1" dirty="0" err="1">
                <a:latin typeface="Courier New" panose="02070309020205020404" pitchFamily="49" charset="0"/>
                <a:cs typeface="Courier New" panose="02070309020205020404" pitchFamily="49" charset="0"/>
              </a:rPr>
              <a:t>metdir</a:t>
            </a:r>
            <a:r>
              <a:rPr lang="en-US" sz="800" b="1" dirty="0">
                <a:latin typeface="Courier New" panose="02070309020205020404" pitchFamily="49" charset="0"/>
                <a:cs typeface="Courier New" panose="02070309020205020404" pitchFamily="49" charset="0"/>
              </a:rPr>
              <a:t> = D:\METDATA\global_reanalysis\</a:t>
            </a:r>
          </a:p>
          <a:p>
            <a:r>
              <a:rPr lang="en-US" sz="800" b="1" dirty="0">
                <a:latin typeface="Courier New" panose="02070309020205020404" pitchFamily="49" charset="0"/>
                <a:cs typeface="Courier New" panose="02070309020205020404" pitchFamily="49" charset="0"/>
              </a:rPr>
              <a:t>        </a:t>
            </a:r>
            <a:r>
              <a:rPr lang="en-US" sz="800" b="1" dirty="0" err="1">
                <a:latin typeface="Courier New" panose="02070309020205020404" pitchFamily="49" charset="0"/>
                <a:cs typeface="Courier New" panose="02070309020205020404" pitchFamily="49" charset="0"/>
              </a:rPr>
              <a:t>metfile</a:t>
            </a:r>
            <a:r>
              <a:rPr lang="en-US" sz="800" b="1" dirty="0">
                <a:latin typeface="Courier New" panose="02070309020205020404" pitchFamily="49" charset="0"/>
                <a:cs typeface="Courier New" panose="02070309020205020404" pitchFamily="49" charset="0"/>
              </a:rPr>
              <a:t> = RP201206.gbl</a:t>
            </a:r>
          </a:p>
          <a:p>
            <a:r>
              <a:rPr lang="en-US" sz="800" b="1" dirty="0">
                <a:latin typeface="Courier New" panose="02070309020205020404" pitchFamily="49" charset="0"/>
                <a:cs typeface="Courier New" panose="02070309020205020404" pitchFamily="49" charset="0"/>
              </a:rPr>
              <a:t>       </a:t>
            </a:r>
            <a:r>
              <a:rPr lang="en-US" sz="800" b="1" dirty="0" err="1">
                <a:latin typeface="Courier New" panose="02070309020205020404" pitchFamily="49" charset="0"/>
                <a:cs typeface="Courier New" panose="02070309020205020404" pitchFamily="49" charset="0"/>
              </a:rPr>
              <a:t>run_name</a:t>
            </a:r>
            <a:r>
              <a:rPr lang="en-US" sz="800" b="1" dirty="0">
                <a:latin typeface="Courier New" panose="02070309020205020404" pitchFamily="49" charset="0"/>
                <a:cs typeface="Courier New" panose="02070309020205020404" pitchFamily="49" charset="0"/>
              </a:rPr>
              <a:t> = gbl2p5_06_2012_base</a:t>
            </a:r>
          </a:p>
          <a:p>
            <a:r>
              <a:rPr lang="en-US" sz="800" b="1" dirty="0">
                <a:latin typeface="Courier New" panose="02070309020205020404" pitchFamily="49" charset="0"/>
                <a:cs typeface="Courier New" panose="02070309020205020404" pitchFamily="49" charset="0"/>
              </a:rPr>
              <a:t>           </a:t>
            </a:r>
            <a:r>
              <a:rPr lang="en-US" sz="800" b="1" dirty="0" err="1">
                <a:latin typeface="Courier New" panose="02070309020205020404" pitchFamily="49" charset="0"/>
                <a:cs typeface="Courier New" panose="02070309020205020404" pitchFamily="49" charset="0"/>
              </a:rPr>
              <a:t>KBLS</a:t>
            </a:r>
            <a:r>
              <a:rPr lang="en-US" sz="800" b="1" dirty="0">
                <a:latin typeface="Courier New" panose="02070309020205020404" pitchFamily="49" charset="0"/>
                <a:cs typeface="Courier New" panose="02070309020205020404" pitchFamily="49" charset="0"/>
              </a:rPr>
              <a:t> = 2</a:t>
            </a:r>
          </a:p>
          <a:p>
            <a:r>
              <a:rPr lang="en-US" sz="800" b="1" dirty="0">
                <a:latin typeface="Courier New" panose="02070309020205020404" pitchFamily="49" charset="0"/>
                <a:cs typeface="Courier New" panose="02070309020205020404" pitchFamily="49" charset="0"/>
              </a:rPr>
              <a:t>           </a:t>
            </a:r>
            <a:r>
              <a:rPr lang="en-US" sz="800" b="1" dirty="0" err="1">
                <a:latin typeface="Courier New" panose="02070309020205020404" pitchFamily="49" charset="0"/>
                <a:cs typeface="Courier New" panose="02070309020205020404" pitchFamily="49" charset="0"/>
              </a:rPr>
              <a:t>KBLT</a:t>
            </a:r>
            <a:r>
              <a:rPr lang="en-US" sz="800" b="1" dirty="0">
                <a:latin typeface="Courier New" panose="02070309020205020404" pitchFamily="49" charset="0"/>
                <a:cs typeface="Courier New" panose="02070309020205020404" pitchFamily="49" charset="0"/>
              </a:rPr>
              <a:t> = 2</a:t>
            </a:r>
          </a:p>
          <a:p>
            <a:r>
              <a:rPr lang="en-US" sz="800" b="1" dirty="0" err="1">
                <a:latin typeface="Courier New" panose="02070309020205020404" pitchFamily="49" charset="0"/>
                <a:cs typeface="Courier New" panose="02070309020205020404" pitchFamily="49" charset="0"/>
              </a:rPr>
              <a:t>extra_variables</a:t>
            </a:r>
            <a:r>
              <a:rPr lang="en-US" sz="800" b="1" dirty="0">
                <a:latin typeface="Courier New" panose="02070309020205020404" pitchFamily="49" charset="0"/>
                <a:cs typeface="Courier New" panose="02070309020205020404" pitchFamily="49" charset="0"/>
              </a:rPr>
              <a:t> = 2</a:t>
            </a:r>
          </a:p>
          <a:p>
            <a:r>
              <a:rPr lang="en-US" sz="800" b="1" dirty="0">
                <a:latin typeface="Courier New" panose="02070309020205020404" pitchFamily="49" charset="0"/>
                <a:cs typeface="Courier New" panose="02070309020205020404" pitchFamily="49" charset="0"/>
              </a:rPr>
              <a:t>     </a:t>
            </a:r>
            <a:r>
              <a:rPr lang="en-US" sz="800" b="1" dirty="0" err="1">
                <a:latin typeface="Courier New" panose="02070309020205020404" pitchFamily="49" charset="0"/>
                <a:cs typeface="Courier New" panose="02070309020205020404" pitchFamily="49" charset="0"/>
              </a:rPr>
              <a:t>start_year</a:t>
            </a:r>
            <a:r>
              <a:rPr lang="en-US" sz="800" b="1" dirty="0">
                <a:latin typeface="Courier New" panose="02070309020205020404" pitchFamily="49" charset="0"/>
                <a:cs typeface="Courier New" panose="02070309020205020404" pitchFamily="49" charset="0"/>
              </a:rPr>
              <a:t> = 00</a:t>
            </a:r>
          </a:p>
          <a:p>
            <a:r>
              <a:rPr lang="en-US" sz="800" b="1" dirty="0">
                <a:latin typeface="Courier New" panose="02070309020205020404" pitchFamily="49" charset="0"/>
                <a:cs typeface="Courier New" panose="02070309020205020404" pitchFamily="49" charset="0"/>
              </a:rPr>
              <a:t>    </a:t>
            </a:r>
            <a:r>
              <a:rPr lang="en-US" sz="800" b="1" dirty="0" err="1">
                <a:latin typeface="Courier New" panose="02070309020205020404" pitchFamily="49" charset="0"/>
                <a:cs typeface="Courier New" panose="02070309020205020404" pitchFamily="49" charset="0"/>
              </a:rPr>
              <a:t>start_month</a:t>
            </a:r>
            <a:r>
              <a:rPr lang="en-US" sz="800" b="1" dirty="0">
                <a:latin typeface="Courier New" panose="02070309020205020404" pitchFamily="49" charset="0"/>
                <a:cs typeface="Courier New" panose="02070309020205020404" pitchFamily="49" charset="0"/>
              </a:rPr>
              <a:t> = 00</a:t>
            </a:r>
          </a:p>
          <a:p>
            <a:r>
              <a:rPr lang="en-US" sz="800" b="1" dirty="0">
                <a:latin typeface="Courier New" panose="02070309020205020404" pitchFamily="49" charset="0"/>
                <a:cs typeface="Courier New" panose="02070309020205020404" pitchFamily="49" charset="0"/>
              </a:rPr>
              <a:t>      </a:t>
            </a:r>
            <a:r>
              <a:rPr lang="en-US" sz="800" b="1" dirty="0" err="1">
                <a:latin typeface="Courier New" panose="02070309020205020404" pitchFamily="49" charset="0"/>
                <a:cs typeface="Courier New" panose="02070309020205020404" pitchFamily="49" charset="0"/>
              </a:rPr>
              <a:t>start_day</a:t>
            </a:r>
            <a:r>
              <a:rPr lang="en-US" sz="800" b="1" dirty="0">
                <a:latin typeface="Courier New" panose="02070309020205020404" pitchFamily="49" charset="0"/>
                <a:cs typeface="Courier New" panose="02070309020205020404" pitchFamily="49" charset="0"/>
              </a:rPr>
              <a:t> = 00</a:t>
            </a:r>
          </a:p>
          <a:p>
            <a:r>
              <a:rPr lang="en-US" sz="800" b="1" dirty="0">
                <a:latin typeface="Courier New" panose="02070309020205020404" pitchFamily="49" charset="0"/>
                <a:cs typeface="Courier New" panose="02070309020205020404" pitchFamily="49" charset="0"/>
              </a:rPr>
              <a:t>     </a:t>
            </a:r>
            <a:r>
              <a:rPr lang="en-US" sz="800" b="1" dirty="0" err="1">
                <a:latin typeface="Courier New" panose="02070309020205020404" pitchFamily="49" charset="0"/>
                <a:cs typeface="Courier New" panose="02070309020205020404" pitchFamily="49" charset="0"/>
              </a:rPr>
              <a:t>start_hour</a:t>
            </a:r>
            <a:r>
              <a:rPr lang="en-US" sz="800" b="1" dirty="0">
                <a:latin typeface="Courier New" panose="02070309020205020404" pitchFamily="49" charset="0"/>
                <a:cs typeface="Courier New" panose="02070309020205020404" pitchFamily="49" charset="0"/>
              </a:rPr>
              <a:t> = 00</a:t>
            </a:r>
          </a:p>
          <a:p>
            <a:r>
              <a:rPr lang="en-US" sz="800" b="1" dirty="0">
                <a:latin typeface="Courier New" panose="02070309020205020404" pitchFamily="49" charset="0"/>
                <a:cs typeface="Courier New" panose="02070309020205020404" pitchFamily="49" charset="0"/>
              </a:rPr>
              <a:t>        </a:t>
            </a:r>
            <a:r>
              <a:rPr lang="en-US" sz="800" b="1" dirty="0" err="1">
                <a:latin typeface="Courier New" panose="02070309020205020404" pitchFamily="49" charset="0"/>
                <a:cs typeface="Courier New" panose="02070309020205020404" pitchFamily="49" charset="0"/>
              </a:rPr>
              <a:t>run_hrs</a:t>
            </a:r>
            <a:r>
              <a:rPr lang="en-US" sz="800" b="1" dirty="0">
                <a:latin typeface="Courier New" panose="02070309020205020404" pitchFamily="49" charset="0"/>
                <a:cs typeface="Courier New" panose="02070309020205020404" pitchFamily="49" charset="0"/>
              </a:rPr>
              <a:t> = 9999</a:t>
            </a:r>
          </a:p>
          <a:p>
            <a:r>
              <a:rPr lang="en-US" sz="800" b="1" dirty="0">
                <a:latin typeface="Courier New" panose="02070309020205020404" pitchFamily="49" charset="0"/>
                <a:cs typeface="Courier New" panose="02070309020205020404" pitchFamily="49" charset="0"/>
              </a:rPr>
              <a:t>          </a:t>
            </a:r>
            <a:r>
              <a:rPr lang="en-US" sz="800" b="1" dirty="0" err="1">
                <a:latin typeface="Courier New" panose="02070309020205020404" pitchFamily="49" charset="0"/>
                <a:cs typeface="Courier New" panose="02070309020205020404" pitchFamily="49" charset="0"/>
              </a:rPr>
              <a:t>KMIXD</a:t>
            </a:r>
            <a:r>
              <a:rPr lang="en-US" sz="800" b="1" dirty="0">
                <a:latin typeface="Courier New" panose="02070309020205020404" pitchFamily="49" charset="0"/>
                <a:cs typeface="Courier New" panose="02070309020205020404" pitchFamily="49" charset="0"/>
              </a:rPr>
              <a:t> = 0</a:t>
            </a:r>
          </a:p>
          <a:p>
            <a:r>
              <a:rPr lang="en-US" sz="800" b="1" dirty="0">
                <a:latin typeface="Courier New" panose="02070309020205020404" pitchFamily="49" charset="0"/>
                <a:cs typeface="Courier New" panose="02070309020205020404" pitchFamily="49" charset="0"/>
              </a:rPr>
              <a:t>          KMIX0 = 50</a:t>
            </a:r>
          </a:p>
          <a:p>
            <a:r>
              <a:rPr lang="en-US" sz="800" b="1" dirty="0">
                <a:latin typeface="Courier New" panose="02070309020205020404" pitchFamily="49" charset="0"/>
                <a:cs typeface="Courier New" panose="02070309020205020404" pitchFamily="49" charset="0"/>
              </a:rPr>
              <a:t>        1 file(s) copied.</a:t>
            </a:r>
          </a:p>
          <a:p>
            <a:r>
              <a:rPr lang="en-US" sz="800" b="1" dirty="0">
                <a:latin typeface="Courier New" panose="02070309020205020404" pitchFamily="49" charset="0"/>
                <a:cs typeface="Courier New" panose="02070309020205020404" pitchFamily="49" charset="0"/>
              </a:rPr>
              <a:t>        1 file(s) copied.</a:t>
            </a:r>
          </a:p>
          <a:p>
            <a:r>
              <a:rPr lang="en-US" sz="800" b="1" dirty="0">
                <a:latin typeface="Courier New" panose="02070309020205020404" pitchFamily="49" charset="0"/>
                <a:cs typeface="Courier New" panose="02070309020205020404" pitchFamily="49" charset="0"/>
              </a:rPr>
              <a:t> finished creating CONTROL and </a:t>
            </a:r>
            <a:r>
              <a:rPr lang="en-US" sz="800" b="1" dirty="0" err="1">
                <a:latin typeface="Courier New" panose="02070309020205020404" pitchFamily="49" charset="0"/>
                <a:cs typeface="Courier New" panose="02070309020205020404" pitchFamily="49" charset="0"/>
              </a:rPr>
              <a:t>SETUP.CFG</a:t>
            </a:r>
            <a:endParaRPr lang="en-US" sz="800" b="1" dirty="0">
              <a:latin typeface="Courier New" panose="02070309020205020404" pitchFamily="49" charset="0"/>
              <a:cs typeface="Courier New" panose="02070309020205020404" pitchFamily="49" charset="0"/>
            </a:endParaRPr>
          </a:p>
          <a:p>
            <a:r>
              <a:rPr lang="en-US" sz="800" b="1" dirty="0">
                <a:latin typeface="Courier New" panose="02070309020205020404" pitchFamily="49" charset="0"/>
                <a:cs typeface="Courier New" panose="02070309020205020404" pitchFamily="49" charset="0"/>
              </a:rPr>
              <a:t>           6   360.0000            9999        9999</a:t>
            </a:r>
          </a:p>
          <a:p>
            <a:r>
              <a:rPr lang="en-US" sz="800" b="1" dirty="0">
                <a:latin typeface="Courier New" panose="02070309020205020404" pitchFamily="49" charset="0"/>
                <a:cs typeface="Courier New" panose="02070309020205020404" pitchFamily="49" charset="0"/>
              </a:rPr>
              <a:t>          12           6           1           0           0    59124960</a:t>
            </a:r>
          </a:p>
          <a:p>
            <a:r>
              <a:rPr lang="en-US" sz="800" b="1" dirty="0">
                <a:latin typeface="Courier New" panose="02070309020205020404" pitchFamily="49" charset="0"/>
                <a:cs typeface="Courier New" panose="02070309020205020404" pitchFamily="49" charset="0"/>
              </a:rPr>
              <a:t>          12           6           1           6           0    59125320</a:t>
            </a:r>
          </a:p>
          <a:p>
            <a:r>
              <a:rPr lang="en-US" sz="800" b="1" dirty="0">
                <a:latin typeface="Courier New" panose="02070309020205020404" pitchFamily="49" charset="0"/>
                <a:cs typeface="Courier New" panose="02070309020205020404" pitchFamily="49" charset="0"/>
              </a:rPr>
              <a:t>          12           6           1          12           0    </a:t>
            </a:r>
            <a:r>
              <a:rPr lang="en-US" sz="800" b="1" dirty="0" smtClean="0">
                <a:latin typeface="Courier New" panose="02070309020205020404" pitchFamily="49" charset="0"/>
                <a:cs typeface="Courier New" panose="02070309020205020404" pitchFamily="49" charset="0"/>
              </a:rPr>
              <a:t>59125680</a:t>
            </a:r>
          </a:p>
          <a:p>
            <a:pPr lvl="1"/>
            <a:r>
              <a:rPr lang="en-US" sz="1200" b="1" dirty="0" smtClean="0">
                <a:latin typeface="Courier New" panose="02070309020205020404" pitchFamily="49" charset="0"/>
                <a:cs typeface="Courier New" panose="02070309020205020404" pitchFamily="49" charset="0"/>
              </a:rPr>
              <a:t>  .</a:t>
            </a:r>
          </a:p>
          <a:p>
            <a:pPr lvl="1"/>
            <a:r>
              <a:rPr lang="en-US" sz="1200" b="1" dirty="0" smtClean="0">
                <a:latin typeface="Courier New" panose="02070309020205020404" pitchFamily="49" charset="0"/>
                <a:cs typeface="Courier New" panose="02070309020205020404" pitchFamily="49" charset="0"/>
              </a:rPr>
              <a:t>  .</a:t>
            </a:r>
          </a:p>
          <a:p>
            <a:pPr lvl="1"/>
            <a:r>
              <a:rPr lang="en-US" sz="1200" b="1" dirty="0" smtClean="0">
                <a:latin typeface="Courier New" panose="02070309020205020404" pitchFamily="49" charset="0"/>
                <a:cs typeface="Courier New" panose="02070309020205020404" pitchFamily="49" charset="0"/>
              </a:rPr>
              <a:t>  .</a:t>
            </a:r>
          </a:p>
          <a:p>
            <a:r>
              <a:rPr lang="en-US" sz="800" b="1" dirty="0" smtClean="0">
                <a:latin typeface="Courier New" panose="02070309020205020404" pitchFamily="49" charset="0"/>
                <a:cs typeface="Courier New" panose="02070309020205020404" pitchFamily="49" charset="0"/>
              </a:rPr>
              <a:t>          </a:t>
            </a:r>
            <a:r>
              <a:rPr lang="en-US" sz="800" b="1" dirty="0">
                <a:latin typeface="Courier New" panose="02070309020205020404" pitchFamily="49" charset="0"/>
                <a:cs typeface="Courier New" panose="02070309020205020404" pitchFamily="49" charset="0"/>
              </a:rPr>
              <a:t>12           6          30           0           0    59166720</a:t>
            </a:r>
          </a:p>
          <a:p>
            <a:r>
              <a:rPr lang="en-US" sz="800" b="1" dirty="0">
                <a:latin typeface="Courier New" panose="02070309020205020404" pitchFamily="49" charset="0"/>
                <a:cs typeface="Courier New" panose="02070309020205020404" pitchFamily="49" charset="0"/>
              </a:rPr>
              <a:t>          12           6          30           6           0    59167080</a:t>
            </a:r>
          </a:p>
          <a:p>
            <a:r>
              <a:rPr lang="en-US" sz="800" b="1" dirty="0">
                <a:latin typeface="Courier New" panose="02070309020205020404" pitchFamily="49" charset="0"/>
                <a:cs typeface="Courier New" panose="02070309020205020404" pitchFamily="49" charset="0"/>
              </a:rPr>
              <a:t>          12           6          30          12           0    59167440</a:t>
            </a:r>
          </a:p>
          <a:p>
            <a:r>
              <a:rPr lang="en-US" sz="800" b="1" dirty="0">
                <a:latin typeface="Courier New" panose="02070309020205020404" pitchFamily="49" charset="0"/>
                <a:cs typeface="Courier New" panose="02070309020205020404" pitchFamily="49" charset="0"/>
              </a:rPr>
              <a:t>Press any key to continue . . </a:t>
            </a:r>
            <a:r>
              <a:rPr lang="en-US" sz="800" b="1" dirty="0" smtClean="0">
                <a:latin typeface="Courier New" panose="02070309020205020404" pitchFamily="49" charset="0"/>
                <a:cs typeface="Courier New" panose="02070309020205020404" pitchFamily="49" charset="0"/>
              </a:rPr>
              <a:t>.</a:t>
            </a:r>
          </a:p>
          <a:p>
            <a:endParaRPr lang="en-US" sz="800" b="1" dirty="0" smtClean="0">
              <a:latin typeface="Courier New" panose="02070309020205020404" pitchFamily="49" charset="0"/>
              <a:cs typeface="Courier New" panose="02070309020205020404" pitchFamily="49" charset="0"/>
            </a:endParaRPr>
          </a:p>
          <a:p>
            <a:r>
              <a:rPr lang="en-US" sz="800" b="1" dirty="0" smtClean="0">
                <a:latin typeface="Courier New" panose="02070309020205020404" pitchFamily="49" charset="0"/>
                <a:cs typeface="Courier New" panose="02070309020205020404" pitchFamily="49" charset="0"/>
              </a:rPr>
              <a:t>C</a:t>
            </a:r>
            <a:r>
              <a:rPr lang="en-US" sz="800" b="1" dirty="0">
                <a:latin typeface="Courier New" panose="02070309020205020404" pitchFamily="49" charset="0"/>
                <a:cs typeface="Courier New" panose="02070309020205020404" pitchFamily="49" charset="0"/>
              </a:rPr>
              <a:t>:\</a:t>
            </a:r>
            <a:r>
              <a:rPr lang="en-US" sz="800" b="1" dirty="0" smtClean="0">
                <a:latin typeface="Courier New" panose="02070309020205020404" pitchFamily="49" charset="0"/>
                <a:cs typeface="Courier New" panose="02070309020205020404" pitchFamily="49" charset="0"/>
              </a:rPr>
              <a:t>hysplit\working_vmixing_tutorial&gt;</a:t>
            </a:r>
            <a:endParaRPr lang="en-US" sz="800" b="1" dirty="0">
              <a:latin typeface="Courier New" panose="02070309020205020404" pitchFamily="49" charset="0"/>
              <a:cs typeface="Courier New" panose="02070309020205020404" pitchFamily="49" charset="0"/>
            </a:endParaRPr>
          </a:p>
        </p:txBody>
      </p:sp>
      <p:pic>
        <p:nvPicPr>
          <p:cNvPr id="4" name="Picture 3" descr="Enter PNG Transparent Images | PNG A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6096000"/>
            <a:ext cx="381723" cy="182880"/>
          </a:xfrm>
          <a:prstGeom prst="rect">
            <a:avLst/>
          </a:prstGeom>
        </p:spPr>
      </p:pic>
      <p:sp>
        <p:nvSpPr>
          <p:cNvPr id="5" name="TextBox 4"/>
          <p:cNvSpPr txBox="1"/>
          <p:nvPr/>
        </p:nvSpPr>
        <p:spPr>
          <a:xfrm>
            <a:off x="152400" y="228600"/>
            <a:ext cx="1600200" cy="1200329"/>
          </a:xfrm>
          <a:prstGeom prst="rect">
            <a:avLst/>
          </a:prstGeom>
          <a:solidFill>
            <a:srgbClr val="FFFFCC"/>
          </a:solidFill>
          <a:ln>
            <a:solidFill>
              <a:schemeClr val="tx1"/>
            </a:solidFill>
          </a:ln>
        </p:spPr>
        <p:txBody>
          <a:bodyPr wrap="square" rtlCol="0">
            <a:spAutoFit/>
          </a:bodyPr>
          <a:lstStyle/>
          <a:p>
            <a:pPr algn="r"/>
            <a:r>
              <a:rPr lang="en-US" sz="1200" dirty="0" smtClean="0"/>
              <a:t>Here’s the terminal </a:t>
            </a:r>
            <a:r>
              <a:rPr lang="en-US" sz="1200" dirty="0" smtClean="0">
                <a:solidFill>
                  <a:srgbClr val="FF0000"/>
                </a:solidFill>
              </a:rPr>
              <a:t>input (red)</a:t>
            </a:r>
            <a:r>
              <a:rPr lang="en-US" sz="1200" dirty="0" smtClean="0"/>
              <a:t> and output when vmixing_run_001.bat is run in a Windows terminal</a:t>
            </a:r>
            <a:endParaRPr lang="en-US" sz="1200" dirty="0"/>
          </a:p>
        </p:txBody>
      </p:sp>
      <p:sp>
        <p:nvSpPr>
          <p:cNvPr id="6" name="TextBox 5"/>
          <p:cNvSpPr txBox="1"/>
          <p:nvPr/>
        </p:nvSpPr>
        <p:spPr>
          <a:xfrm>
            <a:off x="5562600" y="228600"/>
            <a:ext cx="2057400" cy="830997"/>
          </a:xfrm>
          <a:prstGeom prst="rect">
            <a:avLst/>
          </a:prstGeom>
          <a:solidFill>
            <a:srgbClr val="FFFFCC"/>
          </a:solidFill>
          <a:ln>
            <a:solidFill>
              <a:schemeClr val="tx1"/>
            </a:solidFill>
          </a:ln>
        </p:spPr>
        <p:txBody>
          <a:bodyPr wrap="square" rtlCol="0">
            <a:spAutoFit/>
          </a:bodyPr>
          <a:lstStyle/>
          <a:p>
            <a:r>
              <a:rPr lang="en-US" sz="1200" dirty="0" smtClean="0"/>
              <a:t>Navigating to the correct directory once the terminal is open, and making sure that the key scripts are present</a:t>
            </a:r>
            <a:endParaRPr lang="en-US" sz="1200" dirty="0"/>
          </a:p>
        </p:txBody>
      </p:sp>
      <p:sp>
        <p:nvSpPr>
          <p:cNvPr id="7" name="TextBox 6"/>
          <p:cNvSpPr txBox="1"/>
          <p:nvPr/>
        </p:nvSpPr>
        <p:spPr>
          <a:xfrm>
            <a:off x="5257800" y="2188521"/>
            <a:ext cx="3505200" cy="276999"/>
          </a:xfrm>
          <a:prstGeom prst="rect">
            <a:avLst/>
          </a:prstGeom>
          <a:solidFill>
            <a:srgbClr val="FFFFCC"/>
          </a:solidFill>
          <a:ln>
            <a:solidFill>
              <a:schemeClr val="tx1"/>
            </a:solidFill>
          </a:ln>
        </p:spPr>
        <p:txBody>
          <a:bodyPr wrap="square" rtlCol="0">
            <a:spAutoFit/>
          </a:bodyPr>
          <a:lstStyle/>
          <a:p>
            <a:r>
              <a:rPr lang="en-US" sz="1200" dirty="0" smtClean="0"/>
              <a:t>Running the vmixing_run_001 DOS Batch Script</a:t>
            </a:r>
            <a:endParaRPr lang="en-US" sz="1200" dirty="0"/>
          </a:p>
        </p:txBody>
      </p:sp>
      <p:sp>
        <p:nvSpPr>
          <p:cNvPr id="8" name="TextBox 7"/>
          <p:cNvSpPr txBox="1"/>
          <p:nvPr/>
        </p:nvSpPr>
        <p:spPr>
          <a:xfrm>
            <a:off x="5181600" y="2792584"/>
            <a:ext cx="914400" cy="830997"/>
          </a:xfrm>
          <a:prstGeom prst="rect">
            <a:avLst/>
          </a:prstGeom>
          <a:solidFill>
            <a:srgbClr val="FFFFCC"/>
          </a:solidFill>
          <a:ln>
            <a:solidFill>
              <a:schemeClr val="tx1"/>
            </a:solidFill>
          </a:ln>
        </p:spPr>
        <p:txBody>
          <a:bodyPr wrap="square" rtlCol="0">
            <a:spAutoFit/>
          </a:bodyPr>
          <a:lstStyle/>
          <a:p>
            <a:r>
              <a:rPr lang="en-US" sz="1200" dirty="0" smtClean="0"/>
              <a:t>Output while the script is running</a:t>
            </a:r>
            <a:endParaRPr lang="en-US" sz="1200" dirty="0"/>
          </a:p>
        </p:txBody>
      </p:sp>
      <p:sp>
        <p:nvSpPr>
          <p:cNvPr id="9" name="TextBox 8"/>
          <p:cNvSpPr txBox="1"/>
          <p:nvPr/>
        </p:nvSpPr>
        <p:spPr>
          <a:xfrm>
            <a:off x="6492250" y="4711005"/>
            <a:ext cx="914400" cy="1384995"/>
          </a:xfrm>
          <a:prstGeom prst="rect">
            <a:avLst/>
          </a:prstGeom>
          <a:solidFill>
            <a:srgbClr val="FFFFCC"/>
          </a:solidFill>
          <a:ln>
            <a:solidFill>
              <a:schemeClr val="tx1"/>
            </a:solidFill>
          </a:ln>
        </p:spPr>
        <p:txBody>
          <a:bodyPr wrap="square" rtlCol="0">
            <a:spAutoFit/>
          </a:bodyPr>
          <a:lstStyle/>
          <a:p>
            <a:r>
              <a:rPr lang="en-US" sz="1200" dirty="0" smtClean="0"/>
              <a:t>Output from the </a:t>
            </a:r>
            <a:r>
              <a:rPr lang="en-US" sz="1200" dirty="0" err="1" smtClean="0"/>
              <a:t>vmixing</a:t>
            </a:r>
            <a:r>
              <a:rPr lang="en-US" sz="1200" dirty="0" smtClean="0"/>
              <a:t> program while it is running in the script</a:t>
            </a:r>
            <a:endParaRPr lang="en-US" sz="1200" dirty="0"/>
          </a:p>
        </p:txBody>
      </p:sp>
      <p:sp>
        <p:nvSpPr>
          <p:cNvPr id="10" name="TextBox 9"/>
          <p:cNvSpPr txBox="1"/>
          <p:nvPr/>
        </p:nvSpPr>
        <p:spPr>
          <a:xfrm>
            <a:off x="4572000" y="6171188"/>
            <a:ext cx="3505200" cy="461665"/>
          </a:xfrm>
          <a:prstGeom prst="rect">
            <a:avLst/>
          </a:prstGeom>
          <a:solidFill>
            <a:srgbClr val="FFFFCC"/>
          </a:solidFill>
          <a:ln>
            <a:solidFill>
              <a:schemeClr val="tx1"/>
            </a:solidFill>
          </a:ln>
        </p:spPr>
        <p:txBody>
          <a:bodyPr wrap="square" rtlCol="0">
            <a:spAutoFit/>
          </a:bodyPr>
          <a:lstStyle/>
          <a:p>
            <a:r>
              <a:rPr lang="en-US" sz="1200" dirty="0" smtClean="0"/>
              <a:t>Hit ENTER key to exit from the script, as a “pause” had been inserted at the end of the script</a:t>
            </a:r>
            <a:endParaRPr lang="en-US" sz="1200" dirty="0"/>
          </a:p>
        </p:txBody>
      </p:sp>
    </p:spTree>
    <p:extLst>
      <p:ext uri="{BB962C8B-B14F-4D97-AF65-F5344CB8AC3E}">
        <p14:creationId xmlns:p14="http://schemas.microsoft.com/office/powerpoint/2010/main" val="1418928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16</a:t>
            </a:fld>
            <a:endParaRPr lang="en-US"/>
          </a:p>
        </p:txBody>
      </p:sp>
      <p:sp>
        <p:nvSpPr>
          <p:cNvPr id="3" name="Rectangle 2"/>
          <p:cNvSpPr/>
          <p:nvPr/>
        </p:nvSpPr>
        <p:spPr>
          <a:xfrm>
            <a:off x="457200" y="609600"/>
            <a:ext cx="7620000" cy="5201424"/>
          </a:xfrm>
          <a:prstGeom prst="rect">
            <a:avLst/>
          </a:prstGeom>
        </p:spPr>
        <p:txBody>
          <a:bodyPr wrap="square">
            <a:spAutoFit/>
          </a:bodyPr>
          <a:lstStyle/>
          <a:p>
            <a:pPr>
              <a:spcBef>
                <a:spcPts val="2400"/>
              </a:spcBef>
            </a:pPr>
            <a:r>
              <a:rPr lang="en-US" dirty="0" smtClean="0"/>
              <a:t>In these example scripts, we have utilized the –a2 option, which tells the </a:t>
            </a:r>
            <a:r>
              <a:rPr lang="en-US" dirty="0" err="1" smtClean="0"/>
              <a:t>vmixing</a:t>
            </a:r>
            <a:r>
              <a:rPr lang="en-US" dirty="0" smtClean="0"/>
              <a:t> program to output extra variables and include the true wind speed and direction, as opposed to the U and V components of the wind relative to the meteorological data grid.</a:t>
            </a:r>
          </a:p>
          <a:p>
            <a:pPr>
              <a:spcBef>
                <a:spcPts val="2400"/>
              </a:spcBef>
            </a:pPr>
            <a:r>
              <a:rPr lang="en-US" dirty="0" smtClean="0"/>
              <a:t>We </a:t>
            </a:r>
            <a:r>
              <a:rPr lang="en-US" dirty="0"/>
              <a:t>caution the user that </a:t>
            </a:r>
            <a:r>
              <a:rPr lang="en-US" dirty="0" smtClean="0"/>
              <a:t>the </a:t>
            </a:r>
            <a:r>
              <a:rPr lang="en-US" dirty="0"/>
              <a:t>u10m and v10m wind vectors output are relative to the given met data grid. </a:t>
            </a:r>
            <a:endParaRPr lang="en-US" dirty="0" smtClean="0"/>
          </a:p>
          <a:p>
            <a:pPr marL="285750" indent="-285750">
              <a:spcBef>
                <a:spcPts val="2400"/>
              </a:spcBef>
              <a:buFont typeface="Arial" panose="020B0604020202020204" pitchFamily="34" charset="0"/>
              <a:buChar char="•"/>
            </a:pPr>
            <a:r>
              <a:rPr lang="en-US" dirty="0" smtClean="0"/>
              <a:t>If </a:t>
            </a:r>
            <a:r>
              <a:rPr lang="en-US" dirty="0"/>
              <a:t>the grid is rotated relative to North-South and East-West (as in a lambert conformal or polar stereographic grid, for example), then these are not true cardinal-direction wind vectors.  </a:t>
            </a:r>
            <a:endParaRPr lang="en-US" dirty="0" smtClean="0"/>
          </a:p>
          <a:p>
            <a:pPr marL="285750" indent="-285750">
              <a:spcBef>
                <a:spcPts val="2400"/>
              </a:spcBef>
              <a:buFont typeface="Arial" panose="020B0604020202020204" pitchFamily="34" charset="0"/>
              <a:buChar char="•"/>
            </a:pPr>
            <a:r>
              <a:rPr lang="en-US" dirty="0" smtClean="0"/>
              <a:t>For </a:t>
            </a:r>
            <a:r>
              <a:rPr lang="en-US" dirty="0"/>
              <a:t>a global </a:t>
            </a:r>
            <a:r>
              <a:rPr lang="en-US" dirty="0" err="1"/>
              <a:t>lat</a:t>
            </a:r>
            <a:r>
              <a:rPr lang="en-US" dirty="0"/>
              <a:t>-long grid like the </a:t>
            </a:r>
            <a:r>
              <a:rPr lang="en-US" dirty="0" err="1"/>
              <a:t>NCEP</a:t>
            </a:r>
            <a:r>
              <a:rPr lang="en-US" dirty="0"/>
              <a:t>/</a:t>
            </a:r>
            <a:r>
              <a:rPr lang="en-US" dirty="0" err="1"/>
              <a:t>NCAR</a:t>
            </a:r>
            <a:r>
              <a:rPr lang="en-US" dirty="0"/>
              <a:t> global reanalysis, the u and v wind vector components may indeed represent true East-West and North-South wind vector components</a:t>
            </a:r>
            <a:r>
              <a:rPr lang="en-US" dirty="0" smtClean="0"/>
              <a:t>.</a:t>
            </a:r>
          </a:p>
          <a:p>
            <a:pPr marL="285750" indent="-285750">
              <a:spcBef>
                <a:spcPts val="2400"/>
              </a:spcBef>
              <a:buFont typeface="Arial" panose="020B0604020202020204" pitchFamily="34" charset="0"/>
              <a:buChar char="•"/>
            </a:pPr>
            <a:r>
              <a:rPr lang="en-US" dirty="0" smtClean="0"/>
              <a:t>If one includes the –a2 option when running </a:t>
            </a:r>
            <a:r>
              <a:rPr lang="en-US" dirty="0" err="1" smtClean="0"/>
              <a:t>vmixing</a:t>
            </a:r>
            <a:r>
              <a:rPr lang="en-US" dirty="0" smtClean="0"/>
              <a:t>, one is assured of getting the true wind spend and direction</a:t>
            </a:r>
            <a:endParaRPr lang="en-US" dirty="0"/>
          </a:p>
        </p:txBody>
      </p:sp>
    </p:spTree>
    <p:extLst>
      <p:ext uri="{BB962C8B-B14F-4D97-AF65-F5344CB8AC3E}">
        <p14:creationId xmlns:p14="http://schemas.microsoft.com/office/powerpoint/2010/main" val="3097033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17</a:t>
            </a:fld>
            <a:endParaRPr lang="en-US"/>
          </a:p>
        </p:txBody>
      </p:sp>
      <p:sp>
        <p:nvSpPr>
          <p:cNvPr id="7" name="TextBox 6"/>
          <p:cNvSpPr txBox="1"/>
          <p:nvPr/>
        </p:nvSpPr>
        <p:spPr>
          <a:xfrm>
            <a:off x="457200" y="228600"/>
            <a:ext cx="7848600" cy="1200329"/>
          </a:xfrm>
          <a:prstGeom prst="rect">
            <a:avLst/>
          </a:prstGeom>
          <a:noFill/>
        </p:spPr>
        <p:txBody>
          <a:bodyPr wrap="square" rtlCol="0">
            <a:spAutoFit/>
          </a:bodyPr>
          <a:lstStyle/>
          <a:p>
            <a:r>
              <a:rPr lang="en-US" dirty="0" smtClean="0"/>
              <a:t>Here’s the first several, and last several lines of the stability output file from </a:t>
            </a:r>
            <a:r>
              <a:rPr lang="en-US" dirty="0" err="1" smtClean="0"/>
              <a:t>vmixing</a:t>
            </a:r>
            <a:r>
              <a:rPr lang="en-US" dirty="0" smtClean="0"/>
              <a:t> for the RP201206.gbl met data file, when the –a2 extra variables flag is set</a:t>
            </a:r>
          </a:p>
          <a:p>
            <a:endParaRPr lang="en-US" dirty="0"/>
          </a:p>
          <a:p>
            <a:r>
              <a:rPr lang="en-US" dirty="0" smtClean="0"/>
              <a:t>You can see all the extra variables that one gets with this flag </a:t>
            </a:r>
            <a:endParaRPr lang="en-US" dirty="0"/>
          </a:p>
        </p:txBody>
      </p:sp>
      <p:sp>
        <p:nvSpPr>
          <p:cNvPr id="8" name="Rectangle 7"/>
          <p:cNvSpPr/>
          <p:nvPr/>
        </p:nvSpPr>
        <p:spPr>
          <a:xfrm>
            <a:off x="4267200" y="1600200"/>
            <a:ext cx="4648200" cy="1905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ent-Up Arrow 10"/>
          <p:cNvSpPr/>
          <p:nvPr/>
        </p:nvSpPr>
        <p:spPr>
          <a:xfrm flipV="1">
            <a:off x="6241676" y="1212476"/>
            <a:ext cx="304800" cy="365760"/>
          </a:xfrm>
          <a:prstGeom prst="bentUp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1611630"/>
            <a:ext cx="8763000" cy="1969770"/>
          </a:xfrm>
          <a:prstGeom prst="rect">
            <a:avLst/>
          </a:prstGeom>
        </p:spPr>
        <p:txBody>
          <a:bodyPr wrap="square">
            <a:spAutoFit/>
          </a:bodyPr>
          <a:lstStyle/>
          <a:p>
            <a:r>
              <a:rPr lang="en-US" sz="500" b="1" dirty="0">
                <a:latin typeface="Courier New" panose="02070309020205020404" pitchFamily="49" charset="0"/>
                <a:cs typeface="Courier New" panose="02070309020205020404" pitchFamily="49" charset="0"/>
              </a:rPr>
              <a:t> 39.03 -76.82 CDC1</a:t>
            </a:r>
          </a:p>
          <a:p>
            <a:r>
              <a:rPr lang="en-US" sz="500" b="1" dirty="0">
                <a:latin typeface="Courier New" panose="02070309020205020404" pitchFamily="49" charset="0"/>
                <a:cs typeface="Courier New" panose="02070309020205020404" pitchFamily="49" charset="0"/>
              </a:rPr>
              <a:t>    </a:t>
            </a:r>
            <a:r>
              <a:rPr lang="en-US" sz="500" b="1" dirty="0" err="1">
                <a:latin typeface="Courier New" panose="02070309020205020404" pitchFamily="49" charset="0"/>
                <a:cs typeface="Courier New" panose="02070309020205020404" pitchFamily="49" charset="0"/>
              </a:rPr>
              <a:t>JDAY</a:t>
            </a:r>
            <a:r>
              <a:rPr lang="en-US" sz="500" b="1" dirty="0">
                <a:latin typeface="Courier New" panose="02070309020205020404" pitchFamily="49" charset="0"/>
                <a:cs typeface="Courier New" panose="02070309020205020404" pitchFamily="49" charset="0"/>
              </a:rPr>
              <a:t>  </a:t>
            </a:r>
            <a:r>
              <a:rPr lang="en-US" sz="500" b="1" dirty="0" err="1">
                <a:latin typeface="Courier New" panose="02070309020205020404" pitchFamily="49" charset="0"/>
                <a:cs typeface="Courier New" panose="02070309020205020404" pitchFamily="49" charset="0"/>
              </a:rPr>
              <a:t>YR</a:t>
            </a:r>
            <a:r>
              <a:rPr lang="en-US" sz="500" b="1" dirty="0">
                <a:latin typeface="Courier New" panose="02070309020205020404" pitchFamily="49" charset="0"/>
                <a:cs typeface="Courier New" panose="02070309020205020404" pitchFamily="49" charset="0"/>
              </a:rPr>
              <a:t>  MO  DA  HR  MN </a:t>
            </a:r>
            <a:r>
              <a:rPr lang="en-US" sz="500" b="1" dirty="0" err="1">
                <a:latin typeface="Courier New" panose="02070309020205020404" pitchFamily="49" charset="0"/>
                <a:cs typeface="Courier New" panose="02070309020205020404" pitchFamily="49" charset="0"/>
              </a:rPr>
              <a:t>PSQ</a:t>
            </a:r>
            <a:r>
              <a:rPr lang="en-US" sz="500" b="1" dirty="0">
                <a:latin typeface="Courier New" panose="02070309020205020404" pitchFamily="49" charset="0"/>
                <a:cs typeface="Courier New" panose="02070309020205020404" pitchFamily="49" charset="0"/>
              </a:rPr>
              <a:t>     </a:t>
            </a:r>
            <a:r>
              <a:rPr lang="en-US" sz="500" b="1" dirty="0" err="1">
                <a:latin typeface="Courier New" panose="02070309020205020404" pitchFamily="49" charset="0"/>
                <a:cs typeface="Courier New" panose="02070309020205020404" pitchFamily="49" charset="0"/>
              </a:rPr>
              <a:t>MixHgt</a:t>
            </a:r>
            <a:r>
              <a:rPr lang="en-US" sz="500" b="1" dirty="0">
                <a:latin typeface="Courier New" panose="02070309020205020404" pitchFamily="49" charset="0"/>
                <a:cs typeface="Courier New" panose="02070309020205020404" pitchFamily="49" charset="0"/>
              </a:rPr>
              <a:t>   10xKz           U*           Zo       </a:t>
            </a:r>
            <a:r>
              <a:rPr lang="en-US" sz="500" b="1" dirty="0" err="1">
                <a:latin typeface="Courier New" panose="02070309020205020404" pitchFamily="49" charset="0"/>
                <a:cs typeface="Courier New" panose="02070309020205020404" pitchFamily="49" charset="0"/>
              </a:rPr>
              <a:t>Zterr</a:t>
            </a:r>
            <a:r>
              <a:rPr lang="en-US" sz="500" b="1" dirty="0">
                <a:latin typeface="Courier New" panose="02070309020205020404" pitchFamily="49" charset="0"/>
                <a:cs typeface="Courier New" panose="02070309020205020404" pitchFamily="49" charset="0"/>
              </a:rPr>
              <a:t>        </a:t>
            </a:r>
            <a:r>
              <a:rPr lang="en-US" sz="500" b="1" dirty="0" err="1">
                <a:latin typeface="Courier New" panose="02070309020205020404" pitchFamily="49" charset="0"/>
                <a:cs typeface="Courier New" panose="02070309020205020404" pitchFamily="49" charset="0"/>
              </a:rPr>
              <a:t>Kh</a:t>
            </a:r>
            <a:r>
              <a:rPr lang="en-US" sz="500" b="1" dirty="0">
                <a:latin typeface="Courier New" panose="02070309020205020404" pitchFamily="49" charset="0"/>
                <a:cs typeface="Courier New" panose="02070309020205020404" pitchFamily="49" charset="0"/>
              </a:rPr>
              <a:t>        10mWSPD      </a:t>
            </a:r>
            <a:r>
              <a:rPr lang="en-US" sz="500" b="1" dirty="0" err="1">
                <a:latin typeface="Courier New" panose="02070309020205020404" pitchFamily="49" charset="0"/>
                <a:cs typeface="Courier New" panose="02070309020205020404" pitchFamily="49" charset="0"/>
              </a:rPr>
              <a:t>DSWF</a:t>
            </a:r>
            <a:r>
              <a:rPr lang="en-US" sz="500" b="1" dirty="0">
                <a:latin typeface="Courier New" panose="02070309020205020404" pitchFamily="49" charset="0"/>
                <a:cs typeface="Courier New" panose="02070309020205020404" pitchFamily="49" charset="0"/>
              </a:rPr>
              <a:t>        </a:t>
            </a:r>
            <a:r>
              <a:rPr lang="en-US" sz="500" b="1" dirty="0" err="1">
                <a:latin typeface="Courier New" panose="02070309020205020404" pitchFamily="49" charset="0"/>
                <a:cs typeface="Courier New" panose="02070309020205020404" pitchFamily="49" charset="0"/>
              </a:rPr>
              <a:t>SFCP</a:t>
            </a:r>
            <a:r>
              <a:rPr lang="en-US" sz="500" b="1" dirty="0">
                <a:latin typeface="Courier New" panose="02070309020205020404" pitchFamily="49" charset="0"/>
                <a:cs typeface="Courier New" panose="02070309020205020404" pitchFamily="49" charset="0"/>
              </a:rPr>
              <a:t>        RH2m         T02m      Density     Total </a:t>
            </a:r>
            <a:r>
              <a:rPr lang="en-US" sz="500" b="1" dirty="0" err="1">
                <a:latin typeface="Courier New" panose="02070309020205020404" pitchFamily="49" charset="0"/>
                <a:cs typeface="Courier New" panose="02070309020205020404" pitchFamily="49" charset="0"/>
              </a:rPr>
              <a:t>Cld</a:t>
            </a:r>
            <a:r>
              <a:rPr lang="en-US" sz="500" b="1" dirty="0">
                <a:latin typeface="Courier New" panose="02070309020205020404" pitchFamily="49" charset="0"/>
                <a:cs typeface="Courier New" panose="02070309020205020404" pitchFamily="49" charset="0"/>
              </a:rPr>
              <a:t>   </a:t>
            </a:r>
            <a:r>
              <a:rPr lang="en-US" sz="500" b="1" dirty="0" smtClean="0">
                <a:latin typeface="Courier New" panose="02070309020205020404" pitchFamily="49" charset="0"/>
                <a:cs typeface="Courier New" panose="02070309020205020404" pitchFamily="49" charset="0"/>
              </a:rPr>
              <a:t>  </a:t>
            </a:r>
            <a:r>
              <a:rPr lang="en-US" sz="500" b="1" dirty="0">
                <a:latin typeface="Courier New" panose="02070309020205020404" pitchFamily="49" charset="0"/>
                <a:cs typeface="Courier New" panose="02070309020205020404" pitchFamily="49" charset="0"/>
              </a:rPr>
              <a:t>u10m  </a:t>
            </a:r>
            <a:r>
              <a:rPr lang="en-US" sz="500" b="1" dirty="0" smtClean="0">
                <a:latin typeface="Courier New" panose="02070309020205020404" pitchFamily="49" charset="0"/>
                <a:cs typeface="Courier New" panose="02070309020205020404" pitchFamily="49" charset="0"/>
              </a:rPr>
              <a:t>      </a:t>
            </a:r>
            <a:r>
              <a:rPr lang="en-US" sz="500" b="1" dirty="0">
                <a:latin typeface="Courier New" panose="02070309020205020404" pitchFamily="49" charset="0"/>
                <a:cs typeface="Courier New" panose="02070309020205020404" pitchFamily="49" charset="0"/>
              </a:rPr>
              <a:t>v10m        </a:t>
            </a:r>
            <a:r>
              <a:rPr lang="en-US" sz="500" b="1" dirty="0" err="1">
                <a:latin typeface="Courier New" panose="02070309020205020404" pitchFamily="49" charset="0"/>
                <a:cs typeface="Courier New" panose="02070309020205020404" pitchFamily="49" charset="0"/>
              </a:rPr>
              <a:t>WDIR</a:t>
            </a:r>
            <a:endParaRPr lang="en-US" sz="500" b="1" dirty="0">
              <a:latin typeface="Courier New" panose="02070309020205020404" pitchFamily="49" charset="0"/>
              <a:cs typeface="Courier New" panose="02070309020205020404" pitchFamily="49" charset="0"/>
            </a:endParaRPr>
          </a:p>
          <a:p>
            <a:r>
              <a:rPr lang="en-US" sz="500" b="1" dirty="0">
                <a:latin typeface="Courier New" panose="02070309020205020404" pitchFamily="49" charset="0"/>
                <a:cs typeface="Courier New" panose="02070309020205020404" pitchFamily="49" charset="0"/>
              </a:rPr>
              <a:t>                                      (m)     (m2/s)         (m/s)         (m)        (m)        (m2/s)      (m/s)      (W/m2)       (</a:t>
            </a:r>
            <a:r>
              <a:rPr lang="en-US" sz="500" b="1" dirty="0" err="1">
                <a:latin typeface="Courier New" panose="02070309020205020404" pitchFamily="49" charset="0"/>
                <a:cs typeface="Courier New" panose="02070309020205020404" pitchFamily="49" charset="0"/>
              </a:rPr>
              <a:t>HPa</a:t>
            </a:r>
            <a:r>
              <a:rPr lang="en-US" sz="500" b="1" dirty="0">
                <a:latin typeface="Courier New" panose="02070309020205020404" pitchFamily="49" charset="0"/>
                <a:cs typeface="Courier New" panose="02070309020205020404" pitchFamily="49" charset="0"/>
              </a:rPr>
              <a:t>)        (%)         (K)       (kg/m3)       (%)        (m/s)   </a:t>
            </a:r>
            <a:r>
              <a:rPr lang="en-US" sz="500" b="1" dirty="0" smtClean="0">
                <a:latin typeface="Courier New" panose="02070309020205020404" pitchFamily="49" charset="0"/>
                <a:cs typeface="Courier New" panose="02070309020205020404" pitchFamily="49" charset="0"/>
              </a:rPr>
              <a:t>    (</a:t>
            </a:r>
            <a:r>
              <a:rPr lang="en-US" sz="500" b="1" dirty="0">
                <a:latin typeface="Courier New" panose="02070309020205020404" pitchFamily="49" charset="0"/>
                <a:cs typeface="Courier New" panose="02070309020205020404" pitchFamily="49" charset="0"/>
              </a:rPr>
              <a:t>m/s)        </a:t>
            </a:r>
            <a:r>
              <a:rPr lang="en-US" sz="500" b="1" dirty="0" err="1">
                <a:latin typeface="Courier New" panose="02070309020205020404" pitchFamily="49" charset="0"/>
                <a:cs typeface="Courier New" panose="02070309020205020404" pitchFamily="49" charset="0"/>
              </a:rPr>
              <a:t>deg</a:t>
            </a:r>
            <a:endParaRPr lang="en-US" sz="500" b="1" dirty="0">
              <a:latin typeface="Courier New" panose="02070309020205020404" pitchFamily="49" charset="0"/>
              <a:cs typeface="Courier New" panose="02070309020205020404" pitchFamily="49" charset="0"/>
            </a:endParaRPr>
          </a:p>
          <a:p>
            <a:r>
              <a:rPr lang="en-US" sz="500" b="1" dirty="0">
                <a:latin typeface="Courier New" panose="02070309020205020404" pitchFamily="49" charset="0"/>
                <a:cs typeface="Courier New" panose="02070309020205020404" pitchFamily="49" charset="0"/>
              </a:rPr>
              <a:t> 153.000  12   6   1   0   0  G    0.5913E+03  0.3897E-01  0.4026E-02  0.5000E+00  0.1754E+03  0.1114E+01  0.1990E+01  0.6795E+02  0.9906E+03  0.0000E+00  0.2956E+03  0.1158E+01 -0.1000E+03 -0.1407E+01 -0.1407E+01  0.4501E+02</a:t>
            </a:r>
          </a:p>
          <a:p>
            <a:r>
              <a:rPr lang="en-US" sz="500" b="1" dirty="0">
                <a:latin typeface="Courier New" panose="02070309020205020404" pitchFamily="49" charset="0"/>
                <a:cs typeface="Courier New" panose="02070309020205020404" pitchFamily="49" charset="0"/>
              </a:rPr>
              <a:t> 153.250  12   6   1   6   0  G    0.1084E+03  0.1324E+00  0.8611E-02  0.5000E+00  0.1653E+03  0.3786E+01  0.4048E+01  0.0000E+00  0.9920E+03  0.0000E+00  0.2914E+03  0.1176E+01 -0.1000E+03 -0.3626E+01  0.1801E+01  0.1164E+03</a:t>
            </a:r>
          </a:p>
          <a:p>
            <a:r>
              <a:rPr lang="en-US" sz="500" b="1" dirty="0">
                <a:latin typeface="Courier New" panose="02070309020205020404" pitchFamily="49" charset="0"/>
                <a:cs typeface="Courier New" panose="02070309020205020404" pitchFamily="49" charset="0"/>
              </a:rPr>
              <a:t> 153.500  12   6   1  12   0  G    0.8934E+02  0.2898E+00  0.1184E-01  0.5000E+00  0.1739E+03  0.8284E+01  0.4683E+01  0.4210E+03  0.9920E+03  0.0000E+00  0.2916E+03  0.1174E+01 -0.1000E+03 -0.3899E+01  0.2595E+01  0.1236E+03</a:t>
            </a:r>
          </a:p>
          <a:p>
            <a:r>
              <a:rPr lang="en-US" sz="500" b="1" dirty="0">
                <a:latin typeface="Courier New" panose="02070309020205020404" pitchFamily="49" charset="0"/>
                <a:cs typeface="Courier New" panose="02070309020205020404" pitchFamily="49" charset="0"/>
              </a:rPr>
              <a:t> 153.750  12   6   1  18   0  F    0.6647E+03  0.1909E+02  0.7841E-01  0.5000E+00  0.1885E+03  0.5458E+03  0.7673E+01  0.1028E+04  0.9887E+03  0.0000E+00  0.2959E+03  0.1153E+01 -0.1000E+03 -0.5106E+01  0.5728E+01  </a:t>
            </a:r>
            <a:r>
              <a:rPr lang="en-US" sz="500" b="1" dirty="0" smtClean="0">
                <a:latin typeface="Courier New" panose="02070309020205020404" pitchFamily="49" charset="0"/>
                <a:cs typeface="Courier New" panose="02070309020205020404" pitchFamily="49" charset="0"/>
              </a:rPr>
              <a:t>0.1383E+03</a:t>
            </a:r>
          </a:p>
          <a:p>
            <a:endParaRPr lang="en-US" sz="500" b="1"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a:t>
            </a:r>
          </a:p>
          <a:p>
            <a:pPr lvl="1"/>
            <a:r>
              <a:rPr lang="en-US" sz="1400" b="1" dirty="0">
                <a:latin typeface="Courier New" panose="02070309020205020404" pitchFamily="49" charset="0"/>
                <a:cs typeface="Courier New" panose="02070309020205020404" pitchFamily="49" charset="0"/>
              </a:rPr>
              <a:t>.</a:t>
            </a:r>
          </a:p>
          <a:p>
            <a:pPr lvl="1"/>
            <a:r>
              <a:rPr lang="en-US" sz="1400" b="1" dirty="0">
                <a:latin typeface="Courier New" panose="02070309020205020404" pitchFamily="49" charset="0"/>
                <a:cs typeface="Courier New" panose="02070309020205020404" pitchFamily="49" charset="0"/>
              </a:rPr>
              <a:t>.</a:t>
            </a:r>
          </a:p>
          <a:p>
            <a:endParaRPr lang="en-US" sz="500" b="1" dirty="0" smtClean="0">
              <a:latin typeface="Courier New" panose="02070309020205020404" pitchFamily="49" charset="0"/>
              <a:cs typeface="Courier New" panose="02070309020205020404" pitchFamily="49" charset="0"/>
            </a:endParaRPr>
          </a:p>
          <a:p>
            <a:endParaRPr lang="en-US" sz="500" b="1" dirty="0">
              <a:latin typeface="Courier New" panose="02070309020205020404" pitchFamily="49" charset="0"/>
              <a:cs typeface="Courier New" panose="02070309020205020404" pitchFamily="49" charset="0"/>
            </a:endParaRPr>
          </a:p>
          <a:p>
            <a:r>
              <a:rPr lang="en-US" sz="500" b="1" dirty="0">
                <a:latin typeface="Courier New" panose="02070309020205020404" pitchFamily="49" charset="0"/>
                <a:cs typeface="Courier New" panose="02070309020205020404" pitchFamily="49" charset="0"/>
              </a:rPr>
              <a:t> 181.750  12   6  29  18   0  D    0.7572E+03  0.1283E+03  0.1789E+00  0.5000E+00  0.1831E+03  0.6717E+03  0.1556E+01  0.1043E+04  0.9873E+03  0.0000E+00  0.3049E+03  0.1116E+01 -0.1000E+03  0.9757E+00 -0.1212E+01  0.3212E+03</a:t>
            </a:r>
          </a:p>
          <a:p>
            <a:r>
              <a:rPr lang="en-US" sz="500" b="1" dirty="0">
                <a:latin typeface="Courier New" panose="02070309020205020404" pitchFamily="49" charset="0"/>
                <a:cs typeface="Courier New" panose="02070309020205020404" pitchFamily="49" charset="0"/>
              </a:rPr>
              <a:t> 182.000  12   6  30   0   0  G    0.3731E+03  0.1798E+01  0.1758E-01  0.5000E+00  0.1784E+03  0.5140E+02  0.2161E+01  0.1025E+03  0.9859E+03  0.0000E+00  0.3046E+03  0.1116E+01 -0.1000E+03  0.1776E+01  0.1231E+01  0.2353E+03</a:t>
            </a:r>
          </a:p>
          <a:p>
            <a:r>
              <a:rPr lang="en-US" sz="500" b="1" dirty="0">
                <a:latin typeface="Courier New" panose="02070309020205020404" pitchFamily="49" charset="0"/>
                <a:cs typeface="Courier New" panose="02070309020205020404" pitchFamily="49" charset="0"/>
              </a:rPr>
              <a:t> 182.250  12   6  30   6   0  G    0.7468E+02  0.1438E+00  0.8756E-02  0.5000E+00  0.1803E+03  0.4112E+01  0.3078E+01  0.0000E+00  0.9883E+03  0.0000E+00  0.2961E+03  0.1150E+01 -0.1000E+03  0.2867E+01 -0.1119E+01  0.2913E+03</a:t>
            </a:r>
          </a:p>
          <a:p>
            <a:r>
              <a:rPr lang="en-US" sz="500" b="1" dirty="0">
                <a:latin typeface="Courier New" panose="02070309020205020404" pitchFamily="49" charset="0"/>
                <a:cs typeface="Courier New" panose="02070309020205020404" pitchFamily="49" charset="0"/>
              </a:rPr>
              <a:t> 182.500  12   6  30  12   0  G    0.1520E+03  0.3356E+00  0.6206E-02  0.5000E+00  0.1855E+03  0.9664E+01  0.3428E+01  0.4446E+03  0.9902E+03  0.0000E+00  0.2962E+03  0.1153E+01 -0.1000E+03  0.2827E+01 -0.1939E+01  0.3044E+03</a:t>
            </a:r>
          </a:p>
          <a:p>
            <a:endParaRPr lang="en-US" sz="500" b="1" dirty="0" smtClean="0">
              <a:latin typeface="Courier New" panose="02070309020205020404" pitchFamily="49" charset="0"/>
              <a:cs typeface="Courier New" panose="02070309020205020404" pitchFamily="49" charset="0"/>
            </a:endParaRPr>
          </a:p>
          <a:p>
            <a:endParaRPr lang="en-US" sz="5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05848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18</a:t>
            </a:fld>
            <a:endParaRPr lang="en-US"/>
          </a:p>
        </p:txBody>
      </p:sp>
      <p:sp>
        <p:nvSpPr>
          <p:cNvPr id="3" name="TextBox 2"/>
          <p:cNvSpPr txBox="1"/>
          <p:nvPr/>
        </p:nvSpPr>
        <p:spPr>
          <a:xfrm>
            <a:off x="457200" y="412789"/>
            <a:ext cx="7848600" cy="5678478"/>
          </a:xfrm>
          <a:prstGeom prst="rect">
            <a:avLst/>
          </a:prstGeom>
          <a:noFill/>
        </p:spPr>
        <p:txBody>
          <a:bodyPr wrap="square" rtlCol="0">
            <a:spAutoFit/>
          </a:bodyPr>
          <a:lstStyle/>
          <a:p>
            <a:pPr>
              <a:spcBef>
                <a:spcPts val="2400"/>
              </a:spcBef>
            </a:pPr>
            <a:r>
              <a:rPr lang="en-US" dirty="0" smtClean="0"/>
              <a:t>These are just simple examples of scripts, with a number of items “hard-wired”. The scripts can be made more general if the user desires.  Note that scripts must always be in “plain text”.</a:t>
            </a:r>
            <a:endParaRPr lang="en-US" dirty="0"/>
          </a:p>
          <a:p>
            <a:pPr>
              <a:spcBef>
                <a:spcPts val="2400"/>
              </a:spcBef>
            </a:pPr>
            <a:r>
              <a:rPr lang="en-US" dirty="0" smtClean="0"/>
              <a:t>The basic structure of these script examples is that the user runs the “RUN” script, and the “RUN” script calls the “SET” script. The user sets the key parameters in the “RUN” script, and the “SET” script takes those parameters and carries out a set of specified actions.</a:t>
            </a:r>
          </a:p>
          <a:p>
            <a:pPr>
              <a:spcBef>
                <a:spcPts val="2400"/>
              </a:spcBef>
            </a:pPr>
            <a:r>
              <a:rPr lang="en-US" dirty="0" smtClean="0"/>
              <a:t>The user can adjust the parameters supplied to the SET script as long as the RUN and SET scripts are coordinated, i.e., the SET script receives a set of parameters and the user has to make sure that it properly uses the parameters it receives, in the exact order that they are received.</a:t>
            </a:r>
          </a:p>
          <a:p>
            <a:pPr>
              <a:spcBef>
                <a:spcPts val="2400"/>
              </a:spcBef>
            </a:pPr>
            <a:r>
              <a:rPr lang="en-US" dirty="0" smtClean="0"/>
              <a:t>In these examples, the following actions are carried out in the SET script, based on the parameters specified in the RUN script:</a:t>
            </a:r>
          </a:p>
          <a:p>
            <a:pPr marL="742950" lvl="1" indent="-285750">
              <a:spcBef>
                <a:spcPts val="600"/>
              </a:spcBef>
              <a:buFont typeface="Wingdings" panose="05000000000000000000" pitchFamily="2" charset="2"/>
              <a:buChar char="Ø"/>
            </a:pPr>
            <a:r>
              <a:rPr lang="en-US" dirty="0" smtClean="0"/>
              <a:t>The CONTROL file is written</a:t>
            </a:r>
          </a:p>
          <a:p>
            <a:pPr marL="742950" lvl="1" indent="-285750">
              <a:spcBef>
                <a:spcPts val="600"/>
              </a:spcBef>
              <a:buFont typeface="Wingdings" panose="05000000000000000000" pitchFamily="2" charset="2"/>
              <a:buChar char="Ø"/>
            </a:pPr>
            <a:r>
              <a:rPr lang="en-US" dirty="0" smtClean="0"/>
              <a:t>The </a:t>
            </a:r>
            <a:r>
              <a:rPr lang="en-US" dirty="0" err="1" smtClean="0"/>
              <a:t>SETUP.CFG</a:t>
            </a:r>
            <a:r>
              <a:rPr lang="en-US" dirty="0" smtClean="0"/>
              <a:t> file is written</a:t>
            </a:r>
          </a:p>
          <a:p>
            <a:pPr marL="742950" lvl="1" indent="-285750">
              <a:spcBef>
                <a:spcPts val="600"/>
              </a:spcBef>
              <a:buFont typeface="Wingdings" panose="05000000000000000000" pitchFamily="2" charset="2"/>
              <a:buChar char="Ø"/>
            </a:pPr>
            <a:r>
              <a:rPr lang="en-US" dirty="0" smtClean="0"/>
              <a:t>The </a:t>
            </a:r>
            <a:r>
              <a:rPr lang="en-US" dirty="0" err="1" smtClean="0"/>
              <a:t>vmixing</a:t>
            </a:r>
            <a:r>
              <a:rPr lang="en-US" dirty="0" smtClean="0"/>
              <a:t> program is run</a:t>
            </a:r>
          </a:p>
        </p:txBody>
      </p:sp>
    </p:spTree>
    <p:extLst>
      <p:ext uri="{BB962C8B-B14F-4D97-AF65-F5344CB8AC3E}">
        <p14:creationId xmlns:p14="http://schemas.microsoft.com/office/powerpoint/2010/main" val="535299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19</a:t>
            </a:fld>
            <a:endParaRPr lang="en-US"/>
          </a:p>
        </p:txBody>
      </p:sp>
      <p:sp>
        <p:nvSpPr>
          <p:cNvPr id="3" name="TextBox 2"/>
          <p:cNvSpPr txBox="1"/>
          <p:nvPr/>
        </p:nvSpPr>
        <p:spPr>
          <a:xfrm>
            <a:off x="609600" y="304800"/>
            <a:ext cx="7848600" cy="2646878"/>
          </a:xfrm>
          <a:prstGeom prst="rect">
            <a:avLst/>
          </a:prstGeom>
          <a:noFill/>
        </p:spPr>
        <p:txBody>
          <a:bodyPr wrap="square" rtlCol="0">
            <a:spAutoFit/>
          </a:bodyPr>
          <a:lstStyle/>
          <a:p>
            <a:pPr>
              <a:spcBef>
                <a:spcPts val="2400"/>
              </a:spcBef>
            </a:pPr>
            <a:r>
              <a:rPr lang="en-US" dirty="0" smtClean="0"/>
              <a:t>In vmixing_run_002.bat and vmixing_set_002.bat, a very simple example is shown in which we specify 12 different met files in CONTROL, and run </a:t>
            </a:r>
            <a:r>
              <a:rPr lang="en-US" dirty="0" err="1" smtClean="0"/>
              <a:t>vmixing</a:t>
            </a:r>
            <a:r>
              <a:rPr lang="en-US" dirty="0" smtClean="0"/>
              <a:t> for the entire year 2012 all at once. There are several advantages to doing it this way:</a:t>
            </a:r>
          </a:p>
          <a:p>
            <a:pPr marL="285750" indent="-285750">
              <a:spcBef>
                <a:spcPts val="2400"/>
              </a:spcBef>
              <a:buFont typeface="Wingdings" panose="05000000000000000000" pitchFamily="2" charset="2"/>
              <a:buChar char="§"/>
            </a:pPr>
            <a:r>
              <a:rPr lang="en-US" dirty="0" smtClean="0"/>
              <a:t>The "next" data record is always available, so we don't miss out on the last record in each met file (in this case, the last record of each month)</a:t>
            </a:r>
          </a:p>
          <a:p>
            <a:pPr marL="285750" indent="-285750">
              <a:spcBef>
                <a:spcPts val="2400"/>
              </a:spcBef>
              <a:buFont typeface="Wingdings" panose="05000000000000000000" pitchFamily="2" charset="2"/>
              <a:buChar char="§"/>
            </a:pPr>
            <a:r>
              <a:rPr lang="en-US" dirty="0" smtClean="0"/>
              <a:t>We have all of the data for year combined for us into one file (eliminating the need to concatenate the data later)</a:t>
            </a:r>
            <a:endParaRPr lang="en-US" dirty="0"/>
          </a:p>
        </p:txBody>
      </p:sp>
    </p:spTree>
    <p:extLst>
      <p:ext uri="{BB962C8B-B14F-4D97-AF65-F5344CB8AC3E}">
        <p14:creationId xmlns:p14="http://schemas.microsoft.com/office/powerpoint/2010/main" val="368613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040" y="533400"/>
            <a:ext cx="8534400" cy="5062924"/>
          </a:xfrm>
          <a:prstGeom prst="rect">
            <a:avLst/>
          </a:prstGeom>
          <a:noFill/>
        </p:spPr>
        <p:txBody>
          <a:bodyPr wrap="square" rtlCol="0">
            <a:spAutoFit/>
          </a:bodyPr>
          <a:lstStyle/>
          <a:p>
            <a:pPr marL="460375" indent="-460375">
              <a:spcBef>
                <a:spcPts val="3000"/>
              </a:spcBef>
              <a:buFont typeface="Wingdings" panose="05000000000000000000" pitchFamily="2" charset="2"/>
              <a:buChar char="q"/>
            </a:pPr>
            <a:r>
              <a:rPr lang="en-US" dirty="0" smtClean="0"/>
              <a:t>There is a program called </a:t>
            </a:r>
            <a:r>
              <a:rPr lang="en-US" b="1" dirty="0" err="1">
                <a:latin typeface="Courier New" panose="02070309020205020404" pitchFamily="49" charset="0"/>
                <a:cs typeface="Courier New" panose="02070309020205020404" pitchFamily="49" charset="0"/>
              </a:rPr>
              <a:t>vmixing</a:t>
            </a:r>
            <a:r>
              <a:rPr lang="en-US" b="1" dirty="0">
                <a:latin typeface="Courier New" panose="02070309020205020404" pitchFamily="49" charset="0"/>
                <a:cs typeface="Courier New" panose="02070309020205020404" pitchFamily="49" charset="0"/>
              </a:rPr>
              <a:t> </a:t>
            </a:r>
            <a:r>
              <a:rPr lang="en-US" dirty="0" smtClean="0"/>
              <a:t>that is present in the exec directory of HYSPLIT</a:t>
            </a:r>
          </a:p>
          <a:p>
            <a:pPr marL="460375" indent="-460375">
              <a:spcBef>
                <a:spcPts val="3000"/>
              </a:spcBef>
              <a:buFont typeface="Wingdings" panose="05000000000000000000" pitchFamily="2" charset="2"/>
              <a:buChar char="q"/>
            </a:pPr>
            <a:r>
              <a:rPr lang="en-US" dirty="0" smtClean="0"/>
              <a:t>Its use is somewhat different than most other programs in the exec directory, as will be shown below</a:t>
            </a:r>
          </a:p>
          <a:p>
            <a:pPr marL="460375" indent="-460375">
              <a:spcBef>
                <a:spcPts val="3000"/>
              </a:spcBef>
              <a:buFont typeface="Wingdings" panose="05000000000000000000" pitchFamily="2" charset="2"/>
              <a:buChar char="q"/>
            </a:pPr>
            <a:r>
              <a:rPr lang="en-US" dirty="0" smtClean="0"/>
              <a:t>Here, a basic introduction to the use of the </a:t>
            </a:r>
            <a:r>
              <a:rPr lang="en-US" b="1" dirty="0" err="1" smtClean="0">
                <a:latin typeface="Courier New" panose="02070309020205020404" pitchFamily="49" charset="0"/>
                <a:cs typeface="Courier New" panose="02070309020205020404" pitchFamily="49" charset="0"/>
              </a:rPr>
              <a:t>vmixing</a:t>
            </a:r>
            <a:r>
              <a:rPr lang="en-US" dirty="0" smtClean="0"/>
              <a:t> program is provided, along with some example scripts. </a:t>
            </a:r>
          </a:p>
          <a:p>
            <a:pPr marL="460375" indent="-460375">
              <a:spcBef>
                <a:spcPts val="3000"/>
              </a:spcBef>
              <a:buFont typeface="Wingdings" panose="05000000000000000000" pitchFamily="2" charset="2"/>
              <a:buChar char="q"/>
            </a:pPr>
            <a:r>
              <a:rPr lang="en-US" dirty="0" smtClean="0"/>
              <a:t>Previous versions of this tutorial only included Windows DOS Batch scripts, but in the Nov 2019 update, Linux </a:t>
            </a:r>
            <a:r>
              <a:rPr lang="en-US" dirty="0" err="1" smtClean="0"/>
              <a:t>Korn</a:t>
            </a:r>
            <a:r>
              <a:rPr lang="en-US" dirty="0" smtClean="0"/>
              <a:t> Shell script examples have also been included.</a:t>
            </a:r>
          </a:p>
          <a:p>
            <a:pPr marL="460375" indent="-460375">
              <a:spcBef>
                <a:spcPts val="3000"/>
              </a:spcBef>
              <a:buFont typeface="Wingdings" panose="05000000000000000000" pitchFamily="2" charset="2"/>
              <a:buChar char="q"/>
            </a:pPr>
            <a:r>
              <a:rPr lang="en-US" dirty="0" smtClean="0"/>
              <a:t>This tutorial has been carried out with HYSPLIT v5.3.0 (Nov 2021) but should also work with previous versions as well, although the relatively new TKE-output feature may not be present for very old versions, as it was added in 2018.</a:t>
            </a:r>
          </a:p>
          <a:p>
            <a:pPr marL="460375" indent="-460375">
              <a:spcBef>
                <a:spcPts val="3000"/>
              </a:spcBef>
              <a:buFont typeface="Wingdings" panose="05000000000000000000" pitchFamily="2" charset="2"/>
              <a:buChar char="q"/>
            </a:pPr>
            <a:r>
              <a:rPr lang="en-US" dirty="0" smtClean="0"/>
              <a:t>There is a related program in HYSPLIT called </a:t>
            </a:r>
            <a:r>
              <a:rPr lang="en-US" b="1" dirty="0" smtClean="0">
                <a:latin typeface="Courier New" panose="02070309020205020404" pitchFamily="49" charset="0"/>
                <a:cs typeface="Courier New" panose="02070309020205020404" pitchFamily="49" charset="0"/>
              </a:rPr>
              <a:t>profile</a:t>
            </a:r>
            <a:r>
              <a:rPr lang="en-US" dirty="0" smtClean="0"/>
              <a:t> (see Appendix 1)</a:t>
            </a:r>
            <a:endParaRPr lang="en-US" dirty="0"/>
          </a:p>
        </p:txBody>
      </p:sp>
      <p:sp>
        <p:nvSpPr>
          <p:cNvPr id="3" name="Slide Number Placeholder 2"/>
          <p:cNvSpPr>
            <a:spLocks noGrp="1"/>
          </p:cNvSpPr>
          <p:nvPr>
            <p:ph type="sldNum" sz="quarter" idx="12"/>
          </p:nvPr>
        </p:nvSpPr>
        <p:spPr/>
        <p:txBody>
          <a:bodyPr/>
          <a:lstStyle/>
          <a:p>
            <a:fld id="{C4C1E3B3-9D34-43C6-B261-5A3AFE28D3F9}" type="slidenum">
              <a:rPr lang="en-US" smtClean="0"/>
              <a:t>2</a:t>
            </a:fld>
            <a:endParaRPr lang="en-US"/>
          </a:p>
        </p:txBody>
      </p:sp>
    </p:spTree>
    <p:extLst>
      <p:ext uri="{BB962C8B-B14F-4D97-AF65-F5344CB8AC3E}">
        <p14:creationId xmlns:p14="http://schemas.microsoft.com/office/powerpoint/2010/main" val="2605854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20</a:t>
            </a:fld>
            <a:endParaRPr lang="en-US"/>
          </a:p>
        </p:txBody>
      </p:sp>
      <p:sp>
        <p:nvSpPr>
          <p:cNvPr id="3" name="TextBox 2"/>
          <p:cNvSpPr txBox="1"/>
          <p:nvPr/>
        </p:nvSpPr>
        <p:spPr>
          <a:xfrm>
            <a:off x="533400" y="457200"/>
            <a:ext cx="8106859" cy="3139321"/>
          </a:xfrm>
          <a:prstGeom prst="rect">
            <a:avLst/>
          </a:prstGeom>
          <a:noFill/>
        </p:spPr>
        <p:txBody>
          <a:bodyPr wrap="square" rtlCol="0">
            <a:spAutoFit/>
          </a:bodyPr>
          <a:lstStyle/>
          <a:p>
            <a:r>
              <a:rPr lang="en-US" dirty="0" smtClean="0"/>
              <a:t>Note that we have not demonstrated the use of other command line arguments here. </a:t>
            </a:r>
          </a:p>
          <a:p>
            <a:endParaRPr lang="en-US" dirty="0"/>
          </a:p>
          <a:p>
            <a:r>
              <a:rPr lang="en-US" dirty="0" smtClean="0"/>
              <a:t>For </a:t>
            </a:r>
            <a:r>
              <a:rPr lang="en-US" dirty="0" err="1" smtClean="0"/>
              <a:t>KBLS</a:t>
            </a:r>
            <a:r>
              <a:rPr lang="en-US" dirty="0" smtClean="0"/>
              <a:t> and </a:t>
            </a:r>
            <a:r>
              <a:rPr lang="en-US" dirty="0" err="1" smtClean="0"/>
              <a:t>KBLT</a:t>
            </a:r>
            <a:r>
              <a:rPr lang="en-US" dirty="0" smtClean="0"/>
              <a:t>, the options from the HYSPLIT users guide are provided for reference on the following pages.</a:t>
            </a:r>
          </a:p>
          <a:p>
            <a:endParaRPr lang="en-US" dirty="0"/>
          </a:p>
          <a:p>
            <a:r>
              <a:rPr lang="en-US" dirty="0" smtClean="0"/>
              <a:t>Note that these and other parameters can also be set via the SETUP </a:t>
            </a:r>
            <a:r>
              <a:rPr lang="en-US" dirty="0" err="1" smtClean="0"/>
              <a:t>namelist</a:t>
            </a:r>
            <a:r>
              <a:rPr lang="en-US" dirty="0" smtClean="0"/>
              <a:t> file. As noted earlier, if the SETUP.CFG (or </a:t>
            </a:r>
            <a:r>
              <a:rPr lang="en-US" dirty="0" err="1" smtClean="0"/>
              <a:t>SETUP.process_id</a:t>
            </a:r>
            <a:r>
              <a:rPr lang="en-US" dirty="0" smtClean="0"/>
              <a:t>) file is present, then the </a:t>
            </a:r>
            <a:r>
              <a:rPr lang="en-US" dirty="0" err="1" smtClean="0"/>
              <a:t>vmixing</a:t>
            </a:r>
            <a:r>
              <a:rPr lang="en-US" dirty="0" smtClean="0"/>
              <a:t> program will read it and use it to guide the calculation.</a:t>
            </a:r>
          </a:p>
          <a:p>
            <a:endParaRPr lang="en-US" dirty="0"/>
          </a:p>
          <a:p>
            <a:endParaRPr lang="en-US" i="1" dirty="0">
              <a:solidFill>
                <a:srgbClr val="FF0000"/>
              </a:solidFill>
            </a:endParaRPr>
          </a:p>
        </p:txBody>
      </p:sp>
    </p:spTree>
    <p:extLst>
      <p:ext uri="{BB962C8B-B14F-4D97-AF65-F5344CB8AC3E}">
        <p14:creationId xmlns:p14="http://schemas.microsoft.com/office/powerpoint/2010/main" val="1037623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21</a:t>
            </a:fld>
            <a:endParaRPr lang="en-US"/>
          </a:p>
        </p:txBody>
      </p:sp>
      <p:sp>
        <p:nvSpPr>
          <p:cNvPr id="3" name="Rectangle 2"/>
          <p:cNvSpPr/>
          <p:nvPr/>
        </p:nvSpPr>
        <p:spPr>
          <a:xfrm>
            <a:off x="304800" y="152400"/>
            <a:ext cx="8229600" cy="6370975"/>
          </a:xfrm>
          <a:prstGeom prst="rect">
            <a:avLst/>
          </a:prstGeom>
        </p:spPr>
        <p:txBody>
          <a:bodyPr wrap="square">
            <a:spAutoFit/>
          </a:bodyPr>
          <a:lstStyle/>
          <a:p>
            <a:pPr>
              <a:spcBef>
                <a:spcPts val="2400"/>
              </a:spcBef>
            </a:pPr>
            <a:r>
              <a:rPr lang="en-US" b="1" dirty="0"/>
              <a:t>Vertical Turbulence</a:t>
            </a:r>
            <a:endParaRPr lang="en-US" dirty="0"/>
          </a:p>
          <a:p>
            <a:pPr>
              <a:spcBef>
                <a:spcPts val="2400"/>
              </a:spcBef>
            </a:pPr>
            <a:r>
              <a:rPr lang="en-US" i="1" dirty="0" err="1" smtClean="0">
                <a:solidFill>
                  <a:srgbClr val="000000"/>
                </a:solidFill>
              </a:rPr>
              <a:t>KBLT</a:t>
            </a:r>
            <a:r>
              <a:rPr lang="en-US" dirty="0">
                <a:solidFill>
                  <a:srgbClr val="000000"/>
                </a:solidFill>
              </a:rPr>
              <a:t> is a flag used to set the vertical turbulence computational method, that is how the turbulent velocity variances are computed from either the heat and momentum fluxes or the model profiles of wind and temperature. </a:t>
            </a:r>
            <a:endParaRPr lang="en-US" dirty="0" smtClean="0">
              <a:solidFill>
                <a:srgbClr val="000000"/>
              </a:solidFill>
            </a:endParaRPr>
          </a:p>
          <a:p>
            <a:pPr>
              <a:spcBef>
                <a:spcPts val="2400"/>
              </a:spcBef>
            </a:pPr>
            <a:r>
              <a:rPr lang="en-US" dirty="0" smtClean="0">
                <a:solidFill>
                  <a:srgbClr val="000000"/>
                </a:solidFill>
              </a:rPr>
              <a:t>Two </a:t>
            </a:r>
            <a:r>
              <a:rPr lang="en-US" dirty="0">
                <a:solidFill>
                  <a:srgbClr val="000000"/>
                </a:solidFill>
              </a:rPr>
              <a:t>different computational approaches (</a:t>
            </a:r>
            <a:r>
              <a:rPr lang="en-US" dirty="0" err="1">
                <a:solidFill>
                  <a:srgbClr val="000000"/>
                </a:solidFill>
              </a:rPr>
              <a:t>Beljaars</a:t>
            </a:r>
            <a:r>
              <a:rPr lang="en-US" dirty="0">
                <a:solidFill>
                  <a:srgbClr val="000000"/>
                </a:solidFill>
              </a:rPr>
              <a:t>/</a:t>
            </a:r>
            <a:r>
              <a:rPr lang="en-US" dirty="0" err="1">
                <a:solidFill>
                  <a:srgbClr val="000000"/>
                </a:solidFill>
              </a:rPr>
              <a:t>Holtslag</a:t>
            </a:r>
            <a:r>
              <a:rPr lang="en-US" dirty="0">
                <a:solidFill>
                  <a:srgbClr val="000000"/>
                </a:solidFill>
              </a:rPr>
              <a:t> and </a:t>
            </a:r>
            <a:r>
              <a:rPr lang="en-US" dirty="0" err="1">
                <a:solidFill>
                  <a:srgbClr val="000000"/>
                </a:solidFill>
              </a:rPr>
              <a:t>Kanthar</a:t>
            </a:r>
            <a:r>
              <a:rPr lang="en-US" dirty="0">
                <a:solidFill>
                  <a:srgbClr val="000000"/>
                </a:solidFill>
              </a:rPr>
              <a:t>/</a:t>
            </a:r>
            <a:r>
              <a:rPr lang="en-US" dirty="0" err="1">
                <a:solidFill>
                  <a:srgbClr val="000000"/>
                </a:solidFill>
              </a:rPr>
              <a:t>Clayson</a:t>
            </a:r>
            <a:r>
              <a:rPr lang="en-US" dirty="0">
                <a:solidFill>
                  <a:srgbClr val="000000"/>
                </a:solidFill>
              </a:rPr>
              <a:t> - see the technical documentation for details) are defined. </a:t>
            </a:r>
            <a:endParaRPr lang="en-US" dirty="0" smtClean="0">
              <a:solidFill>
                <a:srgbClr val="000000"/>
              </a:solidFill>
            </a:endParaRPr>
          </a:p>
          <a:p>
            <a:pPr>
              <a:spcBef>
                <a:spcPts val="2400"/>
              </a:spcBef>
            </a:pPr>
            <a:r>
              <a:rPr lang="en-US" dirty="0" smtClean="0">
                <a:solidFill>
                  <a:srgbClr val="000000"/>
                </a:solidFill>
              </a:rPr>
              <a:t>Another </a:t>
            </a:r>
            <a:r>
              <a:rPr lang="en-US" dirty="0">
                <a:solidFill>
                  <a:srgbClr val="000000"/>
                </a:solidFill>
              </a:rPr>
              <a:t>option is the use the </a:t>
            </a:r>
            <a:r>
              <a:rPr lang="en-US" dirty="0" err="1">
                <a:solidFill>
                  <a:srgbClr val="000000"/>
                </a:solidFill>
              </a:rPr>
              <a:t>TKE</a:t>
            </a:r>
            <a:r>
              <a:rPr lang="en-US" dirty="0">
                <a:solidFill>
                  <a:srgbClr val="000000"/>
                </a:solidFill>
              </a:rPr>
              <a:t> (Turbulent Kinetic Energy) output from the meteorological model provided in the input meteorological data file. Not all model data contain the </a:t>
            </a:r>
            <a:r>
              <a:rPr lang="en-US" dirty="0" err="1">
                <a:solidFill>
                  <a:srgbClr val="000000"/>
                </a:solidFill>
              </a:rPr>
              <a:t>TKE</a:t>
            </a:r>
            <a:r>
              <a:rPr lang="en-US" dirty="0">
                <a:solidFill>
                  <a:srgbClr val="000000"/>
                </a:solidFill>
              </a:rPr>
              <a:t> field. </a:t>
            </a:r>
            <a:endParaRPr lang="en-US" dirty="0" smtClean="0">
              <a:solidFill>
                <a:srgbClr val="000000"/>
              </a:solidFill>
            </a:endParaRPr>
          </a:p>
          <a:p>
            <a:pPr>
              <a:spcBef>
                <a:spcPts val="2400"/>
              </a:spcBef>
            </a:pPr>
            <a:r>
              <a:rPr lang="en-US" dirty="0" smtClean="0">
                <a:solidFill>
                  <a:srgbClr val="000000"/>
                </a:solidFill>
              </a:rPr>
              <a:t>The </a:t>
            </a:r>
            <a:r>
              <a:rPr lang="en-US" dirty="0">
                <a:solidFill>
                  <a:srgbClr val="000000"/>
                </a:solidFill>
              </a:rPr>
              <a:t>last option is a special case where the input meteorological data are assumed to contain the 3-dimensional component velocity variance fields, usually a measured component</a:t>
            </a:r>
            <a:r>
              <a:rPr lang="en-US" dirty="0" smtClean="0">
                <a:solidFill>
                  <a:srgbClr val="000000"/>
                </a:solidFill>
              </a:rPr>
              <a:t>.</a:t>
            </a:r>
          </a:p>
          <a:p>
            <a:pPr lvl="1">
              <a:spcBef>
                <a:spcPts val="1200"/>
              </a:spcBef>
            </a:pPr>
            <a:r>
              <a:rPr lang="en-US" dirty="0" smtClean="0">
                <a:solidFill>
                  <a:srgbClr val="000000"/>
                </a:solidFill>
              </a:rPr>
              <a:t>1 </a:t>
            </a:r>
            <a:r>
              <a:rPr lang="en-US" dirty="0">
                <a:solidFill>
                  <a:srgbClr val="000000"/>
                </a:solidFill>
              </a:rPr>
              <a:t>- </a:t>
            </a:r>
            <a:r>
              <a:rPr lang="en-US" dirty="0" err="1">
                <a:solidFill>
                  <a:srgbClr val="000000"/>
                </a:solidFill>
              </a:rPr>
              <a:t>Beljaars</a:t>
            </a:r>
            <a:r>
              <a:rPr lang="en-US" dirty="0">
                <a:solidFill>
                  <a:srgbClr val="000000"/>
                </a:solidFill>
              </a:rPr>
              <a:t>/</a:t>
            </a:r>
            <a:r>
              <a:rPr lang="en-US" dirty="0" err="1">
                <a:solidFill>
                  <a:srgbClr val="000000"/>
                </a:solidFill>
              </a:rPr>
              <a:t>Holtslag</a:t>
            </a:r>
            <a:r>
              <a:rPr lang="en-US" dirty="0">
                <a:solidFill>
                  <a:srgbClr val="000000"/>
                </a:solidFill>
              </a:rPr>
              <a:t> and </a:t>
            </a:r>
            <a:r>
              <a:rPr lang="en-US" dirty="0" err="1">
                <a:solidFill>
                  <a:srgbClr val="000000"/>
                </a:solidFill>
              </a:rPr>
              <a:t>Betchov</a:t>
            </a:r>
            <a:r>
              <a:rPr lang="en-US" dirty="0">
                <a:solidFill>
                  <a:srgbClr val="000000"/>
                </a:solidFill>
              </a:rPr>
              <a:t>/</a:t>
            </a:r>
            <a:r>
              <a:rPr lang="en-US" dirty="0" err="1">
                <a:solidFill>
                  <a:srgbClr val="000000"/>
                </a:solidFill>
              </a:rPr>
              <a:t>Yaglom</a:t>
            </a:r>
            <a:endParaRPr lang="en-US" dirty="0">
              <a:solidFill>
                <a:srgbClr val="000000"/>
              </a:solidFill>
            </a:endParaRPr>
          </a:p>
          <a:p>
            <a:pPr lvl="1">
              <a:spcBef>
                <a:spcPts val="1200"/>
              </a:spcBef>
            </a:pPr>
            <a:r>
              <a:rPr lang="en-US" dirty="0" smtClean="0">
                <a:solidFill>
                  <a:srgbClr val="000000"/>
                </a:solidFill>
              </a:rPr>
              <a:t>2 </a:t>
            </a:r>
            <a:r>
              <a:rPr lang="en-US" dirty="0">
                <a:solidFill>
                  <a:srgbClr val="000000"/>
                </a:solidFill>
              </a:rPr>
              <a:t>- </a:t>
            </a:r>
            <a:r>
              <a:rPr lang="en-US" dirty="0" err="1">
                <a:solidFill>
                  <a:srgbClr val="000000"/>
                </a:solidFill>
              </a:rPr>
              <a:t>Kanthar</a:t>
            </a:r>
            <a:r>
              <a:rPr lang="en-US" dirty="0">
                <a:solidFill>
                  <a:srgbClr val="000000"/>
                </a:solidFill>
              </a:rPr>
              <a:t>/</a:t>
            </a:r>
            <a:r>
              <a:rPr lang="en-US" dirty="0" err="1">
                <a:solidFill>
                  <a:srgbClr val="000000"/>
                </a:solidFill>
              </a:rPr>
              <a:t>Clayson</a:t>
            </a:r>
            <a:r>
              <a:rPr lang="en-US" dirty="0">
                <a:solidFill>
                  <a:srgbClr val="000000"/>
                </a:solidFill>
              </a:rPr>
              <a:t> (</a:t>
            </a:r>
            <a:r>
              <a:rPr lang="en-US" b="1" dirty="0">
                <a:solidFill>
                  <a:srgbClr val="000000"/>
                </a:solidFill>
              </a:rPr>
              <a:t>DEFAULT</a:t>
            </a:r>
            <a:r>
              <a:rPr lang="en-US" dirty="0">
                <a:solidFill>
                  <a:srgbClr val="000000"/>
                </a:solidFill>
              </a:rPr>
              <a:t>)</a:t>
            </a:r>
          </a:p>
          <a:p>
            <a:pPr lvl="1">
              <a:spcBef>
                <a:spcPts val="1200"/>
              </a:spcBef>
            </a:pPr>
            <a:r>
              <a:rPr lang="en-US" dirty="0" smtClean="0">
                <a:solidFill>
                  <a:srgbClr val="000000"/>
                </a:solidFill>
              </a:rPr>
              <a:t>3 </a:t>
            </a:r>
            <a:r>
              <a:rPr lang="en-US" dirty="0">
                <a:solidFill>
                  <a:srgbClr val="000000"/>
                </a:solidFill>
              </a:rPr>
              <a:t>- </a:t>
            </a:r>
            <a:r>
              <a:rPr lang="en-US" dirty="0" err="1">
                <a:solidFill>
                  <a:srgbClr val="000000"/>
                </a:solidFill>
              </a:rPr>
              <a:t>TKE</a:t>
            </a:r>
            <a:r>
              <a:rPr lang="en-US" dirty="0">
                <a:solidFill>
                  <a:srgbClr val="000000"/>
                </a:solidFill>
              </a:rPr>
              <a:t> field from the input meteorology data file</a:t>
            </a:r>
          </a:p>
          <a:p>
            <a:pPr lvl="1">
              <a:spcBef>
                <a:spcPts val="1200"/>
              </a:spcBef>
            </a:pPr>
            <a:r>
              <a:rPr lang="en-US" dirty="0" smtClean="0">
                <a:solidFill>
                  <a:srgbClr val="000000"/>
                </a:solidFill>
              </a:rPr>
              <a:t>4 </a:t>
            </a:r>
            <a:r>
              <a:rPr lang="en-US" dirty="0">
                <a:solidFill>
                  <a:srgbClr val="000000"/>
                </a:solidFill>
              </a:rPr>
              <a:t>- Measured velocity variances from the input meteorology</a:t>
            </a:r>
            <a:endParaRPr lang="en-US" b="0" i="0" dirty="0">
              <a:solidFill>
                <a:srgbClr val="000000"/>
              </a:solidFill>
              <a:effectLst/>
            </a:endParaRPr>
          </a:p>
        </p:txBody>
      </p:sp>
    </p:spTree>
    <p:extLst>
      <p:ext uri="{BB962C8B-B14F-4D97-AF65-F5344CB8AC3E}">
        <p14:creationId xmlns:p14="http://schemas.microsoft.com/office/powerpoint/2010/main" val="2845263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22</a:t>
            </a:fld>
            <a:endParaRPr lang="en-US"/>
          </a:p>
        </p:txBody>
      </p:sp>
      <p:sp>
        <p:nvSpPr>
          <p:cNvPr id="3" name="Rectangle 2"/>
          <p:cNvSpPr/>
          <p:nvPr/>
        </p:nvSpPr>
        <p:spPr>
          <a:xfrm>
            <a:off x="457200" y="609600"/>
            <a:ext cx="6324600" cy="3693319"/>
          </a:xfrm>
          <a:prstGeom prst="rect">
            <a:avLst/>
          </a:prstGeom>
        </p:spPr>
        <p:txBody>
          <a:bodyPr wrap="square">
            <a:spAutoFit/>
          </a:bodyPr>
          <a:lstStyle/>
          <a:p>
            <a:r>
              <a:rPr lang="en-US" b="1" dirty="0"/>
              <a:t>Boundary Layer </a:t>
            </a:r>
            <a:r>
              <a:rPr lang="en-US" b="1" dirty="0" smtClean="0"/>
              <a:t>Stability</a:t>
            </a:r>
          </a:p>
          <a:p>
            <a:endParaRPr lang="en-US" dirty="0"/>
          </a:p>
          <a:p>
            <a:r>
              <a:rPr lang="en-US" i="1" dirty="0" err="1"/>
              <a:t>KBLS</a:t>
            </a:r>
            <a:r>
              <a:rPr lang="en-US" dirty="0"/>
              <a:t> defines how the stability is computed. Normally when turbulent fluxes (heat and momentum) are available from the meteorological data file, they are used to compute stability. </a:t>
            </a:r>
            <a:endParaRPr lang="en-US" dirty="0" smtClean="0"/>
          </a:p>
          <a:p>
            <a:r>
              <a:rPr lang="en-US" dirty="0" smtClean="0"/>
              <a:t>Sometimes </a:t>
            </a:r>
            <a:r>
              <a:rPr lang="en-US" dirty="0"/>
              <a:t>it may be desirable to force the stability to be computed from the wind and temperature profiles, especially if the fluxes represent long-time period averages rather than instantaneous values. If fluxes are not present, the profiles are used for the stability computation</a:t>
            </a:r>
            <a:r>
              <a:rPr lang="en-US" dirty="0" smtClean="0"/>
              <a:t>.</a:t>
            </a:r>
          </a:p>
          <a:p>
            <a:endParaRPr lang="en-US" dirty="0"/>
          </a:p>
          <a:p>
            <a:r>
              <a:rPr lang="en-US" dirty="0"/>
              <a:t>1 - Heat and momentum fluxes (</a:t>
            </a:r>
            <a:r>
              <a:rPr lang="en-US" b="1" dirty="0"/>
              <a:t>DEFAULT</a:t>
            </a:r>
            <a:r>
              <a:rPr lang="en-US" dirty="0"/>
              <a:t>)</a:t>
            </a:r>
          </a:p>
          <a:p>
            <a:r>
              <a:rPr lang="en-US" dirty="0"/>
              <a:t>2 - Wind and temperature profiles</a:t>
            </a:r>
          </a:p>
        </p:txBody>
      </p:sp>
    </p:spTree>
    <p:extLst>
      <p:ext uri="{BB962C8B-B14F-4D97-AF65-F5344CB8AC3E}">
        <p14:creationId xmlns:p14="http://schemas.microsoft.com/office/powerpoint/2010/main" val="666215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C1E3B3-9D34-43C6-B261-5A3AFE28D3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p:cNvSpPr txBox="1"/>
          <p:nvPr/>
        </p:nvSpPr>
        <p:spPr>
          <a:xfrm>
            <a:off x="2209800" y="2890391"/>
            <a:ext cx="481634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Appendix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The profile program</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0204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24</a:t>
            </a:fld>
            <a:endParaRPr lang="en-US"/>
          </a:p>
        </p:txBody>
      </p:sp>
      <p:sp>
        <p:nvSpPr>
          <p:cNvPr id="3" name="TextBox 2"/>
          <p:cNvSpPr txBox="1"/>
          <p:nvPr/>
        </p:nvSpPr>
        <p:spPr>
          <a:xfrm>
            <a:off x="381000" y="197346"/>
            <a:ext cx="8001000" cy="6463308"/>
          </a:xfrm>
          <a:prstGeom prst="rect">
            <a:avLst/>
          </a:prstGeom>
          <a:noFill/>
        </p:spPr>
        <p:txBody>
          <a:bodyPr wrap="square" rtlCol="0">
            <a:spAutoFit/>
          </a:bodyPr>
          <a:lstStyle/>
          <a:p>
            <a:r>
              <a:rPr lang="en-US" dirty="0" smtClean="0"/>
              <a:t>HYSPLIT also has a program called </a:t>
            </a:r>
            <a:r>
              <a:rPr lang="en-US" b="1" dirty="0" smtClean="0">
                <a:solidFill>
                  <a:srgbClr val="FF0000"/>
                </a:solidFill>
                <a:latin typeface="Courier New" panose="02070309020205020404" pitchFamily="49" charset="0"/>
                <a:cs typeface="Courier New" panose="02070309020205020404" pitchFamily="49" charset="0"/>
              </a:rPr>
              <a:t>profile</a:t>
            </a:r>
            <a:r>
              <a:rPr lang="en-US" dirty="0" smtClean="0"/>
              <a:t> that can be run from Graphical User Interface as well as the command line</a:t>
            </a:r>
          </a:p>
          <a:p>
            <a:endParaRPr lang="en-US" dirty="0"/>
          </a:p>
          <a:p>
            <a:pPr lvl="1"/>
            <a:r>
              <a:rPr lang="en-US" dirty="0" smtClean="0"/>
              <a:t>From the GUI: Meteorology </a:t>
            </a:r>
            <a:r>
              <a:rPr lang="en-US" dirty="0" smtClean="0">
                <a:sym typeface="Wingdings" panose="05000000000000000000" pitchFamily="2" charset="2"/>
              </a:rPr>
              <a:t> Display Data  Text Profile</a:t>
            </a:r>
          </a:p>
          <a:p>
            <a:pPr lvl="1"/>
            <a:endParaRPr lang="en-US" dirty="0">
              <a:sym typeface="Wingdings" panose="05000000000000000000" pitchFamily="2" charset="2"/>
            </a:endParaRPr>
          </a:p>
          <a:p>
            <a:pPr lvl="1"/>
            <a:r>
              <a:rPr lang="en-US" dirty="0">
                <a:hlinkClick r:id="rId2"/>
              </a:rPr>
              <a:t>https://www.ready.noaa.gov/hysplitusersguide/S132.htm</a:t>
            </a:r>
            <a:endParaRPr lang="en-US" dirty="0" smtClean="0"/>
          </a:p>
          <a:p>
            <a:endParaRPr lang="en-US" dirty="0" smtClean="0"/>
          </a:p>
          <a:p>
            <a:r>
              <a:rPr lang="en-US" dirty="0" smtClean="0"/>
              <a:t>The profile program outputs surface data and meteorological data aloft.</a:t>
            </a:r>
          </a:p>
          <a:p>
            <a:endParaRPr lang="en-US" dirty="0" smtClean="0"/>
          </a:p>
          <a:p>
            <a:r>
              <a:rPr lang="en-US" dirty="0" smtClean="0"/>
              <a:t>A simple set of scripts (run_profile_001 and set_profile_001) has been included that runs the profile program on the Jun 2012 global reanalysis dataset at the same location as </a:t>
            </a:r>
            <a:r>
              <a:rPr lang="en-US" dirty="0" err="1" smtClean="0"/>
              <a:t>vmixing</a:t>
            </a:r>
            <a:r>
              <a:rPr lang="en-US" dirty="0" smtClean="0"/>
              <a:t> has been run in the above examples</a:t>
            </a:r>
          </a:p>
          <a:p>
            <a:endParaRPr lang="en-US" dirty="0"/>
          </a:p>
          <a:p>
            <a:r>
              <a:rPr lang="en-US" dirty="0" smtClean="0"/>
              <a:t>The profile program does not do any interpolation but simply outputs the meteorological values at the nearest grid point</a:t>
            </a:r>
          </a:p>
          <a:p>
            <a:endParaRPr lang="en-US" dirty="0"/>
          </a:p>
          <a:p>
            <a:r>
              <a:rPr lang="en-US" dirty="0" smtClean="0"/>
              <a:t>So, since the location in these examples does not fall on a grid point, the </a:t>
            </a:r>
            <a:r>
              <a:rPr lang="en-US" dirty="0" err="1" smtClean="0"/>
              <a:t>vmixing</a:t>
            </a:r>
            <a:r>
              <a:rPr lang="en-US" dirty="0" smtClean="0"/>
              <a:t> and profile results for variables common to both outputs (e.g., wind speed and wind direction at the surface) do not match.</a:t>
            </a:r>
          </a:p>
          <a:p>
            <a:endParaRPr lang="en-US" dirty="0"/>
          </a:p>
          <a:p>
            <a:r>
              <a:rPr lang="en-US" dirty="0" smtClean="0"/>
              <a:t>However, if </a:t>
            </a:r>
            <a:r>
              <a:rPr lang="en-US" dirty="0" err="1" smtClean="0"/>
              <a:t>vmixing</a:t>
            </a:r>
            <a:r>
              <a:rPr lang="en-US" dirty="0" smtClean="0"/>
              <a:t> is re-run at the nearest grid point – in this case, for the global reanalysis met data – then the profile and </a:t>
            </a:r>
            <a:r>
              <a:rPr lang="en-US" dirty="0" err="1" smtClean="0"/>
              <a:t>vmixing</a:t>
            </a:r>
            <a:r>
              <a:rPr lang="en-US" dirty="0" smtClean="0"/>
              <a:t> outputs for common variables do match. This is demonstrated in the plot on the next page (for Jan 2012).</a:t>
            </a:r>
            <a:endParaRPr lang="en-US" dirty="0"/>
          </a:p>
        </p:txBody>
      </p:sp>
    </p:spTree>
    <p:extLst>
      <p:ext uri="{BB962C8B-B14F-4D97-AF65-F5344CB8AC3E}">
        <p14:creationId xmlns:p14="http://schemas.microsoft.com/office/powerpoint/2010/main" val="3582350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25</a:t>
            </a:fld>
            <a:endParaRPr lang="en-US"/>
          </a:p>
        </p:txBody>
      </p:sp>
      <p:pic>
        <p:nvPicPr>
          <p:cNvPr id="4" name="Picture 3"/>
          <p:cNvPicPr>
            <a:picLocks noChangeAspect="1"/>
          </p:cNvPicPr>
          <p:nvPr/>
        </p:nvPicPr>
        <p:blipFill>
          <a:blip r:embed="rId2"/>
          <a:stretch>
            <a:fillRect/>
          </a:stretch>
        </p:blipFill>
        <p:spPr>
          <a:xfrm>
            <a:off x="369706" y="228600"/>
            <a:ext cx="8330799" cy="6047586"/>
          </a:xfrm>
          <a:prstGeom prst="rect">
            <a:avLst/>
          </a:prstGeom>
        </p:spPr>
      </p:pic>
    </p:spTree>
    <p:extLst>
      <p:ext uri="{BB962C8B-B14F-4D97-AF65-F5344CB8AC3E}">
        <p14:creationId xmlns:p14="http://schemas.microsoft.com/office/powerpoint/2010/main" val="2025113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26</a:t>
            </a:fld>
            <a:endParaRPr lang="en-US"/>
          </a:p>
        </p:txBody>
      </p:sp>
      <p:sp>
        <p:nvSpPr>
          <p:cNvPr id="3" name="TextBox 2"/>
          <p:cNvSpPr txBox="1"/>
          <p:nvPr/>
        </p:nvSpPr>
        <p:spPr>
          <a:xfrm>
            <a:off x="2362200" y="2438400"/>
            <a:ext cx="4816346" cy="1569660"/>
          </a:xfrm>
          <a:prstGeom prst="rect">
            <a:avLst/>
          </a:prstGeom>
          <a:noFill/>
        </p:spPr>
        <p:txBody>
          <a:bodyPr wrap="square" rtlCol="0">
            <a:spAutoFit/>
          </a:bodyPr>
          <a:lstStyle/>
          <a:p>
            <a:pPr algn="ctr"/>
            <a:r>
              <a:rPr lang="en-US" sz="3200" dirty="0" smtClean="0"/>
              <a:t>Appendix 2. </a:t>
            </a:r>
          </a:p>
          <a:p>
            <a:pPr algn="ctr"/>
            <a:r>
              <a:rPr lang="en-US" sz="3200" dirty="0" smtClean="0"/>
              <a:t>What starting height to use in </a:t>
            </a:r>
            <a:r>
              <a:rPr lang="en-US" sz="3200" dirty="0" err="1" smtClean="0"/>
              <a:t>vmixing</a:t>
            </a:r>
            <a:r>
              <a:rPr lang="en-US" sz="3200" dirty="0" smtClean="0"/>
              <a:t> CONTROL file?</a:t>
            </a:r>
            <a:endParaRPr lang="en-US" sz="3200" dirty="0"/>
          </a:p>
        </p:txBody>
      </p:sp>
    </p:spTree>
    <p:extLst>
      <p:ext uri="{BB962C8B-B14F-4D97-AF65-F5344CB8AC3E}">
        <p14:creationId xmlns:p14="http://schemas.microsoft.com/office/powerpoint/2010/main" val="4270779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27</a:t>
            </a:fld>
            <a:endParaRPr lang="en-US"/>
          </a:p>
        </p:txBody>
      </p:sp>
      <p:sp>
        <p:nvSpPr>
          <p:cNvPr id="3" name="TextBox 2"/>
          <p:cNvSpPr txBox="1"/>
          <p:nvPr/>
        </p:nvSpPr>
        <p:spPr>
          <a:xfrm>
            <a:off x="533400" y="381000"/>
            <a:ext cx="8229600" cy="6001643"/>
          </a:xfrm>
          <a:prstGeom prst="rect">
            <a:avLst/>
          </a:prstGeom>
          <a:noFill/>
        </p:spPr>
        <p:txBody>
          <a:bodyPr wrap="square" rtlCol="0">
            <a:spAutoFit/>
          </a:bodyPr>
          <a:lstStyle/>
          <a:p>
            <a:r>
              <a:rPr lang="en-US" sz="1600" smtClean="0"/>
              <a:t>The starting height is a parameter that must be set in the CONTROL file for the vmixing run to be carried out. In all of the above examples, a starting height of "0 m agl" was used.</a:t>
            </a:r>
          </a:p>
          <a:p>
            <a:endParaRPr lang="en-US" sz="1600"/>
          </a:p>
          <a:p>
            <a:r>
              <a:rPr lang="en-US" sz="1600" b="1" i="1" smtClean="0">
                <a:solidFill>
                  <a:srgbClr val="FF0000"/>
                </a:solidFill>
              </a:rPr>
              <a:t>What happens if a non-zero starting height is used?</a:t>
            </a:r>
          </a:p>
          <a:p>
            <a:endParaRPr lang="en-US" sz="1600"/>
          </a:p>
          <a:p>
            <a:r>
              <a:rPr lang="en-US" sz="1600" smtClean="0"/>
              <a:t>In the following graphs, we show the results for starting heights of 0, 50, 500, and 5000 meters agl. It can be seen that:</a:t>
            </a:r>
          </a:p>
          <a:p>
            <a:endParaRPr lang="en-US" sz="1600"/>
          </a:p>
          <a:p>
            <a:pPr marL="742950" indent="-285750">
              <a:buFont typeface="Wingdings" panose="05000000000000000000" pitchFamily="2" charset="2"/>
              <a:buChar char="q"/>
            </a:pPr>
            <a:r>
              <a:rPr lang="en-US" sz="1600" smtClean="0"/>
              <a:t>For mixing height (Zi), the results are identical.</a:t>
            </a:r>
          </a:p>
          <a:p>
            <a:pPr marL="742950" indent="-285750">
              <a:buFont typeface="Wingdings" panose="05000000000000000000" pitchFamily="2" charset="2"/>
              <a:buChar char="q"/>
            </a:pPr>
            <a:endParaRPr lang="en-US" sz="1600"/>
          </a:p>
          <a:p>
            <a:pPr marL="742950" indent="-285750">
              <a:buFont typeface="Wingdings" panose="05000000000000000000" pitchFamily="2" charset="2"/>
              <a:buChar char="q"/>
            </a:pPr>
            <a:r>
              <a:rPr lang="en-US" sz="1600" smtClean="0"/>
              <a:t>For the vertical mixing coefficient (Kz), the results are identical</a:t>
            </a:r>
          </a:p>
          <a:p>
            <a:pPr marL="742950" indent="-285750">
              <a:buFont typeface="Wingdings" panose="05000000000000000000" pitchFamily="2" charset="2"/>
              <a:buChar char="q"/>
            </a:pPr>
            <a:endParaRPr lang="en-US" sz="1600"/>
          </a:p>
          <a:p>
            <a:pPr marL="742950" indent="-285750">
              <a:buFont typeface="Wingdings" panose="05000000000000000000" pitchFamily="2" charset="2"/>
              <a:buChar char="q"/>
            </a:pPr>
            <a:r>
              <a:rPr lang="en-US" sz="1600" smtClean="0"/>
              <a:t>For  the friction velocity (U*), the results are identical</a:t>
            </a:r>
          </a:p>
          <a:p>
            <a:pPr marL="742950" indent="-285750">
              <a:buFont typeface="Wingdings" panose="05000000000000000000" pitchFamily="2" charset="2"/>
              <a:buChar char="q"/>
            </a:pPr>
            <a:endParaRPr lang="en-US" sz="1600"/>
          </a:p>
          <a:p>
            <a:pPr marL="742950" indent="-285750">
              <a:buFont typeface="Wingdings" panose="05000000000000000000" pitchFamily="2" charset="2"/>
              <a:buChar char="q"/>
            </a:pPr>
            <a:r>
              <a:rPr lang="en-US" sz="1600" smtClean="0"/>
              <a:t>For the roughness length and terrain height, the results are not shown, but they are identical.</a:t>
            </a:r>
          </a:p>
          <a:p>
            <a:pPr marL="742950" indent="-285750">
              <a:buFont typeface="Wingdings" panose="05000000000000000000" pitchFamily="2" charset="2"/>
              <a:buChar char="q"/>
            </a:pPr>
            <a:endParaRPr lang="en-US" sz="1600"/>
          </a:p>
          <a:p>
            <a:pPr marL="742950" indent="-285750">
              <a:buFont typeface="Wingdings" panose="05000000000000000000" pitchFamily="2" charset="2"/>
              <a:buChar char="q"/>
            </a:pPr>
            <a:r>
              <a:rPr lang="en-US" sz="1600" smtClean="0"/>
              <a:t>For the horizontal mixing coefficient (Kh), the results for 0 and 50m are identifical, but aside from a few output values at 500m, the 500m and 5000m Kh values were not output (they are shown as NaN in the output – a Fortran abbreviation for "Not a Number"</a:t>
            </a:r>
          </a:p>
          <a:p>
            <a:endParaRPr lang="en-US" sz="1600"/>
          </a:p>
          <a:p>
            <a:r>
              <a:rPr lang="en-US" sz="1600" b="1" i="1" smtClean="0">
                <a:solidFill>
                  <a:srgbClr val="FF0000"/>
                </a:solidFill>
              </a:rPr>
              <a:t>It seems that the best way to run vmixing to get boundary layer values is to use a starting height of 0 meters above ground level</a:t>
            </a:r>
            <a:endParaRPr lang="en-US" sz="1600" b="1" i="1">
              <a:solidFill>
                <a:srgbClr val="FF0000"/>
              </a:solidFill>
            </a:endParaRPr>
          </a:p>
        </p:txBody>
      </p:sp>
    </p:spTree>
    <p:extLst>
      <p:ext uri="{BB962C8B-B14F-4D97-AF65-F5344CB8AC3E}">
        <p14:creationId xmlns:p14="http://schemas.microsoft.com/office/powerpoint/2010/main" val="3033897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28</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327"/>
            <a:ext cx="9144000" cy="596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599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29</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327"/>
            <a:ext cx="9144000" cy="596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170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88945"/>
            <a:ext cx="8153400" cy="1585049"/>
          </a:xfrm>
          <a:prstGeom prst="rect">
            <a:avLst/>
          </a:prstGeom>
          <a:noFill/>
        </p:spPr>
        <p:txBody>
          <a:bodyPr wrap="square" rtlCol="0">
            <a:spAutoFit/>
          </a:bodyPr>
          <a:lstStyle/>
          <a:p>
            <a:pPr marL="460375" indent="-460375">
              <a:spcBef>
                <a:spcPts val="3000"/>
              </a:spcBef>
              <a:buFont typeface="Wingdings" panose="05000000000000000000" pitchFamily="2" charset="2"/>
              <a:buChar char="q"/>
            </a:pPr>
            <a:r>
              <a:rPr lang="en-US" dirty="0" smtClean="0"/>
              <a:t>At present, the </a:t>
            </a:r>
            <a:r>
              <a:rPr lang="en-US" dirty="0" err="1" smtClean="0"/>
              <a:t>vmixing</a:t>
            </a:r>
            <a:r>
              <a:rPr lang="en-US" dirty="0" smtClean="0"/>
              <a:t> program can only be run from the command line (or via a script). There is no option to run the program from the Graphical User Interface (GUI)</a:t>
            </a:r>
          </a:p>
          <a:p>
            <a:pPr marL="460375" indent="-460375">
              <a:spcBef>
                <a:spcPts val="3000"/>
              </a:spcBef>
              <a:buFont typeface="Wingdings" panose="05000000000000000000" pitchFamily="2" charset="2"/>
              <a:buChar char="q"/>
            </a:pPr>
            <a:r>
              <a:rPr lang="en-US" dirty="0" err="1" smtClean="0"/>
              <a:t>Vmixing</a:t>
            </a:r>
            <a:r>
              <a:rPr lang="en-US" dirty="0" smtClean="0"/>
              <a:t> allows for six different command line arguments (-p, -s, -t, -a, -m, -w):</a:t>
            </a:r>
            <a:endParaRPr lang="en-US" b="1" dirty="0">
              <a:latin typeface="Courier New" panose="02070309020205020404" pitchFamily="49" charset="0"/>
              <a:cs typeface="Courier New" panose="02070309020205020404" pitchFamily="49" charset="0"/>
            </a:endParaRPr>
          </a:p>
        </p:txBody>
      </p:sp>
      <p:sp>
        <p:nvSpPr>
          <p:cNvPr id="3" name="TextBox 2"/>
          <p:cNvSpPr txBox="1"/>
          <p:nvPr/>
        </p:nvSpPr>
        <p:spPr>
          <a:xfrm>
            <a:off x="266700" y="2362200"/>
            <a:ext cx="8686800" cy="2939266"/>
          </a:xfrm>
          <a:prstGeom prst="rect">
            <a:avLst/>
          </a:prstGeom>
          <a:solidFill>
            <a:srgbClr val="FFFFCC"/>
          </a:solidFill>
          <a:ln>
            <a:solidFill>
              <a:schemeClr val="tx1"/>
            </a:solidFill>
          </a:ln>
        </p:spPr>
        <p:txBody>
          <a:bodyPr wrap="square" rtlCol="0">
            <a:spAutoFit/>
          </a:bodyPr>
          <a:lstStyle/>
          <a:p>
            <a:pPr>
              <a:spcBef>
                <a:spcPts val="600"/>
              </a:spcBef>
            </a:pPr>
            <a:r>
              <a:rPr lang="en-US" sz="1400" b="1" dirty="0">
                <a:latin typeface="Courier New" panose="02070309020205020404" pitchFamily="49" charset="0"/>
                <a:cs typeface="Courier New" panose="02070309020205020404" pitchFamily="49" charset="0"/>
              </a:rPr>
              <a:t>C:\hysplit4\working&gt;..\exec\vmixing</a:t>
            </a:r>
          </a:p>
          <a:p>
            <a:pPr>
              <a:spcBef>
                <a:spcPts val="600"/>
              </a:spcBef>
            </a:pPr>
            <a:r>
              <a:rPr lang="en-US" sz="1400" b="1" dirty="0">
                <a:latin typeface="Courier New" panose="02070309020205020404" pitchFamily="49" charset="0"/>
                <a:cs typeface="Courier New" panose="02070309020205020404" pitchFamily="49" charset="0"/>
              </a:rPr>
              <a:t> Creates a time series of meteorological stability parameters</a:t>
            </a:r>
          </a:p>
          <a:p>
            <a:pPr>
              <a:spcBef>
                <a:spcPts val="600"/>
              </a:spcBef>
            </a:pPr>
            <a:endParaRPr lang="en-US" sz="1400" b="1" dirty="0">
              <a:latin typeface="Courier New" panose="02070309020205020404" pitchFamily="49" charset="0"/>
              <a:cs typeface="Courier New" panose="02070309020205020404" pitchFamily="49" charset="0"/>
            </a:endParaRPr>
          </a:p>
          <a:p>
            <a:pPr>
              <a:spcBef>
                <a:spcPts val="600"/>
              </a:spcBef>
            </a:pPr>
            <a:r>
              <a:rPr lang="en-US" sz="1400" b="1" dirty="0">
                <a:latin typeface="Courier New" panose="02070309020205020404" pitchFamily="49" charset="0"/>
                <a:cs typeface="Courier New" panose="02070309020205020404" pitchFamily="49" charset="0"/>
              </a:rPr>
              <a:t> USAGE: </a:t>
            </a:r>
            <a:r>
              <a:rPr lang="en-US" sz="1400" b="1" dirty="0" err="1">
                <a:latin typeface="Courier New" panose="02070309020205020404" pitchFamily="49" charset="0"/>
                <a:cs typeface="Courier New" panose="02070309020205020404" pitchFamily="49" charset="0"/>
              </a:rPr>
              <a:t>vmixing</a:t>
            </a:r>
            <a:r>
              <a:rPr lang="en-US" sz="1400" b="1" dirty="0">
                <a:latin typeface="Courier New" panose="02070309020205020404" pitchFamily="49" charset="0"/>
                <a:cs typeface="Courier New" panose="02070309020205020404" pitchFamily="49" charset="0"/>
              </a:rPr>
              <a:t> (optional arguments)</a:t>
            </a:r>
          </a:p>
          <a:p>
            <a:pPr>
              <a:spcBef>
                <a:spcPts val="600"/>
              </a:spcBef>
            </a:pPr>
            <a:r>
              <a:rPr lang="en-US" sz="1400" b="1" dirty="0">
                <a:latin typeface="Courier New" panose="02070309020205020404" pitchFamily="49" charset="0"/>
                <a:cs typeface="Courier New" panose="02070309020205020404" pitchFamily="49" charset="0"/>
              </a:rPr>
              <a:t> -p[process ID]</a:t>
            </a:r>
          </a:p>
          <a:p>
            <a:pPr>
              <a:spcBef>
                <a:spcPts val="600"/>
              </a:spcBef>
            </a:pPr>
            <a:r>
              <a:rPr lang="en-US" sz="1400" b="1" dirty="0">
                <a:latin typeface="Courier New" panose="02070309020205020404" pitchFamily="49" charset="0"/>
                <a:cs typeface="Courier New" panose="02070309020205020404" pitchFamily="49" charset="0"/>
              </a:rPr>
              <a:t> -s[</a:t>
            </a:r>
            <a:r>
              <a:rPr lang="en-US" sz="1400" b="1" dirty="0" err="1">
                <a:latin typeface="Courier New" panose="02070309020205020404" pitchFamily="49" charset="0"/>
                <a:cs typeface="Courier New" panose="02070309020205020404" pitchFamily="49" charset="0"/>
              </a:rPr>
              <a:t>KBLS</a:t>
            </a:r>
            <a:r>
              <a:rPr lang="en-US" sz="1400" b="1" dirty="0">
                <a:latin typeface="Courier New" panose="02070309020205020404" pitchFamily="49" charset="0"/>
                <a:cs typeface="Courier New" panose="02070309020205020404" pitchFamily="49" charset="0"/>
              </a:rPr>
              <a:t> - stability method (1=default)]</a:t>
            </a:r>
          </a:p>
          <a:p>
            <a:pPr>
              <a:spcBef>
                <a:spcPts val="600"/>
              </a:spcBef>
            </a:pPr>
            <a:r>
              <a:rPr lang="en-US" sz="1400" b="1" dirty="0">
                <a:latin typeface="Courier New" panose="02070309020205020404" pitchFamily="49" charset="0"/>
                <a:cs typeface="Courier New" panose="02070309020205020404" pitchFamily="49" charset="0"/>
              </a:rPr>
              <a:t> -t[</a:t>
            </a:r>
            <a:r>
              <a:rPr lang="en-US" sz="1400" b="1" dirty="0" err="1">
                <a:latin typeface="Courier New" panose="02070309020205020404" pitchFamily="49" charset="0"/>
                <a:cs typeface="Courier New" panose="02070309020205020404" pitchFamily="49" charset="0"/>
              </a:rPr>
              <a:t>KBLT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PBL</a:t>
            </a:r>
            <a:r>
              <a:rPr lang="en-US" sz="1400" b="1" dirty="0">
                <a:latin typeface="Courier New" panose="02070309020205020404" pitchFamily="49" charset="0"/>
                <a:cs typeface="Courier New" panose="02070309020205020404" pitchFamily="49" charset="0"/>
              </a:rPr>
              <a:t> mixing scheme (2=default)]</a:t>
            </a:r>
          </a:p>
          <a:p>
            <a:pPr>
              <a:spcBef>
                <a:spcPts val="600"/>
              </a:spcBef>
            </a:pPr>
            <a:r>
              <a:rPr lang="en-US" sz="1400" b="1" dirty="0">
                <a:latin typeface="Courier New" panose="02070309020205020404" pitchFamily="49" charset="0"/>
                <a:cs typeface="Courier New" panose="02070309020205020404" pitchFamily="49" charset="0"/>
              </a:rPr>
              <a:t> -a[CAMEO optional variables (0[default]=No, 1=Yes, 2=Yes + Wind Direction]</a:t>
            </a:r>
          </a:p>
          <a:p>
            <a:pPr>
              <a:spcBef>
                <a:spcPts val="600"/>
              </a:spcBef>
            </a:pPr>
            <a:r>
              <a:rPr lang="en-US" sz="1400" b="1" dirty="0">
                <a:latin typeface="Courier New" panose="02070309020205020404" pitchFamily="49" charset="0"/>
                <a:cs typeface="Courier New" panose="02070309020205020404" pitchFamily="49" charset="0"/>
              </a:rPr>
              <a:t> -m[</a:t>
            </a:r>
            <a:r>
              <a:rPr lang="en-US" sz="1400" b="1" dirty="0" err="1">
                <a:latin typeface="Courier New" panose="02070309020205020404" pitchFamily="49" charset="0"/>
                <a:cs typeface="Courier New" panose="02070309020205020404" pitchFamily="49" charset="0"/>
              </a:rPr>
              <a:t>TKEMIN</a:t>
            </a:r>
            <a:r>
              <a:rPr lang="en-US" sz="1400" b="1" dirty="0">
                <a:latin typeface="Courier New" panose="02070309020205020404" pitchFamily="49" charset="0"/>
                <a:cs typeface="Courier New" panose="02070309020205020404" pitchFamily="49" charset="0"/>
              </a:rPr>
              <a:t> - minimum </a:t>
            </a:r>
            <a:r>
              <a:rPr lang="en-US" sz="1400" b="1" dirty="0" err="1">
                <a:latin typeface="Courier New" panose="02070309020205020404" pitchFamily="49" charset="0"/>
                <a:cs typeface="Courier New" panose="02070309020205020404" pitchFamily="49" charset="0"/>
              </a:rPr>
              <a:t>TKE</a:t>
            </a:r>
            <a:r>
              <a:rPr lang="en-US" sz="1400" b="1" dirty="0">
                <a:latin typeface="Courier New" panose="02070309020205020404" pitchFamily="49" charset="0"/>
                <a:cs typeface="Courier New" panose="02070309020205020404" pitchFamily="49" charset="0"/>
              </a:rPr>
              <a:t> limit for </a:t>
            </a:r>
            <a:r>
              <a:rPr lang="en-US" sz="1400" b="1" dirty="0" err="1">
                <a:latin typeface="Courier New" panose="02070309020205020404" pitchFamily="49" charset="0"/>
                <a:cs typeface="Courier New" panose="02070309020205020404" pitchFamily="49" charset="0"/>
              </a:rPr>
              <a:t>KBLT</a:t>
            </a:r>
            <a:r>
              <a:rPr lang="en-US" sz="1400" b="1" dirty="0">
                <a:latin typeface="Courier New" panose="02070309020205020404" pitchFamily="49" charset="0"/>
                <a:cs typeface="Courier New" panose="02070309020205020404" pitchFamily="49" charset="0"/>
              </a:rPr>
              <a:t>=3 (0.001=default)]</a:t>
            </a:r>
          </a:p>
          <a:p>
            <a:pPr>
              <a:spcBef>
                <a:spcPts val="600"/>
              </a:spcBef>
            </a:pPr>
            <a:r>
              <a:rPr lang="en-US" sz="1400" b="1" dirty="0">
                <a:latin typeface="Courier New" panose="02070309020205020404" pitchFamily="49" charset="0"/>
                <a:cs typeface="Courier New" panose="02070309020205020404" pitchFamily="49" charset="0"/>
              </a:rPr>
              <a:t> -w[an extra file for turbulent velocity variance </a:t>
            </a:r>
            <a:r>
              <a:rPr lang="en-US" sz="1400" b="1" dirty="0" smtClean="0">
                <a:latin typeface="Courier New" panose="02070309020205020404" pitchFamily="49" charset="0"/>
                <a:cs typeface="Courier New" panose="02070309020205020404" pitchFamily="49" charset="0"/>
              </a:rPr>
              <a:t>0[default</a:t>
            </a:r>
            <a:r>
              <a:rPr lang="en-US" sz="1400" b="1" dirty="0">
                <a:latin typeface="Courier New" panose="02070309020205020404" pitchFamily="49" charset="0"/>
                <a:cs typeface="Courier New" panose="02070309020205020404" pitchFamily="49" charset="0"/>
              </a:rPr>
              <a:t>]=No,1=Yes</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fld id="{C4C1E3B3-9D34-43C6-B261-5A3AFE28D3F9}" type="slidenum">
              <a:rPr lang="en-US" smtClean="0"/>
              <a:t>3</a:t>
            </a:fld>
            <a:endParaRPr lang="en-US"/>
          </a:p>
        </p:txBody>
      </p:sp>
      <p:cxnSp>
        <p:nvCxnSpPr>
          <p:cNvPr id="7" name="Straight Arrow Connector 6"/>
          <p:cNvCxnSpPr/>
          <p:nvPr/>
        </p:nvCxnSpPr>
        <p:spPr>
          <a:xfrm flipH="1" flipV="1">
            <a:off x="646294" y="5241533"/>
            <a:ext cx="191906" cy="4734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9956" y="5493603"/>
            <a:ext cx="8565444" cy="830997"/>
          </a:xfrm>
          <a:prstGeom prst="rect">
            <a:avLst/>
          </a:prstGeom>
          <a:solidFill>
            <a:schemeClr val="bg1">
              <a:lumMod val="95000"/>
            </a:schemeClr>
          </a:solidFill>
          <a:ln>
            <a:solidFill>
              <a:schemeClr val="tx1"/>
            </a:solidFill>
          </a:ln>
        </p:spPr>
        <p:txBody>
          <a:bodyPr wrap="square" rtlCol="0">
            <a:spAutoFit/>
          </a:bodyPr>
          <a:lstStyle/>
          <a:p>
            <a:r>
              <a:rPr lang="en-US" sz="1200" dirty="0" smtClean="0"/>
              <a:t>Note that due to a typo in the </a:t>
            </a:r>
            <a:r>
              <a:rPr lang="en-US" sz="1200" dirty="0" err="1" smtClean="0"/>
              <a:t>vmixing</a:t>
            </a:r>
            <a:r>
              <a:rPr lang="en-US" sz="1200" dirty="0" smtClean="0"/>
              <a:t> code, the newly added –w option does not work as intended. </a:t>
            </a:r>
          </a:p>
          <a:p>
            <a:pPr marL="628650" lvl="1" indent="-171450">
              <a:buFont typeface="Arial" panose="020B0604020202020204" pitchFamily="34" charset="0"/>
              <a:buChar char="•"/>
            </a:pPr>
            <a:r>
              <a:rPr lang="en-US" sz="1200" dirty="0" smtClean="0"/>
              <a:t>Now, with –w0, a fort.50 output file is written with no header</a:t>
            </a:r>
          </a:p>
          <a:p>
            <a:pPr marL="628650" lvl="1" indent="-171450">
              <a:buFont typeface="Arial" panose="020B0604020202020204" pitchFamily="34" charset="0"/>
              <a:buChar char="•"/>
            </a:pPr>
            <a:r>
              <a:rPr lang="en-US" sz="1200" dirty="0" smtClean="0"/>
              <a:t>And now, with –w1, a header file vmix.process_id.txt is written but does not have the requested data.</a:t>
            </a:r>
          </a:p>
          <a:p>
            <a:r>
              <a:rPr lang="en-US" sz="1200" dirty="0" smtClean="0"/>
              <a:t>The problem is now fixed. A fully functional </a:t>
            </a:r>
            <a:r>
              <a:rPr lang="en-US" sz="1200" dirty="0" err="1" smtClean="0"/>
              <a:t>vmixing</a:t>
            </a:r>
            <a:r>
              <a:rPr lang="en-US" sz="1200" dirty="0" smtClean="0"/>
              <a:t> program (i.e., with the –w option working) will </a:t>
            </a:r>
            <a:r>
              <a:rPr lang="en-US" sz="1200" dirty="0"/>
              <a:t>be included in the next release</a:t>
            </a:r>
            <a:r>
              <a:rPr lang="en-US" sz="1200" dirty="0" smtClean="0"/>
              <a:t>.</a:t>
            </a:r>
            <a:endParaRPr lang="en-US" sz="1200" dirty="0"/>
          </a:p>
        </p:txBody>
      </p:sp>
    </p:spTree>
    <p:extLst>
      <p:ext uri="{BB962C8B-B14F-4D97-AF65-F5344CB8AC3E}">
        <p14:creationId xmlns:p14="http://schemas.microsoft.com/office/powerpoint/2010/main" val="3676148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30</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2766"/>
            <a:ext cx="9144000" cy="596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30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31</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327"/>
            <a:ext cx="9144000" cy="596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987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32</a:t>
            </a:fld>
            <a:endParaRPr lang="en-US"/>
          </a:p>
        </p:txBody>
      </p:sp>
      <p:sp>
        <p:nvSpPr>
          <p:cNvPr id="3" name="TextBox 2"/>
          <p:cNvSpPr txBox="1"/>
          <p:nvPr/>
        </p:nvSpPr>
        <p:spPr>
          <a:xfrm>
            <a:off x="2362200" y="2438400"/>
            <a:ext cx="4816346" cy="2062103"/>
          </a:xfrm>
          <a:prstGeom prst="rect">
            <a:avLst/>
          </a:prstGeom>
          <a:noFill/>
        </p:spPr>
        <p:txBody>
          <a:bodyPr wrap="square" rtlCol="0">
            <a:spAutoFit/>
          </a:bodyPr>
          <a:lstStyle/>
          <a:p>
            <a:pPr algn="ctr"/>
            <a:r>
              <a:rPr lang="en-US" sz="3200" dirty="0" smtClean="0"/>
              <a:t>Appendix 3. </a:t>
            </a:r>
          </a:p>
          <a:p>
            <a:pPr algn="ctr"/>
            <a:r>
              <a:rPr lang="en-US" sz="3200" dirty="0" smtClean="0"/>
              <a:t>Navigating the terminal in Windows, Mac, and Linux operating systems.</a:t>
            </a:r>
            <a:endParaRPr lang="en-US" sz="3200" dirty="0"/>
          </a:p>
        </p:txBody>
      </p:sp>
    </p:spTree>
    <p:extLst>
      <p:ext uri="{BB962C8B-B14F-4D97-AF65-F5344CB8AC3E}">
        <p14:creationId xmlns:p14="http://schemas.microsoft.com/office/powerpoint/2010/main" val="3746574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AE963-827D-42F8-9077-D514019C2E03}" type="slidenum">
              <a:rPr kumimoji="0" lang="en-US" sz="1200" b="0" i="0" u="none" strike="noStrike" kern="1200" cap="none" spc="0" normalizeH="0" baseline="0" noProof="0" smtClean="0">
                <a:ln>
                  <a:noFill/>
                </a:ln>
                <a:solidFill>
                  <a:srgbClr val="ACCBF9">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ACCBF9">
                  <a:shade val="90000"/>
                </a:srgbClr>
              </a:solidFill>
              <a:effectLst/>
              <a:uLnTx/>
              <a:uFillTx/>
              <a:latin typeface="Calibri"/>
              <a:ea typeface="+mn-ea"/>
              <a:cs typeface="+mn-cs"/>
            </a:endParaRPr>
          </a:p>
        </p:txBody>
      </p:sp>
      <p:sp>
        <p:nvSpPr>
          <p:cNvPr id="2" name="TextBox 1"/>
          <p:cNvSpPr txBox="1"/>
          <p:nvPr/>
        </p:nvSpPr>
        <p:spPr>
          <a:xfrm>
            <a:off x="381001" y="115669"/>
            <a:ext cx="8077199" cy="646331"/>
          </a:xfrm>
          <a:prstGeom prst="rect">
            <a:avLst/>
          </a:prstGeom>
          <a:solidFill>
            <a:srgbClr val="CBFDCC"/>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To run HYSPLIT from the Command Line, you must first open up a “terminal window” on your computer – slightly different in Windows, Linux, and Mac</a:t>
            </a:r>
          </a:p>
        </p:txBody>
      </p:sp>
      <p:pic>
        <p:nvPicPr>
          <p:cNvPr id="276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040" y="3886200"/>
            <a:ext cx="371976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533400" y="1880691"/>
            <a:ext cx="2971800" cy="1776909"/>
            <a:chOff x="457200" y="1143000"/>
            <a:chExt cx="2971800" cy="1776909"/>
          </a:xfrm>
        </p:grpSpPr>
        <p:pic>
          <p:nvPicPr>
            <p:cNvPr id="276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 y="1143000"/>
              <a:ext cx="2971800" cy="896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7200" y="1757971"/>
              <a:ext cx="2971800" cy="11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4" name="Straight Connector 3"/>
          <p:cNvCxnSpPr/>
          <p:nvPr/>
        </p:nvCxnSpPr>
        <p:spPr>
          <a:xfrm>
            <a:off x="4572000" y="874931"/>
            <a:ext cx="0" cy="5525869"/>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613" y="893176"/>
            <a:ext cx="9144000" cy="0"/>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0" y="767834"/>
            <a:ext cx="1143000" cy="369332"/>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Windows</a:t>
            </a:r>
          </a:p>
        </p:txBody>
      </p:sp>
      <p:sp>
        <p:nvSpPr>
          <p:cNvPr id="15" name="TextBox 14"/>
          <p:cNvSpPr txBox="1"/>
          <p:nvPr/>
        </p:nvSpPr>
        <p:spPr>
          <a:xfrm>
            <a:off x="5867400" y="786389"/>
            <a:ext cx="1447800" cy="369332"/>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Linux &amp; Mac</a:t>
            </a:r>
          </a:p>
        </p:txBody>
      </p:sp>
      <p:sp>
        <p:nvSpPr>
          <p:cNvPr id="13" name="TextBox 12"/>
          <p:cNvSpPr txBox="1"/>
          <p:nvPr/>
        </p:nvSpPr>
        <p:spPr>
          <a:xfrm>
            <a:off x="228600" y="1295400"/>
            <a:ext cx="418576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Start </a:t>
            </a:r>
            <a:r>
              <a:rPr kumimoji="0" lang="en-US" sz="1800" b="0" i="0" u="none" strike="noStrike" kern="1200" cap="none" spc="0" normalizeH="0" baseline="0" noProof="0">
                <a:ln>
                  <a:noFill/>
                </a:ln>
                <a:solidFill>
                  <a:prstClr val="white"/>
                </a:solidFill>
                <a:effectLst/>
                <a:uLnTx/>
                <a:uFillTx/>
                <a:latin typeface="Calibri"/>
                <a:ea typeface="+mn-ea"/>
                <a:cs typeface="+mn-cs"/>
                <a:sym typeface="Wingdings" panose="05000000000000000000" pitchFamily="2" charset="2"/>
              </a:rPr>
              <a:t> Search for “Command Prompt”</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15059" y="4191000"/>
            <a:ext cx="3250359" cy="1263095"/>
          </a:xfrm>
          <a:prstGeom prst="rect">
            <a:avLst/>
          </a:prstGeom>
          <a:ln>
            <a:solidFill>
              <a:schemeClr val="tx1"/>
            </a:solidFill>
          </a:ln>
        </p:spPr>
      </p:pic>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00600" y="2060181"/>
            <a:ext cx="4172755" cy="631458"/>
          </a:xfrm>
          <a:prstGeom prst="rect">
            <a:avLst/>
          </a:prstGeom>
        </p:spPr>
      </p:pic>
      <p:sp>
        <p:nvSpPr>
          <p:cNvPr id="17" name="Right Arrow 16"/>
          <p:cNvSpPr/>
          <p:nvPr/>
        </p:nvSpPr>
        <p:spPr>
          <a:xfrm rot="17821192">
            <a:off x="6294550" y="2762209"/>
            <a:ext cx="486177" cy="3048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2650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AE963-827D-42F8-9077-D514019C2E03}" type="slidenum">
              <a:rPr kumimoji="0" lang="en-US" sz="1200" b="0" i="0" u="none" strike="noStrike" kern="1200" cap="none" spc="0" normalizeH="0" baseline="0" noProof="0" smtClean="0">
                <a:ln>
                  <a:noFill/>
                </a:ln>
                <a:solidFill>
                  <a:srgbClr val="ACCBF9">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ACCBF9">
                  <a:shade val="90000"/>
                </a:srgbClr>
              </a:solidFill>
              <a:effectLst/>
              <a:uLnTx/>
              <a:uFillTx/>
              <a:latin typeface="Calibri"/>
              <a:ea typeface="+mn-ea"/>
              <a:cs typeface="+mn-cs"/>
            </a:endParaRPr>
          </a:p>
        </p:txBody>
      </p:sp>
      <p:sp>
        <p:nvSpPr>
          <p:cNvPr id="2" name="TextBox 1"/>
          <p:cNvSpPr txBox="1"/>
          <p:nvPr/>
        </p:nvSpPr>
        <p:spPr>
          <a:xfrm>
            <a:off x="381001" y="115669"/>
            <a:ext cx="8077199" cy="369332"/>
          </a:xfrm>
          <a:prstGeom prst="rect">
            <a:avLst/>
          </a:prstGeom>
          <a:solidFill>
            <a:srgbClr val="CDFBBD"/>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Basic Navigation within Terminal Windows</a:t>
            </a:r>
          </a:p>
        </p:txBody>
      </p:sp>
      <p:cxnSp>
        <p:nvCxnSpPr>
          <p:cNvPr id="4" name="Straight Connector 3"/>
          <p:cNvCxnSpPr/>
          <p:nvPr/>
        </p:nvCxnSpPr>
        <p:spPr>
          <a:xfrm>
            <a:off x="4572000" y="874931"/>
            <a:ext cx="0" cy="5525869"/>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613" y="893176"/>
            <a:ext cx="9144000" cy="0"/>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0" y="767834"/>
            <a:ext cx="1143000" cy="369332"/>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Windows</a:t>
            </a:r>
          </a:p>
        </p:txBody>
      </p:sp>
      <p:sp>
        <p:nvSpPr>
          <p:cNvPr id="15" name="TextBox 14"/>
          <p:cNvSpPr txBox="1"/>
          <p:nvPr/>
        </p:nvSpPr>
        <p:spPr>
          <a:xfrm>
            <a:off x="5603254" y="734750"/>
            <a:ext cx="1981200" cy="369332"/>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Linux and Mac</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24400" y="3002280"/>
            <a:ext cx="4343400" cy="2788920"/>
          </a:xfrm>
          <a:prstGeom prst="rect">
            <a:avLst/>
          </a:prstGeom>
        </p:spPr>
      </p:pic>
      <p:pic>
        <p:nvPicPr>
          <p:cNvPr id="286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6505" y="3002280"/>
            <a:ext cx="4129825" cy="355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p:nvPr/>
        </p:nvCxnSpPr>
        <p:spPr>
          <a:xfrm>
            <a:off x="1879244" y="4454943"/>
            <a:ext cx="1143000" cy="84862"/>
          </a:xfrm>
          <a:prstGeom prst="line">
            <a:avLst/>
          </a:prstGeom>
          <a:ln w="190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91120" y="4419600"/>
            <a:ext cx="1199880" cy="215444"/>
          </a:xfrm>
          <a:prstGeom prst="rect">
            <a:avLst/>
          </a:prstGeom>
          <a:solidFill>
            <a:schemeClr val="bg1"/>
          </a:solidFill>
        </p:spPr>
        <p:txBody>
          <a:bodyPr wrap="none" lIns="9144" tIns="0" rIns="9144" bIns="0" rtlCol="0">
            <a:spAutoFit/>
          </a:bodyPr>
          <a:lstStyle>
            <a:defPPr>
              <a:defRPr lang="en-US"/>
            </a:defPPr>
            <a:lvl1pPr>
              <a:defRPr sz="1400" b="1">
                <a:latin typeface="Courier New" panose="02070309020205020404" pitchFamily="49" charset="0"/>
                <a:cs typeface="Courier New" panose="02070309020205020404" pitchFamily="49"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25FF25"/>
                </a:solidFill>
                <a:effectLst/>
                <a:uLnTx/>
                <a:uFillTx/>
                <a:latin typeface="Courier New" panose="02070309020205020404" pitchFamily="49" charset="0"/>
                <a:ea typeface="+mn-ea"/>
                <a:cs typeface="Courier New" panose="02070309020205020404" pitchFamily="49" charset="0"/>
              </a:rPr>
              <a:t>dir</a:t>
            </a:r>
            <a:r>
              <a:rPr kumimoji="0" lang="en-US" sz="1400" b="1" i="0" u="none" strike="noStrike" kern="1200" cap="none" spc="0" normalizeH="0" baseline="0" noProof="0" dirty="0">
                <a:ln>
                  <a:noFill/>
                </a:ln>
                <a:solidFill>
                  <a:srgbClr val="25FF25"/>
                </a:solidFill>
                <a:effectLst/>
                <a:uLnTx/>
                <a:uFillTx/>
                <a:latin typeface="Courier New" panose="02070309020205020404" pitchFamily="49" charset="0"/>
                <a:ea typeface="+mn-ea"/>
                <a:cs typeface="Courier New" panose="02070309020205020404" pitchFamily="49" charset="0"/>
              </a:rPr>
              <a:t> [enter]</a:t>
            </a:r>
          </a:p>
        </p:txBody>
      </p:sp>
      <p:cxnSp>
        <p:nvCxnSpPr>
          <p:cNvPr id="26" name="Straight Connector 25"/>
          <p:cNvCxnSpPr/>
          <p:nvPr/>
        </p:nvCxnSpPr>
        <p:spPr>
          <a:xfrm>
            <a:off x="1796605" y="4203878"/>
            <a:ext cx="1143000" cy="0"/>
          </a:xfrm>
          <a:prstGeom prst="line">
            <a:avLst/>
          </a:prstGeom>
          <a:ln w="190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20845" y="4109490"/>
            <a:ext cx="1970155" cy="215444"/>
          </a:xfrm>
          <a:prstGeom prst="rect">
            <a:avLst/>
          </a:prstGeom>
          <a:solidFill>
            <a:schemeClr val="bg1"/>
          </a:solidFill>
        </p:spPr>
        <p:txBody>
          <a:bodyPr wrap="none" lIns="9144" tIns="0" rIns="9144" bIns="0" rtlCol="0">
            <a:spAutoFit/>
          </a:bodyPr>
          <a:lstStyle>
            <a:defPPr>
              <a:defRPr lang="en-US"/>
            </a:defPPr>
            <a:lvl1pPr>
              <a:defRPr sz="1400" b="1">
                <a:latin typeface="Courier New" panose="02070309020205020404" pitchFamily="49" charset="0"/>
                <a:cs typeface="Courier New" panose="02070309020205020404" pitchFamily="49"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5FF25"/>
                </a:solidFill>
                <a:effectLst/>
                <a:uLnTx/>
                <a:uFillTx/>
                <a:latin typeface="Courier New" panose="02070309020205020404" pitchFamily="49" charset="0"/>
                <a:ea typeface="+mn-ea"/>
                <a:cs typeface="Courier New" panose="02070309020205020404" pitchFamily="49" charset="0"/>
              </a:rPr>
              <a:t>cd working [enter]</a:t>
            </a:r>
          </a:p>
        </p:txBody>
      </p:sp>
      <p:cxnSp>
        <p:nvCxnSpPr>
          <p:cNvPr id="29" name="Straight Connector 28"/>
          <p:cNvCxnSpPr/>
          <p:nvPr/>
        </p:nvCxnSpPr>
        <p:spPr>
          <a:xfrm>
            <a:off x="1384478" y="3943083"/>
            <a:ext cx="1143000" cy="0"/>
          </a:xfrm>
          <a:prstGeom prst="line">
            <a:avLst/>
          </a:prstGeom>
          <a:ln w="190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13444" y="3810911"/>
            <a:ext cx="2059090" cy="215444"/>
          </a:xfrm>
          <a:prstGeom prst="rect">
            <a:avLst/>
          </a:prstGeom>
          <a:solidFill>
            <a:schemeClr val="bg1"/>
          </a:solidFill>
        </p:spPr>
        <p:txBody>
          <a:bodyPr wrap="none" lIns="9144" tIns="0" rIns="9144" bIns="0" rtlCol="0">
            <a:spAutoFit/>
          </a:bodyPr>
          <a:lstStyle>
            <a:defPPr>
              <a:defRPr lang="en-US"/>
            </a:defPPr>
            <a:lvl1pPr>
              <a:defRPr sz="1400" b="1">
                <a:latin typeface="Courier New" panose="02070309020205020404" pitchFamily="49" charset="0"/>
                <a:cs typeface="Courier New" panose="02070309020205020404" pitchFamily="49"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25FF25"/>
                </a:solidFill>
                <a:effectLst/>
                <a:uLnTx/>
                <a:uFillTx/>
                <a:latin typeface="Courier New" panose="02070309020205020404" pitchFamily="49" charset="0"/>
                <a:ea typeface="+mn-ea"/>
                <a:cs typeface="Courier New" panose="02070309020205020404" pitchFamily="49" charset="0"/>
              </a:rPr>
              <a:t> cd </a:t>
            </a:r>
            <a:r>
              <a:rPr kumimoji="0" lang="en-US" sz="1400" b="1" i="0" u="none" strike="noStrike" kern="1200" cap="none" spc="0" normalizeH="0" baseline="0" noProof="0" dirty="0" err="1" smtClean="0">
                <a:ln>
                  <a:noFill/>
                </a:ln>
                <a:solidFill>
                  <a:srgbClr val="25FF25"/>
                </a:solidFill>
                <a:effectLst/>
                <a:uLnTx/>
                <a:uFillTx/>
                <a:latin typeface="Courier New" panose="02070309020205020404" pitchFamily="49" charset="0"/>
                <a:ea typeface="+mn-ea"/>
                <a:cs typeface="Courier New" panose="02070309020205020404" pitchFamily="49" charset="0"/>
              </a:rPr>
              <a:t>hysplit</a:t>
            </a:r>
            <a:r>
              <a:rPr kumimoji="0" lang="en-US" sz="1400" b="1" i="0" u="none" strike="noStrike" kern="1200" cap="none" spc="0" normalizeH="0" baseline="0" noProof="0" dirty="0" smtClean="0">
                <a:ln>
                  <a:noFill/>
                </a:ln>
                <a:solidFill>
                  <a:srgbClr val="25FF25"/>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a:ln>
                  <a:noFill/>
                </a:ln>
                <a:solidFill>
                  <a:srgbClr val="25FF25"/>
                </a:solidFill>
                <a:effectLst/>
                <a:uLnTx/>
                <a:uFillTx/>
                <a:latin typeface="Courier New" panose="02070309020205020404" pitchFamily="49" charset="0"/>
                <a:ea typeface="+mn-ea"/>
                <a:cs typeface="Courier New" panose="02070309020205020404" pitchFamily="49" charset="0"/>
              </a:rPr>
              <a:t>[enter]</a:t>
            </a:r>
          </a:p>
        </p:txBody>
      </p:sp>
      <p:cxnSp>
        <p:nvCxnSpPr>
          <p:cNvPr id="30" name="Straight Connector 29"/>
          <p:cNvCxnSpPr/>
          <p:nvPr/>
        </p:nvCxnSpPr>
        <p:spPr>
          <a:xfrm>
            <a:off x="1905000" y="3676917"/>
            <a:ext cx="1143000" cy="0"/>
          </a:xfrm>
          <a:prstGeom prst="line">
            <a:avLst/>
          </a:prstGeom>
          <a:ln w="190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72653" y="3550273"/>
            <a:ext cx="1218347" cy="215444"/>
          </a:xfrm>
          <a:prstGeom prst="rect">
            <a:avLst/>
          </a:prstGeom>
          <a:solidFill>
            <a:schemeClr val="bg1"/>
          </a:solidFill>
        </p:spPr>
        <p:txBody>
          <a:bodyPr wrap="none" lIns="9144" tIns="0" rIns="9144"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5FF25"/>
                </a:solidFill>
                <a:effectLst/>
                <a:uLnTx/>
                <a:uFillTx/>
                <a:latin typeface="Courier New" panose="02070309020205020404" pitchFamily="49" charset="0"/>
                <a:ea typeface="+mn-ea"/>
                <a:cs typeface="Courier New" panose="02070309020205020404" pitchFamily="49" charset="0"/>
              </a:rPr>
              <a:t>cd\ [enter]</a:t>
            </a:r>
          </a:p>
        </p:txBody>
      </p:sp>
      <p:sp>
        <p:nvSpPr>
          <p:cNvPr id="25" name="TextBox 24"/>
          <p:cNvSpPr txBox="1"/>
          <p:nvPr/>
        </p:nvSpPr>
        <p:spPr>
          <a:xfrm>
            <a:off x="213743" y="1181100"/>
            <a:ext cx="3894656"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Often starts in users directory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rPr>
              <a:t>c:   </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changes to c: drive</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rPr>
              <a:t>cd\</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changes directory to 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cd </a:t>
            </a:r>
            <a:r>
              <a:rPr kumimoji="0" lang="en-US" sz="1800" b="1" i="0" u="none" strike="noStrike" kern="1200" cap="none" spc="0" normalizeH="0" baseline="0" noProof="0" dirty="0" err="1" smtClean="0">
                <a:ln>
                  <a:noFill/>
                </a:ln>
                <a:solidFill>
                  <a:srgbClr val="25FF25"/>
                </a:solidFill>
                <a:effectLst/>
                <a:uLnTx/>
                <a:uFillTx/>
                <a:latin typeface="Calibri"/>
                <a:ea typeface="+mn-ea"/>
                <a:cs typeface="+mn-cs"/>
                <a:sym typeface="Wingdings" panose="05000000000000000000" pitchFamily="2" charset="2"/>
              </a:rPr>
              <a:t>hysplit</a:t>
            </a:r>
            <a:r>
              <a:rPr kumimoji="0" lang="en-US" sz="1800" b="0" i="0" u="none" strike="noStrike" kern="1200" cap="none" spc="0" normalizeH="0" baseline="0" noProof="0" dirty="0" smtClean="0">
                <a:ln>
                  <a:noFill/>
                </a:ln>
                <a:solidFill>
                  <a:prstClr val="white"/>
                </a:solidFill>
                <a:effectLst/>
                <a:uLnTx/>
                <a:uFillTx/>
                <a:latin typeface="Calibri"/>
                <a:ea typeface="+mn-ea"/>
                <a:cs typeface="+mn-cs"/>
                <a:sym typeface="Wingdings" panose="05000000000000000000" pitchFamily="2" charset="2"/>
              </a:rPr>
              <a:t> </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change </a:t>
            </a:r>
            <a:r>
              <a:rPr kumimoji="0" lang="en-US" sz="1800" b="0" i="0" u="none" strike="noStrike" kern="1200" cap="none" spc="0" normalizeH="0" baseline="0" noProof="0" dirty="0" err="1">
                <a:ln>
                  <a:noFill/>
                </a:ln>
                <a:solidFill>
                  <a:prstClr val="white"/>
                </a:solidFill>
                <a:effectLst/>
                <a:uLnTx/>
                <a:uFillTx/>
                <a:latin typeface="Calibri"/>
                <a:ea typeface="+mn-ea"/>
                <a:cs typeface="+mn-cs"/>
                <a:sym typeface="Wingdings" panose="05000000000000000000" pitchFamily="2" charset="2"/>
              </a:rPr>
              <a:t>dir</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to </a:t>
            </a:r>
            <a:r>
              <a:rPr kumimoji="0" lang="en-US" sz="1800" b="0" i="0" u="none" strike="noStrike" kern="1200" cap="none" spc="0" normalizeH="0" baseline="0" noProof="0" dirty="0" err="1" smtClean="0">
                <a:ln>
                  <a:noFill/>
                </a:ln>
                <a:solidFill>
                  <a:prstClr val="white"/>
                </a:solidFill>
                <a:effectLst/>
                <a:uLnTx/>
                <a:uFillTx/>
                <a:latin typeface="Calibri"/>
                <a:ea typeface="+mn-ea"/>
                <a:cs typeface="+mn-cs"/>
                <a:sym typeface="Wingdings" panose="05000000000000000000" pitchFamily="2" charset="2"/>
              </a:rPr>
              <a:t>hysplit</a:t>
            </a:r>
            <a:endPar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cd working</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change </a:t>
            </a:r>
            <a:r>
              <a:rPr kumimoji="0" lang="en-US" sz="1800" b="0" i="0" u="none" strike="noStrike" kern="1200" cap="none" spc="0" normalizeH="0" baseline="0" noProof="0" dirty="0" err="1">
                <a:ln>
                  <a:noFill/>
                </a:ln>
                <a:solidFill>
                  <a:prstClr val="white"/>
                </a:solidFill>
                <a:effectLst/>
                <a:uLnTx/>
                <a:uFillTx/>
                <a:latin typeface="Calibri"/>
                <a:ea typeface="+mn-ea"/>
                <a:cs typeface="+mn-cs"/>
                <a:sym typeface="Wingdings" panose="05000000000000000000" pitchFamily="2" charset="2"/>
              </a:rPr>
              <a:t>dir</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to working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25FF25"/>
                </a:solidFill>
                <a:effectLst/>
                <a:uLnTx/>
                <a:uFillTx/>
                <a:latin typeface="Calibri"/>
                <a:ea typeface="+mn-ea"/>
                <a:cs typeface="+mn-cs"/>
                <a:sym typeface="Wingdings" panose="05000000000000000000" pitchFamily="2" charset="2"/>
              </a:rPr>
              <a:t>dir</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lists contents of directory (folder)</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TextBox 31"/>
          <p:cNvSpPr txBox="1"/>
          <p:nvPr/>
        </p:nvSpPr>
        <p:spPr>
          <a:xfrm>
            <a:off x="4800600" y="1181100"/>
            <a:ext cx="3782446"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Starts in users Home directory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cd </a:t>
            </a:r>
            <a:r>
              <a:rPr kumimoji="0" lang="en-US" sz="1800" b="1" i="0" u="none" strike="noStrike" kern="1200" cap="none" spc="0" normalizeH="0" baseline="0" noProof="0" dirty="0" err="1" smtClean="0">
                <a:ln>
                  <a:noFill/>
                </a:ln>
                <a:solidFill>
                  <a:srgbClr val="25FF25"/>
                </a:solidFill>
                <a:effectLst/>
                <a:uLnTx/>
                <a:uFillTx/>
                <a:latin typeface="Calibri"/>
                <a:ea typeface="+mn-ea"/>
                <a:cs typeface="+mn-cs"/>
                <a:sym typeface="Wingdings" panose="05000000000000000000" pitchFamily="2" charset="2"/>
              </a:rPr>
              <a:t>hysplit</a:t>
            </a:r>
            <a:r>
              <a:rPr kumimoji="0" lang="en-US" sz="1800" b="0" i="0" u="none" strike="noStrike" kern="1200" cap="none" spc="0" normalizeH="0" baseline="0" noProof="0" dirty="0" smtClean="0">
                <a:ln>
                  <a:noFill/>
                </a:ln>
                <a:solidFill>
                  <a:prstClr val="white"/>
                </a:solidFill>
                <a:effectLst/>
                <a:uLnTx/>
                <a:uFillTx/>
                <a:latin typeface="Calibri"/>
                <a:ea typeface="+mn-ea"/>
                <a:cs typeface="+mn-cs"/>
                <a:sym typeface="Wingdings" panose="05000000000000000000" pitchFamily="2" charset="2"/>
              </a:rPr>
              <a:t> </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change </a:t>
            </a:r>
            <a:r>
              <a:rPr kumimoji="0" lang="en-US" sz="1800" b="0" i="0" u="none" strike="noStrike" kern="1200" cap="none" spc="0" normalizeH="0" baseline="0" noProof="0" dirty="0" err="1">
                <a:ln>
                  <a:noFill/>
                </a:ln>
                <a:solidFill>
                  <a:prstClr val="white"/>
                </a:solidFill>
                <a:effectLst/>
                <a:uLnTx/>
                <a:uFillTx/>
                <a:latin typeface="Calibri"/>
                <a:ea typeface="+mn-ea"/>
                <a:cs typeface="+mn-cs"/>
                <a:sym typeface="Wingdings" panose="05000000000000000000" pitchFamily="2" charset="2"/>
              </a:rPr>
              <a:t>dir</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to </a:t>
            </a:r>
            <a:r>
              <a:rPr kumimoji="0" lang="en-US" sz="1800" b="0" i="0" u="none" strike="noStrike" kern="1200" cap="none" spc="0" normalizeH="0" baseline="0" noProof="0" dirty="0" err="1" smtClean="0">
                <a:ln>
                  <a:noFill/>
                </a:ln>
                <a:solidFill>
                  <a:prstClr val="white"/>
                </a:solidFill>
                <a:effectLst/>
                <a:uLnTx/>
                <a:uFillTx/>
                <a:latin typeface="Calibri"/>
                <a:ea typeface="+mn-ea"/>
                <a:cs typeface="+mn-cs"/>
                <a:sym typeface="Wingdings" panose="05000000000000000000" pitchFamily="2" charset="2"/>
              </a:rPr>
              <a:t>hysplit</a:t>
            </a:r>
            <a:endPar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cd working</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change </a:t>
            </a:r>
            <a:r>
              <a:rPr kumimoji="0" lang="en-US" sz="1800" b="0" i="0" u="none" strike="noStrike" kern="1200" cap="none" spc="0" normalizeH="0" baseline="0" noProof="0" dirty="0" err="1">
                <a:ln>
                  <a:noFill/>
                </a:ln>
                <a:solidFill>
                  <a:prstClr val="white"/>
                </a:solidFill>
                <a:effectLst/>
                <a:uLnTx/>
                <a:uFillTx/>
                <a:latin typeface="Calibri"/>
                <a:ea typeface="+mn-ea"/>
                <a:cs typeface="+mn-cs"/>
                <a:sym typeface="Wingdings" panose="05000000000000000000" pitchFamily="2" charset="2"/>
              </a:rPr>
              <a:t>dir</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to working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ls</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lists contents of directory (folder)</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26"/>
          <p:cNvSpPr/>
          <p:nvPr/>
        </p:nvSpPr>
        <p:spPr>
          <a:xfrm>
            <a:off x="6597204" y="3263722"/>
            <a:ext cx="18288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p:cNvSpPr/>
          <p:nvPr/>
        </p:nvSpPr>
        <p:spPr>
          <a:xfrm>
            <a:off x="6610083" y="3614928"/>
            <a:ext cx="822960" cy="1188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6979920" y="3715551"/>
            <a:ext cx="182880" cy="1188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p:cNvSpPr/>
          <p:nvPr/>
        </p:nvSpPr>
        <p:spPr>
          <a:xfrm>
            <a:off x="6958888" y="4148328"/>
            <a:ext cx="640080" cy="1188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p:cNvSpPr/>
          <p:nvPr/>
        </p:nvSpPr>
        <p:spPr>
          <a:xfrm>
            <a:off x="6934200" y="4254322"/>
            <a:ext cx="182880" cy="1188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1617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AE963-827D-42F8-9077-D514019C2E03}" type="slidenum">
              <a:rPr kumimoji="0" lang="en-US" sz="1200" b="0" i="0" u="none" strike="noStrike" kern="1200" cap="none" spc="0" normalizeH="0" baseline="0" noProof="0" smtClean="0">
                <a:ln>
                  <a:noFill/>
                </a:ln>
                <a:solidFill>
                  <a:srgbClr val="ACCBF9">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ACCBF9">
                  <a:shade val="90000"/>
                </a:srgbClr>
              </a:solidFill>
              <a:effectLst/>
              <a:uLnTx/>
              <a:uFillTx/>
              <a:latin typeface="Calibri"/>
              <a:ea typeface="+mn-ea"/>
              <a:cs typeface="+mn-cs"/>
            </a:endParaRPr>
          </a:p>
        </p:txBody>
      </p:sp>
      <p:sp>
        <p:nvSpPr>
          <p:cNvPr id="4" name="TextBox 3"/>
          <p:cNvSpPr txBox="1"/>
          <p:nvPr/>
        </p:nvSpPr>
        <p:spPr>
          <a:xfrm>
            <a:off x="381001" y="115669"/>
            <a:ext cx="8077199" cy="369332"/>
          </a:xfrm>
          <a:prstGeom prst="rect">
            <a:avLst/>
          </a:prstGeom>
          <a:solidFill>
            <a:srgbClr val="CDFBBD"/>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Basic Navigation within Terminal Windows</a:t>
            </a:r>
          </a:p>
        </p:txBody>
      </p:sp>
      <p:cxnSp>
        <p:nvCxnSpPr>
          <p:cNvPr id="5" name="Straight Connector 4"/>
          <p:cNvCxnSpPr/>
          <p:nvPr/>
        </p:nvCxnSpPr>
        <p:spPr>
          <a:xfrm>
            <a:off x="4572000" y="874931"/>
            <a:ext cx="0" cy="5525869"/>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613" y="893176"/>
            <a:ext cx="9144000" cy="0"/>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00" y="767834"/>
            <a:ext cx="1143000" cy="369332"/>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Windows</a:t>
            </a:r>
          </a:p>
        </p:txBody>
      </p:sp>
      <p:sp>
        <p:nvSpPr>
          <p:cNvPr id="10" name="TextBox 9"/>
          <p:cNvSpPr txBox="1"/>
          <p:nvPr/>
        </p:nvSpPr>
        <p:spPr>
          <a:xfrm>
            <a:off x="5562600" y="767834"/>
            <a:ext cx="1524000" cy="369332"/>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Linux &amp; Mac</a:t>
            </a:r>
          </a:p>
        </p:txBody>
      </p:sp>
      <p:sp>
        <p:nvSpPr>
          <p:cNvPr id="16" name="TextBox 15"/>
          <p:cNvSpPr txBox="1"/>
          <p:nvPr/>
        </p:nvSpPr>
        <p:spPr>
          <a:xfrm>
            <a:off x="213743" y="1181100"/>
            <a:ext cx="3966855" cy="42473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rPr>
              <a:t>c:</a:t>
            </a:r>
            <a:r>
              <a:rPr kumimoji="0" lang="en-US" sz="1800" b="0" i="0" u="none" strike="noStrike" kern="1200" cap="none" spc="0" normalizeH="0" baseline="0" noProof="0" dirty="0">
                <a:ln>
                  <a:noFill/>
                </a:ln>
                <a:solidFill>
                  <a:srgbClr val="25FF25"/>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changes to c: drive</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rPr>
              <a:t>cd\</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changes directory to 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cd </a:t>
            </a:r>
            <a:r>
              <a:rPr kumimoji="0" lang="en-US" sz="1800" b="1" i="0" u="none" strike="noStrike" kern="1200" cap="none" spc="0" normalizeH="0" baseline="0" noProof="0" dirty="0" err="1" smtClean="0">
                <a:ln>
                  <a:noFill/>
                </a:ln>
                <a:solidFill>
                  <a:srgbClr val="25FF25"/>
                </a:solidFill>
                <a:effectLst/>
                <a:uLnTx/>
                <a:uFillTx/>
                <a:latin typeface="Calibri"/>
                <a:ea typeface="+mn-ea"/>
                <a:cs typeface="+mn-cs"/>
                <a:sym typeface="Wingdings" panose="05000000000000000000" pitchFamily="2" charset="2"/>
              </a:rPr>
              <a:t>hysplit</a:t>
            </a:r>
            <a:r>
              <a:rPr kumimoji="0" lang="en-US" sz="1800" b="0" i="0" u="none" strike="noStrike" kern="1200" cap="none" spc="0" normalizeH="0" baseline="0" noProof="0" dirty="0" smtClean="0">
                <a:ln>
                  <a:noFill/>
                </a:ln>
                <a:solidFill>
                  <a:prstClr val="white"/>
                </a:solidFill>
                <a:effectLst/>
                <a:uLnTx/>
                <a:uFillTx/>
                <a:latin typeface="Calibri"/>
                <a:ea typeface="+mn-ea"/>
                <a:cs typeface="+mn-cs"/>
                <a:sym typeface="Wingdings" panose="05000000000000000000" pitchFamily="2" charset="2"/>
              </a:rPr>
              <a:t> </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change </a:t>
            </a:r>
            <a:r>
              <a:rPr kumimoji="0" lang="en-US" sz="1800" b="0" i="0" u="none" strike="noStrike" kern="1200" cap="none" spc="0" normalizeH="0" baseline="0" noProof="0" dirty="0" err="1">
                <a:ln>
                  <a:noFill/>
                </a:ln>
                <a:solidFill>
                  <a:prstClr val="white"/>
                </a:solidFill>
                <a:effectLst/>
                <a:uLnTx/>
                <a:uFillTx/>
                <a:latin typeface="Calibri"/>
                <a:ea typeface="+mn-ea"/>
                <a:cs typeface="+mn-cs"/>
                <a:sym typeface="Wingdings" panose="05000000000000000000" pitchFamily="2" charset="2"/>
              </a:rPr>
              <a:t>dir</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to </a:t>
            </a:r>
            <a:r>
              <a:rPr kumimoji="0" lang="en-US" sz="1800" b="0" i="0" u="none" strike="noStrike" kern="1200" cap="none" spc="0" normalizeH="0" baseline="0" noProof="0" dirty="0" err="1" smtClean="0">
                <a:ln>
                  <a:noFill/>
                </a:ln>
                <a:solidFill>
                  <a:prstClr val="white"/>
                </a:solidFill>
                <a:effectLst/>
                <a:uLnTx/>
                <a:uFillTx/>
                <a:latin typeface="Calibri"/>
                <a:ea typeface="+mn-ea"/>
                <a:cs typeface="+mn-cs"/>
                <a:sym typeface="Wingdings" panose="05000000000000000000" pitchFamily="2" charset="2"/>
              </a:rPr>
              <a:t>hysplit</a:t>
            </a:r>
            <a:endPar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cd working</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change </a:t>
            </a:r>
            <a:r>
              <a:rPr kumimoji="0" lang="en-US" sz="1800" b="0" i="0" u="none" strike="noStrike" kern="1200" cap="none" spc="0" normalizeH="0" baseline="0" noProof="0" dirty="0" err="1">
                <a:ln>
                  <a:noFill/>
                </a:ln>
                <a:solidFill>
                  <a:prstClr val="white"/>
                </a:solidFill>
                <a:effectLst/>
                <a:uLnTx/>
                <a:uFillTx/>
                <a:latin typeface="Calibri"/>
                <a:ea typeface="+mn-ea"/>
                <a:cs typeface="+mn-cs"/>
                <a:sym typeface="Wingdings" panose="05000000000000000000" pitchFamily="2" charset="2"/>
              </a:rPr>
              <a:t>dir</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to working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25FF25"/>
                </a:solidFill>
                <a:effectLst/>
                <a:uLnTx/>
                <a:uFillTx/>
                <a:latin typeface="Calibri"/>
                <a:ea typeface="+mn-ea"/>
                <a:cs typeface="+mn-cs"/>
                <a:sym typeface="Wingdings" panose="05000000000000000000" pitchFamily="2" charset="2"/>
              </a:rPr>
              <a:t>dir</a:t>
            </a:r>
            <a:r>
              <a:rPr kumimoji="0" lang="en-US" sz="1800" b="0"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 </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lists contents of directory (folder)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25FF25"/>
                </a:solidFill>
                <a:effectLst/>
                <a:uLnTx/>
                <a:uFillTx/>
                <a:latin typeface="Calibri"/>
                <a:ea typeface="+mn-ea"/>
                <a:cs typeface="+mn-cs"/>
                <a:sym typeface="Wingdings" panose="05000000000000000000" pitchFamily="2" charset="2"/>
              </a:rPr>
              <a:t>dir</a:t>
            </a: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/w</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wide listing of directory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25FF25"/>
                </a:solidFill>
                <a:effectLst/>
                <a:uLnTx/>
                <a:uFillTx/>
                <a:latin typeface="Calibri"/>
                <a:ea typeface="+mn-ea"/>
                <a:cs typeface="+mn-cs"/>
                <a:sym typeface="Wingdings" panose="05000000000000000000" pitchFamily="2" charset="2"/>
              </a:rPr>
              <a:t>mkdir</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make directory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del</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delete a file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copy</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copy a file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rename</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rename a file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“up arrow”</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previous command(s)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“down arrow”</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following command(s)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p:cNvSpPr txBox="1"/>
          <p:nvPr/>
        </p:nvSpPr>
        <p:spPr>
          <a:xfrm>
            <a:off x="4785743" y="1175195"/>
            <a:ext cx="4125681" cy="42473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rPr>
              <a:t>cd ~</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changes to home directory</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cd </a:t>
            </a:r>
            <a:r>
              <a:rPr kumimoji="0" lang="en-US" sz="1800" b="1" i="0" u="none" strike="noStrike" kern="1200" cap="none" spc="0" normalizeH="0" baseline="0" noProof="0" dirty="0" err="1" smtClean="0">
                <a:ln>
                  <a:noFill/>
                </a:ln>
                <a:solidFill>
                  <a:srgbClr val="25FF25"/>
                </a:solidFill>
                <a:effectLst/>
                <a:uLnTx/>
                <a:uFillTx/>
                <a:latin typeface="Calibri"/>
                <a:ea typeface="+mn-ea"/>
                <a:cs typeface="+mn-cs"/>
                <a:sym typeface="Wingdings" panose="05000000000000000000" pitchFamily="2" charset="2"/>
              </a:rPr>
              <a:t>hysplit</a:t>
            </a:r>
            <a:r>
              <a:rPr kumimoji="0" lang="en-US" sz="1800" b="0" i="0" u="none" strike="noStrike" kern="1200" cap="none" spc="0" normalizeH="0" baseline="0" noProof="0" dirty="0" smtClean="0">
                <a:ln>
                  <a:noFill/>
                </a:ln>
                <a:solidFill>
                  <a:prstClr val="white"/>
                </a:solidFill>
                <a:effectLst/>
                <a:uLnTx/>
                <a:uFillTx/>
                <a:latin typeface="Calibri"/>
                <a:ea typeface="+mn-ea"/>
                <a:cs typeface="+mn-cs"/>
                <a:sym typeface="Wingdings" panose="05000000000000000000" pitchFamily="2" charset="2"/>
              </a:rPr>
              <a:t> </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change </a:t>
            </a:r>
            <a:r>
              <a:rPr kumimoji="0" lang="en-US" sz="1800" b="0" i="0" u="none" strike="noStrike" kern="1200" cap="none" spc="0" normalizeH="0" baseline="0" noProof="0" dirty="0" err="1">
                <a:ln>
                  <a:noFill/>
                </a:ln>
                <a:solidFill>
                  <a:prstClr val="white"/>
                </a:solidFill>
                <a:effectLst/>
                <a:uLnTx/>
                <a:uFillTx/>
                <a:latin typeface="Calibri"/>
                <a:ea typeface="+mn-ea"/>
                <a:cs typeface="+mn-cs"/>
                <a:sym typeface="Wingdings" panose="05000000000000000000" pitchFamily="2" charset="2"/>
              </a:rPr>
              <a:t>dir</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to </a:t>
            </a:r>
            <a:r>
              <a:rPr kumimoji="0" lang="en-US" sz="1800" b="0" i="0" u="none" strike="noStrike" kern="1200" cap="none" spc="0" normalizeH="0" baseline="0" noProof="0" dirty="0" err="1" smtClean="0">
                <a:ln>
                  <a:noFill/>
                </a:ln>
                <a:solidFill>
                  <a:prstClr val="white"/>
                </a:solidFill>
                <a:effectLst/>
                <a:uLnTx/>
                <a:uFillTx/>
                <a:latin typeface="Calibri"/>
                <a:ea typeface="+mn-ea"/>
                <a:cs typeface="+mn-cs"/>
                <a:sym typeface="Wingdings" panose="05000000000000000000" pitchFamily="2" charset="2"/>
              </a:rPr>
              <a:t>hysplit</a:t>
            </a:r>
            <a:endPar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cd working</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change </a:t>
            </a:r>
            <a:r>
              <a:rPr kumimoji="0" lang="en-US" sz="1800" b="0" i="0" u="none" strike="noStrike" kern="1200" cap="none" spc="0" normalizeH="0" baseline="0" noProof="0" dirty="0" err="1">
                <a:ln>
                  <a:noFill/>
                </a:ln>
                <a:solidFill>
                  <a:prstClr val="white"/>
                </a:solidFill>
                <a:effectLst/>
                <a:uLnTx/>
                <a:uFillTx/>
                <a:latin typeface="Calibri"/>
                <a:ea typeface="+mn-ea"/>
                <a:cs typeface="+mn-cs"/>
                <a:sym typeface="Wingdings" panose="05000000000000000000" pitchFamily="2" charset="2"/>
              </a:rPr>
              <a:t>dir</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to working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ls</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lists contents of directory (folder)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ls -</a:t>
            </a:r>
            <a:r>
              <a:rPr kumimoji="0" lang="en-US" sz="1800" b="1" i="0" u="none" strike="noStrike" kern="1200" cap="none" spc="0" normalizeH="0" baseline="0" noProof="0" dirty="0" err="1">
                <a:ln>
                  <a:noFill/>
                </a:ln>
                <a:solidFill>
                  <a:srgbClr val="25FF25"/>
                </a:solidFill>
                <a:effectLst/>
                <a:uLnTx/>
                <a:uFillTx/>
                <a:latin typeface="Calibri"/>
                <a:ea typeface="+mn-ea"/>
                <a:cs typeface="+mn-cs"/>
                <a:sym typeface="Wingdings" panose="05000000000000000000" pitchFamily="2" charset="2"/>
              </a:rPr>
              <a:t>ltr</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detailed </a:t>
            </a:r>
            <a:r>
              <a:rPr kumimoji="0" lang="en-US" sz="1800" b="0" i="0" u="none" strike="noStrike" kern="1200" cap="none" spc="0" normalizeH="0" baseline="0" noProof="0" dirty="0" err="1">
                <a:ln>
                  <a:noFill/>
                </a:ln>
                <a:solidFill>
                  <a:prstClr val="white"/>
                </a:solidFill>
                <a:effectLst/>
                <a:uLnTx/>
                <a:uFillTx/>
                <a:latin typeface="Calibri"/>
                <a:ea typeface="+mn-ea"/>
                <a:cs typeface="+mn-cs"/>
                <a:sym typeface="Wingdings" panose="05000000000000000000" pitchFamily="2" charset="2"/>
              </a:rPr>
              <a:t>dir</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with new items last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25FF25"/>
                </a:solidFill>
                <a:effectLst/>
                <a:uLnTx/>
                <a:uFillTx/>
                <a:latin typeface="Calibri"/>
                <a:ea typeface="+mn-ea"/>
                <a:cs typeface="+mn-cs"/>
                <a:sym typeface="Wingdings" panose="05000000000000000000" pitchFamily="2" charset="2"/>
              </a:rPr>
              <a:t>mkdir</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make directory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25FF25"/>
                </a:solidFill>
                <a:effectLst/>
                <a:uLnTx/>
                <a:uFillTx/>
                <a:latin typeface="Calibri"/>
                <a:ea typeface="+mn-ea"/>
                <a:cs typeface="+mn-cs"/>
                <a:sym typeface="Wingdings" panose="05000000000000000000" pitchFamily="2" charset="2"/>
              </a:rPr>
              <a:t>rm</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remove (delete) a file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25FF25"/>
                </a:solidFill>
                <a:effectLst/>
                <a:uLnTx/>
                <a:uFillTx/>
                <a:latin typeface="Calibri"/>
                <a:ea typeface="+mn-ea"/>
                <a:cs typeface="+mn-cs"/>
                <a:sym typeface="Wingdings" panose="05000000000000000000" pitchFamily="2" charset="2"/>
              </a:rPr>
              <a:t>cp</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copy file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mv</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move file (e.g., to a different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“up arrow”</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previous command(s)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FF25"/>
                </a:solidFill>
                <a:effectLst/>
                <a:uLnTx/>
                <a:uFillTx/>
                <a:latin typeface="Calibri"/>
                <a:ea typeface="+mn-ea"/>
                <a:cs typeface="+mn-cs"/>
                <a:sym typeface="Wingdings" panose="05000000000000000000" pitchFamily="2" charset="2"/>
              </a:rPr>
              <a:t>“down arrow”</a:t>
            </a:r>
            <a:r>
              <a:rPr kumimoji="0" lang="en-US" sz="1800" b="0" i="0" u="none" strike="noStrike" kern="1200" cap="none" spc="0" normalizeH="0" baseline="0" noProof="0" dirty="0">
                <a:ln>
                  <a:noFill/>
                </a:ln>
                <a:solidFill>
                  <a:prstClr val="white"/>
                </a:solidFill>
                <a:effectLst/>
                <a:uLnTx/>
                <a:uFillTx/>
                <a:latin typeface="Calibri"/>
                <a:ea typeface="+mn-ea"/>
                <a:cs typeface="+mn-cs"/>
                <a:sym typeface="Wingdings" panose="05000000000000000000" pitchFamily="2" charset="2"/>
              </a:rPr>
              <a:t>  following command(s)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10631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AE963-827D-42F8-9077-D514019C2E03}" type="slidenum">
              <a:rPr kumimoji="0" lang="en-US" sz="1200" b="0" i="0" u="none" strike="noStrike" kern="1200" cap="none" spc="0" normalizeH="0" baseline="0" noProof="0" smtClean="0">
                <a:ln>
                  <a:noFill/>
                </a:ln>
                <a:solidFill>
                  <a:srgbClr val="ACCBF9">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ACCBF9">
                  <a:shade val="90000"/>
                </a:srgbClr>
              </a:solidFill>
              <a:effectLst/>
              <a:uLnTx/>
              <a:uFillTx/>
              <a:latin typeface="Calibri"/>
              <a:ea typeface="+mn-ea"/>
              <a:cs typeface="+mn-cs"/>
            </a:endParaRPr>
          </a:p>
        </p:txBody>
      </p:sp>
      <p:pic>
        <p:nvPicPr>
          <p:cNvPr id="29699"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2" y="457200"/>
            <a:ext cx="6001418"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38400" y="605135"/>
            <a:ext cx="4424609" cy="461665"/>
          </a:xfrm>
          <a:prstGeom prst="rect">
            <a:avLst/>
          </a:prstGeom>
          <a:solidFill>
            <a:schemeClr val="bg1"/>
          </a:solid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err="1">
                <a:ln>
                  <a:noFill/>
                </a:ln>
                <a:solidFill>
                  <a:prstClr val="white"/>
                </a:solidFill>
                <a:effectLst/>
                <a:uLnTx/>
                <a:uFillTx/>
                <a:latin typeface="Courier New" panose="02070309020205020404" pitchFamily="49" charset="0"/>
                <a:ea typeface="+mn-ea"/>
                <a:cs typeface="Courier New" panose="02070309020205020404" pitchFamily="49" charset="0"/>
              </a:rPr>
              <a:t>dir</a:t>
            </a:r>
            <a:r>
              <a:rPr kumimoji="0" lang="en-US" sz="2400" b="1" i="0" u="none" strike="noStrike" kern="1200" cap="none" spc="0" normalizeH="0" baseline="0" noProof="0">
                <a:ln>
                  <a:noFill/>
                </a:ln>
                <a:solidFill>
                  <a:prstClr val="white"/>
                </a:solidFill>
                <a:effectLst/>
                <a:uLnTx/>
                <a:uFillTx/>
                <a:latin typeface="Courier New" panose="02070309020205020404" pitchFamily="49" charset="0"/>
                <a:ea typeface="+mn-ea"/>
                <a:cs typeface="Courier New" panose="02070309020205020404" pitchFamily="49" charset="0"/>
              </a:rPr>
              <a:t> ..\exec\ /w [enter]</a:t>
            </a:r>
          </a:p>
        </p:txBody>
      </p:sp>
      <p:sp>
        <p:nvSpPr>
          <p:cNvPr id="4" name="Left Brace 3"/>
          <p:cNvSpPr/>
          <p:nvPr/>
        </p:nvSpPr>
        <p:spPr>
          <a:xfrm rot="16200000">
            <a:off x="3332302" y="826503"/>
            <a:ext cx="228600" cy="36576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Left Brace 9"/>
          <p:cNvSpPr/>
          <p:nvPr/>
        </p:nvSpPr>
        <p:spPr>
          <a:xfrm rot="16200000">
            <a:off x="3892639" y="387439"/>
            <a:ext cx="274320" cy="155448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Left Brace 10"/>
          <p:cNvSpPr/>
          <p:nvPr/>
        </p:nvSpPr>
        <p:spPr>
          <a:xfrm rot="16200000">
            <a:off x="4922520" y="988238"/>
            <a:ext cx="274320" cy="36576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Connector 7"/>
          <p:cNvCxnSpPr>
            <a:stCxn id="4" idx="1"/>
          </p:cNvCxnSpPr>
          <p:nvPr/>
        </p:nvCxnSpPr>
        <p:spPr>
          <a:xfrm>
            <a:off x="3446602" y="1123683"/>
            <a:ext cx="2729455" cy="390551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966549" y="4971871"/>
            <a:ext cx="2824409" cy="1200329"/>
          </a:xfrm>
          <a:prstGeom prst="rect">
            <a:avLst/>
          </a:prstGeom>
          <a:solidFill>
            <a:srgbClr val="FFFF00"/>
          </a:solid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go back one directory to </a:t>
            </a:r>
            <a:r>
              <a:rPr kumimoji="0" lang="en-US" sz="2400" b="1" i="0" u="none" strike="noStrike" kern="1200" cap="none" spc="0" normalizeH="0" baseline="0" noProof="0" dirty="0" err="1" smtClean="0">
                <a:ln>
                  <a:noFill/>
                </a:ln>
                <a:solidFill>
                  <a:prstClr val="black"/>
                </a:solidFill>
                <a:effectLst/>
                <a:uLnTx/>
                <a:uFillTx/>
                <a:latin typeface="Courier New" panose="02070309020205020404" pitchFamily="49" charset="0"/>
                <a:ea typeface="+mn-ea"/>
                <a:cs typeface="Courier New" panose="02070309020205020404" pitchFamily="49" charset="0"/>
              </a:rPr>
              <a:t>hysplit</a:t>
            </a:r>
            <a:endPar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cxnSp>
        <p:nvCxnSpPr>
          <p:cNvPr id="15" name="Straight Connector 14"/>
          <p:cNvCxnSpPr/>
          <p:nvPr/>
        </p:nvCxnSpPr>
        <p:spPr>
          <a:xfrm>
            <a:off x="4038600" y="1219200"/>
            <a:ext cx="2590800" cy="1819141"/>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14791" y="2556808"/>
            <a:ext cx="2824409" cy="1938992"/>
          </a:xfrm>
          <a:prstGeom prst="rect">
            <a:avLst/>
          </a:prstGeom>
          <a:solidFill>
            <a:srgbClr val="FFFF00"/>
          </a:solidFill>
          <a:ln w="127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exec\ = and then once you are there, look for the exec directory</a:t>
            </a:r>
          </a:p>
        </p:txBody>
      </p:sp>
      <p:cxnSp>
        <p:nvCxnSpPr>
          <p:cNvPr id="20" name="Straight Connector 19"/>
          <p:cNvCxnSpPr/>
          <p:nvPr/>
        </p:nvCxnSpPr>
        <p:spPr>
          <a:xfrm>
            <a:off x="5072510" y="1249354"/>
            <a:ext cx="2207094" cy="42704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48191" y="1143000"/>
            <a:ext cx="2291009" cy="1200329"/>
          </a:xfrm>
          <a:prstGeom prst="rect">
            <a:avLst/>
          </a:prstGeom>
          <a:solidFill>
            <a:srgbClr val="FFFF00"/>
          </a:solid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ourier New" panose="02070309020205020404" pitchFamily="49" charset="0"/>
                <a:ea typeface="+mn-ea"/>
                <a:cs typeface="Courier New" panose="02070309020205020404" pitchFamily="49" charset="0"/>
              </a:rPr>
              <a:t>/w = list in a wide format</a:t>
            </a:r>
          </a:p>
        </p:txBody>
      </p:sp>
      <p:sp>
        <p:nvSpPr>
          <p:cNvPr id="24" name="TextBox 23"/>
          <p:cNvSpPr txBox="1"/>
          <p:nvPr/>
        </p:nvSpPr>
        <p:spPr>
          <a:xfrm>
            <a:off x="228600" y="76200"/>
            <a:ext cx="16317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For Windows</a:t>
            </a:r>
          </a:p>
        </p:txBody>
      </p:sp>
    </p:spTree>
    <p:extLst>
      <p:ext uri="{BB962C8B-B14F-4D97-AF65-F5344CB8AC3E}">
        <p14:creationId xmlns:p14="http://schemas.microsoft.com/office/powerpoint/2010/main" val="962379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AE963-827D-42F8-9077-D514019C2E03}" type="slidenum">
              <a:rPr kumimoji="0" lang="en-US" sz="1200" b="0" i="0" u="none" strike="noStrike" kern="1200" cap="none" spc="0" normalizeH="0" baseline="0" noProof="0" smtClean="0">
                <a:ln>
                  <a:noFill/>
                </a:ln>
                <a:solidFill>
                  <a:srgbClr val="ACCBF9">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ACCBF9">
                  <a:shade val="90000"/>
                </a:srgbClr>
              </a:solidFill>
              <a:effectLst/>
              <a:uLnTx/>
              <a:uFillTx/>
              <a:latin typeface="Calibri"/>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5061" y="762000"/>
            <a:ext cx="7873139" cy="5266612"/>
          </a:xfrm>
          <a:prstGeom prst="rect">
            <a:avLst/>
          </a:prstGeom>
          <a:ln>
            <a:solidFill>
              <a:schemeClr val="tx1"/>
            </a:solidFill>
          </a:ln>
        </p:spPr>
      </p:pic>
      <p:sp>
        <p:nvSpPr>
          <p:cNvPr id="8" name="TextBox 7"/>
          <p:cNvSpPr txBox="1"/>
          <p:nvPr/>
        </p:nvSpPr>
        <p:spPr>
          <a:xfrm>
            <a:off x="4495800" y="605135"/>
            <a:ext cx="2212465" cy="461665"/>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ourier New" panose="02070309020205020404" pitchFamily="49" charset="0"/>
                <a:ea typeface="+mn-ea"/>
                <a:cs typeface="Courier New" panose="02070309020205020404" pitchFamily="49" charset="0"/>
              </a:rPr>
              <a:t>ls ../exec/</a:t>
            </a:r>
          </a:p>
        </p:txBody>
      </p:sp>
      <p:sp>
        <p:nvSpPr>
          <p:cNvPr id="3" name="TextBox 2"/>
          <p:cNvSpPr txBox="1"/>
          <p:nvPr/>
        </p:nvSpPr>
        <p:spPr>
          <a:xfrm>
            <a:off x="228600" y="152400"/>
            <a:ext cx="17319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For Linux &amp; Mac</a:t>
            </a:r>
          </a:p>
        </p:txBody>
      </p:sp>
    </p:spTree>
    <p:extLst>
      <p:ext uri="{BB962C8B-B14F-4D97-AF65-F5344CB8AC3E}">
        <p14:creationId xmlns:p14="http://schemas.microsoft.com/office/powerpoint/2010/main" val="2387479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711704" cy="5663089"/>
          </a:xfrm>
          <a:prstGeom prst="rect">
            <a:avLst/>
          </a:prstGeom>
          <a:noFill/>
        </p:spPr>
        <p:txBody>
          <a:bodyPr wrap="square" rtlCol="0">
            <a:spAutoFit/>
          </a:bodyPr>
          <a:lstStyle/>
          <a:p>
            <a:pPr marL="460375" indent="-460375">
              <a:spcBef>
                <a:spcPts val="3000"/>
              </a:spcBef>
              <a:buFont typeface="Wingdings" panose="05000000000000000000" pitchFamily="2" charset="2"/>
              <a:buChar char="q"/>
            </a:pPr>
            <a:r>
              <a:rPr lang="en-US" dirty="0" smtClean="0"/>
              <a:t>One crucial argument is "</a:t>
            </a:r>
            <a:r>
              <a:rPr lang="en-US" b="1" dirty="0" smtClean="0">
                <a:solidFill>
                  <a:srgbClr val="0070C0"/>
                </a:solidFill>
              </a:rPr>
              <a:t>-p</a:t>
            </a:r>
            <a:r>
              <a:rPr lang="en-US" dirty="0" smtClean="0"/>
              <a:t>" (the process id). </a:t>
            </a:r>
          </a:p>
          <a:p>
            <a:pPr marL="460375" indent="-460375">
              <a:spcBef>
                <a:spcPts val="2400"/>
              </a:spcBef>
              <a:buFont typeface="Wingdings" panose="05000000000000000000" pitchFamily="2" charset="2"/>
              <a:buChar char="q"/>
            </a:pPr>
            <a:r>
              <a:rPr lang="en-US" dirty="0" smtClean="0"/>
              <a:t>Whatever is given as the process id governs the execution of the program by determining what CONTROL and SETUP file are used</a:t>
            </a:r>
          </a:p>
          <a:p>
            <a:pPr marL="460375" indent="-460375">
              <a:spcBef>
                <a:spcPts val="2400"/>
              </a:spcBef>
              <a:buFont typeface="Wingdings" panose="05000000000000000000" pitchFamily="2" charset="2"/>
              <a:buChar char="q"/>
            </a:pPr>
            <a:r>
              <a:rPr lang="en-US" dirty="0" smtClean="0"/>
              <a:t>If the process id is given </a:t>
            </a:r>
            <a:r>
              <a:rPr lang="en-US" dirty="0"/>
              <a:t>as "nothing</a:t>
            </a:r>
            <a:r>
              <a:rPr lang="en-US" dirty="0" smtClean="0"/>
              <a:t>"</a:t>
            </a:r>
            <a:r>
              <a:rPr lang="en-US" b="1" dirty="0" smtClean="0">
                <a:solidFill>
                  <a:srgbClr val="00B050"/>
                </a:solidFill>
              </a:rPr>
              <a:t>*</a:t>
            </a:r>
            <a:r>
              <a:rPr lang="en-US" dirty="0" smtClean="0"/>
              <a:t>, </a:t>
            </a:r>
            <a:r>
              <a:rPr lang="en-US" dirty="0"/>
              <a:t>then the program looks in the working directory for CONTROL and if its present, </a:t>
            </a:r>
            <a:r>
              <a:rPr lang="en-US" dirty="0" smtClean="0"/>
              <a:t>SETUP.CFG</a:t>
            </a:r>
            <a:endParaRPr lang="en-US" dirty="0"/>
          </a:p>
          <a:p>
            <a:pPr marL="1089025">
              <a:spcBef>
                <a:spcPts val="1200"/>
              </a:spcBef>
            </a:pPr>
            <a:r>
              <a:rPr lang="en-US" dirty="0" smtClean="0"/>
              <a:t>..\exec\</a:t>
            </a:r>
            <a:r>
              <a:rPr lang="en-US" dirty="0" err="1" smtClean="0"/>
              <a:t>vmixing</a:t>
            </a:r>
            <a:r>
              <a:rPr lang="en-US" dirty="0" smtClean="0"/>
              <a:t> </a:t>
            </a:r>
            <a:r>
              <a:rPr lang="en-US" b="1" dirty="0" smtClean="0">
                <a:solidFill>
                  <a:srgbClr val="0070C0"/>
                </a:solidFill>
              </a:rPr>
              <a:t>–p</a:t>
            </a:r>
          </a:p>
          <a:p>
            <a:pPr marL="1089025">
              <a:spcBef>
                <a:spcPts val="1200"/>
              </a:spcBef>
            </a:pPr>
            <a:r>
              <a:rPr lang="en-US" i="1" dirty="0" smtClean="0">
                <a:solidFill>
                  <a:srgbClr val="00B050"/>
                </a:solidFill>
              </a:rPr>
              <a:t>* note that in  this case, you still must include the –p</a:t>
            </a:r>
          </a:p>
          <a:p>
            <a:pPr marL="1089025"/>
            <a:r>
              <a:rPr lang="en-US" i="1" dirty="0" smtClean="0">
                <a:solidFill>
                  <a:srgbClr val="00B050"/>
                </a:solidFill>
              </a:rPr>
              <a:t>if you don't the program will just return the command line options</a:t>
            </a:r>
          </a:p>
          <a:p>
            <a:pPr marL="460375" indent="-460375">
              <a:spcBef>
                <a:spcPts val="2400"/>
              </a:spcBef>
              <a:buFont typeface="Wingdings" panose="05000000000000000000" pitchFamily="2" charset="2"/>
              <a:buChar char="q"/>
            </a:pPr>
            <a:r>
              <a:rPr lang="en-US" dirty="0" smtClean="0"/>
              <a:t>If </a:t>
            </a:r>
            <a:r>
              <a:rPr lang="en-US" dirty="0"/>
              <a:t>the process id is </a:t>
            </a:r>
            <a:r>
              <a:rPr lang="en-US" dirty="0" smtClean="0"/>
              <a:t>specified, e.g., "</a:t>
            </a:r>
            <a:r>
              <a:rPr lang="en-US" b="1" dirty="0" smtClean="0">
                <a:solidFill>
                  <a:srgbClr val="FF0000"/>
                </a:solidFill>
              </a:rPr>
              <a:t>RUN_01</a:t>
            </a:r>
            <a:r>
              <a:rPr lang="en-US" dirty="0" smtClean="0"/>
              <a:t>", </a:t>
            </a:r>
            <a:r>
              <a:rPr lang="en-US" dirty="0"/>
              <a:t>then the program looks in the working directory for </a:t>
            </a:r>
            <a:r>
              <a:rPr lang="en-US" dirty="0" smtClean="0"/>
              <a:t>CONTROL.</a:t>
            </a:r>
            <a:r>
              <a:rPr lang="en-US" b="1" dirty="0" smtClean="0">
                <a:solidFill>
                  <a:srgbClr val="FF0000"/>
                </a:solidFill>
              </a:rPr>
              <a:t>RUN_01</a:t>
            </a:r>
            <a:r>
              <a:rPr lang="en-US" dirty="0" smtClean="0"/>
              <a:t> </a:t>
            </a:r>
            <a:r>
              <a:rPr lang="en-US" dirty="0"/>
              <a:t>and if its present, </a:t>
            </a:r>
            <a:r>
              <a:rPr lang="en-US" dirty="0" smtClean="0"/>
              <a:t>SETUP.</a:t>
            </a:r>
            <a:r>
              <a:rPr lang="en-US" b="1" dirty="0" smtClean="0">
                <a:solidFill>
                  <a:srgbClr val="FF0000"/>
                </a:solidFill>
              </a:rPr>
              <a:t>RUN_01</a:t>
            </a:r>
            <a:endParaRPr lang="en-US" b="1" dirty="0">
              <a:solidFill>
                <a:srgbClr val="FF0000"/>
              </a:solidFill>
            </a:endParaRPr>
          </a:p>
          <a:p>
            <a:pPr marL="1089025">
              <a:spcBef>
                <a:spcPts val="1200"/>
              </a:spcBef>
            </a:pPr>
            <a:r>
              <a:rPr lang="en-US" dirty="0"/>
              <a:t>..\exec\</a:t>
            </a:r>
            <a:r>
              <a:rPr lang="en-US" dirty="0" err="1"/>
              <a:t>vmixing</a:t>
            </a:r>
            <a:r>
              <a:rPr lang="en-US" dirty="0"/>
              <a:t> </a:t>
            </a:r>
            <a:r>
              <a:rPr lang="en-US" b="1" dirty="0" smtClean="0">
                <a:solidFill>
                  <a:srgbClr val="0070C0"/>
                </a:solidFill>
              </a:rPr>
              <a:t>–p</a:t>
            </a:r>
            <a:r>
              <a:rPr lang="en-US" b="1" dirty="0" smtClean="0">
                <a:solidFill>
                  <a:srgbClr val="FF0000"/>
                </a:solidFill>
              </a:rPr>
              <a:t>RUN_01</a:t>
            </a:r>
            <a:r>
              <a:rPr lang="en-US" dirty="0" smtClean="0"/>
              <a:t> </a:t>
            </a:r>
            <a:endParaRPr lang="en-US" dirty="0"/>
          </a:p>
          <a:p>
            <a:pPr marL="460375" indent="-460375">
              <a:spcBef>
                <a:spcPts val="2400"/>
              </a:spcBef>
              <a:buFont typeface="Wingdings" panose="05000000000000000000" pitchFamily="2" charset="2"/>
              <a:buChar char="q"/>
            </a:pPr>
            <a:r>
              <a:rPr lang="en-US" dirty="0" smtClean="0"/>
              <a:t>A CONTROL file with the appropriate name (and corresponding </a:t>
            </a:r>
            <a:r>
              <a:rPr lang="en-US" dirty="0" err="1" smtClean="0"/>
              <a:t>SETUP.CFG</a:t>
            </a:r>
            <a:r>
              <a:rPr lang="en-US" dirty="0" smtClean="0"/>
              <a:t> file with the appropriate name, if desired) must be present, i.e., you have to establish this file (or files) one way or another before you run </a:t>
            </a:r>
            <a:r>
              <a:rPr lang="en-US" dirty="0" err="1" smtClean="0"/>
              <a:t>vmixing</a:t>
            </a:r>
            <a:endParaRPr lang="en-US" dirty="0"/>
          </a:p>
        </p:txBody>
      </p:sp>
      <p:sp>
        <p:nvSpPr>
          <p:cNvPr id="3" name="Slide Number Placeholder 2"/>
          <p:cNvSpPr>
            <a:spLocks noGrp="1"/>
          </p:cNvSpPr>
          <p:nvPr>
            <p:ph type="sldNum" sz="quarter" idx="12"/>
          </p:nvPr>
        </p:nvSpPr>
        <p:spPr/>
        <p:txBody>
          <a:bodyPr/>
          <a:lstStyle/>
          <a:p>
            <a:fld id="{C4C1E3B3-9D34-43C6-B261-5A3AFE28D3F9}" type="slidenum">
              <a:rPr lang="en-US" smtClean="0"/>
              <a:t>4</a:t>
            </a:fld>
            <a:endParaRPr lang="en-US"/>
          </a:p>
        </p:txBody>
      </p:sp>
    </p:spTree>
    <p:extLst>
      <p:ext uri="{BB962C8B-B14F-4D97-AF65-F5344CB8AC3E}">
        <p14:creationId xmlns:p14="http://schemas.microsoft.com/office/powerpoint/2010/main" val="47454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711704" cy="6124754"/>
          </a:xfrm>
          <a:prstGeom prst="rect">
            <a:avLst/>
          </a:prstGeom>
          <a:noFill/>
        </p:spPr>
        <p:txBody>
          <a:bodyPr wrap="square" rtlCol="0">
            <a:spAutoFit/>
          </a:bodyPr>
          <a:lstStyle/>
          <a:p>
            <a:pPr marL="460375" indent="-460375">
              <a:spcBef>
                <a:spcPts val="3000"/>
              </a:spcBef>
              <a:buFont typeface="Wingdings" panose="05000000000000000000" pitchFamily="2" charset="2"/>
              <a:buChar char="q"/>
            </a:pPr>
            <a:r>
              <a:rPr lang="en-US" sz="2400" dirty="0" smtClean="0"/>
              <a:t>In the following, we will run the </a:t>
            </a:r>
            <a:r>
              <a:rPr lang="en-US" sz="2400" dirty="0" err="1" smtClean="0"/>
              <a:t>vmixing</a:t>
            </a:r>
            <a:r>
              <a:rPr lang="en-US" sz="2400" dirty="0" smtClean="0"/>
              <a:t> program to analyze one month of data (June 2012) from the </a:t>
            </a:r>
            <a:r>
              <a:rPr lang="en-US" sz="2400" dirty="0" err="1" smtClean="0"/>
              <a:t>NCEP</a:t>
            </a:r>
            <a:r>
              <a:rPr lang="en-US" sz="2400" dirty="0" smtClean="0"/>
              <a:t>/</a:t>
            </a:r>
            <a:r>
              <a:rPr lang="en-US" sz="2400" dirty="0" err="1" smtClean="0"/>
              <a:t>NCAR</a:t>
            </a:r>
            <a:r>
              <a:rPr lang="en-US" sz="2400" dirty="0" smtClean="0"/>
              <a:t> 2.5 degree global reanalysis </a:t>
            </a:r>
          </a:p>
          <a:p>
            <a:pPr marL="460375" indent="-460375">
              <a:spcBef>
                <a:spcPts val="2400"/>
              </a:spcBef>
              <a:buFont typeface="Wingdings" panose="05000000000000000000" pitchFamily="2" charset="2"/>
              <a:buChar char="q"/>
            </a:pPr>
            <a:r>
              <a:rPr lang="en-US" sz="2400" dirty="0" smtClean="0"/>
              <a:t>If you want to try to duplicate this analysis, you will have to download the met data file from the </a:t>
            </a:r>
            <a:r>
              <a:rPr lang="en-US" sz="2400" dirty="0" err="1" smtClean="0"/>
              <a:t>ARL</a:t>
            </a:r>
            <a:r>
              <a:rPr lang="en-US" sz="2400" dirty="0" smtClean="0"/>
              <a:t> archive. Here is a direct URL to the data file (if you click the link, you can save the file to your local computer). You will need to know what directory you saved it in to include in the CONTROL file. This binary file is ~114 MB in size. </a:t>
            </a:r>
            <a:endParaRPr lang="en-US" sz="2400" dirty="0"/>
          </a:p>
          <a:p>
            <a:pPr marL="457200">
              <a:spcBef>
                <a:spcPts val="2400"/>
              </a:spcBef>
            </a:pPr>
            <a:r>
              <a:rPr lang="en-US" sz="2000" dirty="0" smtClean="0">
                <a:hlinkClick r:id="rId2"/>
              </a:rPr>
              <a:t>ftp</a:t>
            </a:r>
            <a:r>
              <a:rPr lang="en-US" sz="2000" dirty="0">
                <a:hlinkClick r:id="rId2"/>
              </a:rPr>
              <a:t>://</a:t>
            </a:r>
            <a:r>
              <a:rPr lang="en-US" sz="2000" dirty="0" smtClean="0">
                <a:hlinkClick r:id="rId2"/>
              </a:rPr>
              <a:t>arlftp.arlhq.noaa.gov/pub/archives/reanalysis/RP201206.gbl</a:t>
            </a:r>
            <a:endParaRPr lang="en-US" sz="2000" dirty="0" smtClean="0"/>
          </a:p>
          <a:p>
            <a:pPr marL="460375" indent="-460375">
              <a:spcBef>
                <a:spcPts val="2400"/>
              </a:spcBef>
              <a:buFont typeface="Wingdings" panose="05000000000000000000" pitchFamily="2" charset="2"/>
              <a:buChar char="q"/>
            </a:pPr>
            <a:r>
              <a:rPr lang="en-US" sz="2400" dirty="0" smtClean="0"/>
              <a:t>On the following page is a basic CONTROL file that can be used to run </a:t>
            </a:r>
            <a:r>
              <a:rPr lang="en-US" sz="2400" dirty="0" err="1" smtClean="0"/>
              <a:t>vmixing</a:t>
            </a:r>
            <a:r>
              <a:rPr lang="en-US" sz="2400" dirty="0" smtClean="0"/>
              <a:t> on this example file. You will need to adjust the 2</a:t>
            </a:r>
            <a:r>
              <a:rPr lang="en-US" sz="2400" baseline="30000" dirty="0" smtClean="0"/>
              <a:t>nd</a:t>
            </a:r>
            <a:r>
              <a:rPr lang="en-US" sz="2400" dirty="0" smtClean="0"/>
              <a:t> to the last line in the file to match your met file directory</a:t>
            </a:r>
            <a:endParaRPr lang="en-US" sz="2400" dirty="0"/>
          </a:p>
        </p:txBody>
      </p:sp>
      <p:sp>
        <p:nvSpPr>
          <p:cNvPr id="3" name="Slide Number Placeholder 2"/>
          <p:cNvSpPr>
            <a:spLocks noGrp="1"/>
          </p:cNvSpPr>
          <p:nvPr>
            <p:ph type="sldNum" sz="quarter" idx="12"/>
          </p:nvPr>
        </p:nvSpPr>
        <p:spPr/>
        <p:txBody>
          <a:bodyPr/>
          <a:lstStyle/>
          <a:p>
            <a:fld id="{C4C1E3B3-9D34-43C6-B261-5A3AFE28D3F9}" type="slidenum">
              <a:rPr lang="en-US" smtClean="0"/>
              <a:t>5</a:t>
            </a:fld>
            <a:endParaRPr lang="en-US"/>
          </a:p>
        </p:txBody>
      </p:sp>
    </p:spTree>
    <p:extLst>
      <p:ext uri="{BB962C8B-B14F-4D97-AF65-F5344CB8AC3E}">
        <p14:creationId xmlns:p14="http://schemas.microsoft.com/office/powerpoint/2010/main" val="759754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CCAE963-827D-42F8-9077-D514019C2E03}" type="slidenum">
              <a:rPr lang="en-US" smtClean="0"/>
              <a:t>6</a:t>
            </a:fld>
            <a:endParaRPr lang="en-US"/>
          </a:p>
        </p:txBody>
      </p:sp>
      <p:sp>
        <p:nvSpPr>
          <p:cNvPr id="2" name="Rectangle 1"/>
          <p:cNvSpPr/>
          <p:nvPr/>
        </p:nvSpPr>
        <p:spPr>
          <a:xfrm>
            <a:off x="152400" y="1219200"/>
            <a:ext cx="6019800" cy="5078313"/>
          </a:xfrm>
          <a:prstGeom prst="rect">
            <a:avLst/>
          </a:prstGeom>
          <a:solidFill>
            <a:schemeClr val="bg1">
              <a:lumMod val="95000"/>
            </a:schemeClr>
          </a:solidFill>
          <a:ln>
            <a:solidFill>
              <a:schemeClr val="tx1"/>
            </a:solidFill>
          </a:ln>
        </p:spPr>
        <p:txBody>
          <a:bodyPr wrap="square">
            <a:spAutoFit/>
          </a:bodyPr>
          <a:lstStyle/>
          <a:p>
            <a:pPr>
              <a:lnSpc>
                <a:spcPct val="150000"/>
              </a:lnSpc>
            </a:pPr>
            <a:r>
              <a:rPr lang="sv-SE" sz="2400" b="1" dirty="0" smtClean="0">
                <a:latin typeface="Courier New" panose="02070309020205020404" pitchFamily="49" charset="0"/>
                <a:cs typeface="Courier New" panose="02070309020205020404" pitchFamily="49" charset="0"/>
              </a:rPr>
              <a:t>00 00 00 00</a:t>
            </a:r>
            <a:endParaRPr lang="sv-SE" sz="2400" b="1" dirty="0">
              <a:latin typeface="Courier New" panose="02070309020205020404" pitchFamily="49" charset="0"/>
              <a:cs typeface="Courier New" panose="02070309020205020404" pitchFamily="49" charset="0"/>
            </a:endParaRPr>
          </a:p>
          <a:p>
            <a:pPr>
              <a:lnSpc>
                <a:spcPct val="150000"/>
              </a:lnSpc>
            </a:pPr>
            <a:r>
              <a:rPr lang="sv-SE" sz="2400" b="1" dirty="0">
                <a:latin typeface="Courier New" panose="02070309020205020404" pitchFamily="49" charset="0"/>
                <a:cs typeface="Courier New" panose="02070309020205020404" pitchFamily="49" charset="0"/>
              </a:rPr>
              <a:t>1  </a:t>
            </a:r>
          </a:p>
          <a:p>
            <a:pPr>
              <a:lnSpc>
                <a:spcPct val="150000"/>
              </a:lnSpc>
            </a:pPr>
            <a:r>
              <a:rPr lang="sv-SE" sz="2400" b="1" dirty="0">
                <a:latin typeface="Courier New" panose="02070309020205020404" pitchFamily="49" charset="0"/>
                <a:cs typeface="Courier New" panose="02070309020205020404" pitchFamily="49" charset="0"/>
              </a:rPr>
              <a:t>39.028  -76.817  </a:t>
            </a:r>
            <a:r>
              <a:rPr lang="sv-SE" sz="2400" b="1" dirty="0" smtClean="0">
                <a:latin typeface="Courier New" panose="02070309020205020404" pitchFamily="49" charset="0"/>
                <a:cs typeface="Courier New" panose="02070309020205020404" pitchFamily="49" charset="0"/>
              </a:rPr>
              <a:t>0.0</a:t>
            </a:r>
            <a:endParaRPr lang="sv-SE" sz="2400" b="1" dirty="0">
              <a:latin typeface="Courier New" panose="02070309020205020404" pitchFamily="49" charset="0"/>
              <a:cs typeface="Courier New" panose="02070309020205020404" pitchFamily="49" charset="0"/>
            </a:endParaRPr>
          </a:p>
          <a:p>
            <a:pPr>
              <a:lnSpc>
                <a:spcPct val="150000"/>
              </a:lnSpc>
            </a:pPr>
            <a:r>
              <a:rPr lang="sv-SE" sz="2400" b="1" dirty="0" smtClean="0">
                <a:latin typeface="Courier New" panose="02070309020205020404" pitchFamily="49" charset="0"/>
                <a:cs typeface="Courier New" panose="02070309020205020404" pitchFamily="49" charset="0"/>
              </a:rPr>
              <a:t>9999</a:t>
            </a:r>
            <a:endParaRPr lang="sv-SE" sz="2400" b="1" dirty="0">
              <a:latin typeface="Courier New" panose="02070309020205020404" pitchFamily="49" charset="0"/>
              <a:cs typeface="Courier New" panose="02070309020205020404" pitchFamily="49" charset="0"/>
            </a:endParaRPr>
          </a:p>
          <a:p>
            <a:pPr>
              <a:lnSpc>
                <a:spcPct val="150000"/>
              </a:lnSpc>
            </a:pPr>
            <a:r>
              <a:rPr lang="sv-SE" sz="2400" b="1" dirty="0">
                <a:latin typeface="Courier New" panose="02070309020205020404" pitchFamily="49" charset="0"/>
                <a:cs typeface="Courier New" panose="02070309020205020404" pitchFamily="49" charset="0"/>
              </a:rPr>
              <a:t>0</a:t>
            </a:r>
          </a:p>
          <a:p>
            <a:pPr>
              <a:lnSpc>
                <a:spcPct val="150000"/>
              </a:lnSpc>
            </a:pPr>
            <a:r>
              <a:rPr lang="sv-SE" sz="2400" b="1" dirty="0">
                <a:latin typeface="Courier New" panose="02070309020205020404" pitchFamily="49" charset="0"/>
                <a:cs typeface="Courier New" panose="02070309020205020404" pitchFamily="49" charset="0"/>
              </a:rPr>
              <a:t>25000.0</a:t>
            </a:r>
          </a:p>
          <a:p>
            <a:pPr>
              <a:lnSpc>
                <a:spcPct val="150000"/>
              </a:lnSpc>
            </a:pPr>
            <a:r>
              <a:rPr lang="sv-SE" sz="2400" b="1" dirty="0" smtClean="0">
                <a:latin typeface="Courier New" panose="02070309020205020404" pitchFamily="49" charset="0"/>
                <a:cs typeface="Courier New" panose="02070309020205020404" pitchFamily="49" charset="0"/>
              </a:rPr>
              <a:t>1</a:t>
            </a:r>
            <a:endParaRPr lang="sv-SE" sz="2400" b="1" dirty="0">
              <a:latin typeface="Courier New" panose="02070309020205020404" pitchFamily="49" charset="0"/>
              <a:cs typeface="Courier New" panose="02070309020205020404" pitchFamily="49" charset="0"/>
            </a:endParaRPr>
          </a:p>
          <a:p>
            <a:pPr>
              <a:lnSpc>
                <a:spcPct val="150000"/>
              </a:lnSpc>
            </a:pPr>
            <a:r>
              <a:rPr lang="sv-SE" sz="2400" b="1" dirty="0" smtClean="0">
                <a:latin typeface="Courier New" panose="02070309020205020404" pitchFamily="49" charset="0"/>
                <a:cs typeface="Courier New" panose="02070309020205020404" pitchFamily="49" charset="0"/>
              </a:rPr>
              <a:t>D:\METDATA\global_reanalysis\</a:t>
            </a:r>
            <a:endParaRPr lang="sv-SE" sz="2400" b="1" dirty="0">
              <a:latin typeface="Courier New" panose="02070309020205020404" pitchFamily="49" charset="0"/>
              <a:cs typeface="Courier New" panose="02070309020205020404" pitchFamily="49" charset="0"/>
            </a:endParaRPr>
          </a:p>
          <a:p>
            <a:pPr>
              <a:lnSpc>
                <a:spcPct val="150000"/>
              </a:lnSpc>
            </a:pPr>
            <a:r>
              <a:rPr lang="sv-SE" sz="2400" b="1" dirty="0" smtClean="0">
                <a:latin typeface="Courier New" panose="02070309020205020404" pitchFamily="49" charset="0"/>
                <a:cs typeface="Courier New" panose="02070309020205020404" pitchFamily="49" charset="0"/>
              </a:rPr>
              <a:t>RP201206.gbl</a:t>
            </a:r>
            <a:endParaRPr lang="en-US" sz="2400" b="1" dirty="0">
              <a:latin typeface="Courier New" panose="02070309020205020404" pitchFamily="49" charset="0"/>
              <a:cs typeface="Courier New" panose="02070309020205020404" pitchFamily="49" charset="0"/>
            </a:endParaRPr>
          </a:p>
        </p:txBody>
      </p:sp>
      <p:sp>
        <p:nvSpPr>
          <p:cNvPr id="3" name="Rectangle 2"/>
          <p:cNvSpPr/>
          <p:nvPr/>
        </p:nvSpPr>
        <p:spPr>
          <a:xfrm>
            <a:off x="228600" y="282714"/>
            <a:ext cx="8575442" cy="707886"/>
          </a:xfrm>
          <a:prstGeom prst="rect">
            <a:avLst/>
          </a:prstGeom>
        </p:spPr>
        <p:txBody>
          <a:bodyPr wrap="square">
            <a:spAutoFit/>
          </a:bodyPr>
          <a:lstStyle/>
          <a:p>
            <a:r>
              <a:rPr lang="en-US" sz="2000" b="1" dirty="0" smtClean="0">
                <a:latin typeface="Courier New" panose="02070309020205020404" pitchFamily="49" charset="0"/>
                <a:cs typeface="Courier New" panose="02070309020205020404" pitchFamily="49" charset="0"/>
              </a:rPr>
              <a:t>an example CONTROL file to analyze one month of </a:t>
            </a:r>
            <a:r>
              <a:rPr lang="en-US" sz="2000" b="1" dirty="0" err="1" smtClean="0">
                <a:latin typeface="Courier New" panose="02070309020205020404" pitchFamily="49" charset="0"/>
                <a:cs typeface="Courier New" panose="02070309020205020404" pitchFamily="49" charset="0"/>
              </a:rPr>
              <a:t>NCEP</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NCAR</a:t>
            </a:r>
            <a:r>
              <a:rPr lang="en-US" sz="2000" b="1" dirty="0" smtClean="0">
                <a:latin typeface="Courier New" panose="02070309020205020404" pitchFamily="49" charset="0"/>
                <a:cs typeface="Courier New" panose="02070309020205020404" pitchFamily="49" charset="0"/>
              </a:rPr>
              <a:t> 2.5 degree global reanalysis data (June 2012)</a:t>
            </a:r>
            <a:endParaRPr lang="en-US" sz="2000" dirty="0"/>
          </a:p>
        </p:txBody>
      </p:sp>
      <p:cxnSp>
        <p:nvCxnSpPr>
          <p:cNvPr id="20" name="Straight Arrow Connector 19"/>
          <p:cNvCxnSpPr/>
          <p:nvPr/>
        </p:nvCxnSpPr>
        <p:spPr>
          <a:xfrm flipH="1">
            <a:off x="533400" y="2132434"/>
            <a:ext cx="3749040" cy="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97680" y="1999768"/>
            <a:ext cx="3057247" cy="286232"/>
          </a:xfrm>
          <a:prstGeom prst="rect">
            <a:avLst/>
          </a:prstGeom>
          <a:solidFill>
            <a:schemeClr val="bg1"/>
          </a:solidFill>
          <a:ln w="19050">
            <a:solidFill>
              <a:srgbClr val="FF0000"/>
            </a:solidFill>
          </a:ln>
        </p:spPr>
        <p:txBody>
          <a:bodyPr wrap="none" tIns="0" bIns="0" rtlCol="0">
            <a:spAutoFit/>
          </a:bodyPr>
          <a:lstStyle/>
          <a:p>
            <a:r>
              <a:rPr lang="en-US" smtClean="0"/>
              <a:t>Number of starting locations</a:t>
            </a:r>
            <a:endParaRPr lang="en-US"/>
          </a:p>
        </p:txBody>
      </p:sp>
      <p:cxnSp>
        <p:nvCxnSpPr>
          <p:cNvPr id="22" name="Straight Arrow Connector 21"/>
          <p:cNvCxnSpPr/>
          <p:nvPr/>
        </p:nvCxnSpPr>
        <p:spPr>
          <a:xfrm flipH="1">
            <a:off x="1066800" y="3221623"/>
            <a:ext cx="3657600" cy="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97680" y="3036333"/>
            <a:ext cx="4693920" cy="430887"/>
          </a:xfrm>
          <a:prstGeom prst="rect">
            <a:avLst/>
          </a:prstGeom>
          <a:solidFill>
            <a:schemeClr val="bg1"/>
          </a:solidFill>
          <a:ln w="19050">
            <a:solidFill>
              <a:srgbClr val="FF0000"/>
            </a:solidFill>
          </a:ln>
        </p:spPr>
        <p:txBody>
          <a:bodyPr wrap="square" tIns="0" bIns="0" rtlCol="0">
            <a:spAutoFit/>
          </a:bodyPr>
          <a:lstStyle/>
          <a:p>
            <a:r>
              <a:rPr lang="en-US" sz="1400" smtClean="0"/>
              <a:t>Number of hours to create the vmixing output; this can be a large number to make sure you get all times in the met file</a:t>
            </a:r>
            <a:endParaRPr lang="en-US" sz="1400"/>
          </a:p>
        </p:txBody>
      </p:sp>
      <p:cxnSp>
        <p:nvCxnSpPr>
          <p:cNvPr id="23" name="Straight Arrow Connector 22"/>
          <p:cNvCxnSpPr/>
          <p:nvPr/>
        </p:nvCxnSpPr>
        <p:spPr>
          <a:xfrm flipH="1">
            <a:off x="594360" y="3755104"/>
            <a:ext cx="3749040" cy="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97680" y="3619702"/>
            <a:ext cx="2390463" cy="286232"/>
          </a:xfrm>
          <a:prstGeom prst="rect">
            <a:avLst/>
          </a:prstGeom>
          <a:solidFill>
            <a:schemeClr val="bg1"/>
          </a:solidFill>
          <a:ln w="19050">
            <a:solidFill>
              <a:srgbClr val="FF0000"/>
            </a:solidFill>
          </a:ln>
        </p:spPr>
        <p:txBody>
          <a:bodyPr wrap="none" tIns="0" bIns="0" rtlCol="0">
            <a:spAutoFit/>
          </a:bodyPr>
          <a:lstStyle/>
          <a:p>
            <a:r>
              <a:rPr lang="en-US" smtClean="0"/>
              <a:t>Vertical motion option</a:t>
            </a:r>
            <a:endParaRPr lang="en-US"/>
          </a:p>
        </p:txBody>
      </p:sp>
      <p:cxnSp>
        <p:nvCxnSpPr>
          <p:cNvPr id="24" name="Straight Arrow Connector 23"/>
          <p:cNvCxnSpPr/>
          <p:nvPr/>
        </p:nvCxnSpPr>
        <p:spPr>
          <a:xfrm flipH="1">
            <a:off x="1661160" y="4343400"/>
            <a:ext cx="3749040" cy="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97680" y="4191000"/>
            <a:ext cx="3249672" cy="286232"/>
          </a:xfrm>
          <a:prstGeom prst="rect">
            <a:avLst/>
          </a:prstGeom>
          <a:solidFill>
            <a:schemeClr val="bg1"/>
          </a:solidFill>
          <a:ln w="19050">
            <a:solidFill>
              <a:srgbClr val="FF0000"/>
            </a:solidFill>
          </a:ln>
        </p:spPr>
        <p:txBody>
          <a:bodyPr wrap="none" tIns="0" bIns="0" rtlCol="0">
            <a:spAutoFit/>
          </a:bodyPr>
          <a:lstStyle/>
          <a:p>
            <a:r>
              <a:rPr lang="en-US" smtClean="0"/>
              <a:t>Top of model domain (meters)</a:t>
            </a:r>
            <a:endParaRPr lang="en-US"/>
          </a:p>
        </p:txBody>
      </p:sp>
      <p:cxnSp>
        <p:nvCxnSpPr>
          <p:cNvPr id="25" name="Straight Arrow Connector 24"/>
          <p:cNvCxnSpPr/>
          <p:nvPr/>
        </p:nvCxnSpPr>
        <p:spPr>
          <a:xfrm flipH="1">
            <a:off x="541084" y="4869056"/>
            <a:ext cx="3749040" cy="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97680" y="4729812"/>
            <a:ext cx="4506362" cy="286232"/>
          </a:xfrm>
          <a:prstGeom prst="rect">
            <a:avLst/>
          </a:prstGeom>
          <a:solidFill>
            <a:schemeClr val="bg1"/>
          </a:solidFill>
          <a:ln w="19050">
            <a:solidFill>
              <a:srgbClr val="FF0000"/>
            </a:solidFill>
          </a:ln>
        </p:spPr>
        <p:txBody>
          <a:bodyPr wrap="none" tIns="0" bIns="0" rtlCol="0">
            <a:spAutoFit/>
          </a:bodyPr>
          <a:lstStyle/>
          <a:p>
            <a:r>
              <a:rPr lang="en-US" smtClean="0"/>
              <a:t>Number of meteorological data files to use</a:t>
            </a:r>
            <a:endParaRPr lang="en-US"/>
          </a:p>
        </p:txBody>
      </p:sp>
      <p:sp>
        <p:nvSpPr>
          <p:cNvPr id="14" name="TextBox 13"/>
          <p:cNvSpPr txBox="1"/>
          <p:nvPr/>
        </p:nvSpPr>
        <p:spPr>
          <a:xfrm>
            <a:off x="6355079" y="5310426"/>
            <a:ext cx="2636521" cy="1077218"/>
          </a:xfrm>
          <a:prstGeom prst="rect">
            <a:avLst/>
          </a:prstGeom>
          <a:solidFill>
            <a:schemeClr val="bg1"/>
          </a:solidFill>
          <a:ln w="19050">
            <a:solidFill>
              <a:srgbClr val="FF0000"/>
            </a:solidFill>
          </a:ln>
        </p:spPr>
        <p:txBody>
          <a:bodyPr wrap="square" tIns="0" bIns="0" rtlCol="0">
            <a:spAutoFit/>
          </a:bodyPr>
          <a:lstStyle/>
          <a:p>
            <a:r>
              <a:rPr lang="en-US" sz="1400" dirty="0" smtClean="0"/>
              <a:t>Directory and then name of  met file – </a:t>
            </a:r>
            <a:r>
              <a:rPr lang="en-US" sz="1400" i="1" dirty="0" smtClean="0">
                <a:solidFill>
                  <a:srgbClr val="0070C0"/>
                </a:solidFill>
              </a:rPr>
              <a:t>the directory has to be adjusted for your particular situation, i.e., where you put this met data file</a:t>
            </a:r>
            <a:endParaRPr lang="en-US" sz="1400" i="1" dirty="0">
              <a:solidFill>
                <a:srgbClr val="0070C0"/>
              </a:solidFill>
            </a:endParaRPr>
          </a:p>
        </p:txBody>
      </p:sp>
      <p:cxnSp>
        <p:nvCxnSpPr>
          <p:cNvPr id="18" name="Straight Arrow Connector 17"/>
          <p:cNvCxnSpPr/>
          <p:nvPr/>
        </p:nvCxnSpPr>
        <p:spPr>
          <a:xfrm flipH="1">
            <a:off x="2355622" y="1562251"/>
            <a:ext cx="2019300" cy="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291102" y="1288961"/>
            <a:ext cx="4523135" cy="553998"/>
          </a:xfrm>
          <a:prstGeom prst="rect">
            <a:avLst/>
          </a:prstGeom>
          <a:solidFill>
            <a:schemeClr val="bg1"/>
          </a:solidFill>
          <a:ln w="19050">
            <a:solidFill>
              <a:srgbClr val="FF0000"/>
            </a:solidFill>
          </a:ln>
        </p:spPr>
        <p:txBody>
          <a:bodyPr wrap="square" tIns="0" bIns="0" rtlCol="0">
            <a:spAutoFit/>
          </a:bodyPr>
          <a:lstStyle/>
          <a:p>
            <a:r>
              <a:rPr lang="en-US" smtClean="0"/>
              <a:t>Starting year, month, day, hour – all zeros means start at beginning of met file</a:t>
            </a:r>
            <a:endParaRPr lang="en-US"/>
          </a:p>
        </p:txBody>
      </p:sp>
      <p:cxnSp>
        <p:nvCxnSpPr>
          <p:cNvPr id="21" name="Straight Arrow Connector 20"/>
          <p:cNvCxnSpPr/>
          <p:nvPr/>
        </p:nvCxnSpPr>
        <p:spPr>
          <a:xfrm flipH="1">
            <a:off x="4007078" y="2678969"/>
            <a:ext cx="457200" cy="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97680" y="2438400"/>
            <a:ext cx="4693920" cy="430887"/>
          </a:xfrm>
          <a:prstGeom prst="rect">
            <a:avLst/>
          </a:prstGeom>
          <a:solidFill>
            <a:schemeClr val="bg1"/>
          </a:solidFill>
          <a:ln w="19050">
            <a:solidFill>
              <a:srgbClr val="FF0000"/>
            </a:solidFill>
          </a:ln>
        </p:spPr>
        <p:txBody>
          <a:bodyPr wrap="square" tIns="0" bIns="0" rtlCol="0">
            <a:spAutoFit/>
          </a:bodyPr>
          <a:lstStyle/>
          <a:p>
            <a:r>
              <a:rPr lang="en-US" sz="1400" dirty="0" err="1" smtClean="0"/>
              <a:t>Lat</a:t>
            </a:r>
            <a:r>
              <a:rPr lang="en-US" sz="1400" dirty="0" smtClean="0"/>
              <a:t>, Long, Height of each starting location – As shown in Appendix 2, use a starting height of 0 m above ground level</a:t>
            </a:r>
            <a:endParaRPr lang="en-US" sz="1400" dirty="0"/>
          </a:p>
        </p:txBody>
      </p:sp>
      <p:sp>
        <p:nvSpPr>
          <p:cNvPr id="28" name="Right Brace 27"/>
          <p:cNvSpPr/>
          <p:nvPr/>
        </p:nvSpPr>
        <p:spPr>
          <a:xfrm>
            <a:off x="6019800" y="5440354"/>
            <a:ext cx="228600" cy="5334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27776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CAE963-827D-42F8-9077-D514019C2E03}" type="slidenum">
              <a:rPr kumimoji="0" lang="en-US" sz="1200" b="0" i="0" u="none" strike="noStrike" kern="1200" cap="none" spc="0" normalizeH="0" baseline="0" noProof="0" smtClean="0">
                <a:ln>
                  <a:noFill/>
                </a:ln>
                <a:solidFill>
                  <a:srgbClr val="ACCBF9">
                    <a:shade val="9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ACCBF9">
                  <a:shade val="90000"/>
                </a:srgbClr>
              </a:solidFill>
              <a:effectLst/>
              <a:uLnTx/>
              <a:uFillTx/>
              <a:latin typeface="Calibri"/>
              <a:ea typeface="+mn-ea"/>
              <a:cs typeface="+mn-cs"/>
            </a:endParaRPr>
          </a:p>
        </p:txBody>
      </p:sp>
      <p:sp>
        <p:nvSpPr>
          <p:cNvPr id="2" name="TextBox 1"/>
          <p:cNvSpPr txBox="1"/>
          <p:nvPr/>
        </p:nvSpPr>
        <p:spPr>
          <a:xfrm>
            <a:off x="414020" y="381000"/>
            <a:ext cx="8305800"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a:ea typeface="+mn-ea"/>
                <a:cs typeface="+mn-cs"/>
              </a:rPr>
              <a:t>For most “executables” in the </a:t>
            </a:r>
            <a:r>
              <a:rPr kumimoji="0" lang="en-US" b="1" i="0" u="none" strike="noStrike" kern="1200" cap="none" spc="0" normalizeH="0" baseline="0" noProof="0" dirty="0" err="1" smtClean="0">
                <a:ln>
                  <a:noFill/>
                </a:ln>
                <a:solidFill>
                  <a:prstClr val="white"/>
                </a:solidFill>
                <a:effectLst/>
                <a:uLnTx/>
                <a:uFillTx/>
                <a:latin typeface="Calibri"/>
                <a:ea typeface="+mn-ea"/>
                <a:cs typeface="+mn-cs"/>
              </a:rPr>
              <a:t>hysplit</a:t>
            </a:r>
            <a:r>
              <a:rPr kumimoji="0" lang="en-US" b="1" i="0" u="none" strike="noStrike" kern="1200" cap="none" spc="0" normalizeH="0" baseline="0" noProof="0" dirty="0" smtClean="0">
                <a:ln>
                  <a:noFill/>
                </a:ln>
                <a:solidFill>
                  <a:prstClr val="white"/>
                </a:solidFill>
                <a:effectLst/>
                <a:uLnTx/>
                <a:uFillTx/>
                <a:latin typeface="Calibri"/>
                <a:ea typeface="+mn-ea"/>
                <a:cs typeface="+mn-cs"/>
              </a:rPr>
              <a:t>\exec</a:t>
            </a:r>
            <a:r>
              <a:rPr kumimoji="0" lang="en-US" b="1" i="0" u="none" strike="noStrike" kern="1200" cap="none" spc="0" normalizeH="0" baseline="0" noProof="0" dirty="0">
                <a:ln>
                  <a:noFill/>
                </a:ln>
                <a:solidFill>
                  <a:prstClr val="white"/>
                </a:solidFill>
                <a:effectLst/>
                <a:uLnTx/>
                <a:uFillTx/>
                <a:latin typeface="Calibri"/>
                <a:ea typeface="+mn-ea"/>
                <a:cs typeface="+mn-cs"/>
              </a:rPr>
              <a:t>\ directory, </a:t>
            </a:r>
          </a:p>
          <a:p>
            <a:pPr marL="457200" marR="0" lvl="0" indent="-4572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b="1" i="0" u="none" strike="noStrike" kern="1200" cap="none" spc="0" normalizeH="0" baseline="0" noProof="0" dirty="0" smtClean="0">
                <a:ln>
                  <a:noFill/>
                </a:ln>
                <a:solidFill>
                  <a:srgbClr val="FFFF00"/>
                </a:solidFill>
                <a:effectLst/>
                <a:uLnTx/>
                <a:uFillTx/>
                <a:latin typeface="Calibri"/>
                <a:ea typeface="+mn-ea"/>
                <a:cs typeface="+mn-cs"/>
              </a:rPr>
              <a:t>if </a:t>
            </a:r>
            <a:r>
              <a:rPr kumimoji="0" lang="en-US" b="1" i="0" u="none" strike="noStrike" kern="1200" cap="none" spc="0" normalizeH="0" baseline="0" noProof="0" dirty="0">
                <a:ln>
                  <a:noFill/>
                </a:ln>
                <a:solidFill>
                  <a:srgbClr val="FFFF00"/>
                </a:solidFill>
                <a:effectLst/>
                <a:uLnTx/>
                <a:uFillTx/>
                <a:latin typeface="Calibri"/>
                <a:ea typeface="+mn-ea"/>
                <a:cs typeface="+mn-cs"/>
              </a:rPr>
              <a:t>you “run” the program by typing in its name and hitting enter, </a:t>
            </a:r>
          </a:p>
          <a:p>
            <a:pPr marL="457200" marR="0" lvl="0" indent="-4572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b="1" i="0" u="none" strike="noStrike" kern="1200" cap="none" spc="0" normalizeH="0" baseline="0" noProof="0" dirty="0" smtClean="0">
                <a:ln>
                  <a:noFill/>
                </a:ln>
                <a:solidFill>
                  <a:srgbClr val="FFFF00"/>
                </a:solidFill>
                <a:effectLst/>
                <a:uLnTx/>
                <a:uFillTx/>
                <a:latin typeface="Calibri"/>
                <a:ea typeface="+mn-ea"/>
                <a:cs typeface="+mn-cs"/>
              </a:rPr>
              <a:t>with </a:t>
            </a:r>
            <a:r>
              <a:rPr kumimoji="0" lang="en-US" b="1" i="0" u="none" strike="noStrike" kern="1200" cap="none" spc="0" normalizeH="0" baseline="0" noProof="0" dirty="0">
                <a:ln>
                  <a:noFill/>
                </a:ln>
                <a:solidFill>
                  <a:srgbClr val="FFFF00"/>
                </a:solidFill>
                <a:effectLst/>
                <a:uLnTx/>
                <a:uFillTx/>
                <a:latin typeface="Calibri"/>
                <a:ea typeface="+mn-ea"/>
                <a:cs typeface="+mn-cs"/>
              </a:rPr>
              <a:t>no other “arguments” on the command line, </a:t>
            </a:r>
          </a:p>
          <a:p>
            <a:pPr marL="457200" marR="0" lvl="0" indent="-4572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b="1" i="0" u="none" strike="noStrike" kern="1200" cap="none" spc="0" normalizeH="0" baseline="0" noProof="0" dirty="0" smtClean="0">
                <a:ln>
                  <a:noFill/>
                </a:ln>
                <a:solidFill>
                  <a:srgbClr val="FFFF00"/>
                </a:solidFill>
                <a:effectLst/>
                <a:uLnTx/>
                <a:uFillTx/>
                <a:latin typeface="Calibri"/>
                <a:ea typeface="+mn-ea"/>
                <a:cs typeface="+mn-cs"/>
              </a:rPr>
              <a:t>it </a:t>
            </a:r>
            <a:r>
              <a:rPr kumimoji="0" lang="en-US" b="1" i="0" u="none" strike="noStrike" kern="1200" cap="none" spc="0" normalizeH="0" baseline="0" noProof="0" dirty="0">
                <a:ln>
                  <a:noFill/>
                </a:ln>
                <a:solidFill>
                  <a:srgbClr val="FFFF00"/>
                </a:solidFill>
                <a:effectLst/>
                <a:uLnTx/>
                <a:uFillTx/>
                <a:latin typeface="Calibri"/>
                <a:ea typeface="+mn-ea"/>
                <a:cs typeface="+mn-cs"/>
              </a:rPr>
              <a:t>will give you a list of the arguments that it either needs or could use! </a:t>
            </a:r>
            <a:endParaRPr kumimoji="0" lang="en-US" b="1" i="0" u="none" strike="noStrike" kern="1200" cap="none" spc="0" normalizeH="0" baseline="0" noProof="0" dirty="0" smtClean="0">
              <a:ln>
                <a:noFill/>
              </a:ln>
              <a:solidFill>
                <a:srgbClr val="FFFF00"/>
              </a:solidFill>
              <a:effectLst/>
              <a:uLnTx/>
              <a:uFillTx/>
              <a:latin typeface="Calibri"/>
              <a:ea typeface="+mn-ea"/>
              <a:cs typeface="+mn-cs"/>
            </a:endParaRPr>
          </a:p>
          <a:p>
            <a:pPr marL="457200" marR="0" lvl="0" indent="-4572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b="1" dirty="0" smtClean="0">
                <a:solidFill>
                  <a:srgbClr val="FFFF00"/>
                </a:solidFill>
                <a:latin typeface="Calibri"/>
              </a:rPr>
              <a:t>These are the arguments that can (or must) be specified if running the program from the command line or from a script</a:t>
            </a:r>
            <a:endParaRPr kumimoji="0" lang="en-US" b="1" i="0" u="none" strike="noStrike" kern="1200" cap="none" spc="0" normalizeH="0" baseline="0" noProof="0" dirty="0">
              <a:ln>
                <a:noFill/>
              </a:ln>
              <a:solidFill>
                <a:srgbClr val="FFFF00"/>
              </a:solidFill>
              <a:effectLst/>
              <a:uLnTx/>
              <a:uFillTx/>
              <a:latin typeface="Calibri"/>
              <a:ea typeface="+mn-ea"/>
              <a:cs typeface="+mn-cs"/>
            </a:endParaRPr>
          </a:p>
        </p:txBody>
      </p:sp>
      <p:sp>
        <p:nvSpPr>
          <p:cNvPr id="4" name="Rectangle 3"/>
          <p:cNvSpPr/>
          <p:nvPr/>
        </p:nvSpPr>
        <p:spPr>
          <a:xfrm>
            <a:off x="360398" y="3048000"/>
            <a:ext cx="8359422" cy="2677656"/>
          </a:xfrm>
          <a:prstGeom prst="rect">
            <a:avLst/>
          </a:prstGeom>
          <a:solidFill>
            <a:schemeClr val="bg1"/>
          </a:solidFill>
          <a:ln>
            <a:solidFill>
              <a:schemeClr val="tx1"/>
            </a:solidFill>
          </a:ln>
        </p:spPr>
        <p:txBody>
          <a:bodyPr wrap="square">
            <a:spAutoFit/>
          </a:bodyPr>
          <a:lstStyle/>
          <a:p>
            <a:r>
              <a:rPr lang="en-US" sz="1400" dirty="0">
                <a:latin typeface="Courier New" panose="02070309020205020404" pitchFamily="49" charset="0"/>
                <a:cs typeface="Courier New" panose="02070309020205020404" pitchFamily="49" charset="0"/>
              </a:rPr>
              <a:t>C:\</a:t>
            </a:r>
            <a:r>
              <a:rPr lang="en-US" sz="1400" dirty="0" smtClean="0">
                <a:latin typeface="Courier New" panose="02070309020205020404" pitchFamily="49" charset="0"/>
                <a:cs typeface="Courier New" panose="02070309020205020404" pitchFamily="49" charset="0"/>
              </a:rPr>
              <a:t>hysplit\working_vmixing_tutorial</a:t>
            </a:r>
            <a:r>
              <a:rPr lang="en-US" sz="1400" dirty="0">
                <a:latin typeface="Courier New" panose="02070309020205020404" pitchFamily="49" charset="0"/>
                <a:cs typeface="Courier New" panose="02070309020205020404" pitchFamily="49" charset="0"/>
              </a:rPr>
              <a:t>&gt;</a:t>
            </a:r>
            <a:r>
              <a:rPr lang="en-US" sz="1400" b="1" dirty="0">
                <a:solidFill>
                  <a:srgbClr val="FF0000"/>
                </a:solidFill>
                <a:latin typeface="Courier New" panose="02070309020205020404" pitchFamily="49" charset="0"/>
                <a:cs typeface="Courier New" panose="02070309020205020404" pitchFamily="49" charset="0"/>
              </a:rPr>
              <a:t>..\exec\vmixing</a:t>
            </a:r>
          </a:p>
          <a:p>
            <a:r>
              <a:rPr lang="en-US" sz="1400" dirty="0">
                <a:latin typeface="Courier New" panose="02070309020205020404" pitchFamily="49" charset="0"/>
                <a:cs typeface="Courier New" panose="02070309020205020404" pitchFamily="49" charset="0"/>
              </a:rPr>
              <a:t> Creates a time series of meteorological stability parameters</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USAGE: </a:t>
            </a:r>
            <a:r>
              <a:rPr lang="en-US" sz="1400" dirty="0" err="1">
                <a:latin typeface="Courier New" panose="02070309020205020404" pitchFamily="49" charset="0"/>
                <a:cs typeface="Courier New" panose="02070309020205020404" pitchFamily="49" charset="0"/>
              </a:rPr>
              <a:t>vmixing</a:t>
            </a:r>
            <a:r>
              <a:rPr lang="en-US" sz="1400" dirty="0">
                <a:latin typeface="Courier New" panose="02070309020205020404" pitchFamily="49" charset="0"/>
                <a:cs typeface="Courier New" panose="02070309020205020404" pitchFamily="49" charset="0"/>
              </a:rPr>
              <a:t> (optional arguments)</a:t>
            </a:r>
          </a:p>
          <a:p>
            <a:r>
              <a:rPr lang="en-US" sz="1400" dirty="0">
                <a:latin typeface="Courier New" panose="02070309020205020404" pitchFamily="49" charset="0"/>
                <a:cs typeface="Courier New" panose="02070309020205020404" pitchFamily="49" charset="0"/>
              </a:rPr>
              <a:t> -p[process ID]</a:t>
            </a:r>
          </a:p>
          <a:p>
            <a:r>
              <a:rPr lang="en-US" sz="1400" dirty="0">
                <a:latin typeface="Courier New" panose="02070309020205020404" pitchFamily="49" charset="0"/>
                <a:cs typeface="Courier New" panose="02070309020205020404" pitchFamily="49" charset="0"/>
              </a:rPr>
              <a:t> -s[</a:t>
            </a:r>
            <a:r>
              <a:rPr lang="en-US" sz="1400" dirty="0" err="1">
                <a:latin typeface="Courier New" panose="02070309020205020404" pitchFamily="49" charset="0"/>
                <a:cs typeface="Courier New" panose="02070309020205020404" pitchFamily="49" charset="0"/>
              </a:rPr>
              <a:t>KBLS</a:t>
            </a:r>
            <a:r>
              <a:rPr lang="en-US" sz="1400" dirty="0">
                <a:latin typeface="Courier New" panose="02070309020205020404" pitchFamily="49" charset="0"/>
                <a:cs typeface="Courier New" panose="02070309020205020404" pitchFamily="49" charset="0"/>
              </a:rPr>
              <a:t> - stability method (1=default)]</a:t>
            </a:r>
          </a:p>
          <a:p>
            <a:r>
              <a:rPr lang="en-US" sz="1400" dirty="0">
                <a:latin typeface="Courier New" panose="02070309020205020404" pitchFamily="49" charset="0"/>
                <a:cs typeface="Courier New" panose="02070309020205020404" pitchFamily="49" charset="0"/>
              </a:rPr>
              <a:t> -t[</a:t>
            </a:r>
            <a:r>
              <a:rPr lang="en-US" sz="1400" dirty="0" err="1">
                <a:latin typeface="Courier New" panose="02070309020205020404" pitchFamily="49" charset="0"/>
                <a:cs typeface="Courier New" panose="02070309020205020404" pitchFamily="49" charset="0"/>
              </a:rPr>
              <a:t>KBLT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PBL</a:t>
            </a:r>
            <a:r>
              <a:rPr lang="en-US" sz="1400" dirty="0">
                <a:latin typeface="Courier New" panose="02070309020205020404" pitchFamily="49" charset="0"/>
                <a:cs typeface="Courier New" panose="02070309020205020404" pitchFamily="49" charset="0"/>
              </a:rPr>
              <a:t> mixing scheme (2=default)]</a:t>
            </a:r>
          </a:p>
          <a:p>
            <a:r>
              <a:rPr lang="en-US" sz="1400" dirty="0">
                <a:latin typeface="Courier New" panose="02070309020205020404" pitchFamily="49" charset="0"/>
                <a:cs typeface="Courier New" panose="02070309020205020404" pitchFamily="49" charset="0"/>
              </a:rPr>
              <a:t> -a[CAMEO optional variables (0[default]=No, 1=Yes, 2=Yes + Wind Direction]</a:t>
            </a:r>
          </a:p>
          <a:p>
            <a:r>
              <a:rPr lang="en-US" sz="1400" dirty="0">
                <a:latin typeface="Courier New" panose="02070309020205020404" pitchFamily="49" charset="0"/>
                <a:cs typeface="Courier New" panose="02070309020205020404" pitchFamily="49" charset="0"/>
              </a:rPr>
              <a:t> -m[</a:t>
            </a:r>
            <a:r>
              <a:rPr lang="en-US" sz="1400" dirty="0" err="1">
                <a:latin typeface="Courier New" panose="02070309020205020404" pitchFamily="49" charset="0"/>
                <a:cs typeface="Courier New" panose="02070309020205020404" pitchFamily="49" charset="0"/>
              </a:rPr>
              <a:t>TKEMIN</a:t>
            </a:r>
            <a:r>
              <a:rPr lang="en-US" sz="1400" dirty="0">
                <a:latin typeface="Courier New" panose="02070309020205020404" pitchFamily="49" charset="0"/>
                <a:cs typeface="Courier New" panose="02070309020205020404" pitchFamily="49" charset="0"/>
              </a:rPr>
              <a:t> - minimum </a:t>
            </a:r>
            <a:r>
              <a:rPr lang="en-US" sz="1400" dirty="0" err="1">
                <a:latin typeface="Courier New" panose="02070309020205020404" pitchFamily="49" charset="0"/>
                <a:cs typeface="Courier New" panose="02070309020205020404" pitchFamily="49" charset="0"/>
              </a:rPr>
              <a:t>TKE</a:t>
            </a:r>
            <a:r>
              <a:rPr lang="en-US" sz="1400" dirty="0">
                <a:latin typeface="Courier New" panose="02070309020205020404" pitchFamily="49" charset="0"/>
                <a:cs typeface="Courier New" panose="02070309020205020404" pitchFamily="49" charset="0"/>
              </a:rPr>
              <a:t> limit for </a:t>
            </a:r>
            <a:r>
              <a:rPr lang="en-US" sz="1400" dirty="0" err="1">
                <a:latin typeface="Courier New" panose="02070309020205020404" pitchFamily="49" charset="0"/>
                <a:cs typeface="Courier New" panose="02070309020205020404" pitchFamily="49" charset="0"/>
              </a:rPr>
              <a:t>KBLT</a:t>
            </a:r>
            <a:r>
              <a:rPr lang="en-US" sz="1400" dirty="0">
                <a:latin typeface="Courier New" panose="02070309020205020404" pitchFamily="49" charset="0"/>
                <a:cs typeface="Courier New" panose="02070309020205020404" pitchFamily="49" charset="0"/>
              </a:rPr>
              <a:t>=3 (0.001=default)]</a:t>
            </a:r>
          </a:p>
          <a:p>
            <a:r>
              <a:rPr lang="en-US" sz="1400" dirty="0">
                <a:latin typeface="Courier New" panose="02070309020205020404" pitchFamily="49" charset="0"/>
                <a:cs typeface="Courier New" panose="02070309020205020404" pitchFamily="49" charset="0"/>
              </a:rPr>
              <a:t> -w[an extra file for turbulent velocity variance (0[default]=No,1=Yes)]</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C:\</a:t>
            </a:r>
            <a:r>
              <a:rPr lang="en-US" sz="1400" dirty="0" smtClean="0">
                <a:latin typeface="Courier New" panose="02070309020205020404" pitchFamily="49" charset="0"/>
                <a:cs typeface="Courier New" panose="02070309020205020404" pitchFamily="49" charset="0"/>
              </a:rPr>
              <a:t>hysplit\working_vmixing_tutorial</a:t>
            </a:r>
            <a:r>
              <a:rPr lang="en-US" sz="1400" dirty="0">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3107480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477000"/>
            <a:ext cx="2133600" cy="365125"/>
          </a:xfrm>
        </p:spPr>
        <p:txBody>
          <a:bodyPr/>
          <a:lstStyle/>
          <a:p>
            <a:fld id="{C4C1E3B3-9D34-43C6-B261-5A3AFE28D3F9}" type="slidenum">
              <a:rPr lang="en-US" smtClean="0"/>
              <a:t>8</a:t>
            </a:fld>
            <a:endParaRPr lang="en-US" dirty="0"/>
          </a:p>
        </p:txBody>
      </p:sp>
      <p:sp>
        <p:nvSpPr>
          <p:cNvPr id="3" name="Rectangle 2"/>
          <p:cNvSpPr/>
          <p:nvPr/>
        </p:nvSpPr>
        <p:spPr>
          <a:xfrm>
            <a:off x="457200" y="366623"/>
            <a:ext cx="8458200" cy="6124754"/>
          </a:xfrm>
          <a:prstGeom prst="rect">
            <a:avLst/>
          </a:prstGeom>
          <a:solidFill>
            <a:schemeClr val="bg1"/>
          </a:solidFill>
          <a:ln>
            <a:solidFill>
              <a:schemeClr val="tx1"/>
            </a:solidFill>
          </a:ln>
        </p:spPr>
        <p:txBody>
          <a:bodyPr wrap="square">
            <a:spAutoFit/>
          </a:bodyPr>
          <a:lstStyle/>
          <a:p>
            <a:r>
              <a:rPr lang="en-US" sz="1400" b="1" dirty="0">
                <a:latin typeface="Courier New" panose="02070309020205020404" pitchFamily="49" charset="0"/>
                <a:cs typeface="Courier New" panose="02070309020205020404" pitchFamily="49" charset="0"/>
              </a:rPr>
              <a:t>C:\</a:t>
            </a:r>
            <a:r>
              <a:rPr lang="en-US" sz="1400" b="1" dirty="0" smtClean="0">
                <a:latin typeface="Courier New" panose="02070309020205020404" pitchFamily="49" charset="0"/>
                <a:cs typeface="Courier New" panose="02070309020205020404" pitchFamily="49" charset="0"/>
              </a:rPr>
              <a:t>hysplit\working_vmixing_tutorial&gt;</a:t>
            </a:r>
            <a:r>
              <a:rPr lang="en-US" sz="1400" b="1" dirty="0" smtClean="0">
                <a:solidFill>
                  <a:srgbClr val="FF0000"/>
                </a:solidFill>
                <a:latin typeface="Courier New" panose="02070309020205020404" pitchFamily="49" charset="0"/>
                <a:cs typeface="Courier New" panose="02070309020205020404" pitchFamily="49" charset="0"/>
              </a:rPr>
              <a:t>dir </a:t>
            </a:r>
            <a:r>
              <a:rPr lang="en-US" sz="1400" b="1" dirty="0">
                <a:solidFill>
                  <a:srgbClr val="FF0000"/>
                </a:solidFill>
                <a:latin typeface="Courier New" panose="02070309020205020404" pitchFamily="49" charset="0"/>
                <a:cs typeface="Courier New" panose="02070309020205020404" pitchFamily="49" charset="0"/>
              </a:rPr>
              <a:t>CONTROL</a:t>
            </a:r>
          </a:p>
          <a:p>
            <a:r>
              <a:rPr lang="en-US" sz="1400" b="1" dirty="0">
                <a:latin typeface="Courier New" panose="02070309020205020404" pitchFamily="49" charset="0"/>
                <a:cs typeface="Courier New" panose="02070309020205020404" pitchFamily="49" charset="0"/>
              </a:rPr>
              <a:t> Volume in drive C is OS</a:t>
            </a:r>
          </a:p>
          <a:p>
            <a:r>
              <a:rPr lang="en-US" sz="1400" b="1" dirty="0">
                <a:latin typeface="Courier New" panose="02070309020205020404" pitchFamily="49" charset="0"/>
                <a:cs typeface="Courier New" panose="02070309020205020404" pitchFamily="49" charset="0"/>
              </a:rPr>
              <a:t> Volume Serial Number is 74EF-A490</a:t>
            </a:r>
          </a:p>
          <a:p>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Directory of C:\</a:t>
            </a:r>
            <a:r>
              <a:rPr lang="en-US" sz="1400" b="1" dirty="0" smtClean="0">
                <a:latin typeface="Courier New" panose="02070309020205020404" pitchFamily="49" charset="0"/>
                <a:cs typeface="Courier New" panose="02070309020205020404" pitchFamily="49" charset="0"/>
              </a:rPr>
              <a:t>hysplit\working_vmixing_tutorial</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11/19/2019  </a:t>
            </a:r>
            <a:r>
              <a:rPr lang="en-US" sz="1400" b="1" dirty="0">
                <a:latin typeface="Courier New" panose="02070309020205020404" pitchFamily="49" charset="0"/>
                <a:cs typeface="Courier New" panose="02070309020205020404" pitchFamily="49" charset="0"/>
              </a:rPr>
              <a:t>03:40 PM               106 CONTROL</a:t>
            </a:r>
          </a:p>
          <a:p>
            <a:r>
              <a:rPr lang="en-US" sz="1400" b="1" dirty="0">
                <a:latin typeface="Courier New" panose="02070309020205020404" pitchFamily="49" charset="0"/>
                <a:cs typeface="Courier New" panose="02070309020205020404" pitchFamily="49" charset="0"/>
              </a:rPr>
              <a:t>               1 File(s)            106 bytes</a:t>
            </a:r>
          </a:p>
          <a:p>
            <a:r>
              <a:rPr lang="en-US" sz="1400" b="1" dirty="0">
                <a:latin typeface="Courier New" panose="02070309020205020404" pitchFamily="49" charset="0"/>
                <a:cs typeface="Courier New" panose="02070309020205020404" pitchFamily="49" charset="0"/>
              </a:rPr>
              <a:t>               0 Dir(s)  219,560,742,912 bytes free</a:t>
            </a:r>
          </a:p>
          <a:p>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C</a:t>
            </a:r>
            <a:r>
              <a:rPr lang="en-US" sz="1400" b="1" dirty="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hysplit\working_vmixing_tutorial</a:t>
            </a:r>
            <a:r>
              <a:rPr lang="en-US" sz="1400" b="1" dirty="0">
                <a:latin typeface="Courier New" panose="02070309020205020404" pitchFamily="49" charset="0"/>
                <a:cs typeface="Courier New" panose="02070309020205020404" pitchFamily="49" charset="0"/>
              </a:rPr>
              <a:t>&gt;</a:t>
            </a:r>
            <a:r>
              <a:rPr lang="en-US" sz="1400" b="1" dirty="0">
                <a:solidFill>
                  <a:srgbClr val="FF0000"/>
                </a:solidFill>
                <a:latin typeface="Courier New" panose="02070309020205020404" pitchFamily="49" charset="0"/>
                <a:cs typeface="Courier New" panose="02070309020205020404" pitchFamily="49" charset="0"/>
              </a:rPr>
              <a:t>..\exec\vmixing </a:t>
            </a:r>
            <a:r>
              <a:rPr lang="en-US" sz="1400" b="1" dirty="0" smtClean="0">
                <a:solidFill>
                  <a:srgbClr val="FF0000"/>
                </a:solidFill>
                <a:latin typeface="Courier New" panose="02070309020205020404" pitchFamily="49" charset="0"/>
                <a:cs typeface="Courier New" panose="02070309020205020404" pitchFamily="49" charset="0"/>
              </a:rPr>
              <a:t>–p</a:t>
            </a:r>
          </a:p>
          <a:p>
            <a:endParaRPr lang="en-US" sz="1400" b="1" dirty="0">
              <a:solidFill>
                <a:srgbClr val="FF0000"/>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6   360.0000            9999        9999</a:t>
            </a:r>
          </a:p>
          <a:p>
            <a:r>
              <a:rPr lang="en-US" sz="1400" b="1" dirty="0">
                <a:latin typeface="Courier New" panose="02070309020205020404" pitchFamily="49" charset="0"/>
                <a:cs typeface="Courier New" panose="02070309020205020404" pitchFamily="49" charset="0"/>
              </a:rPr>
              <a:t>          12           6           1           0           0    59124960</a:t>
            </a:r>
          </a:p>
          <a:p>
            <a:r>
              <a:rPr lang="en-US" sz="1400" b="1" dirty="0">
                <a:latin typeface="Courier New" panose="02070309020205020404" pitchFamily="49" charset="0"/>
                <a:cs typeface="Courier New" panose="02070309020205020404" pitchFamily="49" charset="0"/>
              </a:rPr>
              <a:t>          12           6           1           6           0    59125320</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12           6          30           6           0    59167080</a:t>
            </a:r>
          </a:p>
          <a:p>
            <a:r>
              <a:rPr lang="en-US" sz="1400" b="1" dirty="0">
                <a:latin typeface="Courier New" panose="02070309020205020404" pitchFamily="49" charset="0"/>
                <a:cs typeface="Courier New" panose="02070309020205020404" pitchFamily="49" charset="0"/>
              </a:rPr>
              <a:t>          12           6          30          12           0    59167440</a:t>
            </a:r>
          </a:p>
          <a:p>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C:\hysplit\working_vmixing_tutorial&gt;</a:t>
            </a:r>
            <a:r>
              <a:rPr lang="en-US" sz="1400" b="1" dirty="0" smtClean="0">
                <a:solidFill>
                  <a:srgbClr val="FF0000"/>
                </a:solidFill>
                <a:latin typeface="Courier New" panose="02070309020205020404" pitchFamily="49" charset="0"/>
                <a:cs typeface="Courier New" panose="02070309020205020404" pitchFamily="49" charset="0"/>
              </a:rPr>
              <a:t>dir stability.txt</a:t>
            </a:r>
            <a:endParaRPr lang="en-US" sz="1400" b="1" dirty="0">
              <a:solidFill>
                <a:srgbClr val="FF0000"/>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Volume in drive C is OS</a:t>
            </a:r>
          </a:p>
          <a:p>
            <a:r>
              <a:rPr lang="en-US" sz="1400" b="1" dirty="0">
                <a:latin typeface="Courier New" panose="02070309020205020404" pitchFamily="49" charset="0"/>
                <a:cs typeface="Courier New" panose="02070309020205020404" pitchFamily="49" charset="0"/>
              </a:rPr>
              <a:t> Volume Serial Number is 74EF-A490</a:t>
            </a:r>
          </a:p>
          <a:p>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Directory of C:\</a:t>
            </a:r>
            <a:r>
              <a:rPr lang="en-US" sz="1400" b="1" dirty="0" smtClean="0">
                <a:latin typeface="Courier New" panose="02070309020205020404" pitchFamily="49" charset="0"/>
                <a:cs typeface="Courier New" panose="02070309020205020404" pitchFamily="49" charset="0"/>
              </a:rPr>
              <a:t>hysplit\working_vmixing_tutorial</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11/19/2019  </a:t>
            </a:r>
            <a:r>
              <a:rPr lang="en-US" sz="1400" b="1" dirty="0">
                <a:latin typeface="Courier New" panose="02070309020205020404" pitchFamily="49" charset="0"/>
                <a:cs typeface="Courier New" panose="02070309020205020404" pitchFamily="49" charset="0"/>
              </a:rPr>
              <a:t>03:40 PM            12,960 </a:t>
            </a:r>
            <a:r>
              <a:rPr lang="en-US" sz="1400" b="1" dirty="0" smtClean="0">
                <a:latin typeface="Courier New" panose="02070309020205020404" pitchFamily="49" charset="0"/>
                <a:cs typeface="Courier New" panose="02070309020205020404" pitchFamily="49" charset="0"/>
              </a:rPr>
              <a:t>STABILITY.txt</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1 File(s)         12,960 bytes</a:t>
            </a:r>
          </a:p>
          <a:p>
            <a:r>
              <a:rPr lang="en-US" sz="1400" b="1" dirty="0">
                <a:latin typeface="Courier New" panose="02070309020205020404" pitchFamily="49" charset="0"/>
                <a:cs typeface="Courier New" panose="02070309020205020404" pitchFamily="49" charset="0"/>
              </a:rPr>
              <a:t>               0 Dir(s)  219,565,789,184 bytes free</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C:\</a:t>
            </a:r>
            <a:r>
              <a:rPr lang="en-US" sz="1400" b="1" dirty="0" smtClean="0">
                <a:latin typeface="Courier New" panose="02070309020205020404" pitchFamily="49" charset="0"/>
                <a:cs typeface="Courier New" panose="02070309020205020404" pitchFamily="49" charset="0"/>
              </a:rPr>
              <a:t>hysplit\working_vmixing_tutorial</a:t>
            </a:r>
            <a:r>
              <a:rPr lang="en-US" sz="1400" b="1" dirty="0">
                <a:latin typeface="Courier New" panose="02070309020205020404" pitchFamily="49" charset="0"/>
                <a:cs typeface="Courier New" panose="02070309020205020404" pitchFamily="49" charset="0"/>
              </a:rPr>
              <a:t>&gt;</a:t>
            </a:r>
          </a:p>
        </p:txBody>
      </p:sp>
      <p:sp>
        <p:nvSpPr>
          <p:cNvPr id="4" name="TextBox 3"/>
          <p:cNvSpPr txBox="1"/>
          <p:nvPr/>
        </p:nvSpPr>
        <p:spPr>
          <a:xfrm>
            <a:off x="6477000" y="102275"/>
            <a:ext cx="2553102" cy="2031325"/>
          </a:xfrm>
          <a:prstGeom prst="rect">
            <a:avLst/>
          </a:prstGeom>
          <a:solidFill>
            <a:srgbClr val="FFFFCC"/>
          </a:solidFill>
          <a:ln>
            <a:solidFill>
              <a:schemeClr val="tx1"/>
            </a:solidFill>
          </a:ln>
        </p:spPr>
        <p:txBody>
          <a:bodyPr wrap="square" rtlCol="0">
            <a:spAutoFit/>
          </a:bodyPr>
          <a:lstStyle/>
          <a:p>
            <a:r>
              <a:rPr lang="en-US" dirty="0" smtClean="0"/>
              <a:t>Here's the terminal session in Windows, where we run the </a:t>
            </a:r>
            <a:r>
              <a:rPr lang="en-US" dirty="0" err="1" smtClean="0"/>
              <a:t>vmixing</a:t>
            </a:r>
            <a:r>
              <a:rPr lang="en-US" dirty="0" smtClean="0"/>
              <a:t> program using the CONTROL file above. </a:t>
            </a:r>
            <a:r>
              <a:rPr lang="en-US" b="1" dirty="0" smtClean="0">
                <a:solidFill>
                  <a:srgbClr val="FF0000"/>
                </a:solidFill>
              </a:rPr>
              <a:t>The items typed by the user are in red</a:t>
            </a:r>
            <a:endParaRPr lang="en-US" b="1" dirty="0">
              <a:solidFill>
                <a:srgbClr val="FF0000"/>
              </a:solidFill>
            </a:endParaRPr>
          </a:p>
        </p:txBody>
      </p:sp>
      <p:sp>
        <p:nvSpPr>
          <p:cNvPr id="5" name="Rectangle 4"/>
          <p:cNvSpPr/>
          <p:nvPr/>
        </p:nvSpPr>
        <p:spPr>
          <a:xfrm>
            <a:off x="1447800" y="2514600"/>
            <a:ext cx="7086600" cy="1752600"/>
          </a:xfrm>
          <a:prstGeom prst="rect">
            <a:avLst/>
          </a:prstGeom>
          <a:solidFill>
            <a:srgbClr val="92D050">
              <a:alpha val="7059"/>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902" y="2590562"/>
            <a:ext cx="1104498" cy="1600438"/>
          </a:xfrm>
          <a:prstGeom prst="rect">
            <a:avLst/>
          </a:prstGeom>
          <a:solidFill>
            <a:srgbClr val="FFFFCC"/>
          </a:solidFill>
          <a:ln>
            <a:solidFill>
              <a:schemeClr val="tx1"/>
            </a:solidFill>
          </a:ln>
        </p:spPr>
        <p:txBody>
          <a:bodyPr wrap="square" rtlCol="0">
            <a:spAutoFit/>
          </a:bodyPr>
          <a:lstStyle/>
          <a:p>
            <a:pPr algn="r"/>
            <a:r>
              <a:rPr lang="en-US" sz="1400" dirty="0" smtClean="0"/>
              <a:t>Output while </a:t>
            </a:r>
            <a:r>
              <a:rPr lang="en-US" sz="1400" dirty="0" err="1" smtClean="0"/>
              <a:t>vmixing</a:t>
            </a:r>
            <a:r>
              <a:rPr lang="en-US" sz="1400" dirty="0" smtClean="0"/>
              <a:t> is running, one line for each time in met file</a:t>
            </a:r>
            <a:endParaRPr lang="en-US" sz="1400" b="1" dirty="0">
              <a:solidFill>
                <a:srgbClr val="FF0000"/>
              </a:solidFill>
            </a:endParaRPr>
          </a:p>
        </p:txBody>
      </p:sp>
    </p:spTree>
    <p:extLst>
      <p:ext uri="{BB962C8B-B14F-4D97-AF65-F5344CB8AC3E}">
        <p14:creationId xmlns:p14="http://schemas.microsoft.com/office/powerpoint/2010/main" val="1287934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C1E3B3-9D34-43C6-B261-5A3AFE28D3F9}" type="slidenum">
              <a:rPr lang="en-US" smtClean="0"/>
              <a:t>9</a:t>
            </a:fld>
            <a:endParaRPr lang="en-US"/>
          </a:p>
        </p:txBody>
      </p:sp>
      <p:sp>
        <p:nvSpPr>
          <p:cNvPr id="3" name="TextBox 2"/>
          <p:cNvSpPr txBox="1"/>
          <p:nvPr/>
        </p:nvSpPr>
        <p:spPr>
          <a:xfrm>
            <a:off x="609600" y="216714"/>
            <a:ext cx="7162800" cy="1754326"/>
          </a:xfrm>
          <a:prstGeom prst="rect">
            <a:avLst/>
          </a:prstGeom>
          <a:noFill/>
        </p:spPr>
        <p:txBody>
          <a:bodyPr wrap="square" rtlCol="0">
            <a:spAutoFit/>
          </a:bodyPr>
          <a:lstStyle/>
          <a:p>
            <a:r>
              <a:rPr lang="en-US" dirty="0" smtClean="0"/>
              <a:t>On the next page is the output created, written to a file called "STABILITY.txt"  (if we had specified a process id, it would have gone after the dot. For example, STABILITY.RUN_01.txt.)</a:t>
            </a:r>
          </a:p>
          <a:p>
            <a:endParaRPr lang="en-US" dirty="0"/>
          </a:p>
          <a:p>
            <a:r>
              <a:rPr lang="en-US" dirty="0" smtClean="0"/>
              <a:t>You can see that there is a record for each 6 </a:t>
            </a:r>
            <a:r>
              <a:rPr lang="en-US" dirty="0" err="1" smtClean="0"/>
              <a:t>hr</a:t>
            </a:r>
            <a:r>
              <a:rPr lang="en-US" dirty="0" smtClean="0"/>
              <a:t> time period in the file*, and values are provided for the following variables: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82954302"/>
              </p:ext>
            </p:extLst>
          </p:nvPr>
        </p:nvGraphicFramePr>
        <p:xfrm>
          <a:off x="533400" y="2133600"/>
          <a:ext cx="8077200" cy="341884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675640">
                <a:tc>
                  <a:txBody>
                    <a:bodyPr/>
                    <a:lstStyle/>
                    <a:p>
                      <a:pPr algn="r"/>
                      <a:r>
                        <a:rPr lang="en-US" smtClean="0"/>
                        <a:t>parameter</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mtClean="0"/>
                        <a:t>abbrev</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mtClean="0"/>
                        <a:t>units</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mtClean="0"/>
                        <a:t>notes</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mtClean="0"/>
                        <a:t>Pasquill-Gifford</a:t>
                      </a:r>
                      <a:r>
                        <a:rPr lang="en-US" baseline="0" smtClean="0"/>
                        <a:t> Stability Category</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mtClean="0"/>
                        <a:t>PSQ</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r"/>
                      <a:r>
                        <a:rPr lang="en-US" smtClean="0"/>
                        <a:t>Mixing</a:t>
                      </a:r>
                      <a:r>
                        <a:rPr lang="en-US" baseline="0" smtClean="0"/>
                        <a:t> Height</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mtClean="0"/>
                        <a:t>Z</a:t>
                      </a:r>
                      <a:r>
                        <a:rPr lang="en-US" baseline="-25000" smtClean="0"/>
                        <a:t>i</a:t>
                      </a:r>
                      <a:endParaRPr lang="en-US"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mtClean="0"/>
                        <a:t>m</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r"/>
                      <a:r>
                        <a:rPr lang="en-US" smtClean="0"/>
                        <a:t>Vertical Mixing Coefficient</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mtClean="0"/>
                        <a:t>K</a:t>
                      </a:r>
                      <a:r>
                        <a:rPr lang="en-US" baseline="-25000" smtClean="0"/>
                        <a:t>z</a:t>
                      </a:r>
                      <a:endParaRPr lang="en-US" baseline="-25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mtClean="0"/>
                        <a:t>m</a:t>
                      </a:r>
                      <a:r>
                        <a:rPr lang="en-US" baseline="30000" smtClean="0"/>
                        <a:t>2</a:t>
                      </a:r>
                      <a:r>
                        <a:rPr lang="en-US" smtClean="0"/>
                        <a:t>/s</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smtClean="0"/>
                        <a:t>the value</a:t>
                      </a:r>
                      <a:r>
                        <a:rPr lang="en-US" sz="1400" baseline="0" smtClean="0"/>
                        <a:t> written to the output file is 10x the actual Kz value</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r"/>
                      <a:r>
                        <a:rPr lang="en-US" smtClean="0"/>
                        <a:t>Friction</a:t>
                      </a:r>
                      <a:r>
                        <a:rPr lang="en-US" baseline="0" smtClean="0"/>
                        <a:t> Velocity</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mtClean="0"/>
                        <a:t>U</a:t>
                      </a:r>
                      <a:r>
                        <a:rPr lang="en-US" baseline="-25000" smtClean="0"/>
                        <a:t>*</a:t>
                      </a:r>
                      <a:endParaRPr lang="en-US"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mtClean="0"/>
                        <a:t>m/s</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r"/>
                      <a:r>
                        <a:rPr lang="en-US" smtClean="0"/>
                        <a:t>Roughness</a:t>
                      </a:r>
                      <a:r>
                        <a:rPr lang="en-US" baseline="0" smtClean="0"/>
                        <a:t> Length</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mtClean="0"/>
                        <a:t>Z</a:t>
                      </a:r>
                      <a:r>
                        <a:rPr lang="en-US" baseline="-25000" smtClean="0"/>
                        <a:t>o</a:t>
                      </a:r>
                      <a:endParaRPr lang="en-US"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mtClean="0"/>
                        <a:t>m</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pPr algn="r"/>
                      <a:r>
                        <a:rPr lang="en-US" smtClean="0"/>
                        <a:t>Terrain Height</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mtClean="0"/>
                        <a:t>Z</a:t>
                      </a:r>
                      <a:r>
                        <a:rPr lang="en-US" baseline="-25000" smtClean="0"/>
                        <a:t>terr</a:t>
                      </a:r>
                      <a:endParaRPr lang="en-US"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mtClean="0"/>
                        <a:t>m</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pPr algn="r"/>
                      <a:r>
                        <a:rPr lang="en-US" smtClean="0"/>
                        <a:t>Horizontal Mixing Coefficient</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mtClean="0"/>
                        <a:t>K</a:t>
                      </a:r>
                      <a:r>
                        <a:rPr lang="en-US" baseline="-25000" smtClean="0"/>
                        <a:t>h</a:t>
                      </a:r>
                      <a:endParaRPr lang="en-US"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mtClean="0"/>
                        <a:t>m</a:t>
                      </a:r>
                      <a:r>
                        <a:rPr lang="en-US" baseline="30000" smtClean="0"/>
                        <a:t>2</a:t>
                      </a:r>
                      <a:r>
                        <a:rPr lang="en-US" smtClean="0"/>
                        <a:t>/s</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5" name="TextBox 4"/>
          <p:cNvSpPr txBox="1"/>
          <p:nvPr/>
        </p:nvSpPr>
        <p:spPr>
          <a:xfrm>
            <a:off x="381000" y="5715000"/>
            <a:ext cx="8610600" cy="738664"/>
          </a:xfrm>
          <a:prstGeom prst="rect">
            <a:avLst/>
          </a:prstGeom>
          <a:noFill/>
        </p:spPr>
        <p:txBody>
          <a:bodyPr wrap="square" rtlCol="0">
            <a:spAutoFit/>
          </a:bodyPr>
          <a:lstStyle/>
          <a:p>
            <a:r>
              <a:rPr lang="en-US" sz="1400" dirty="0" smtClean="0"/>
              <a:t>* There is not a record for the last time period in the file, </a:t>
            </a:r>
            <a:r>
              <a:rPr lang="en-US" sz="1400" dirty="0"/>
              <a:t>J</a:t>
            </a:r>
            <a:r>
              <a:rPr lang="en-US" sz="1400" dirty="0" smtClean="0"/>
              <a:t>une 30, 2012, 18z. This is because when </a:t>
            </a:r>
            <a:r>
              <a:rPr lang="en-US" sz="1400" dirty="0" err="1" smtClean="0"/>
              <a:t>vmixing</a:t>
            </a:r>
            <a:r>
              <a:rPr lang="en-US" sz="1400" dirty="0" smtClean="0"/>
              <a:t> runs (like HYSPLIT) it needs the next time period to be available to do any calculations for a given time period. So, if you want to get the "last" time period in a given file, you need to include the next file (or at least the next time step).</a:t>
            </a:r>
            <a:endParaRPr lang="en-US" sz="1400" dirty="0"/>
          </a:p>
        </p:txBody>
      </p:sp>
    </p:spTree>
    <p:extLst>
      <p:ext uri="{BB962C8B-B14F-4D97-AF65-F5344CB8AC3E}">
        <p14:creationId xmlns:p14="http://schemas.microsoft.com/office/powerpoint/2010/main" val="222642147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Custom 2">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26C061"/>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2508</TotalTime>
  <Words>4258</Words>
  <Application>Microsoft Office PowerPoint</Application>
  <PresentationFormat>On-screen Show (4:3)</PresentationFormat>
  <Paragraphs>421</Paragraphs>
  <Slides>37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Courier New</vt:lpstr>
      <vt:lpstr>Wingdings</vt:lpstr>
      <vt:lpstr>Wingdings 2</vt:lpstr>
      <vt:lpstr>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Cohen</dc:creator>
  <cp:lastModifiedBy>Sonny Zinn</cp:lastModifiedBy>
  <cp:revision>73</cp:revision>
  <dcterms:created xsi:type="dcterms:W3CDTF">2015-06-29T18:24:43Z</dcterms:created>
  <dcterms:modified xsi:type="dcterms:W3CDTF">2021-10-28T17:05:22Z</dcterms:modified>
</cp:coreProperties>
</file>